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301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302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D3D39-5D32-4BF1-92CD-ED278992329C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DAAAA-A151-4496-99F6-6D8706FF01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706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7181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4445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62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34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="" xmlns:p14="http://schemas.microsoft.com/office/powerpoint/2010/main" val="117653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957724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28193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457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527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264905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37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CDF206-CF92-4B1C-8D2B-CFE57763D347}" type="datetimeFigureOut">
              <a:rPr lang="en-GB" smtClean="0"/>
              <a:pPr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191C1E-3370-4035-8438-417A807DE4D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02771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Inter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Process </a:t>
            </a:r>
            <a:br>
              <a:rPr lang="en-GB" sz="4000" dirty="0" smtClean="0"/>
            </a:br>
            <a:r>
              <a:rPr lang="en-GB" sz="4000" dirty="0" smtClean="0"/>
              <a:t>Communication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245" y="5954356"/>
            <a:ext cx="8892226" cy="742279"/>
          </a:xfrm>
        </p:spPr>
        <p:txBody>
          <a:bodyPr>
            <a:normAutofit fontScale="92500"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buSzPts val="585"/>
            </a:pPr>
            <a:r>
              <a:rPr lang="en-US" sz="800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REFERENCES: </a:t>
            </a:r>
            <a:endParaRPr lang="en-US" sz="800" b="0" dirty="0" smtClean="0"/>
          </a:p>
          <a:p>
            <a:pPr lvl="0" indent="-37147">
              <a:lnSpc>
                <a:spcPct val="80000"/>
              </a:lnSpc>
              <a:spcBef>
                <a:spcPts val="1000"/>
              </a:spcBef>
              <a:buSzPts val="585"/>
              <a:buFont typeface="Arial"/>
              <a:buChar char="•"/>
            </a:pPr>
            <a:r>
              <a:rPr lang="en-US" sz="800" b="0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OPERATING SYSTEM CONCEPTS” 9</a:t>
            </a:r>
            <a:r>
              <a:rPr lang="en-US" sz="800" b="0" baseline="30000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800" b="0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EDITION BY ABRAHAM SILBERSCHATZ, PETER BAER GALVIN AND GREG GAGNE</a:t>
            </a:r>
            <a:endParaRPr lang="en-US" sz="800" b="0" dirty="0" smtClean="0">
              <a:solidFill>
                <a:srgbClr val="B71E4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7147">
              <a:lnSpc>
                <a:spcPct val="80000"/>
              </a:lnSpc>
              <a:spcBef>
                <a:spcPts val="1000"/>
              </a:spcBef>
              <a:buSzPts val="585"/>
              <a:buFont typeface="Arial"/>
              <a:buChar char="•"/>
            </a:pPr>
            <a:r>
              <a:rPr lang="en-US" sz="800" b="0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OPERATING SYSTEMS: INTERNALS AND DESIGN PRINCIPLES”, 7TH EDITION BY WILLIAM STALLINGS</a:t>
            </a:r>
            <a:endParaRPr lang="en-US" sz="800" b="0" dirty="0" smtClean="0">
              <a:solidFill>
                <a:srgbClr val="B71E42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5198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878" y="226444"/>
            <a:ext cx="1067833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Solution </a:t>
            </a:r>
            <a:r>
              <a:rPr sz="4000" dirty="0"/>
              <a:t>to </a:t>
            </a:r>
            <a:r>
              <a:rPr sz="4000" spc="-5" dirty="0"/>
              <a:t>Critical-Section</a:t>
            </a:r>
            <a:r>
              <a:rPr sz="4000" spc="-80" dirty="0"/>
              <a:t> </a:t>
            </a:r>
            <a:r>
              <a:rPr sz="4000"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2965" y="1206436"/>
            <a:ext cx="9856694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454659" indent="-340995" algn="just">
              <a:buClr>
                <a:srgbClr val="000000"/>
              </a:buClr>
              <a:buFont typeface="Arial"/>
              <a:buAutoNum type="arabicPeriod"/>
              <a:tabLst>
                <a:tab pos="392430" algn="l"/>
              </a:tabLst>
            </a:pP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Mutual Exclusion</a:t>
            </a:r>
            <a:endParaRPr sz="3200">
              <a:latin typeface="Arial"/>
              <a:cs typeface="Arial"/>
            </a:endParaRPr>
          </a:p>
          <a:p>
            <a:pPr marL="353695" marR="53975" indent="-340995">
              <a:spcBef>
                <a:spcPts val="755"/>
              </a:spcBef>
              <a:buClr>
                <a:srgbClr val="000000"/>
              </a:buClr>
              <a:buFont typeface="Arial"/>
              <a:buAutoNum type="arabicPeriod"/>
              <a:tabLst>
                <a:tab pos="391795" algn="l"/>
                <a:tab pos="392430" algn="l"/>
              </a:tabLst>
            </a:pP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Progress</a:t>
            </a:r>
            <a:endParaRPr sz="3200">
              <a:latin typeface="Arial"/>
              <a:cs typeface="Arial"/>
            </a:endParaRPr>
          </a:p>
          <a:p>
            <a:pPr marL="353695" marR="5080" indent="-340995">
              <a:spcBef>
                <a:spcPts val="755"/>
              </a:spcBef>
              <a:buClr>
                <a:srgbClr val="000000"/>
              </a:buClr>
              <a:buFont typeface="Arial"/>
              <a:buAutoNum type="arabicPeriod"/>
              <a:tabLst>
                <a:tab pos="329565" algn="l"/>
                <a:tab pos="330200" algn="l"/>
                <a:tab pos="2475230" algn="l"/>
              </a:tabLst>
            </a:pP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Bounded</a:t>
            </a:r>
            <a:r>
              <a:rPr sz="3200" b="1" spc="-15" smtClean="0">
                <a:latin typeface="Arial"/>
                <a:cs typeface="Arial"/>
              </a:rPr>
              <a:t> </a:t>
            </a:r>
            <a:r>
              <a:rPr sz="3200" b="1" smtClean="0">
                <a:latin typeface="Arial"/>
                <a:cs typeface="Arial"/>
              </a:rPr>
              <a:t>Waiting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805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373" y="207394"/>
            <a:ext cx="10476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Critical-Section Handling in</a:t>
            </a:r>
            <a:r>
              <a:rPr sz="4000" spc="-105" dirty="0"/>
              <a:t> </a:t>
            </a:r>
            <a:r>
              <a:rPr sz="4000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84293" y="1142935"/>
            <a:ext cx="8350625" cy="2667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154940" indent="-26034"/>
            <a:r>
              <a:rPr sz="3200" spc="-10" dirty="0">
                <a:solidFill>
                  <a:prstClr val="black"/>
                </a:solidFill>
                <a:latin typeface="Arial"/>
                <a:cs typeface="Arial"/>
              </a:rPr>
              <a:t>Two approaches depending on </a:t>
            </a: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3200" spc="-10" dirty="0">
                <a:solidFill>
                  <a:prstClr val="black"/>
                </a:solidFill>
                <a:latin typeface="Arial"/>
                <a:cs typeface="Arial"/>
              </a:rPr>
              <a:t>kernel </a:t>
            </a:r>
            <a:r>
              <a:rPr sz="3200" spc="-5" dirty="0">
                <a:solidFill>
                  <a:prstClr val="black"/>
                </a:solidFill>
                <a:latin typeface="Arial"/>
                <a:cs typeface="Arial"/>
              </a:rPr>
              <a:t>is preemptive </a:t>
            </a:r>
            <a:r>
              <a:rPr sz="3200" spc="-10">
                <a:solidFill>
                  <a:prstClr val="black"/>
                </a:solidFill>
                <a:latin typeface="Arial"/>
                <a:cs typeface="Arial"/>
              </a:rPr>
              <a:t>or </a:t>
            </a:r>
            <a:r>
              <a:rPr sz="3200" spc="-10" smtClean="0">
                <a:solidFill>
                  <a:prstClr val="black"/>
                </a:solidFill>
                <a:latin typeface="Arial"/>
                <a:cs typeface="Arial"/>
              </a:rPr>
              <a:t>non-</a:t>
            </a:r>
            <a:r>
              <a:rPr sz="3200" spc="-5" smtClean="0">
                <a:solidFill>
                  <a:prstClr val="black"/>
                </a:solidFill>
                <a:latin typeface="Arial"/>
                <a:cs typeface="Arial"/>
              </a:rPr>
              <a:t>preemptive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  <a:p>
            <a:pPr marL="492759" marR="21590" indent="-338455">
              <a:spcBef>
                <a:spcPts val="755"/>
              </a:spcBef>
              <a:buClr>
                <a:srgbClr val="CC6600"/>
              </a:buClr>
              <a:buSzPct val="125000"/>
              <a:buFont typeface="Wingdings"/>
              <a:buChar char=""/>
              <a:tabLst>
                <a:tab pos="492759" algn="l"/>
              </a:tabLst>
            </a:pPr>
            <a:r>
              <a:rPr lang="en-US" sz="3200" b="1" spc="-10" dirty="0" smtClean="0">
                <a:latin typeface="Arial"/>
                <a:cs typeface="Arial"/>
              </a:rPr>
              <a:t> </a:t>
            </a:r>
            <a:r>
              <a:rPr sz="3200" b="1" spc="-10" smtClean="0">
                <a:latin typeface="Arial"/>
                <a:cs typeface="Arial"/>
              </a:rPr>
              <a:t>Preemptive</a:t>
            </a:r>
            <a:r>
              <a:rPr lang="en-US" sz="3200" b="1" spc="-10" dirty="0" smtClean="0">
                <a:latin typeface="Arial"/>
                <a:cs typeface="Arial"/>
              </a:rPr>
              <a:t>: </a:t>
            </a:r>
            <a:r>
              <a:rPr lang="en-US" sz="3200" spc="-15" dirty="0" smtClean="0">
                <a:latin typeface="Arial"/>
                <a:cs typeface="Arial"/>
              </a:rPr>
              <a:t>allows </a:t>
            </a:r>
            <a:r>
              <a:rPr lang="en-US" sz="3200" spc="-10" dirty="0" smtClean="0">
                <a:latin typeface="Arial"/>
                <a:cs typeface="Arial"/>
              </a:rPr>
              <a:t>preemption </a:t>
            </a:r>
            <a:r>
              <a:rPr lang="en-US" sz="3200" spc="-5" dirty="0" smtClean="0">
                <a:latin typeface="Arial"/>
                <a:cs typeface="Arial"/>
              </a:rPr>
              <a:t>of process </a:t>
            </a:r>
            <a:endParaRPr sz="3200">
              <a:latin typeface="Arial"/>
              <a:cs typeface="Arial"/>
            </a:endParaRPr>
          </a:p>
          <a:p>
            <a:pPr marL="492759" marR="5080" indent="-338455">
              <a:spcBef>
                <a:spcPts val="755"/>
              </a:spcBef>
              <a:buClr>
                <a:srgbClr val="CC6600"/>
              </a:buClr>
              <a:buSzPct val="125000"/>
              <a:buFont typeface="Wingdings"/>
              <a:buChar char=""/>
              <a:tabLst>
                <a:tab pos="492759" algn="l"/>
              </a:tabLst>
            </a:pPr>
            <a:r>
              <a:rPr lang="en-US" sz="3200" b="1" spc="-10" dirty="0" smtClean="0">
                <a:latin typeface="Arial"/>
                <a:cs typeface="Arial"/>
              </a:rPr>
              <a:t> </a:t>
            </a:r>
            <a:r>
              <a:rPr sz="3200" b="1" spc="-10" smtClean="0">
                <a:latin typeface="Arial"/>
                <a:cs typeface="Arial"/>
              </a:rPr>
              <a:t>Non-preemptive</a:t>
            </a:r>
            <a:r>
              <a:rPr lang="en-US" sz="3200" b="1" spc="-10" dirty="0" smtClean="0">
                <a:latin typeface="Arial"/>
                <a:cs typeface="Arial"/>
              </a:rPr>
              <a:t>: </a:t>
            </a:r>
            <a:r>
              <a:rPr lang="fr-FR" sz="3200" spc="-10" dirty="0" err="1" smtClean="0">
                <a:latin typeface="Arial"/>
                <a:cs typeface="Arial"/>
              </a:rPr>
              <a:t>runs</a:t>
            </a:r>
            <a:r>
              <a:rPr lang="fr-FR" sz="3200" spc="-10" dirty="0" smtClean="0">
                <a:latin typeface="Arial"/>
                <a:cs typeface="Arial"/>
              </a:rPr>
              <a:t> </a:t>
            </a:r>
            <a:r>
              <a:rPr lang="fr-FR" sz="3200" spc="-10" dirty="0" err="1" smtClean="0">
                <a:latin typeface="Arial"/>
                <a:cs typeface="Arial"/>
              </a:rPr>
              <a:t>until</a:t>
            </a:r>
            <a:r>
              <a:rPr lang="fr-FR" sz="3200" spc="-10" dirty="0" smtClean="0">
                <a:latin typeface="Arial"/>
                <a:cs typeface="Arial"/>
              </a:rPr>
              <a:t> exits </a:t>
            </a:r>
            <a:r>
              <a:rPr lang="fr-FR" sz="3200" spc="-10" dirty="0" err="1" smtClean="0">
                <a:latin typeface="Arial"/>
                <a:cs typeface="Arial"/>
              </a:rPr>
              <a:t>kernel</a:t>
            </a:r>
            <a:r>
              <a:rPr lang="fr-FR" sz="3200" spc="-10" dirty="0" smtClean="0">
                <a:latin typeface="Arial"/>
                <a:cs typeface="Arial"/>
              </a:rPr>
              <a:t> mode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3207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50066"/>
            <a:ext cx="650344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Peterson</a:t>
            </a:r>
            <a:r>
              <a:rPr sz="4000" spc="-5" dirty="0">
                <a:latin typeface="MS PGothic"/>
                <a:cs typeface="MS PGothic"/>
              </a:rPr>
              <a:t>’</a:t>
            </a:r>
            <a:r>
              <a:rPr sz="4000" spc="-5" dirty="0"/>
              <a:t>s</a:t>
            </a:r>
            <a:r>
              <a:rPr sz="4000" spc="-75" dirty="0"/>
              <a:t> </a:t>
            </a:r>
            <a:r>
              <a:rPr sz="4000" spc="-5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9483" y="1194879"/>
            <a:ext cx="9399494" cy="5237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2206625" algn="l"/>
              </a:tabLst>
            </a:pP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A  good solution for </a:t>
            </a:r>
            <a:r>
              <a:rPr lang="en-US" sz="2400" spc="-10" dirty="0" err="1" smtClean="0">
                <a:solidFill>
                  <a:prstClr val="black"/>
                </a:solidFill>
                <a:cs typeface="Arial"/>
              </a:rPr>
              <a:t>tw</a:t>
            </a:r>
            <a:r>
              <a:rPr sz="2400" spc="-10" smtClean="0">
                <a:solidFill>
                  <a:prstClr val="black"/>
                </a:solidFill>
                <a:cs typeface="Arial"/>
              </a:rPr>
              <a:t>o process</a:t>
            </a:r>
            <a:r>
              <a:rPr lang="en-US" sz="2400" spc="-10" dirty="0" err="1" smtClean="0">
                <a:solidFill>
                  <a:prstClr val="black"/>
                </a:solidFill>
                <a:cs typeface="Arial"/>
              </a:rPr>
              <a:t>es</a:t>
            </a:r>
            <a:endParaRPr sz="2400" smtClean="0">
              <a:solidFill>
                <a:prstClr val="black"/>
              </a:solidFill>
              <a:cs typeface="Arial"/>
            </a:endParaRPr>
          </a:p>
          <a:p>
            <a:pPr marL="353695" marR="828040" indent="-340995">
              <a:spcBef>
                <a:spcPts val="78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smtClean="0">
                <a:solidFill>
                  <a:prstClr val="black"/>
                </a:solidFill>
                <a:cs typeface="Arial"/>
              </a:rPr>
              <a:t>Assume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that the </a:t>
            </a:r>
            <a:r>
              <a:rPr sz="2400" b="1" spc="-5" dirty="0">
                <a:solidFill>
                  <a:prstClr val="black"/>
                </a:solidFill>
                <a:cs typeface="Courier New"/>
              </a:rPr>
              <a:t>load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and </a:t>
            </a:r>
            <a:r>
              <a:rPr sz="2400" b="1" spc="-5">
                <a:solidFill>
                  <a:prstClr val="black"/>
                </a:solidFill>
                <a:cs typeface="Courier New"/>
              </a:rPr>
              <a:t>store</a:t>
            </a:r>
            <a:r>
              <a:rPr sz="2400" b="1" spc="-919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b="1" spc="-919" dirty="0" smtClean="0">
                <a:solidFill>
                  <a:prstClr val="black"/>
                </a:solidFill>
                <a:cs typeface="Courier New"/>
              </a:rPr>
              <a:t> </a:t>
            </a:r>
            <a:r>
              <a:rPr sz="2400" spc="-10" smtClean="0">
                <a:solidFill>
                  <a:prstClr val="black"/>
                </a:solidFill>
                <a:cs typeface="Arial"/>
              </a:rPr>
              <a:t>machine-language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</a:t>
            </a:r>
            <a:r>
              <a:rPr sz="2400" spc="-5" smtClean="0">
                <a:solidFill>
                  <a:prstClr val="black"/>
                </a:solidFill>
                <a:cs typeface="Arial"/>
              </a:rPr>
              <a:t>instructions </a:t>
            </a:r>
            <a:r>
              <a:rPr sz="2400" spc="-5">
                <a:solidFill>
                  <a:prstClr val="black"/>
                </a:solidFill>
                <a:cs typeface="Arial"/>
              </a:rPr>
              <a:t>are </a:t>
            </a:r>
            <a:r>
              <a:rPr sz="2400" spc="-5" smtClean="0">
                <a:solidFill>
                  <a:prstClr val="black"/>
                </a:solidFill>
                <a:cs typeface="Arial"/>
              </a:rPr>
              <a:t>atomic</a:t>
            </a:r>
            <a:endParaRPr sz="2400">
              <a:solidFill>
                <a:prstClr val="black"/>
              </a:solidFill>
              <a:cs typeface="Arial"/>
            </a:endParaRPr>
          </a:p>
          <a:p>
            <a:pPr marL="353695" indent="-340995">
              <a:spcBef>
                <a:spcPts val="47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prstClr val="black"/>
                </a:solidFill>
                <a:cs typeface="Arial"/>
              </a:rPr>
              <a:t>The </a:t>
            </a:r>
            <a:r>
              <a:rPr sz="2400" spc="-15" dirty="0">
                <a:solidFill>
                  <a:prstClr val="black"/>
                </a:solidFill>
                <a:cs typeface="Arial"/>
              </a:rPr>
              <a:t>two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processes share </a:t>
            </a:r>
            <a:r>
              <a:rPr sz="2400" spc="-15" dirty="0">
                <a:solidFill>
                  <a:prstClr val="black"/>
                </a:solidFill>
                <a:cs typeface="Arial"/>
              </a:rPr>
              <a:t>two</a:t>
            </a:r>
            <a:r>
              <a:rPr sz="2400" spc="50" dirty="0">
                <a:solidFill>
                  <a:prstClr val="black"/>
                </a:solidFill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variables:</a:t>
            </a:r>
            <a:endParaRPr sz="2400">
              <a:solidFill>
                <a:prstClr val="black"/>
              </a:solidFill>
              <a:cs typeface="Arial"/>
            </a:endParaRPr>
          </a:p>
          <a:p>
            <a:pPr marL="754380" lvl="1" indent="-284480">
              <a:spcBef>
                <a:spcPts val="39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2400" b="1" spc="-5" dirty="0">
                <a:solidFill>
                  <a:prstClr val="black"/>
                </a:solidFill>
                <a:cs typeface="Courier New"/>
              </a:rPr>
              <a:t>int</a:t>
            </a:r>
            <a:r>
              <a:rPr sz="2400" b="1" spc="-7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cs typeface="Courier New"/>
              </a:rPr>
              <a:t>turn;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754380" lvl="1" indent="-284480">
              <a:spcBef>
                <a:spcPts val="480"/>
              </a:spcBef>
              <a:buClr>
                <a:srgbClr val="CC6600"/>
              </a:buClr>
              <a:buSzPct val="78125"/>
              <a:buFont typeface="Wingdings"/>
              <a:buChar char=""/>
              <a:tabLst>
                <a:tab pos="754380" algn="l"/>
                <a:tab pos="755015" algn="l"/>
              </a:tabLst>
            </a:pPr>
            <a:r>
              <a:rPr sz="2400" b="1" spc="-5" dirty="0">
                <a:solidFill>
                  <a:prstClr val="black"/>
                </a:solidFill>
                <a:cs typeface="Courier New"/>
              </a:rPr>
              <a:t>Boolean</a:t>
            </a:r>
            <a:r>
              <a:rPr sz="2400" b="1" spc="-50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cs typeface="Courier New"/>
              </a:rPr>
              <a:t>flag[2]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lvl="1">
              <a:spcBef>
                <a:spcPts val="40"/>
              </a:spcBef>
              <a:buClr>
                <a:srgbClr val="CC6600"/>
              </a:buClr>
              <a:buFont typeface="Wingdings"/>
              <a:buChar char=""/>
            </a:pPr>
            <a:endParaRPr sz="2400">
              <a:solidFill>
                <a:prstClr val="black"/>
              </a:solidFill>
              <a:cs typeface="Times New Roman"/>
            </a:endParaRPr>
          </a:p>
          <a:p>
            <a:pPr marL="353695" marR="140970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prstClr val="black"/>
                </a:solidFill>
                <a:cs typeface="Arial"/>
              </a:rPr>
              <a:t>The </a:t>
            </a:r>
            <a:r>
              <a:rPr sz="2400" spc="-10">
                <a:solidFill>
                  <a:prstClr val="black"/>
                </a:solidFill>
                <a:cs typeface="Arial"/>
              </a:rPr>
              <a:t>variable </a:t>
            </a:r>
            <a:r>
              <a:rPr sz="2400" b="1" spc="-5" smtClean="0">
                <a:solidFill>
                  <a:prstClr val="black"/>
                </a:solidFill>
                <a:cs typeface="Courier New"/>
              </a:rPr>
              <a:t>turn</a:t>
            </a:r>
            <a:r>
              <a:rPr sz="2400" b="1" spc="-340" smtClean="0">
                <a:solidFill>
                  <a:prstClr val="black"/>
                </a:solidFill>
                <a:cs typeface="Courier New"/>
              </a:rPr>
              <a:t>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represent</a:t>
            </a:r>
            <a:r>
              <a:rPr sz="2400" spc="-10" smtClean="0">
                <a:solidFill>
                  <a:prstClr val="black"/>
                </a:solidFill>
                <a:cs typeface="Arial"/>
              </a:rPr>
              <a:t>s </a:t>
            </a:r>
            <a:r>
              <a:rPr sz="2400" spc="-15" smtClean="0">
                <a:solidFill>
                  <a:prstClr val="black"/>
                </a:solidFill>
                <a:cs typeface="Arial"/>
              </a:rPr>
              <a:t>whose </a:t>
            </a:r>
            <a:r>
              <a:rPr sz="2400" spc="-5" smtClean="0">
                <a:solidFill>
                  <a:prstClr val="black"/>
                </a:solidFill>
                <a:cs typeface="Arial"/>
              </a:rPr>
              <a:t>turn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it is </a:t>
            </a:r>
            <a:r>
              <a:rPr sz="2400" dirty="0">
                <a:solidFill>
                  <a:prstClr val="black"/>
                </a:solidFill>
                <a:cs typeface="Arial"/>
              </a:rPr>
              <a:t>to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enter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the critical 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section</a:t>
            </a:r>
            <a:endParaRPr sz="2400">
              <a:solidFill>
                <a:prstClr val="black"/>
              </a:solidFill>
              <a:cs typeface="Arial"/>
            </a:endParaRPr>
          </a:p>
          <a:p>
            <a:pPr marL="353695" marR="5080" indent="-340995">
              <a:spcBef>
                <a:spcPts val="6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prstClr val="black"/>
                </a:solidFill>
                <a:cs typeface="Arial"/>
              </a:rPr>
              <a:t>The </a:t>
            </a:r>
            <a:r>
              <a:rPr sz="2400" b="1" spc="-5" dirty="0">
                <a:solidFill>
                  <a:prstClr val="black"/>
                </a:solidFill>
                <a:cs typeface="Courier New"/>
              </a:rPr>
              <a:t>flag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array is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used </a:t>
            </a:r>
            <a:r>
              <a:rPr sz="2400" dirty="0">
                <a:solidFill>
                  <a:prstClr val="black"/>
                </a:solidFill>
                <a:cs typeface="Arial"/>
              </a:rPr>
              <a:t>to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indicate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if a process is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ready </a:t>
            </a:r>
            <a:r>
              <a:rPr sz="2400" dirty="0">
                <a:solidFill>
                  <a:prstClr val="black"/>
                </a:solidFill>
                <a:cs typeface="Arial"/>
              </a:rPr>
              <a:t>to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enter 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the critical section</a:t>
            </a:r>
            <a:r>
              <a:rPr sz="2400" spc="-5">
                <a:solidFill>
                  <a:prstClr val="black"/>
                </a:solidFill>
                <a:cs typeface="Arial"/>
              </a:rPr>
              <a:t>. </a:t>
            </a:r>
            <a:endParaRPr lang="en-US" sz="2400" spc="-5" dirty="0" smtClean="0">
              <a:solidFill>
                <a:prstClr val="black"/>
              </a:solidFill>
              <a:cs typeface="Arial"/>
            </a:endParaRPr>
          </a:p>
          <a:p>
            <a:pPr marL="810895" marR="5080" lvl="1" indent="-340995">
              <a:spcBef>
                <a:spcPts val="6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b="1" spc="-5" smtClean="0">
                <a:solidFill>
                  <a:prstClr val="black"/>
                </a:solidFill>
                <a:cs typeface="Courier New"/>
              </a:rPr>
              <a:t>flag[i</a:t>
            </a:r>
            <a:r>
              <a:rPr sz="2400" b="1" spc="-5" dirty="0">
                <a:solidFill>
                  <a:prstClr val="black"/>
                </a:solidFill>
                <a:cs typeface="Courier New"/>
              </a:rPr>
              <a:t>] = </a:t>
            </a:r>
            <a:r>
              <a:rPr sz="2400" b="1" i="1" spc="-5">
                <a:solidFill>
                  <a:prstClr val="black"/>
                </a:solidFill>
                <a:cs typeface="Courier New"/>
              </a:rPr>
              <a:t>true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denotes</a:t>
            </a:r>
            <a:r>
              <a:rPr sz="2400" spc="-10" smtClean="0">
                <a:solidFill>
                  <a:prstClr val="black"/>
                </a:solidFill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that process </a:t>
            </a:r>
            <a:r>
              <a:rPr sz="2400" b="1" spc="5" dirty="0">
                <a:solidFill>
                  <a:prstClr val="black"/>
                </a:solidFill>
                <a:cs typeface="Courier New"/>
              </a:rPr>
              <a:t>P</a:t>
            </a:r>
            <a:r>
              <a:rPr sz="2400" b="1" spc="7" baseline="-21367" dirty="0">
                <a:solidFill>
                  <a:prstClr val="black"/>
                </a:solidFill>
                <a:cs typeface="Courier New"/>
              </a:rPr>
              <a:t>i </a:t>
            </a:r>
            <a:r>
              <a:rPr sz="2400" spc="-10">
                <a:solidFill>
                  <a:prstClr val="black"/>
                </a:solidFill>
                <a:cs typeface="Arial"/>
              </a:rPr>
              <a:t>is  </a:t>
            </a:r>
            <a:r>
              <a:rPr sz="2400" spc="-10" smtClean="0">
                <a:solidFill>
                  <a:prstClr val="black"/>
                </a:solidFill>
                <a:cs typeface="Arial"/>
              </a:rPr>
              <a:t>ready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to enter in critical section.</a:t>
            </a:r>
            <a:endParaRPr sz="240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391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4000" spc="-5" dirty="0"/>
              <a:t>Algorithm </a:t>
            </a:r>
            <a:r>
              <a:rPr sz="4000" dirty="0"/>
              <a:t>for </a:t>
            </a:r>
            <a:r>
              <a:rPr sz="4000" spc="-5" dirty="0"/>
              <a:t>Process</a:t>
            </a:r>
            <a:r>
              <a:rPr sz="4000" spc="-95" dirty="0"/>
              <a:t> </a:t>
            </a:r>
            <a:r>
              <a:rPr sz="4000" dirty="0">
                <a:solidFill>
                  <a:schemeClr val="tx1"/>
                </a:solidFill>
              </a:rPr>
              <a:t>P</a:t>
            </a:r>
            <a:r>
              <a:rPr sz="4000" baseline="-21164" dirty="0">
                <a:solidFill>
                  <a:schemeClr val="tx1"/>
                </a:solidFill>
              </a:rPr>
              <a:t>i</a:t>
            </a:r>
            <a:endParaRPr sz="4000" baseline="-21164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64772" y="1329561"/>
            <a:ext cx="5588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prstClr val="black"/>
                </a:solidFill>
                <a:latin typeface="Courier New"/>
                <a:cs typeface="Courier New"/>
              </a:rPr>
              <a:t>do</a:t>
            </a:r>
            <a:r>
              <a:rPr b="1" spc="-9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6751" y="1704976"/>
            <a:ext cx="3889375" cy="889987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730"/>
              </a:lnSpc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flag[i] =</a:t>
            </a:r>
            <a:r>
              <a:rPr sz="16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0810">
              <a:spcBef>
                <a:spcPts val="670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turn =</a:t>
            </a:r>
            <a:r>
              <a:rPr sz="1600" b="1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j;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30810">
              <a:spcBef>
                <a:spcPts val="670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(flag[j]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&amp;&amp; </a:t>
            </a:r>
            <a:r>
              <a:rPr sz="1600" b="1" dirty="0">
                <a:solidFill>
                  <a:prstClr val="black"/>
                </a:solidFill>
                <a:latin typeface="Courier New"/>
                <a:cs typeface="Courier New"/>
              </a:rPr>
              <a:t>turn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= =</a:t>
            </a:r>
            <a:r>
              <a:rPr sz="1600" b="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j);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2015" y="2680769"/>
            <a:ext cx="197802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critical</a:t>
            </a:r>
            <a:r>
              <a:rPr sz="16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section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4213" y="2968626"/>
            <a:ext cx="2162175" cy="275075"/>
          </a:xfrm>
          <a:prstGeom prst="rect">
            <a:avLst/>
          </a:prstGeom>
          <a:ln w="25400">
            <a:solidFill>
              <a:srgbClr val="BDBDB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13030">
              <a:spcBef>
                <a:spcPts val="225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flag[i] =</a:t>
            </a:r>
            <a:r>
              <a:rPr sz="16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6277" y="3339113"/>
            <a:ext cx="3465195" cy="58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7950"/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remainder</a:t>
            </a:r>
            <a:r>
              <a:rPr sz="16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section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670"/>
              </a:spcBef>
            </a:pP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} while</a:t>
            </a:r>
            <a:r>
              <a:rPr sz="16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prstClr val="black"/>
                </a:solidFill>
                <a:latin typeface="Courier New"/>
                <a:cs typeface="Courier New"/>
              </a:rPr>
              <a:t>(true);</a:t>
            </a:r>
            <a:endParaRPr sz="16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1219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339" y="313566"/>
            <a:ext cx="96709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Peterson</a:t>
            </a:r>
            <a:r>
              <a:rPr sz="4000" spc="-5" dirty="0">
                <a:latin typeface="MS PGothic"/>
                <a:cs typeface="MS PGothic"/>
              </a:rPr>
              <a:t>’</a:t>
            </a:r>
            <a:r>
              <a:rPr sz="4000" spc="-5" dirty="0"/>
              <a:t>s Solution</a:t>
            </a:r>
            <a:r>
              <a:rPr sz="4000" spc="-75" dirty="0"/>
              <a:t> </a:t>
            </a:r>
            <a:r>
              <a:rPr sz="4000" spc="-5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82291" y="1192428"/>
            <a:ext cx="7635768" cy="272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2789555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Provable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that</a:t>
            </a:r>
            <a:r>
              <a:rPr sz="24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three	CS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requirement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met: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60" lvl="1" indent="-381000">
              <a:spcBef>
                <a:spcPts val="755"/>
              </a:spcBef>
              <a:buFontTx/>
              <a:buAutoNum type="arabicPeriod"/>
              <a:tabLst>
                <a:tab pos="899160" algn="l"/>
                <a:tab pos="899794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Mutual exclusion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400" spc="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preserved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027430">
              <a:spcBef>
                <a:spcPts val="650"/>
              </a:spcBef>
            </a:pPr>
            <a:r>
              <a:rPr sz="2400" b="1" spc="5" dirty="0">
                <a:solidFill>
                  <a:prstClr val="black"/>
                </a:solidFill>
                <a:latin typeface="Courier New"/>
                <a:cs typeface="Courier New"/>
              </a:rPr>
              <a:t>P</a:t>
            </a:r>
            <a:r>
              <a:rPr sz="2400" b="1" spc="7" baseline="-21367" dirty="0">
                <a:solidFill>
                  <a:prstClr val="black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enters CS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only</a:t>
            </a:r>
            <a:r>
              <a:rPr sz="2400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if: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1408430">
              <a:spcBef>
                <a:spcPts val="819"/>
              </a:spcBef>
              <a:tabLst>
                <a:tab pos="4567555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either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flag[j] =</a:t>
            </a:r>
            <a:r>
              <a:rPr sz="2400" b="1" spc="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false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or	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turn =</a:t>
            </a:r>
            <a:r>
              <a:rPr sz="2400" b="1" spc="-1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99160" lvl="1" indent="-381000">
              <a:spcBef>
                <a:spcPts val="875"/>
              </a:spcBef>
              <a:buFontTx/>
              <a:buAutoNum type="arabicPeriod" startAt="2"/>
              <a:tabLst>
                <a:tab pos="899160" algn="l"/>
                <a:tab pos="899794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Progress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requirement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4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satisfied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99160" lvl="1" indent="-381000">
              <a:spcBef>
                <a:spcPts val="755"/>
              </a:spcBef>
              <a:buFontTx/>
              <a:buAutoNum type="arabicPeriod" startAt="2"/>
              <a:tabLst>
                <a:tab pos="899160" algn="l"/>
                <a:tab pos="899794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Bounded-waiting requirement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400" spc="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met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57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380" y="308994"/>
            <a:ext cx="789115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smtClean="0"/>
              <a:t>Synchronization</a:t>
            </a:r>
            <a:r>
              <a:rPr sz="4000" spc="-85" smtClean="0"/>
              <a:t> </a:t>
            </a:r>
            <a:r>
              <a:rPr sz="4000" spc="-5" dirty="0"/>
              <a:t>Hardware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2965" y="1277174"/>
            <a:ext cx="10206317" cy="4575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12890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There are various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prstClr val="black"/>
                </a:solidFill>
                <a:latin typeface="Arial"/>
                <a:cs typeface="Arial"/>
              </a:rPr>
              <a:t>systems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that 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provide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hardware support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implementing the 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critical section</a:t>
            </a:r>
            <a:r>
              <a:rPr sz="2400" spc="-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>
                <a:solidFill>
                  <a:prstClr val="black"/>
                </a:solidFill>
                <a:latin typeface="Arial"/>
                <a:cs typeface="Arial"/>
              </a:rPr>
              <a:t>code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lang="en-US" sz="2400" spc="-1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53695" marR="12890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09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All </a:t>
            </a:r>
            <a:r>
              <a:rPr sz="2400" spc="-10">
                <a:solidFill>
                  <a:prstClr val="black"/>
                </a:solidFill>
                <a:latin typeface="Arial"/>
                <a:cs typeface="Arial"/>
              </a:rPr>
              <a:t>solutions </a:t>
            </a: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based on idea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400" spc="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Arial"/>
                <a:cs typeface="Arial"/>
              </a:rPr>
              <a:t>locking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Protecting critical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regions </a:t>
            </a:r>
            <a:r>
              <a:rPr sz="2400" spc="-5">
                <a:solidFill>
                  <a:prstClr val="black"/>
                </a:solidFill>
                <a:latin typeface="Arial"/>
                <a:cs typeface="Arial"/>
              </a:rPr>
              <a:t>via</a:t>
            </a:r>
            <a:r>
              <a:rPr sz="2400" spc="5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prstClr val="black"/>
                </a:solidFill>
                <a:latin typeface="Arial"/>
                <a:cs typeface="Arial"/>
              </a:rPr>
              <a:t>locks</a:t>
            </a:r>
            <a:endParaRPr lang="en-US" sz="2400" spc="-5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Uniprocessors –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could disable</a:t>
            </a:r>
            <a:r>
              <a:rPr sz="2400" spc="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interrupts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Currently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running code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would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execute without</a:t>
            </a:r>
            <a:r>
              <a:rPr sz="2400" spc="19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preemption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Generally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too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inefficient on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multiprocessor</a:t>
            </a:r>
            <a:r>
              <a:rPr sz="2400" spc="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systems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0585">
              <a:spcBef>
                <a:spcPts val="540"/>
              </a:spcBef>
            </a:pPr>
            <a:r>
              <a:rPr sz="240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2400" spc="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Operating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systems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using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this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not </a:t>
            </a:r>
            <a:r>
              <a:rPr sz="2400" spc="-10">
                <a:solidFill>
                  <a:prstClr val="black"/>
                </a:solidFill>
                <a:latin typeface="Arial"/>
                <a:cs typeface="Arial"/>
              </a:rPr>
              <a:t>broadly</a:t>
            </a:r>
            <a:r>
              <a:rPr sz="2400" spc="114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scalable</a:t>
            </a:r>
            <a:endParaRPr lang="en-US" sz="2400" spc="-1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70585">
              <a:spcBef>
                <a:spcPts val="540"/>
              </a:spcBef>
            </a:pP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8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3695" indent="-340995">
              <a:spcBef>
                <a:spcPts val="540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Modern machines provide special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atomic </a:t>
            </a: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hardware</a:t>
            </a:r>
            <a:r>
              <a:rPr lang="en-US" sz="2400" spc="17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instructions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870585">
              <a:spcBef>
                <a:spcPts val="540"/>
              </a:spcBef>
              <a:buNone/>
            </a:pPr>
            <a:r>
              <a:rPr lang="en-US" sz="2400" spc="5" dirty="0" smtClean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lang="en-US" sz="2400" spc="5" dirty="0" smtClean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solidFill>
                  <a:srgbClr val="3366FF"/>
                </a:solidFill>
                <a:latin typeface="Arial"/>
                <a:cs typeface="Arial"/>
              </a:rPr>
              <a:t>Atomic </a:t>
            </a: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 non-interruptible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Either test memory </a:t>
            </a:r>
            <a:r>
              <a:rPr lang="en-US" sz="2400" spc="-15" dirty="0" smtClean="0">
                <a:solidFill>
                  <a:prstClr val="black"/>
                </a:solidFill>
                <a:latin typeface="Arial"/>
                <a:cs typeface="Arial"/>
              </a:rPr>
              <a:t>word </a:t>
            </a: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set</a:t>
            </a:r>
            <a:r>
              <a:rPr lang="en-US" sz="2400" spc="3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spc="-10" dirty="0" smtClean="0">
                <a:solidFill>
                  <a:prstClr val="black"/>
                </a:solidFill>
                <a:latin typeface="Arial"/>
                <a:cs typeface="Arial"/>
              </a:rPr>
              <a:t>value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754380" lvl="1" indent="-284480">
              <a:spcBef>
                <a:spcPts val="540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400" dirty="0" smtClean="0">
                <a:solidFill>
                  <a:prstClr val="black"/>
                </a:solidFill>
                <a:latin typeface="Arial"/>
                <a:cs typeface="Arial"/>
              </a:rPr>
              <a:t>Or </a:t>
            </a:r>
            <a:r>
              <a:rPr lang="en-US" sz="2400" spc="-15" dirty="0" smtClean="0">
                <a:solidFill>
                  <a:prstClr val="black"/>
                </a:solidFill>
                <a:latin typeface="Arial"/>
                <a:cs typeface="Arial"/>
              </a:rPr>
              <a:t>swap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contents of </a:t>
            </a:r>
            <a:r>
              <a:rPr lang="en-US" sz="2400" spc="-15" dirty="0" smtClean="0">
                <a:solidFill>
                  <a:prstClr val="black"/>
                </a:solidFill>
                <a:latin typeface="Arial"/>
                <a:cs typeface="Arial"/>
              </a:rPr>
              <a:t>two </a:t>
            </a:r>
            <a:r>
              <a:rPr lang="en-US" sz="2400" spc="-5" dirty="0" smtClean="0">
                <a:solidFill>
                  <a:prstClr val="black"/>
                </a:solidFill>
                <a:latin typeface="Arial"/>
                <a:cs typeface="Arial"/>
              </a:rPr>
              <a:t>memory</a:t>
            </a:r>
            <a:r>
              <a:rPr lang="en-US" sz="2400" spc="25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2400" spc="-15" dirty="0" smtClean="0">
                <a:solidFill>
                  <a:prstClr val="black"/>
                </a:solidFill>
                <a:latin typeface="Arial"/>
                <a:cs typeface="Arial"/>
              </a:rPr>
              <a:t>words</a:t>
            </a:r>
            <a:endParaRPr lang="en-US" sz="2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386" y="137026"/>
            <a:ext cx="1115361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Solution to Critical-section Problem Using Locks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2415256" y="2123764"/>
            <a:ext cx="5774001" cy="3337145"/>
            <a:chOff x="2384927" y="2007030"/>
            <a:chExt cx="3913495" cy="1888652"/>
          </a:xfrm>
        </p:grpSpPr>
        <p:sp>
          <p:nvSpPr>
            <p:cNvPr id="3" name="object 3"/>
            <p:cNvSpPr txBox="1"/>
            <p:nvPr/>
          </p:nvSpPr>
          <p:spPr>
            <a:xfrm>
              <a:off x="2384927" y="2007030"/>
              <a:ext cx="513080" cy="2090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do</a:t>
              </a:r>
              <a:r>
                <a:rPr sz="2400" b="1" spc="-9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{</a:t>
              </a:r>
              <a:endParaRPr sz="2400" dirty="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201035" y="2403706"/>
              <a:ext cx="1675130" cy="222087"/>
            </a:xfrm>
            <a:prstGeom prst="rect">
              <a:avLst/>
            </a:prstGeom>
            <a:ln w="25400">
              <a:solidFill>
                <a:srgbClr val="BDBDBD"/>
              </a:solidFill>
            </a:ln>
          </p:spPr>
          <p:txBody>
            <a:bodyPr vert="horz" wrap="square" lIns="0" tIns="22860" rIns="0" bIns="0" rtlCol="0">
              <a:spAutoFit/>
            </a:bodyPr>
            <a:lstStyle/>
            <a:p>
              <a:pPr marL="83185">
                <a:spcBef>
                  <a:spcPts val="180"/>
                </a:spcBef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acquire</a:t>
              </a:r>
              <a:r>
                <a:rPr sz="2400" b="1" spc="-6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lock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336331" y="2768488"/>
              <a:ext cx="2840558" cy="2090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critical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section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38413" y="3157625"/>
              <a:ext cx="1675130" cy="232610"/>
            </a:xfrm>
            <a:prstGeom prst="rect">
              <a:avLst/>
            </a:prstGeom>
            <a:ln w="25400">
              <a:solidFill>
                <a:srgbClr val="BDBDBD"/>
              </a:solidFill>
            </a:ln>
          </p:spPr>
          <p:txBody>
            <a:bodyPr vert="horz" wrap="square" lIns="0" tIns="41275" rIns="0" bIns="0" rtlCol="0">
              <a:spAutoFit/>
            </a:bodyPr>
            <a:lstStyle/>
            <a:p>
              <a:pPr marL="90805">
                <a:spcBef>
                  <a:spcPts val="325"/>
                </a:spcBef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release</a:t>
              </a:r>
              <a:r>
                <a:rPr sz="2400" b="1" spc="-6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lock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11307" y="3426832"/>
              <a:ext cx="3587115" cy="4688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9987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remainder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section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>
                <a:spcBef>
                  <a:spcPts val="670"/>
                </a:spcBef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 while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(TRUE);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11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1661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824" y="193107"/>
            <a:ext cx="9144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713990" algn="l"/>
              </a:tabLst>
            </a:pPr>
            <a:r>
              <a:rPr sz="4000" spc="-5" dirty="0"/>
              <a:t>test_and_set	Instruction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09183" y="1173035"/>
            <a:ext cx="7891263" cy="436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295"/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Definition: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969644">
              <a:spcBef>
                <a:spcPts val="705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boolean test_and_set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(boolean</a:t>
            </a:r>
            <a:r>
              <a:rPr sz="2400" b="1" spc="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*target)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31900">
              <a:spcBef>
                <a:spcPts val="54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42770">
              <a:spcBef>
                <a:spcPts val="48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boolean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rv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*target;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42770" marR="1938020">
              <a:lnSpc>
                <a:spcPct val="125000"/>
              </a:lnSpc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*target =</a:t>
            </a:r>
            <a:r>
              <a:rPr sz="24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TRUE;  return</a:t>
            </a:r>
            <a:r>
              <a:rPr sz="24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rv: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31900">
              <a:spcBef>
                <a:spcPts val="505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53695" indent="-340995">
              <a:spcBef>
                <a:spcPts val="600"/>
              </a:spcBef>
              <a:buClr>
                <a:srgbClr val="993300"/>
              </a:buClr>
              <a:buSzPct val="88888"/>
              <a:buFontTx/>
              <a:buAutoNum type="arabicPeriod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Executed</a:t>
            </a:r>
            <a:r>
              <a:rPr sz="24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atomically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40"/>
              </a:spcBef>
              <a:buClr>
                <a:srgbClr val="993300"/>
              </a:buClr>
              <a:buSzPct val="88888"/>
              <a:buFontTx/>
              <a:buAutoNum type="arabicPeriod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Returns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original value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passed</a:t>
            </a:r>
            <a:r>
              <a:rPr sz="2400" spc="11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parameter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40"/>
              </a:spcBef>
              <a:buClr>
                <a:srgbClr val="993300"/>
              </a:buClr>
              <a:buSzPct val="88888"/>
              <a:buFontTx/>
              <a:buAutoNum type="arabicPeriod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Set the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new value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passed parameter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400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“TRUE”.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02326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339" y="193107"/>
            <a:ext cx="948496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Solution using</a:t>
            </a:r>
            <a:r>
              <a:rPr sz="4000" spc="-105" dirty="0"/>
              <a:t> </a:t>
            </a:r>
            <a:r>
              <a:rPr sz="4000" spc="-5" dirty="0"/>
              <a:t>test_and_set()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72683" y="1205989"/>
            <a:ext cx="7720187" cy="401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Shared Boolean variable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lock,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initialized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400" spc="1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FALSE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50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Solution: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8825">
              <a:spcBef>
                <a:spcPts val="5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do</a:t>
            </a:r>
            <a:r>
              <a:rPr sz="240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32535"/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while</a:t>
            </a:r>
            <a:r>
              <a:rPr sz="2400" b="1" spc="1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(test_and_set(&amp;lock))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599565">
              <a:spcBef>
                <a:spcPts val="6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; /*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do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nothing</a:t>
            </a:r>
            <a:r>
              <a:rPr sz="2400" b="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32535" marR="665480" indent="854075">
              <a:lnSpc>
                <a:spcPct val="135000"/>
              </a:lnSpc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/* critical section */ 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lock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4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86610">
              <a:spcBef>
                <a:spcPts val="6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/* remainder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section</a:t>
            </a:r>
            <a:r>
              <a:rPr sz="2400" b="1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67410">
              <a:spcBef>
                <a:spcPts val="925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} while</a:t>
            </a:r>
            <a:r>
              <a:rPr sz="2400" b="1" spc="-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(true);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381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990" y="180824"/>
            <a:ext cx="956201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4000" spc="-5" dirty="0" smtClean="0"/>
              <a:t>Overview</a:t>
            </a:r>
            <a:endParaRPr sz="4000"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1792942"/>
            <a:ext cx="6174783" cy="2165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88888"/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88888"/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Critical-Section Problem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88888"/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Peterson’s Solution</a:t>
            </a:r>
          </a:p>
          <a:p>
            <a:pPr marL="2286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ct val="88888"/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 </a:t>
            </a:r>
            <a:r>
              <a:rPr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0455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851" y="308994"/>
            <a:ext cx="945396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compare_and_swap</a:t>
            </a:r>
            <a:r>
              <a:rPr sz="4000" spc="-114" dirty="0"/>
              <a:t> </a:t>
            </a:r>
            <a:r>
              <a:rPr sz="4000" spc="-5" dirty="0"/>
              <a:t>Instruction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80882" y="1205989"/>
            <a:ext cx="9654989" cy="4046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Definition: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970280" marR="356870" indent="-425450">
              <a:lnSpc>
                <a:spcPts val="2270"/>
              </a:lnSpc>
              <a:spcBef>
                <a:spcPts val="55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int compare _and_swap(int *value, int expected, int new_value)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{ 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int temp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400" b="1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prstClr val="black"/>
                </a:solidFill>
                <a:latin typeface="Courier New"/>
                <a:cs typeface="Courier New"/>
              </a:rPr>
              <a:t>*value;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70280"/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if (*value </a:t>
            </a:r>
            <a:r>
              <a:rPr sz="2400" b="1" spc="-10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2400" b="1" spc="-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expected)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2145" marR="4396740" indent="636270">
              <a:lnSpc>
                <a:spcPct val="135000"/>
              </a:lnSpc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*value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400"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new_value;  </a:t>
            </a:r>
            <a:r>
              <a:rPr sz="2400" b="1" spc="-10" dirty="0">
                <a:solidFill>
                  <a:prstClr val="black"/>
                </a:solidFill>
                <a:latin typeface="Courier New"/>
                <a:cs typeface="Courier New"/>
              </a:rPr>
              <a:t>return</a:t>
            </a:r>
            <a:r>
              <a:rPr sz="24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temp;</a:t>
            </a:r>
            <a:endParaRPr sz="2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45465">
              <a:spcBef>
                <a:spcPts val="585"/>
              </a:spcBef>
            </a:pPr>
            <a:r>
              <a:rPr sz="2400" b="1" smtClean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353695" indent="-340995">
              <a:spcBef>
                <a:spcPts val="660"/>
              </a:spcBef>
              <a:buClr>
                <a:srgbClr val="993300"/>
              </a:buClr>
              <a:buSzPct val="88888"/>
              <a:buFontTx/>
              <a:buAutoNum type="arabicPeriod"/>
              <a:tabLst>
                <a:tab pos="353695" algn="l"/>
                <a:tab pos="354330" algn="l"/>
              </a:tabLst>
            </a:pP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Executed</a:t>
            </a:r>
            <a:r>
              <a:rPr sz="2400" spc="-6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prstClr val="black"/>
                </a:solidFill>
                <a:latin typeface="Arial"/>
                <a:cs typeface="Arial"/>
              </a:rPr>
              <a:t>atomically</a:t>
            </a:r>
            <a:endParaRPr sz="240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40"/>
              </a:spcBef>
              <a:buClr>
                <a:srgbClr val="993300"/>
              </a:buClr>
              <a:buSzPct val="88888"/>
              <a:buFontTx/>
              <a:buAutoNum type="arabicPeriod"/>
              <a:tabLst>
                <a:tab pos="353695" algn="l"/>
                <a:tab pos="354330" algn="l"/>
              </a:tabLst>
            </a:pP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Returns </a:t>
            </a:r>
            <a:r>
              <a:rPr sz="2400" spc="-5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original value </a:t>
            </a:r>
            <a:r>
              <a:rPr sz="2400" spc="-5" smtClean="0">
                <a:solidFill>
                  <a:prstClr val="black"/>
                </a:solidFill>
                <a:latin typeface="Arial"/>
                <a:cs typeface="Arial"/>
              </a:rPr>
              <a:t>of 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passed parameter</a:t>
            </a:r>
            <a:r>
              <a:rPr sz="2400" spc="20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smtClean="0">
                <a:solidFill>
                  <a:prstClr val="black"/>
                </a:solidFill>
                <a:latin typeface="Arial"/>
                <a:cs typeface="Arial"/>
              </a:rPr>
              <a:t>“value”</a:t>
            </a:r>
            <a:endParaRPr sz="2400" smtClean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90420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376" y="250257"/>
            <a:ext cx="104303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Solution using</a:t>
            </a:r>
            <a:r>
              <a:rPr sz="4000" spc="-110" dirty="0"/>
              <a:t> </a:t>
            </a:r>
            <a:r>
              <a:rPr sz="4000" spc="-5" dirty="0"/>
              <a:t>compare_and_swap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29821" y="1224977"/>
            <a:ext cx="8408507" cy="4400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  <a:tab pos="1977389" algn="l"/>
                <a:tab pos="2740025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Shared</a:t>
            </a:r>
            <a:r>
              <a:rPr sz="24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integer	</a:t>
            </a:r>
            <a:r>
              <a:rPr sz="2400" spc="-5" dirty="0">
                <a:solidFill>
                  <a:prstClr val="black"/>
                </a:solidFill>
                <a:latin typeface="MS PGothic"/>
                <a:cs typeface="MS PGothic"/>
              </a:rPr>
              <a:t>“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lock</a:t>
            </a:r>
            <a:r>
              <a:rPr sz="2400" spc="-5" dirty="0">
                <a:solidFill>
                  <a:prstClr val="black"/>
                </a:solidFill>
                <a:latin typeface="MS PGothic"/>
                <a:cs typeface="MS PGothic"/>
              </a:rPr>
              <a:t>”	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initialized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0;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3695" indent="-340995">
              <a:spcBef>
                <a:spcPts val="52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Solution: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832485">
              <a:spcBef>
                <a:spcPts val="785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do</a:t>
            </a:r>
            <a:r>
              <a:rPr sz="240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51610">
              <a:spcBef>
                <a:spcPts val="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while (compare_and_swap(&amp;lock, 0, 1) !=</a:t>
            </a:r>
            <a:r>
              <a:rPr sz="2400" b="1" spc="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0)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478280">
              <a:spcBef>
                <a:spcPts val="6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; /* do nothing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67410" marR="2665730" indent="364490">
              <a:lnSpc>
                <a:spcPct val="135000"/>
              </a:lnSpc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/* critical section </a:t>
            </a:r>
            <a:r>
              <a:rPr sz="2400" b="1" dirty="0">
                <a:solidFill>
                  <a:prstClr val="black"/>
                </a:solidFill>
                <a:latin typeface="Courier New"/>
                <a:cs typeface="Courier New"/>
              </a:rPr>
              <a:t>*/ 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lock =</a:t>
            </a:r>
            <a:r>
              <a:rPr sz="2400" b="1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0;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31900">
              <a:spcBef>
                <a:spcPts val="6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/* remainder section */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43585">
              <a:spcBef>
                <a:spcPts val="670"/>
              </a:spcBef>
            </a:pP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} while</a:t>
            </a:r>
            <a:r>
              <a:rPr sz="2400" b="1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Courier New"/>
                <a:cs typeface="Courier New"/>
              </a:rPr>
              <a:t>(true);</a:t>
            </a:r>
            <a:endParaRPr sz="240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711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390" y="0"/>
            <a:ext cx="1118461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Bounded-waiting Mutual Exclusion with test_and_set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25388" y="1724074"/>
            <a:ext cx="8041341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do</a:t>
            </a:r>
            <a:r>
              <a:rPr sz="200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 marR="1386205"/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waiting[i]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true;  key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/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while (waiting[i] &amp;&amp;</a:t>
            </a:r>
            <a:r>
              <a:rPr sz="2000" b="1" spc="-7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key)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 marR="217804" indent="319405">
              <a:lnSpc>
                <a:spcPct val="135000"/>
              </a:lnSpc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key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1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test_and_set(&amp;lock);  waiting[i]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 marR="961390">
              <a:lnSpc>
                <a:spcPct val="135000"/>
              </a:lnSpc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/* critical section</a:t>
            </a:r>
            <a:r>
              <a:rPr sz="2000" b="1" spc="-8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*/ 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(i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1)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2000" b="1" spc="-12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n;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2145" marR="5080" indent="-320040">
              <a:lnSpc>
                <a:spcPct val="135000"/>
              </a:lnSpc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while ((j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!=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i) &amp;&amp;</a:t>
            </a:r>
            <a:r>
              <a:rPr sz="2000" b="1" spc="-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!waiting[j]) 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(j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1)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%</a:t>
            </a:r>
            <a:r>
              <a:rPr sz="2000" b="1" spc="-1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n;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>
              <a:spcBef>
                <a:spcPts val="585"/>
              </a:spcBef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(j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2000" b="1" spc="-8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i)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 marR="1599565" indent="319405">
              <a:lnSpc>
                <a:spcPct val="135000"/>
              </a:lnSpc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lock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1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false;  else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2145">
              <a:spcBef>
                <a:spcPts val="585"/>
              </a:spcBef>
            </a:pP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waiting[j]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000" b="1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false;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32105">
              <a:spcBef>
                <a:spcPts val="585"/>
              </a:spcBef>
            </a:pP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/*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remainder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section</a:t>
            </a:r>
            <a:r>
              <a:rPr sz="2000" b="1" spc="-3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*/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2700">
              <a:spcBef>
                <a:spcPts val="585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}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while</a:t>
            </a:r>
            <a:r>
              <a:rPr sz="2000" b="1" spc="-1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urier New"/>
                <a:cs typeface="Courier New"/>
              </a:rPr>
              <a:t>(true);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846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984" y="164383"/>
            <a:ext cx="397574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Background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5013" y="1165160"/>
            <a:ext cx="9063316" cy="482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62103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Processes can execute concurrently</a:t>
            </a:r>
          </a:p>
          <a:p>
            <a:pPr marL="1211580" marR="621030" lvl="2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These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may be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interrupted at any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moment of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time,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 even they are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partially completing  execution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.</a:t>
            </a:r>
            <a:endParaRPr lang="en-US" sz="2800" spc="-5" dirty="0" smtClean="0">
              <a:solidFill>
                <a:prstClr val="black"/>
              </a:solidFill>
              <a:cs typeface="Arial"/>
            </a:endParaRPr>
          </a:p>
          <a:p>
            <a:pPr marL="754380" marR="62103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endParaRPr sz="2800" dirty="0">
              <a:solidFill>
                <a:prstClr val="black"/>
              </a:solidFill>
              <a:cs typeface="Arial"/>
            </a:endParaRPr>
          </a:p>
          <a:p>
            <a:pPr marL="754380" marR="62103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Data inconsistency may occur in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concurrent access to shared data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.</a:t>
            </a:r>
            <a:endParaRPr lang="en-US" sz="2800" spc="-5" dirty="0" smtClean="0">
              <a:solidFill>
                <a:prstClr val="black"/>
              </a:solidFill>
              <a:cs typeface="Arial"/>
            </a:endParaRPr>
          </a:p>
          <a:p>
            <a:pPr marL="353695" marR="893444" indent="-340995" algn="just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endParaRPr sz="2800" dirty="0">
              <a:solidFill>
                <a:prstClr val="black"/>
              </a:solidFill>
              <a:cs typeface="Arial"/>
            </a:endParaRPr>
          </a:p>
          <a:p>
            <a:pPr marL="754380" marR="62103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A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mechanisms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 is required to maintain data consistency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to ensure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 </a:t>
            </a:r>
            <a:r>
              <a:rPr lang="en-US" sz="2800" spc="-5" dirty="0" smtClean="0">
                <a:solidFill>
                  <a:prstClr val="black"/>
                </a:solidFill>
                <a:cs typeface="Arial"/>
              </a:rPr>
              <a:t>the orderly execution of cooperating processes.</a:t>
            </a:r>
            <a:endParaRPr lang="en-US" sz="2800" spc="-5" dirty="0" smtClean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011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661" y="218507"/>
            <a:ext cx="390099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Producer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83403" y="1279206"/>
            <a:ext cx="6481621" cy="4018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solidFill>
                  <a:prstClr val="black"/>
                </a:solidFill>
                <a:cs typeface="Courier New"/>
              </a:rPr>
              <a:t>while (true)</a:t>
            </a:r>
            <a:r>
              <a:rPr sz="2400" spc="-7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{</a:t>
            </a:r>
          </a:p>
          <a:p>
            <a:pPr marL="927100"/>
            <a:r>
              <a:rPr sz="2400" spc="-5" dirty="0">
                <a:solidFill>
                  <a:prstClr val="black"/>
                </a:solidFill>
                <a:cs typeface="Courier New"/>
              </a:rPr>
              <a:t>/*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produce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an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item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in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next produced</a:t>
            </a:r>
            <a:r>
              <a:rPr sz="2400" spc="5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*/</a:t>
            </a:r>
            <a:endParaRPr sz="2400" dirty="0">
              <a:solidFill>
                <a:prstClr val="black"/>
              </a:solidFill>
              <a:cs typeface="Courier New"/>
            </a:endParaRPr>
          </a:p>
          <a:p>
            <a:endParaRPr sz="2400" dirty="0">
              <a:solidFill>
                <a:prstClr val="black"/>
              </a:solidFill>
              <a:cs typeface="Times New Roman"/>
            </a:endParaRPr>
          </a:p>
          <a:p>
            <a:pPr marL="927100">
              <a:spcBef>
                <a:spcPts val="1285"/>
              </a:spcBef>
            </a:pPr>
            <a:r>
              <a:rPr sz="2400" dirty="0">
                <a:solidFill>
                  <a:prstClr val="black"/>
                </a:solidFill>
                <a:cs typeface="Courier New"/>
              </a:rPr>
              <a:t>while (counter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==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BUFFER_SIZE)</a:t>
            </a:r>
            <a:r>
              <a:rPr sz="2400" spc="-10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;</a:t>
            </a:r>
          </a:p>
          <a:p>
            <a:pPr marL="1841500">
              <a:spcBef>
                <a:spcPts val="705"/>
              </a:spcBef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/* do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nothing</a:t>
            </a:r>
            <a:r>
              <a:rPr sz="2400" spc="-2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*/</a:t>
            </a:r>
            <a:endParaRPr sz="2400" dirty="0">
              <a:solidFill>
                <a:prstClr val="black"/>
              </a:solidFill>
              <a:cs typeface="Courier New"/>
            </a:endParaRPr>
          </a:p>
          <a:p>
            <a:pPr marL="926465" marR="1308735">
              <a:lnSpc>
                <a:spcPct val="134700"/>
              </a:lnSpc>
              <a:spcBef>
                <a:spcPts val="10"/>
              </a:spcBef>
            </a:pPr>
            <a:r>
              <a:rPr sz="2400" dirty="0">
                <a:solidFill>
                  <a:prstClr val="black"/>
                </a:solidFill>
                <a:cs typeface="Courier New"/>
              </a:rPr>
              <a:t>buffer[in] = next_produced; 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in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= (in +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1)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%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BUFFER_SIZE;</a:t>
            </a:r>
          </a:p>
          <a:p>
            <a:pPr marL="926465">
              <a:spcBef>
                <a:spcPts val="720"/>
              </a:spcBef>
            </a:pPr>
            <a:r>
              <a:rPr sz="2400" dirty="0">
                <a:solidFill>
                  <a:prstClr val="black"/>
                </a:solidFill>
                <a:cs typeface="Courier New"/>
              </a:rPr>
              <a:t>counter++;</a:t>
            </a:r>
          </a:p>
          <a:p>
            <a:pPr marL="12700">
              <a:spcBef>
                <a:spcPts val="705"/>
              </a:spcBef>
            </a:pPr>
            <a:r>
              <a:rPr sz="2400" dirty="0">
                <a:solidFill>
                  <a:prstClr val="black"/>
                </a:solidFill>
                <a:cs typeface="Courier New"/>
              </a:rPr>
              <a:t>}</a:t>
            </a: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8942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190" y="174057"/>
            <a:ext cx="430790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Consumer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80230" y="1284414"/>
            <a:ext cx="7249570" cy="3701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prstClr val="black"/>
                </a:solidFill>
                <a:cs typeface="Courier New"/>
              </a:rPr>
              <a:t>while (true)</a:t>
            </a:r>
            <a:r>
              <a:rPr sz="2400" spc="-50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{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927100">
              <a:spcBef>
                <a:spcPts val="670"/>
              </a:spcBef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while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(counter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==</a:t>
            </a:r>
            <a:r>
              <a:rPr sz="2400" spc="-75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0)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927100" marR="1104265" indent="914400">
              <a:lnSpc>
                <a:spcPct val="135000"/>
              </a:lnSpc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; /* do nothing */  next_consumed = buffer[out];  out =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(out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+ 1) % BUFFER_SIZE;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988694">
              <a:spcBef>
                <a:spcPts val="670"/>
              </a:spcBef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counter--;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926465">
              <a:spcBef>
                <a:spcPts val="670"/>
              </a:spcBef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/* consume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the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item in </a:t>
            </a:r>
            <a:r>
              <a:rPr sz="2400" dirty="0">
                <a:solidFill>
                  <a:prstClr val="black"/>
                </a:solidFill>
                <a:cs typeface="Courier New"/>
              </a:rPr>
              <a:t>next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consumed</a:t>
            </a:r>
            <a:r>
              <a:rPr sz="2400" spc="20" dirty="0">
                <a:solidFill>
                  <a:prstClr val="black"/>
                </a:solidFill>
                <a:cs typeface="Courier New"/>
              </a:rPr>
              <a:t> </a:t>
            </a:r>
            <a:r>
              <a:rPr sz="2400" spc="-5" dirty="0">
                <a:solidFill>
                  <a:prstClr val="black"/>
                </a:solidFill>
                <a:cs typeface="Courier New"/>
              </a:rPr>
              <a:t>*/</a:t>
            </a:r>
            <a:endParaRPr sz="2400">
              <a:solidFill>
                <a:prstClr val="black"/>
              </a:solidFill>
              <a:cs typeface="Courier New"/>
            </a:endParaRPr>
          </a:p>
          <a:p>
            <a:pPr marL="12700">
              <a:spcBef>
                <a:spcPts val="670"/>
              </a:spcBef>
            </a:pPr>
            <a:r>
              <a:rPr sz="2400" spc="-5" dirty="0">
                <a:solidFill>
                  <a:prstClr val="black"/>
                </a:solidFill>
                <a:cs typeface="Courier New"/>
              </a:rPr>
              <a:t>}</a:t>
            </a:r>
            <a:endParaRPr sz="2400">
              <a:solidFill>
                <a:prstClr val="black"/>
              </a:solidFill>
              <a:cs typeface="Courier New"/>
            </a:endParaRPr>
          </a:p>
        </p:txBody>
      </p:sp>
      <p:sp>
        <p:nvSpPr>
          <p:cNvPr id="7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2920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92" y="172469"/>
            <a:ext cx="477632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Race</a:t>
            </a:r>
            <a:r>
              <a:rPr sz="4000" spc="-90" dirty="0"/>
              <a:t> </a:t>
            </a:r>
            <a:r>
              <a:rPr sz="4000" spc="-5" dirty="0"/>
              <a:t>Condition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07623" y="1176400"/>
            <a:ext cx="4030345" cy="240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b="1" spc="-5" dirty="0">
                <a:solidFill>
                  <a:prstClr val="black"/>
                </a:solidFill>
                <a:cs typeface="Courier New"/>
              </a:rPr>
              <a:t>counter++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could be implemented</a:t>
            </a:r>
            <a:r>
              <a:rPr sz="1600" spc="-60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as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962660" marR="6985">
              <a:lnSpc>
                <a:spcPct val="90600"/>
              </a:lnSpc>
              <a:spcBef>
                <a:spcPts val="1735"/>
              </a:spcBef>
            </a:pPr>
            <a:r>
              <a:rPr sz="1600" b="1" spc="-5" dirty="0">
                <a:solidFill>
                  <a:srgbClr val="0000FF"/>
                </a:solidFill>
                <a:cs typeface="Courier New"/>
              </a:rPr>
              <a:t>register1 = counter  register1 = register1 + 1  counter =</a:t>
            </a:r>
            <a:r>
              <a:rPr sz="1600" b="1" spc="-25" dirty="0">
                <a:solidFill>
                  <a:srgbClr val="0000FF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register1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353695" indent="-340995">
              <a:spcBef>
                <a:spcPts val="49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b="1" spc="-5" dirty="0">
                <a:solidFill>
                  <a:prstClr val="black"/>
                </a:solidFill>
                <a:cs typeface="Courier New"/>
              </a:rPr>
              <a:t>counter--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could be implemented</a:t>
            </a:r>
            <a:r>
              <a:rPr sz="1600" spc="-170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as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962660" marR="5080">
              <a:lnSpc>
                <a:spcPts val="1730"/>
              </a:lnSpc>
              <a:spcBef>
                <a:spcPts val="1770"/>
              </a:spcBef>
            </a:pPr>
            <a:r>
              <a:rPr sz="1600" b="1" spc="-5" dirty="0">
                <a:solidFill>
                  <a:srgbClr val="999900"/>
                </a:solidFill>
                <a:cs typeface="Courier New"/>
              </a:rPr>
              <a:t>register2 = counter  register2 = register2 - 1  counter =</a:t>
            </a:r>
            <a:r>
              <a:rPr sz="1600" b="1" spc="-25" dirty="0">
                <a:solidFill>
                  <a:srgbClr val="999900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register2</a:t>
            </a:r>
            <a:endParaRPr sz="1600">
              <a:solidFill>
                <a:prstClr val="black"/>
              </a:solidFill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7622" y="3728651"/>
            <a:ext cx="5901690" cy="1685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92710" indent="-741680">
              <a:lnSpc>
                <a:spcPct val="120600"/>
              </a:lnSpc>
              <a:buClr>
                <a:srgbClr val="993300"/>
              </a:buClr>
              <a:buSzPct val="87500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1600" spc="-5" dirty="0">
                <a:solidFill>
                  <a:prstClr val="black"/>
                </a:solidFill>
                <a:cs typeface="Arial"/>
              </a:rPr>
              <a:t>Consider this execution interleaving with </a:t>
            </a:r>
            <a:r>
              <a:rPr sz="1600" spc="-5" dirty="0">
                <a:solidFill>
                  <a:prstClr val="black"/>
                </a:solidFill>
                <a:cs typeface="MS PGothic"/>
              </a:rPr>
              <a:t>“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count = 5</a:t>
            </a:r>
            <a:r>
              <a:rPr sz="1600" spc="-5" dirty="0">
                <a:solidFill>
                  <a:prstClr val="black"/>
                </a:solidFill>
                <a:cs typeface="MS PGothic"/>
              </a:rPr>
              <a:t>”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initially:  S0: producer execute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register1 =</a:t>
            </a:r>
            <a:r>
              <a:rPr sz="1600" b="1" spc="60" dirty="0">
                <a:solidFill>
                  <a:srgbClr val="0000FF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counter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754380">
              <a:lnSpc>
                <a:spcPts val="1635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S1: producer execute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register1 = register1 +</a:t>
            </a:r>
            <a:r>
              <a:rPr sz="1600" b="1" spc="105" dirty="0">
                <a:solidFill>
                  <a:srgbClr val="0000FF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1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75438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S2: consumer execute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register2 =</a:t>
            </a:r>
            <a:r>
              <a:rPr sz="1600" b="1" spc="55" dirty="0">
                <a:solidFill>
                  <a:srgbClr val="999900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counter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75438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S3: consumer execute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register2 = register2 –</a:t>
            </a:r>
            <a:r>
              <a:rPr sz="1600" b="1" spc="125" dirty="0">
                <a:solidFill>
                  <a:srgbClr val="999900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1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75438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S4: producer execute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counter =</a:t>
            </a:r>
            <a:r>
              <a:rPr sz="1600" b="1" spc="50" dirty="0">
                <a:solidFill>
                  <a:srgbClr val="0000FF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0000FF"/>
                </a:solidFill>
                <a:cs typeface="Courier New"/>
              </a:rPr>
              <a:t>register1</a:t>
            </a:r>
            <a:endParaRPr sz="1600">
              <a:solidFill>
                <a:prstClr val="black"/>
              </a:solidFill>
              <a:cs typeface="Courier New"/>
            </a:endParaRPr>
          </a:p>
          <a:p>
            <a:pPr marL="754380">
              <a:lnSpc>
                <a:spcPts val="1825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S5: consumer execute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counter =</a:t>
            </a:r>
            <a:r>
              <a:rPr sz="1600" b="1" spc="50" dirty="0">
                <a:solidFill>
                  <a:srgbClr val="999900"/>
                </a:solidFill>
                <a:cs typeface="Courier New"/>
              </a:rPr>
              <a:t> </a:t>
            </a:r>
            <a:r>
              <a:rPr sz="1600" b="1" spc="-5" dirty="0">
                <a:solidFill>
                  <a:srgbClr val="999900"/>
                </a:solidFill>
                <a:cs typeface="Courier New"/>
              </a:rPr>
              <a:t>register2</a:t>
            </a:r>
            <a:endParaRPr sz="1600">
              <a:solidFill>
                <a:prstClr val="black"/>
              </a:solidFill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5721" y="4072989"/>
            <a:ext cx="133032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825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{register1 =</a:t>
            </a:r>
            <a:r>
              <a:rPr sz="1600" spc="-25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5}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4445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{register1 =</a:t>
            </a:r>
            <a:r>
              <a:rPr sz="1600" spc="-25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6}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{register2 =</a:t>
            </a:r>
            <a:r>
              <a:rPr sz="1600" spc="-30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5}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14604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{register2 =</a:t>
            </a:r>
            <a:r>
              <a:rPr sz="1600" spc="-30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4}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44450">
              <a:lnSpc>
                <a:spcPts val="1730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{counter = 6</a:t>
            </a:r>
            <a:r>
              <a:rPr sz="1600" spc="-35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}</a:t>
            </a:r>
            <a:endParaRPr sz="1600">
              <a:solidFill>
                <a:prstClr val="black"/>
              </a:solidFill>
              <a:cs typeface="Arial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solidFill>
                  <a:prstClr val="black"/>
                </a:solidFill>
                <a:cs typeface="Arial"/>
              </a:rPr>
              <a:t>{counter =</a:t>
            </a:r>
            <a:r>
              <a:rPr sz="1600" spc="-35" dirty="0">
                <a:solidFill>
                  <a:prstClr val="black"/>
                </a:solidFill>
                <a:cs typeface="Arial"/>
              </a:rPr>
              <a:t> </a:t>
            </a:r>
            <a:r>
              <a:rPr sz="1600" spc="-5" dirty="0">
                <a:solidFill>
                  <a:prstClr val="black"/>
                </a:solidFill>
                <a:cs typeface="Arial"/>
              </a:rPr>
              <a:t>4}</a:t>
            </a:r>
            <a:endParaRPr sz="1600">
              <a:solidFill>
                <a:prstClr val="black"/>
              </a:solidFill>
              <a:cs typeface="Arial"/>
            </a:endParaRPr>
          </a:p>
        </p:txBody>
      </p:sp>
      <p:sp>
        <p:nvSpPr>
          <p:cNvPr id="9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6895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268" y="232794"/>
            <a:ext cx="793513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Critical Section</a:t>
            </a:r>
            <a:r>
              <a:rPr sz="4000" spc="-75" dirty="0"/>
              <a:t> </a:t>
            </a:r>
            <a:r>
              <a:rPr sz="4000"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10785" y="1171509"/>
            <a:ext cx="8300650" cy="551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 algn="just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Let assume that there are </a:t>
            </a:r>
            <a:r>
              <a:rPr sz="2400" b="1" i="1" smtClean="0">
                <a:solidFill>
                  <a:prstClr val="black"/>
                </a:solidFill>
                <a:cs typeface="Arial"/>
              </a:rPr>
              <a:t>n </a:t>
            </a:r>
            <a:r>
              <a:rPr sz="2400" spc="-5" smtClean="0">
                <a:solidFill>
                  <a:prstClr val="black"/>
                </a:solidFill>
                <a:cs typeface="Arial"/>
              </a:rPr>
              <a:t>processes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{</a:t>
            </a:r>
            <a:r>
              <a:rPr sz="2400" b="1" i="1" spc="-5" dirty="0">
                <a:solidFill>
                  <a:prstClr val="black"/>
                </a:solidFill>
                <a:cs typeface="Arial"/>
              </a:rPr>
              <a:t>p</a:t>
            </a:r>
            <a:r>
              <a:rPr sz="2400" b="1" i="1" spc="-7" baseline="-20833" dirty="0">
                <a:solidFill>
                  <a:prstClr val="black"/>
                </a:solidFill>
                <a:cs typeface="Arial"/>
              </a:rPr>
              <a:t>0</a:t>
            </a:r>
            <a:r>
              <a:rPr sz="2400" b="1" i="1" spc="-5" dirty="0">
                <a:solidFill>
                  <a:prstClr val="black"/>
                </a:solidFill>
                <a:cs typeface="Arial"/>
              </a:rPr>
              <a:t>, </a:t>
            </a:r>
            <a:r>
              <a:rPr sz="2400" b="1" i="1" dirty="0">
                <a:solidFill>
                  <a:prstClr val="black"/>
                </a:solidFill>
                <a:cs typeface="Arial"/>
              </a:rPr>
              <a:t>p</a:t>
            </a:r>
            <a:r>
              <a:rPr sz="2400" b="1" i="1" baseline="-20833" dirty="0">
                <a:solidFill>
                  <a:prstClr val="black"/>
                </a:solidFill>
                <a:cs typeface="Arial"/>
              </a:rPr>
              <a:t>1</a:t>
            </a:r>
            <a:r>
              <a:rPr sz="2400" b="1" i="1" dirty="0">
                <a:solidFill>
                  <a:prstClr val="black"/>
                </a:solidFill>
                <a:cs typeface="Arial"/>
              </a:rPr>
              <a:t>, …</a:t>
            </a:r>
            <a:r>
              <a:rPr sz="2400" b="1" i="1" spc="55" dirty="0">
                <a:solidFill>
                  <a:prstClr val="black"/>
                </a:solidFill>
                <a:cs typeface="Arial"/>
              </a:rPr>
              <a:t> </a:t>
            </a:r>
            <a:r>
              <a:rPr sz="2400" b="1" i="1" spc="-5">
                <a:solidFill>
                  <a:prstClr val="black"/>
                </a:solidFill>
                <a:cs typeface="Arial"/>
              </a:rPr>
              <a:t>p</a:t>
            </a:r>
            <a:r>
              <a:rPr sz="2400" b="1" i="1" spc="-7" baseline="-20833">
                <a:solidFill>
                  <a:prstClr val="black"/>
                </a:solidFill>
                <a:cs typeface="Arial"/>
              </a:rPr>
              <a:t>n-1</a:t>
            </a:r>
            <a:r>
              <a:rPr sz="2400" spc="-5" smtClean="0">
                <a:solidFill>
                  <a:prstClr val="black"/>
                </a:solidFill>
                <a:cs typeface="Arial"/>
              </a:rPr>
              <a:t>}</a:t>
            </a:r>
            <a:endParaRPr sz="2400">
              <a:solidFill>
                <a:prstClr val="black"/>
              </a:solidFill>
              <a:cs typeface="Arial"/>
            </a:endParaRPr>
          </a:p>
          <a:p>
            <a:pPr marL="353695" indent="-340995" algn="just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spc="-5" dirty="0">
                <a:solidFill>
                  <a:prstClr val="black"/>
                </a:solidFill>
                <a:cs typeface="Arial"/>
              </a:rPr>
              <a:t>Each process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has </a:t>
            </a:r>
            <a:r>
              <a:rPr sz="2400" b="1" spc="-5" dirty="0">
                <a:solidFill>
                  <a:srgbClr val="3366FF"/>
                </a:solidFill>
                <a:cs typeface="Arial"/>
              </a:rPr>
              <a:t>critical section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segment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of</a:t>
            </a:r>
            <a:r>
              <a:rPr sz="2400" spc="30" dirty="0">
                <a:solidFill>
                  <a:prstClr val="black"/>
                </a:solidFill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cs typeface="Arial"/>
              </a:rPr>
              <a:t>code</a:t>
            </a:r>
            <a:endParaRPr sz="2400">
              <a:solidFill>
                <a:prstClr val="black"/>
              </a:solidFill>
              <a:cs typeface="Arial"/>
            </a:endParaRPr>
          </a:p>
          <a:p>
            <a:pPr marL="754380" marR="508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Processes may be chang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e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common variables,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updates  table, writ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e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into file, etc</a:t>
            </a:r>
          </a:p>
          <a:p>
            <a:pPr marL="754380" marR="508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When one process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in critical section, no other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processes are allowed to enter in its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critical section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 for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execution.</a:t>
            </a:r>
          </a:p>
          <a:p>
            <a:pPr marL="754380" marR="508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endParaRPr lang="en-US" sz="2400" spc="-10" dirty="0" smtClean="0">
              <a:solidFill>
                <a:prstClr val="black"/>
              </a:solidFill>
              <a:cs typeface="Arial"/>
            </a:endParaRPr>
          </a:p>
          <a:p>
            <a:pPr marL="353695" indent="-340995" algn="just">
              <a:spcBef>
                <a:spcPts val="75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z="2400" b="1" i="1" spc="-5" smtClean="0">
                <a:solidFill>
                  <a:prstClr val="black"/>
                </a:solidFill>
                <a:cs typeface="Arial"/>
              </a:rPr>
              <a:t>Critical </a:t>
            </a:r>
            <a:r>
              <a:rPr sz="2400" b="1" i="1" spc="-5" dirty="0">
                <a:solidFill>
                  <a:prstClr val="black"/>
                </a:solidFill>
                <a:cs typeface="Arial"/>
              </a:rPr>
              <a:t>section problem </a:t>
            </a:r>
            <a:r>
              <a:rPr sz="2400" spc="-5" dirty="0">
                <a:solidFill>
                  <a:prstClr val="black"/>
                </a:solidFill>
                <a:cs typeface="Arial"/>
              </a:rPr>
              <a:t>is </a:t>
            </a:r>
            <a:r>
              <a:rPr sz="2400" dirty="0">
                <a:solidFill>
                  <a:prstClr val="black"/>
                </a:solidFill>
                <a:cs typeface="Arial"/>
              </a:rPr>
              <a:t>to </a:t>
            </a:r>
            <a:r>
              <a:rPr sz="2400" spc="-10">
                <a:solidFill>
                  <a:prstClr val="black"/>
                </a:solidFill>
                <a:cs typeface="Arial"/>
              </a:rPr>
              <a:t>design </a:t>
            </a: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an algorithm so that </a:t>
            </a:r>
            <a:r>
              <a:rPr lang="en-US" sz="2400" dirty="0" smtClean="0"/>
              <a:t>processes can </a:t>
            </a:r>
            <a:r>
              <a:rPr lang="en-US" sz="2400" dirty="0" smtClean="0"/>
              <a:t>cooperate.</a:t>
            </a:r>
          </a:p>
          <a:p>
            <a:pPr marL="754380" marR="5080" lvl="1" indent="-284480" algn="just">
              <a:spcBef>
                <a:spcPts val="755"/>
              </a:spcBef>
              <a:buClr>
                <a:srgbClr val="CC6600"/>
              </a:buClr>
              <a:buSzPct val="77777"/>
              <a:buFont typeface="Wingdings"/>
              <a:buChar char=""/>
              <a:tabLst>
                <a:tab pos="755015" algn="l"/>
              </a:tabLst>
            </a:pPr>
            <a:r>
              <a:rPr lang="en-US" sz="2400" spc="-10" dirty="0" smtClean="0">
                <a:solidFill>
                  <a:prstClr val="black"/>
                </a:solidFill>
                <a:cs typeface="Arial"/>
              </a:rPr>
              <a:t>Each process must take permission to enter in its critical section.  </a:t>
            </a:r>
          </a:p>
          <a:p>
            <a:pPr marL="353695" indent="-340995">
              <a:spcBef>
                <a:spcPts val="755"/>
              </a:spcBef>
              <a:buClr>
                <a:srgbClr val="993300"/>
              </a:buClr>
              <a:buSzPct val="88888"/>
              <a:tabLst>
                <a:tab pos="353695" algn="l"/>
                <a:tab pos="354330" algn="l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sz="240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438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261" y="220094"/>
            <a:ext cx="54011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spc="-5" dirty="0"/>
              <a:t>Critical</a:t>
            </a:r>
            <a:r>
              <a:rPr sz="4000" spc="-90" dirty="0"/>
              <a:t> </a:t>
            </a:r>
            <a:r>
              <a:rPr sz="4000" spc="-5" dirty="0"/>
              <a:t>Section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09184" y="1273111"/>
            <a:ext cx="35064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buClr>
                <a:srgbClr val="993300"/>
              </a:buClr>
              <a:buSzPct val="88888"/>
              <a:buFont typeface="Wingdings"/>
              <a:buChar char=""/>
              <a:tabLst>
                <a:tab pos="353695" algn="l"/>
                <a:tab pos="354330" algn="l"/>
              </a:tabLst>
            </a:pPr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General </a:t>
            </a:r>
            <a:r>
              <a:rPr spc="-5" dirty="0">
                <a:solidFill>
                  <a:prstClr val="black"/>
                </a:solidFill>
                <a:latin typeface="Arial"/>
                <a:cs typeface="Arial"/>
              </a:rPr>
              <a:t>structure of process</a:t>
            </a:r>
            <a:r>
              <a:rPr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b="1" i="1" baseline="-20833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endParaRPr baseline="-2083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8913" y="1751013"/>
            <a:ext cx="3894136" cy="2690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01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4000" spc="-5" dirty="0">
                <a:solidFill>
                  <a:schemeClr val="tx1"/>
                </a:solidFill>
              </a:rPr>
              <a:t>Algorithm </a:t>
            </a:r>
            <a:r>
              <a:rPr sz="4000" dirty="0">
                <a:solidFill>
                  <a:schemeClr val="tx1"/>
                </a:solidFill>
              </a:rPr>
              <a:t>for </a:t>
            </a:r>
            <a:r>
              <a:rPr sz="4000" spc="-5" dirty="0">
                <a:solidFill>
                  <a:schemeClr val="tx1"/>
                </a:solidFill>
              </a:rPr>
              <a:t>Process</a:t>
            </a:r>
            <a:r>
              <a:rPr sz="4000" spc="-110" dirty="0">
                <a:solidFill>
                  <a:schemeClr val="tx1"/>
                </a:solidFill>
              </a:rPr>
              <a:t> </a:t>
            </a:r>
            <a:r>
              <a:rPr sz="4000" spc="5" dirty="0">
                <a:solidFill>
                  <a:schemeClr val="tx1"/>
                </a:solidFill>
              </a:rPr>
              <a:t>P</a:t>
            </a:r>
            <a:r>
              <a:rPr sz="4000" spc="7" baseline="-21164" dirty="0">
                <a:solidFill>
                  <a:schemeClr val="tx1"/>
                </a:solidFill>
              </a:rPr>
              <a:t>i</a:t>
            </a:r>
            <a:endParaRPr sz="4000" baseline="-21164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10"/>
          </p:nvPr>
        </p:nvSpPr>
        <p:spPr>
          <a:xfrm>
            <a:off x="838200" y="6446579"/>
            <a:ext cx="27432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pc="-5" dirty="0" smtClean="0">
                <a:solidFill>
                  <a:srgbClr val="006699"/>
                </a:solidFill>
              </a:rPr>
              <a:t> </a:t>
            </a:r>
            <a:endParaRPr spc="-10" dirty="0">
              <a:solidFill>
                <a:srgbClr val="006699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4038600" y="6446259"/>
            <a:ext cx="4114800" cy="185307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lang="en-GB" spc="-5" dirty="0" smtClean="0"/>
              <a:t> 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2764848" y="1354961"/>
            <a:ext cx="4778952" cy="3693537"/>
            <a:chOff x="2764848" y="1354961"/>
            <a:chExt cx="3586971" cy="2345801"/>
          </a:xfrm>
        </p:grpSpPr>
        <p:sp>
          <p:nvSpPr>
            <p:cNvPr id="3" name="object 3"/>
            <p:cNvSpPr txBox="1"/>
            <p:nvPr/>
          </p:nvSpPr>
          <p:spPr>
            <a:xfrm>
              <a:off x="2764848" y="1354961"/>
              <a:ext cx="513080" cy="4691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do</a:t>
              </a:r>
              <a:r>
                <a:rPr sz="2400" b="1" spc="-9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{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3303587" y="1965326"/>
              <a:ext cx="2785812" cy="263073"/>
            </a:xfrm>
            <a:prstGeom prst="rect">
              <a:avLst/>
            </a:prstGeom>
            <a:ln w="25400">
              <a:solidFill>
                <a:srgbClr val="BDBDBD"/>
              </a:solidFill>
            </a:ln>
          </p:spPr>
          <p:txBody>
            <a:bodyPr vert="horz" wrap="square" lIns="0" tIns="44450" rIns="0" bIns="0" rtlCol="0">
              <a:spAutoFit/>
            </a:bodyPr>
            <a:lstStyle/>
            <a:p>
              <a:pPr marL="33655">
                <a:spcBef>
                  <a:spcPts val="350"/>
                </a:spcBef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while (turn ==</a:t>
              </a:r>
              <a:r>
                <a:rPr sz="2400" b="1" spc="-3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j);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566137" y="2433953"/>
              <a:ext cx="2664048" cy="234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critical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section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319463" y="2809875"/>
              <a:ext cx="1851469" cy="122170"/>
            </a:xfrm>
            <a:prstGeom prst="rect">
              <a:avLst/>
            </a:prstGeom>
            <a:ln w="25400">
              <a:solidFill>
                <a:srgbClr val="BDBDBD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7780">
                <a:lnSpc>
                  <a:spcPts val="1450"/>
                </a:lnSpc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turn =</a:t>
              </a:r>
              <a:r>
                <a:rPr sz="2400" b="1" spc="-70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j;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886624" y="3174617"/>
              <a:ext cx="3465195" cy="5261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77950"/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remainder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section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  <a:p>
              <a:pPr marL="12700">
                <a:spcBef>
                  <a:spcPts val="670"/>
                </a:spcBef>
              </a:pP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} while</a:t>
              </a:r>
              <a:r>
                <a:rPr sz="2400" b="1" spc="-45" dirty="0">
                  <a:solidFill>
                    <a:prstClr val="black"/>
                  </a:solidFill>
                  <a:latin typeface="Courier New"/>
                  <a:cs typeface="Courier New"/>
                </a:rPr>
                <a:t> </a:t>
              </a:r>
              <a:r>
                <a:rPr sz="2400" b="1" spc="-5" dirty="0">
                  <a:solidFill>
                    <a:prstClr val="black"/>
                  </a:solidFill>
                  <a:latin typeface="Courier New"/>
                  <a:cs typeface="Courier New"/>
                </a:rPr>
                <a:t>(true);</a:t>
              </a:r>
              <a:endParaRPr sz="2400">
                <a:solidFill>
                  <a:prstClr val="black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11" name="Google Shape;130;p6"/>
          <p:cNvSpPr txBox="1"/>
          <p:nvPr/>
        </p:nvSpPr>
        <p:spPr>
          <a:xfrm>
            <a:off x="6252882" y="6134470"/>
            <a:ext cx="482606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smtClean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Source 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: Operating Systems Concepts By </a:t>
            </a:r>
            <a:r>
              <a:rPr lang="en-US" sz="1000" b="0" i="0" u="none" strike="noStrike" cap="none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Silberschatz</a:t>
            </a:r>
            <a:r>
              <a:rPr lang="en-US" sz="1000" b="0" i="0" u="none" strike="noStrike" cap="none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&amp; Galvin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7607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1049</Words>
  <Application>Microsoft Office PowerPoint</Application>
  <PresentationFormat>Custom</PresentationFormat>
  <Paragraphs>222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1_Badge</vt:lpstr>
      <vt:lpstr>Inter  Process  Communication</vt:lpstr>
      <vt:lpstr>Overview</vt:lpstr>
      <vt:lpstr>Background</vt:lpstr>
      <vt:lpstr>Producer</vt:lpstr>
      <vt:lpstr>Consumer</vt:lpstr>
      <vt:lpstr>Race Condition</vt:lpstr>
      <vt:lpstr>Critical Section Problem</vt:lpstr>
      <vt:lpstr>Critical Section</vt:lpstr>
      <vt:lpstr>Algorithm for Process Pi</vt:lpstr>
      <vt:lpstr>Solution to Critical-Section Problem</vt:lpstr>
      <vt:lpstr>Critical-Section Handling in OS</vt:lpstr>
      <vt:lpstr>Peterson’s Solution</vt:lpstr>
      <vt:lpstr>Algorithm for Process Pi</vt:lpstr>
      <vt:lpstr>Peterson’s Solution (Cont.)</vt:lpstr>
      <vt:lpstr>Synchronization Hardware</vt:lpstr>
      <vt:lpstr>Slide 16</vt:lpstr>
      <vt:lpstr>Solution to Critical-section Problem Using Locks</vt:lpstr>
      <vt:lpstr>test_and_set Instruction</vt:lpstr>
      <vt:lpstr>Solution using test_and_set()</vt:lpstr>
      <vt:lpstr>compare_and_swap Instruction</vt:lpstr>
      <vt:lpstr>Solution using compare_and_swap</vt:lpstr>
      <vt:lpstr>Bounded-waiting Mutual Exclusion with test_and_set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 Synchronization Tools</dc:title>
  <dc:creator>Neeraj jain</dc:creator>
  <cp:lastModifiedBy>chhaya</cp:lastModifiedBy>
  <cp:revision>36</cp:revision>
  <dcterms:created xsi:type="dcterms:W3CDTF">2020-08-11T13:17:46Z</dcterms:created>
  <dcterms:modified xsi:type="dcterms:W3CDTF">2020-09-15T16:41:48Z</dcterms:modified>
</cp:coreProperties>
</file>