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63"/>
  </p:notesMasterIdLst>
  <p:sldIdLst>
    <p:sldId id="256" r:id="rId2"/>
    <p:sldId id="424" r:id="rId3"/>
    <p:sldId id="257" r:id="rId4"/>
    <p:sldId id="262" r:id="rId5"/>
    <p:sldId id="263" r:id="rId6"/>
    <p:sldId id="264" r:id="rId7"/>
    <p:sldId id="261" r:id="rId8"/>
    <p:sldId id="265" r:id="rId9"/>
    <p:sldId id="259" r:id="rId10"/>
    <p:sldId id="268" r:id="rId11"/>
    <p:sldId id="418" r:id="rId12"/>
    <p:sldId id="269" r:id="rId13"/>
    <p:sldId id="271" r:id="rId14"/>
    <p:sldId id="337" r:id="rId15"/>
    <p:sldId id="381" r:id="rId16"/>
    <p:sldId id="340" r:id="rId17"/>
    <p:sldId id="341" r:id="rId18"/>
    <p:sldId id="342" r:id="rId19"/>
    <p:sldId id="315" r:id="rId20"/>
    <p:sldId id="344" r:id="rId21"/>
    <p:sldId id="419" r:id="rId22"/>
    <p:sldId id="281" r:id="rId23"/>
    <p:sldId id="348" r:id="rId24"/>
    <p:sldId id="349" r:id="rId25"/>
    <p:sldId id="350" r:id="rId26"/>
    <p:sldId id="351" r:id="rId27"/>
    <p:sldId id="352" r:id="rId28"/>
    <p:sldId id="420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421" r:id="rId39"/>
    <p:sldId id="363" r:id="rId40"/>
    <p:sldId id="425" r:id="rId41"/>
    <p:sldId id="426" r:id="rId42"/>
    <p:sldId id="279" r:id="rId43"/>
    <p:sldId id="280" r:id="rId44"/>
    <p:sldId id="422" r:id="rId45"/>
    <p:sldId id="282" r:id="rId46"/>
    <p:sldId id="283" r:id="rId47"/>
    <p:sldId id="270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287" r:id="rId58"/>
    <p:sldId id="373" r:id="rId59"/>
    <p:sldId id="374" r:id="rId60"/>
    <p:sldId id="290" r:id="rId61"/>
    <p:sldId id="42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AD9D7-3B0E-AD4A-A751-1A9ABE56CAD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19E38-63D0-C745-ACC8-EE804C95AC35}">
      <dgm:prSet phldrT="[Text]" custT="1"/>
      <dgm:spPr/>
      <dgm:t>
        <a:bodyPr/>
        <a:lstStyle/>
        <a:p>
          <a:r>
            <a:rPr lang="en-NZ" sz="2200" dirty="0"/>
            <a:t>Prevent Deadlock</a:t>
          </a:r>
          <a:endParaRPr lang="en-US" sz="2200" dirty="0"/>
        </a:p>
      </dgm:t>
    </dgm:pt>
    <dgm:pt modelId="{933BC3E5-7FBF-0D4A-A1CE-FBE646AA3425}" type="parTrans" cxnId="{C39E5184-A606-5B4B-A14A-22FF9454D929}">
      <dgm:prSet/>
      <dgm:spPr/>
      <dgm:t>
        <a:bodyPr/>
        <a:lstStyle/>
        <a:p>
          <a:endParaRPr lang="en-US"/>
        </a:p>
      </dgm:t>
    </dgm:pt>
    <dgm:pt modelId="{417CA3AF-5615-374B-A7CE-4199B5CAF923}" type="sibTrans" cxnId="{C39E5184-A606-5B4B-A14A-22FF9454D929}">
      <dgm:prSet/>
      <dgm:spPr/>
      <dgm:t>
        <a:bodyPr/>
        <a:lstStyle/>
        <a:p>
          <a:endParaRPr lang="en-US"/>
        </a:p>
      </dgm:t>
    </dgm:pt>
    <dgm:pt modelId="{0303975F-41A2-CD4A-95C6-B90AE9CCD0E8}">
      <dgm:prSet custT="1"/>
      <dgm:spPr/>
      <dgm:t>
        <a:bodyPr/>
        <a:lstStyle/>
        <a:p>
          <a:r>
            <a:rPr lang="en-NZ" sz="2000" dirty="0"/>
            <a:t>adopt a policy that eliminates one of the conditions</a:t>
          </a:r>
        </a:p>
      </dgm:t>
    </dgm:pt>
    <dgm:pt modelId="{36689625-B2F0-374D-B85C-B44134124316}" type="parTrans" cxnId="{9F189987-02CC-9B44-965E-29F038D88E14}">
      <dgm:prSet/>
      <dgm:spPr/>
      <dgm:t>
        <a:bodyPr/>
        <a:lstStyle/>
        <a:p>
          <a:endParaRPr lang="en-US"/>
        </a:p>
      </dgm:t>
    </dgm:pt>
    <dgm:pt modelId="{7039640A-098D-A140-AB94-48D72F4A0B7D}" type="sibTrans" cxnId="{9F189987-02CC-9B44-965E-29F038D88E14}">
      <dgm:prSet/>
      <dgm:spPr/>
      <dgm:t>
        <a:bodyPr/>
        <a:lstStyle/>
        <a:p>
          <a:endParaRPr lang="en-US"/>
        </a:p>
      </dgm:t>
    </dgm:pt>
    <dgm:pt modelId="{3631D0E9-8757-2143-A3AB-7D38666D66FE}">
      <dgm:prSet custT="1"/>
      <dgm:spPr/>
      <dgm:t>
        <a:bodyPr/>
        <a:lstStyle/>
        <a:p>
          <a:r>
            <a:rPr lang="en-NZ" sz="2200" dirty="0"/>
            <a:t>Avoid Deadlock</a:t>
          </a:r>
        </a:p>
      </dgm:t>
    </dgm:pt>
    <dgm:pt modelId="{A5F12154-15B7-BB4B-8432-98F256618CAF}" type="parTrans" cxnId="{D09E20C3-9620-2F4F-AD87-9F8C1EE6EA9A}">
      <dgm:prSet/>
      <dgm:spPr/>
      <dgm:t>
        <a:bodyPr/>
        <a:lstStyle/>
        <a:p>
          <a:endParaRPr lang="en-US"/>
        </a:p>
      </dgm:t>
    </dgm:pt>
    <dgm:pt modelId="{6FF3EE00-77BF-A44F-B2A8-0322AA87447F}" type="sibTrans" cxnId="{D09E20C3-9620-2F4F-AD87-9F8C1EE6EA9A}">
      <dgm:prSet/>
      <dgm:spPr/>
      <dgm:t>
        <a:bodyPr/>
        <a:lstStyle/>
        <a:p>
          <a:endParaRPr lang="en-US"/>
        </a:p>
      </dgm:t>
    </dgm:pt>
    <dgm:pt modelId="{E6054D81-C03C-0B42-885D-3F2A40AA5768}">
      <dgm:prSet custT="1"/>
      <dgm:spPr/>
      <dgm:t>
        <a:bodyPr/>
        <a:lstStyle/>
        <a:p>
          <a:r>
            <a:rPr lang="en-NZ" sz="2000" dirty="0"/>
            <a:t>make the appropriate dynamic choices based on the current state of resource allocation</a:t>
          </a:r>
        </a:p>
      </dgm:t>
    </dgm:pt>
    <dgm:pt modelId="{65684EB3-4483-874F-88F1-578F58EB676B}" type="parTrans" cxnId="{0CB6EC33-C134-B64C-98AB-FD79373F42CD}">
      <dgm:prSet/>
      <dgm:spPr/>
      <dgm:t>
        <a:bodyPr/>
        <a:lstStyle/>
        <a:p>
          <a:endParaRPr lang="en-US"/>
        </a:p>
      </dgm:t>
    </dgm:pt>
    <dgm:pt modelId="{2932F96E-393F-384A-BDA9-7EDC15706371}" type="sibTrans" cxnId="{0CB6EC33-C134-B64C-98AB-FD79373F42CD}">
      <dgm:prSet/>
      <dgm:spPr/>
      <dgm:t>
        <a:bodyPr/>
        <a:lstStyle/>
        <a:p>
          <a:endParaRPr lang="en-US"/>
        </a:p>
      </dgm:t>
    </dgm:pt>
    <dgm:pt modelId="{33A697D3-29B7-B746-8116-2FD7AD65033F}">
      <dgm:prSet custT="1"/>
      <dgm:spPr/>
      <dgm:t>
        <a:bodyPr/>
        <a:lstStyle/>
        <a:p>
          <a:r>
            <a:rPr lang="en-NZ" sz="2200"/>
            <a:t>Detect Recovery</a:t>
          </a:r>
          <a:endParaRPr lang="en-NZ" sz="2200" dirty="0"/>
        </a:p>
      </dgm:t>
    </dgm:pt>
    <dgm:pt modelId="{0C0A163C-42D1-D04D-A3B4-9F5591432C99}" type="parTrans" cxnId="{A43B19B7-A505-334E-B2D6-8DA0AA07DEDF}">
      <dgm:prSet/>
      <dgm:spPr/>
      <dgm:t>
        <a:bodyPr/>
        <a:lstStyle/>
        <a:p>
          <a:endParaRPr lang="en-US"/>
        </a:p>
      </dgm:t>
    </dgm:pt>
    <dgm:pt modelId="{5D6161F5-E354-9D41-8B60-FF7FDFDF880D}" type="sibTrans" cxnId="{A43B19B7-A505-334E-B2D6-8DA0AA07DEDF}">
      <dgm:prSet/>
      <dgm:spPr/>
      <dgm:t>
        <a:bodyPr/>
        <a:lstStyle/>
        <a:p>
          <a:endParaRPr lang="en-US"/>
        </a:p>
      </dgm:t>
    </dgm:pt>
    <dgm:pt modelId="{1952EA18-C951-384E-BF02-1843609FED6D}">
      <dgm:prSet custT="1"/>
      <dgm:spPr/>
      <dgm:t>
        <a:bodyPr/>
        <a:lstStyle/>
        <a:p>
          <a:r>
            <a:rPr lang="en-NZ" sz="2000" dirty="0"/>
            <a:t>attempt to detect the presence of deadlock and take action to recover</a:t>
          </a:r>
        </a:p>
      </dgm:t>
    </dgm:pt>
    <dgm:pt modelId="{D56DE5A7-A57C-4442-A7FC-59B2E67ACA63}" type="parTrans" cxnId="{2ADE9E4D-385D-9C47-A2C1-3AC97DD06467}">
      <dgm:prSet/>
      <dgm:spPr/>
      <dgm:t>
        <a:bodyPr/>
        <a:lstStyle/>
        <a:p>
          <a:endParaRPr lang="en-US"/>
        </a:p>
      </dgm:t>
    </dgm:pt>
    <dgm:pt modelId="{6CD3FB62-6370-5C44-B004-FC80CC15B04D}" type="sibTrans" cxnId="{2ADE9E4D-385D-9C47-A2C1-3AC97DD06467}">
      <dgm:prSet/>
      <dgm:spPr/>
      <dgm:t>
        <a:bodyPr/>
        <a:lstStyle/>
        <a:p>
          <a:endParaRPr lang="en-US"/>
        </a:p>
      </dgm:t>
    </dgm:pt>
    <dgm:pt modelId="{369495E0-661A-D54E-9903-279BA6D5B61A}" type="pres">
      <dgm:prSet presAssocID="{ED7AD9D7-3B0E-AD4A-A751-1A9ABE56CAD3}" presName="linear" presStyleCnt="0">
        <dgm:presLayoutVars>
          <dgm:dir/>
          <dgm:animLvl val="lvl"/>
          <dgm:resizeHandles val="exact"/>
        </dgm:presLayoutVars>
      </dgm:prSet>
      <dgm:spPr/>
    </dgm:pt>
    <dgm:pt modelId="{222544F3-9B75-9A4C-BDF2-15649982E6B2}" type="pres">
      <dgm:prSet presAssocID="{B3519E38-63D0-C745-ACC8-EE804C95AC35}" presName="parentLin" presStyleCnt="0"/>
      <dgm:spPr/>
    </dgm:pt>
    <dgm:pt modelId="{004EC6A0-F9A7-2B40-8F10-9B1A82403FEC}" type="pres">
      <dgm:prSet presAssocID="{B3519E38-63D0-C745-ACC8-EE804C95AC35}" presName="parentLeftMargin" presStyleLbl="node1" presStyleIdx="0" presStyleCnt="3"/>
      <dgm:spPr/>
    </dgm:pt>
    <dgm:pt modelId="{C76E62B7-E6F6-F44C-BFF3-94CA42A82033}" type="pres">
      <dgm:prSet presAssocID="{B3519E38-63D0-C745-ACC8-EE804C95AC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AA6DB2-947F-A446-A29D-6B64E75E96AE}" type="pres">
      <dgm:prSet presAssocID="{B3519E38-63D0-C745-ACC8-EE804C95AC35}" presName="negativeSpace" presStyleCnt="0"/>
      <dgm:spPr/>
    </dgm:pt>
    <dgm:pt modelId="{F2EF543C-883A-3143-B8FF-3427F8EB3AC7}" type="pres">
      <dgm:prSet presAssocID="{B3519E38-63D0-C745-ACC8-EE804C95AC35}" presName="childText" presStyleLbl="conFgAcc1" presStyleIdx="0" presStyleCnt="3">
        <dgm:presLayoutVars>
          <dgm:bulletEnabled val="1"/>
        </dgm:presLayoutVars>
      </dgm:prSet>
      <dgm:spPr/>
    </dgm:pt>
    <dgm:pt modelId="{433FAB19-4D8F-E14A-AA3C-2126FF391E3C}" type="pres">
      <dgm:prSet presAssocID="{417CA3AF-5615-374B-A7CE-4199B5CAF923}" presName="spaceBetweenRectangles" presStyleCnt="0"/>
      <dgm:spPr/>
    </dgm:pt>
    <dgm:pt modelId="{61DB5EC3-F57B-734B-BD88-C465051E0148}" type="pres">
      <dgm:prSet presAssocID="{3631D0E9-8757-2143-A3AB-7D38666D66FE}" presName="parentLin" presStyleCnt="0"/>
      <dgm:spPr/>
    </dgm:pt>
    <dgm:pt modelId="{1E1A844A-30CB-3D47-B18C-D310F061AFD1}" type="pres">
      <dgm:prSet presAssocID="{3631D0E9-8757-2143-A3AB-7D38666D66FE}" presName="parentLeftMargin" presStyleLbl="node1" presStyleIdx="0" presStyleCnt="3"/>
      <dgm:spPr/>
    </dgm:pt>
    <dgm:pt modelId="{9CC9D5C0-7055-5F44-9C06-CD7F32234211}" type="pres">
      <dgm:prSet presAssocID="{3631D0E9-8757-2143-A3AB-7D38666D66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515CF9-119D-C247-9B13-7F001A077510}" type="pres">
      <dgm:prSet presAssocID="{3631D0E9-8757-2143-A3AB-7D38666D66FE}" presName="negativeSpace" presStyleCnt="0"/>
      <dgm:spPr/>
    </dgm:pt>
    <dgm:pt modelId="{CA916DCC-847C-7B4D-8447-2804E95D8344}" type="pres">
      <dgm:prSet presAssocID="{3631D0E9-8757-2143-A3AB-7D38666D66FE}" presName="childText" presStyleLbl="conFgAcc1" presStyleIdx="1" presStyleCnt="3">
        <dgm:presLayoutVars>
          <dgm:bulletEnabled val="1"/>
        </dgm:presLayoutVars>
      </dgm:prSet>
      <dgm:spPr/>
    </dgm:pt>
    <dgm:pt modelId="{D8B4CE58-EFAD-6248-A9B4-1F5EB1C12E74}" type="pres">
      <dgm:prSet presAssocID="{6FF3EE00-77BF-A44F-B2A8-0322AA87447F}" presName="spaceBetweenRectangles" presStyleCnt="0"/>
      <dgm:spPr/>
    </dgm:pt>
    <dgm:pt modelId="{2C5335F6-4159-0949-A37D-6FBA3FC7FF55}" type="pres">
      <dgm:prSet presAssocID="{33A697D3-29B7-B746-8116-2FD7AD65033F}" presName="parentLin" presStyleCnt="0"/>
      <dgm:spPr/>
    </dgm:pt>
    <dgm:pt modelId="{BAC87AA5-5913-7B49-BD6C-DD4C287E9944}" type="pres">
      <dgm:prSet presAssocID="{33A697D3-29B7-B746-8116-2FD7AD65033F}" presName="parentLeftMargin" presStyleLbl="node1" presStyleIdx="1" presStyleCnt="3"/>
      <dgm:spPr/>
    </dgm:pt>
    <dgm:pt modelId="{B6B6CCBA-6755-1B42-93ED-C3B536073808}" type="pres">
      <dgm:prSet presAssocID="{33A697D3-29B7-B746-8116-2FD7AD6503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261F5C-683B-AC47-A41E-0CD037E423BC}" type="pres">
      <dgm:prSet presAssocID="{33A697D3-29B7-B746-8116-2FD7AD65033F}" presName="negativeSpace" presStyleCnt="0"/>
      <dgm:spPr/>
    </dgm:pt>
    <dgm:pt modelId="{57643F7F-6EBC-A944-A76A-1EA714F7B29A}" type="pres">
      <dgm:prSet presAssocID="{33A697D3-29B7-B746-8116-2FD7AD65033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F69D25-686A-EF46-BAE2-8F3554D650CF}" type="presOf" srcId="{0303975F-41A2-CD4A-95C6-B90AE9CCD0E8}" destId="{F2EF543C-883A-3143-B8FF-3427F8EB3AC7}" srcOrd="0" destOrd="0" presId="urn:microsoft.com/office/officeart/2005/8/layout/list1"/>
    <dgm:cxn modelId="{B080592E-A450-0F4D-B17A-FF45E715F2A5}" type="presOf" srcId="{B3519E38-63D0-C745-ACC8-EE804C95AC35}" destId="{004EC6A0-F9A7-2B40-8F10-9B1A82403FEC}" srcOrd="0" destOrd="0" presId="urn:microsoft.com/office/officeart/2005/8/layout/list1"/>
    <dgm:cxn modelId="{C4CA2230-3E58-ED4B-A07E-53FFD2CACD85}" type="presOf" srcId="{E6054D81-C03C-0B42-885D-3F2A40AA5768}" destId="{CA916DCC-847C-7B4D-8447-2804E95D8344}" srcOrd="0" destOrd="0" presId="urn:microsoft.com/office/officeart/2005/8/layout/list1"/>
    <dgm:cxn modelId="{0CB6EC33-C134-B64C-98AB-FD79373F42CD}" srcId="{3631D0E9-8757-2143-A3AB-7D38666D66FE}" destId="{E6054D81-C03C-0B42-885D-3F2A40AA5768}" srcOrd="0" destOrd="0" parTransId="{65684EB3-4483-874F-88F1-578F58EB676B}" sibTransId="{2932F96E-393F-384A-BDA9-7EDC15706371}"/>
    <dgm:cxn modelId="{323D4443-BC85-2B4D-8185-00BB68A7901E}" type="presOf" srcId="{33A697D3-29B7-B746-8116-2FD7AD65033F}" destId="{B6B6CCBA-6755-1B42-93ED-C3B536073808}" srcOrd="1" destOrd="0" presId="urn:microsoft.com/office/officeart/2005/8/layout/list1"/>
    <dgm:cxn modelId="{6D1F084C-7196-9849-82AA-E8C272CF2DA9}" type="presOf" srcId="{ED7AD9D7-3B0E-AD4A-A751-1A9ABE56CAD3}" destId="{369495E0-661A-D54E-9903-279BA6D5B61A}" srcOrd="0" destOrd="0" presId="urn:microsoft.com/office/officeart/2005/8/layout/list1"/>
    <dgm:cxn modelId="{2ADE9E4D-385D-9C47-A2C1-3AC97DD06467}" srcId="{33A697D3-29B7-B746-8116-2FD7AD65033F}" destId="{1952EA18-C951-384E-BF02-1843609FED6D}" srcOrd="0" destOrd="0" parTransId="{D56DE5A7-A57C-4442-A7FC-59B2E67ACA63}" sibTransId="{6CD3FB62-6370-5C44-B004-FC80CC15B04D}"/>
    <dgm:cxn modelId="{B1352B72-FC01-8A42-B90E-4579E20AFEC8}" type="presOf" srcId="{3631D0E9-8757-2143-A3AB-7D38666D66FE}" destId="{1E1A844A-30CB-3D47-B18C-D310F061AFD1}" srcOrd="0" destOrd="0" presId="urn:microsoft.com/office/officeart/2005/8/layout/list1"/>
    <dgm:cxn modelId="{C39E5184-A606-5B4B-A14A-22FF9454D929}" srcId="{ED7AD9D7-3B0E-AD4A-A751-1A9ABE56CAD3}" destId="{B3519E38-63D0-C745-ACC8-EE804C95AC35}" srcOrd="0" destOrd="0" parTransId="{933BC3E5-7FBF-0D4A-A1CE-FBE646AA3425}" sibTransId="{417CA3AF-5615-374B-A7CE-4199B5CAF923}"/>
    <dgm:cxn modelId="{9F189987-02CC-9B44-965E-29F038D88E14}" srcId="{B3519E38-63D0-C745-ACC8-EE804C95AC35}" destId="{0303975F-41A2-CD4A-95C6-B90AE9CCD0E8}" srcOrd="0" destOrd="0" parTransId="{36689625-B2F0-374D-B85C-B44134124316}" sibTransId="{7039640A-098D-A140-AB94-48D72F4A0B7D}"/>
    <dgm:cxn modelId="{F2DF239E-7974-9346-9044-9477AABF7378}" type="presOf" srcId="{3631D0E9-8757-2143-A3AB-7D38666D66FE}" destId="{9CC9D5C0-7055-5F44-9C06-CD7F32234211}" srcOrd="1" destOrd="0" presId="urn:microsoft.com/office/officeart/2005/8/layout/list1"/>
    <dgm:cxn modelId="{79400DAE-76C1-744C-B182-29C6564F5FBE}" type="presOf" srcId="{1952EA18-C951-384E-BF02-1843609FED6D}" destId="{57643F7F-6EBC-A944-A76A-1EA714F7B29A}" srcOrd="0" destOrd="0" presId="urn:microsoft.com/office/officeart/2005/8/layout/list1"/>
    <dgm:cxn modelId="{A43B19B7-A505-334E-B2D6-8DA0AA07DEDF}" srcId="{ED7AD9D7-3B0E-AD4A-A751-1A9ABE56CAD3}" destId="{33A697D3-29B7-B746-8116-2FD7AD65033F}" srcOrd="2" destOrd="0" parTransId="{0C0A163C-42D1-D04D-A3B4-9F5591432C99}" sibTransId="{5D6161F5-E354-9D41-8B60-FF7FDFDF880D}"/>
    <dgm:cxn modelId="{6F3E9FBC-B3A4-C54F-AE7D-F469B23297A5}" type="presOf" srcId="{B3519E38-63D0-C745-ACC8-EE804C95AC35}" destId="{C76E62B7-E6F6-F44C-BFF3-94CA42A82033}" srcOrd="1" destOrd="0" presId="urn:microsoft.com/office/officeart/2005/8/layout/list1"/>
    <dgm:cxn modelId="{D09E20C3-9620-2F4F-AD87-9F8C1EE6EA9A}" srcId="{ED7AD9D7-3B0E-AD4A-A751-1A9ABE56CAD3}" destId="{3631D0E9-8757-2143-A3AB-7D38666D66FE}" srcOrd="1" destOrd="0" parTransId="{A5F12154-15B7-BB4B-8432-98F256618CAF}" sibTransId="{6FF3EE00-77BF-A44F-B2A8-0322AA87447F}"/>
    <dgm:cxn modelId="{21F312F8-B22A-0342-A590-8BB77E186959}" type="presOf" srcId="{33A697D3-29B7-B746-8116-2FD7AD65033F}" destId="{BAC87AA5-5913-7B49-BD6C-DD4C287E9944}" srcOrd="0" destOrd="0" presId="urn:microsoft.com/office/officeart/2005/8/layout/list1"/>
    <dgm:cxn modelId="{9D30093A-49FD-EE40-995C-118BF7592BEC}" type="presParOf" srcId="{369495E0-661A-D54E-9903-279BA6D5B61A}" destId="{222544F3-9B75-9A4C-BDF2-15649982E6B2}" srcOrd="0" destOrd="0" presId="urn:microsoft.com/office/officeart/2005/8/layout/list1"/>
    <dgm:cxn modelId="{4A0B0C3F-8DB2-5847-AE7F-BB3752E445DA}" type="presParOf" srcId="{222544F3-9B75-9A4C-BDF2-15649982E6B2}" destId="{004EC6A0-F9A7-2B40-8F10-9B1A82403FEC}" srcOrd="0" destOrd="0" presId="urn:microsoft.com/office/officeart/2005/8/layout/list1"/>
    <dgm:cxn modelId="{A4049CF2-9A55-F449-BE3D-AD699D16F3C5}" type="presParOf" srcId="{222544F3-9B75-9A4C-BDF2-15649982E6B2}" destId="{C76E62B7-E6F6-F44C-BFF3-94CA42A82033}" srcOrd="1" destOrd="0" presId="urn:microsoft.com/office/officeart/2005/8/layout/list1"/>
    <dgm:cxn modelId="{6E40AE29-9449-D542-903D-5C36FC38752F}" type="presParOf" srcId="{369495E0-661A-D54E-9903-279BA6D5B61A}" destId="{9CAA6DB2-947F-A446-A29D-6B64E75E96AE}" srcOrd="1" destOrd="0" presId="urn:microsoft.com/office/officeart/2005/8/layout/list1"/>
    <dgm:cxn modelId="{489BEC54-F20F-5748-A2AC-F43D83B53CA5}" type="presParOf" srcId="{369495E0-661A-D54E-9903-279BA6D5B61A}" destId="{F2EF543C-883A-3143-B8FF-3427F8EB3AC7}" srcOrd="2" destOrd="0" presId="urn:microsoft.com/office/officeart/2005/8/layout/list1"/>
    <dgm:cxn modelId="{B31E3337-DCF4-C447-B230-F68F10FD4B3A}" type="presParOf" srcId="{369495E0-661A-D54E-9903-279BA6D5B61A}" destId="{433FAB19-4D8F-E14A-AA3C-2126FF391E3C}" srcOrd="3" destOrd="0" presId="urn:microsoft.com/office/officeart/2005/8/layout/list1"/>
    <dgm:cxn modelId="{5B1BEEC1-4ED7-1A4D-ABA0-374D6CAAA3FD}" type="presParOf" srcId="{369495E0-661A-D54E-9903-279BA6D5B61A}" destId="{61DB5EC3-F57B-734B-BD88-C465051E0148}" srcOrd="4" destOrd="0" presId="urn:microsoft.com/office/officeart/2005/8/layout/list1"/>
    <dgm:cxn modelId="{742BC711-858E-B44A-BCF0-F73EE39FD926}" type="presParOf" srcId="{61DB5EC3-F57B-734B-BD88-C465051E0148}" destId="{1E1A844A-30CB-3D47-B18C-D310F061AFD1}" srcOrd="0" destOrd="0" presId="urn:microsoft.com/office/officeart/2005/8/layout/list1"/>
    <dgm:cxn modelId="{C1AEEFF5-616E-9C4C-9B2B-B8C02D750512}" type="presParOf" srcId="{61DB5EC3-F57B-734B-BD88-C465051E0148}" destId="{9CC9D5C0-7055-5F44-9C06-CD7F32234211}" srcOrd="1" destOrd="0" presId="urn:microsoft.com/office/officeart/2005/8/layout/list1"/>
    <dgm:cxn modelId="{C4FA89A6-A181-DF4A-A760-BB3FA269555F}" type="presParOf" srcId="{369495E0-661A-D54E-9903-279BA6D5B61A}" destId="{E4515CF9-119D-C247-9B13-7F001A077510}" srcOrd="5" destOrd="0" presId="urn:microsoft.com/office/officeart/2005/8/layout/list1"/>
    <dgm:cxn modelId="{4E85D950-5104-1447-BC70-2CA3FE33A699}" type="presParOf" srcId="{369495E0-661A-D54E-9903-279BA6D5B61A}" destId="{CA916DCC-847C-7B4D-8447-2804E95D8344}" srcOrd="6" destOrd="0" presId="urn:microsoft.com/office/officeart/2005/8/layout/list1"/>
    <dgm:cxn modelId="{85A350D0-38EB-5347-AEC8-8390F6C4F0FB}" type="presParOf" srcId="{369495E0-661A-D54E-9903-279BA6D5B61A}" destId="{D8B4CE58-EFAD-6248-A9B4-1F5EB1C12E74}" srcOrd="7" destOrd="0" presId="urn:microsoft.com/office/officeart/2005/8/layout/list1"/>
    <dgm:cxn modelId="{E8B62E37-F4AF-2141-9691-4C353A651C2B}" type="presParOf" srcId="{369495E0-661A-D54E-9903-279BA6D5B61A}" destId="{2C5335F6-4159-0949-A37D-6FBA3FC7FF55}" srcOrd="8" destOrd="0" presId="urn:microsoft.com/office/officeart/2005/8/layout/list1"/>
    <dgm:cxn modelId="{B5C5370B-E4C5-714C-9E85-299F77B79EC2}" type="presParOf" srcId="{2C5335F6-4159-0949-A37D-6FBA3FC7FF55}" destId="{BAC87AA5-5913-7B49-BD6C-DD4C287E9944}" srcOrd="0" destOrd="0" presId="urn:microsoft.com/office/officeart/2005/8/layout/list1"/>
    <dgm:cxn modelId="{FFDCA9A0-0371-644E-AFE5-996949541B34}" type="presParOf" srcId="{2C5335F6-4159-0949-A37D-6FBA3FC7FF55}" destId="{B6B6CCBA-6755-1B42-93ED-C3B536073808}" srcOrd="1" destOrd="0" presId="urn:microsoft.com/office/officeart/2005/8/layout/list1"/>
    <dgm:cxn modelId="{3E8C0C62-5095-4340-816E-3B79D77B0022}" type="presParOf" srcId="{369495E0-661A-D54E-9903-279BA6D5B61A}" destId="{6B261F5C-683B-AC47-A41E-0CD037E423BC}" srcOrd="9" destOrd="0" presId="urn:microsoft.com/office/officeart/2005/8/layout/list1"/>
    <dgm:cxn modelId="{34D25125-A8F9-134D-A8D6-76A19670A091}" type="presParOf" srcId="{369495E0-661A-D54E-9903-279BA6D5B61A}" destId="{57643F7F-6EBC-A944-A76A-1EA714F7B2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F543C-883A-3143-B8FF-3427F8EB3AC7}">
      <dsp:nvSpPr>
        <dsp:cNvPr id="0" name=""/>
        <dsp:cNvSpPr/>
      </dsp:nvSpPr>
      <dsp:spPr>
        <a:xfrm>
          <a:off x="0" y="401880"/>
          <a:ext cx="8829675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81" tIns="499872" rIns="68528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adopt a policy that eliminates one of the conditions</a:t>
          </a:r>
        </a:p>
      </dsp:txBody>
      <dsp:txXfrm>
        <a:off x="0" y="401880"/>
        <a:ext cx="8829675" cy="926100"/>
      </dsp:txXfrm>
    </dsp:sp>
    <dsp:sp modelId="{C76E62B7-E6F6-F44C-BFF3-94CA42A82033}">
      <dsp:nvSpPr>
        <dsp:cNvPr id="0" name=""/>
        <dsp:cNvSpPr/>
      </dsp:nvSpPr>
      <dsp:spPr>
        <a:xfrm>
          <a:off x="441483" y="47640"/>
          <a:ext cx="6180772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8" tIns="0" rIns="23361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Prevent Deadlock</a:t>
          </a:r>
          <a:endParaRPr lang="en-US" sz="2200" kern="1200" dirty="0"/>
        </a:p>
      </dsp:txBody>
      <dsp:txXfrm>
        <a:off x="476068" y="82225"/>
        <a:ext cx="6111602" cy="639310"/>
      </dsp:txXfrm>
    </dsp:sp>
    <dsp:sp modelId="{CA916DCC-847C-7B4D-8447-2804E95D8344}">
      <dsp:nvSpPr>
        <dsp:cNvPr id="0" name=""/>
        <dsp:cNvSpPr/>
      </dsp:nvSpPr>
      <dsp:spPr>
        <a:xfrm>
          <a:off x="0" y="1811820"/>
          <a:ext cx="8829675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81" tIns="499872" rIns="68528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make the appropriate dynamic choices based on the current state of resource allocation</a:t>
          </a:r>
        </a:p>
      </dsp:txBody>
      <dsp:txXfrm>
        <a:off x="0" y="1811820"/>
        <a:ext cx="8829675" cy="1209600"/>
      </dsp:txXfrm>
    </dsp:sp>
    <dsp:sp modelId="{9CC9D5C0-7055-5F44-9C06-CD7F32234211}">
      <dsp:nvSpPr>
        <dsp:cNvPr id="0" name=""/>
        <dsp:cNvSpPr/>
      </dsp:nvSpPr>
      <dsp:spPr>
        <a:xfrm>
          <a:off x="441483" y="1457580"/>
          <a:ext cx="6180772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8" tIns="0" rIns="23361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Avoid Deadlock</a:t>
          </a:r>
        </a:p>
      </dsp:txBody>
      <dsp:txXfrm>
        <a:off x="476068" y="1492165"/>
        <a:ext cx="6111602" cy="639310"/>
      </dsp:txXfrm>
    </dsp:sp>
    <dsp:sp modelId="{57643F7F-6EBC-A944-A76A-1EA714F7B29A}">
      <dsp:nvSpPr>
        <dsp:cNvPr id="0" name=""/>
        <dsp:cNvSpPr/>
      </dsp:nvSpPr>
      <dsp:spPr>
        <a:xfrm>
          <a:off x="0" y="3505260"/>
          <a:ext cx="8829675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81" tIns="499872" rIns="68528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attempt to detect the presence of deadlock and take action to recover</a:t>
          </a:r>
        </a:p>
      </dsp:txBody>
      <dsp:txXfrm>
        <a:off x="0" y="3505260"/>
        <a:ext cx="8829675" cy="1209600"/>
      </dsp:txXfrm>
    </dsp:sp>
    <dsp:sp modelId="{B6B6CCBA-6755-1B42-93ED-C3B536073808}">
      <dsp:nvSpPr>
        <dsp:cNvPr id="0" name=""/>
        <dsp:cNvSpPr/>
      </dsp:nvSpPr>
      <dsp:spPr>
        <a:xfrm>
          <a:off x="441483" y="3151019"/>
          <a:ext cx="6180772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18" tIns="0" rIns="23361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Detect Recovery</a:t>
          </a:r>
          <a:endParaRPr lang="en-NZ" sz="2200" kern="1200" dirty="0"/>
        </a:p>
      </dsp:txBody>
      <dsp:txXfrm>
        <a:off x="476068" y="3185604"/>
        <a:ext cx="611160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9A2F2-5D02-42FF-A6FD-F71F0A1031EA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533A7-CB04-4848-98E9-18FECB1E3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62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8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0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5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22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2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08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4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56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77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09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4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7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20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3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8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38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ACFEE09E-42FD-4BC4-AEA0-22A04C3A0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78A80F6D-096A-4FD6-B031-D2B86EEE2B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7AEE-F360-4C1E-A803-857AABC85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A22079-B44D-432D-9A45-E325F4543385}" type="slidenum">
              <a:rPr lang="en-US" altLang="en-US">
                <a:latin typeface="Calibri" panose="020F0502020204030204" pitchFamily="34" charset="0"/>
              </a:rPr>
              <a:pPr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59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8F32A03E-9BE7-4D64-A63A-55D78F4D6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9A34C8E3-5342-4233-8281-79C11CA0AB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347B-6F6B-4FAB-AD99-351C8C7DC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DA0B9C-27FF-4F35-AE93-FC0FD64980E2}" type="slidenum">
              <a:rPr lang="en-US" altLang="en-US">
                <a:latin typeface="Calibri" panose="020F0502020204030204" pitchFamily="34" charset="0"/>
              </a:rPr>
              <a:pPr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56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8BB32157-2BBB-443E-AAFC-1F3184A63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4DF63BB5-310F-4896-919C-7816703694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91EB-715B-4E2A-B6E2-10669BEEF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9E0EF3-124E-4613-8404-7B31C4F748A4}" type="slidenum">
              <a:rPr lang="en-US" altLang="en-US">
                <a:latin typeface="Calibri" panose="020F0502020204030204" pitchFamily="34" charset="0"/>
              </a:rPr>
              <a:pPr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80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EB97A7BA-F070-47A9-8108-C8E137872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6665D806-ECB7-4AF6-A2BF-B1860A8D64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A6DB8-3527-490E-ACDB-39A731F53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9B5C35-251F-420C-B008-E60DFB532A79}" type="slidenum">
              <a:rPr lang="en-US" altLang="en-US">
                <a:latin typeface="Calibri" panose="020F0502020204030204" pitchFamily="34" charset="0"/>
              </a:rPr>
              <a:pPr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6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32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0F5D5716-6B5A-4722-BF64-4E3FA8964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6733BC96-B883-442C-822A-D7B814ED35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34B85-C850-4D4C-904D-01A73D441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F4254C-CDF7-47C5-B5FB-E4537354A199}" type="slidenum">
              <a:rPr lang="en-US" altLang="en-US">
                <a:latin typeface="Calibri" panose="020F0502020204030204" pitchFamily="34" charset="0"/>
              </a:rPr>
              <a:pPr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06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58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47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94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33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25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3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76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941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6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5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2582279A-BF28-4C70-B920-19C4FC13A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FF9A2EE0-A050-4D31-9C69-8AB2DFE0B5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4C779-D5F7-4407-B6B2-39E196EE6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F76B0E-AF7F-46E7-8323-F9B513DBEB2F}" type="slidenum">
              <a:rPr lang="en-US" altLang="en-US">
                <a:latin typeface="Calibri" panose="020F0502020204030204" pitchFamily="34" charset="0"/>
              </a:rPr>
              <a:pPr/>
              <a:t>57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486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2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27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C7821DC9-E54B-457B-A078-CA3EE0E6B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9A18C9DC-E50B-43FB-997F-D010B41E8C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D7DE-0482-4D1A-B156-685E42389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7EE700-225F-4510-B0BD-9F4C867B3060}" type="slidenum">
              <a:rPr lang="en-US" altLang="en-US">
                <a:latin typeface="Calibri" panose="020F0502020204030204" pitchFamily="34" charset="0"/>
              </a:rPr>
              <a:pPr/>
              <a:t>60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3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3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general approaches exist for dealing with deadlock. First, one can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 deadlock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adopting a policy that eliminates one of the conditions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(conditions 1 through 4). Second, one can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deadlock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making the appropriate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choices based on the current state of resource allocation. Third, one can attempt to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presence of deadlock (conditions 1 through 4 hold) and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action to recover.</a:t>
            </a:r>
            <a:endParaRPr lang="en-NZ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8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0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683E-1392-4E94-8FAB-8153F97E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33400"/>
            <a:ext cx="103632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5171-DFCE-4F62-B058-7256595EACF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447800"/>
            <a:ext cx="530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54F2D-2DBB-4529-B3F8-66667AEA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447800"/>
            <a:ext cx="5310717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7160-95A5-40EC-8744-C184958FEA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54400" y="6553200"/>
            <a:ext cx="72136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A2DF-4F18-48E4-BAB1-D0956E9C0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71200" y="6553200"/>
            <a:ext cx="508000" cy="247650"/>
          </a:xfrm>
        </p:spPr>
        <p:txBody>
          <a:bodyPr/>
          <a:lstStyle>
            <a:lvl1pPr>
              <a:defRPr/>
            </a:lvl1pPr>
          </a:lstStyle>
          <a:p>
            <a:fld id="{2849BEE0-20B1-4ACA-9F3C-C7CE5916E3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B49C7-19B6-467A-9A54-BB618902124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17600" y="6553200"/>
            <a:ext cx="2235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0056508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667693"/>
            <a:ext cx="11202341" cy="2262781"/>
          </a:xfrm>
        </p:spPr>
        <p:txBody>
          <a:bodyPr/>
          <a:lstStyle/>
          <a:p>
            <a:r>
              <a:rPr lang="en-IN" b="1" dirty="0"/>
              <a:t>Operating Systems and Systems Programming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91247" y="5400559"/>
            <a:ext cx="3177845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304797-C8E2-46DC-A8CE-23B4D770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8596" y="3345766"/>
            <a:ext cx="4079325" cy="683875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309517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2F4AC6D1-D137-41AD-84B8-358A8B3C6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156" y="235855"/>
            <a:ext cx="8911687" cy="1280890"/>
          </a:xfrm>
        </p:spPr>
        <p:txBody>
          <a:bodyPr/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0DA02CD-E6BD-4FB9-9913-D48AEF286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9586" y="1009650"/>
            <a:ext cx="9974263" cy="464820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definition: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rgbClr val="1822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set of processes is deadlocked if each process in the set is waiting for an event that only another process in the set can cause.”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the event is release of a currently held resource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deadlock, none of the processes can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resources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awakened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6" y="665736"/>
            <a:ext cx="77628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1360" y="1331339"/>
            <a:ext cx="9241040" cy="4983736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semaphore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to 1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semaphore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to 1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P1 and P2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P1:  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wait(s2)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P2:  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wait(s1)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1BDDCC-F7C4-4D1F-BB53-693FF0A1C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6025" y="519335"/>
            <a:ext cx="8911687" cy="757015"/>
          </a:xfrm>
        </p:spPr>
        <p:txBody>
          <a:bodyPr/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Deadlock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DC66C58-ADD3-4EA4-AE34-1BB9E3A98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6025" y="1362074"/>
            <a:ext cx="10180637" cy="50958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50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resource assigned to 1 process or is available</a:t>
            </a:r>
          </a:p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50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holding resources can request additional</a:t>
            </a:r>
          </a:p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50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granted resources cannot forcibly taken away</a:t>
            </a:r>
          </a:p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 circular chain of 2 or more processes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is waiting for resource held by next member of the chain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1BDDCC-F7C4-4D1F-BB53-693FF0A1C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6025" y="519335"/>
            <a:ext cx="8911687" cy="757015"/>
          </a:xfrm>
        </p:spPr>
        <p:txBody>
          <a:bodyPr/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Deadlock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DC66C58-ADD3-4EA4-AE34-1BB9E3A98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6025" y="1362074"/>
            <a:ext cx="10180637" cy="50958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50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resource assigned to 1 process or is available</a:t>
            </a:r>
          </a:p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50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holding resources can request additional</a:t>
            </a:r>
          </a:p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SzPct val="50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granted resources cannot forcibly taken away</a:t>
            </a:r>
          </a:p>
          <a:p>
            <a:pPr marL="0" indent="0">
              <a:lnSpc>
                <a:spcPct val="90000"/>
              </a:lnSpc>
              <a:buSzPct val="50000"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 circular chain of 2 or more processes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is waiting for resource held by next member of the chain</a:t>
            </a:r>
          </a:p>
        </p:txBody>
      </p:sp>
    </p:spTree>
    <p:extLst>
      <p:ext uri="{BB962C8B-B14F-4D97-AF65-F5344CB8AC3E}">
        <p14:creationId xmlns:p14="http://schemas.microsoft.com/office/powerpoint/2010/main" val="10207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6009" y="622621"/>
            <a:ext cx="76835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8877" y="2038645"/>
            <a:ext cx="9325947" cy="401955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is partitioned into two types:</a:t>
            </a:r>
          </a:p>
          <a:p>
            <a:pPr lvl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the set consisting of all the processes in the system</a:t>
            </a:r>
          </a:p>
          <a:p>
            <a:pPr lvl="1"/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the set consisting of all resource types in the system</a:t>
            </a:r>
          </a:p>
          <a:p>
            <a:r>
              <a:rPr lang="en-US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edge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directed edge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assignment edge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directed edge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808" y="1357154"/>
            <a:ext cx="6554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800" dirty="0"/>
              <a:t>A set of vertices </a:t>
            </a:r>
            <a:r>
              <a:rPr kumimoji="0" lang="en-US" altLang="en-US" sz="2800" i="1" dirty="0"/>
              <a:t>V</a:t>
            </a:r>
            <a:r>
              <a:rPr kumimoji="0" lang="en-US" altLang="en-US" sz="2800" dirty="0"/>
              <a:t> and a set of edges </a:t>
            </a:r>
            <a:r>
              <a:rPr kumimoji="0" lang="en-US" altLang="en-US" sz="2800" i="1" dirty="0"/>
              <a:t>E</a:t>
            </a:r>
            <a:r>
              <a:rPr kumimoji="0"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40" y="696287"/>
            <a:ext cx="7880350" cy="537202"/>
          </a:xfrm>
        </p:spPr>
        <p:txBody>
          <a:bodyPr>
            <a:noAutofit/>
          </a:bodyPr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1" y="1630988"/>
            <a:ext cx="6713539" cy="4769812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of R1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instances of R2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of R3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instance of R4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holds one instance of R2 and is waiting for an instance of R1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holds one instance of R1, one instance of R2, and is waiting for an instance of R3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4" y="1377466"/>
            <a:ext cx="3395661" cy="50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550" y="619125"/>
            <a:ext cx="8378825" cy="4699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160337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8687" y="730218"/>
            <a:ext cx="7913497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342" y="1737469"/>
            <a:ext cx="3686783" cy="47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225" y="641351"/>
            <a:ext cx="82296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0225" y="1570039"/>
            <a:ext cx="9231312" cy="3992061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no cycles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525" y="219076"/>
            <a:ext cx="7824788" cy="1323041"/>
          </a:xfrm>
        </p:spPr>
        <p:txBody>
          <a:bodyPr/>
          <a:lstStyle/>
          <a:p>
            <a:r>
              <a:rPr lang="en-NZ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09750" y="981075"/>
            <a:ext cx="9391650" cy="933450"/>
          </a:xfrm>
        </p:spPr>
        <p:txBody>
          <a:bodyPr>
            <a:normAutofit/>
          </a:bodyPr>
          <a:lstStyle/>
          <a:p>
            <a:r>
              <a:rPr lang="en-N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general approaches exist for dealing with deadlock: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4603878"/>
              </p:ext>
            </p:extLst>
          </p:nvPr>
        </p:nvGraphicFramePr>
        <p:xfrm>
          <a:off x="2371724" y="1638300"/>
          <a:ext cx="88296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A4C5-E862-452F-9B7B-A20F3D1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71" y="249674"/>
            <a:ext cx="10131673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is prepared with the help of existing text books mentioned below: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740F-656C-43AB-B871-7E62E619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71" y="1530564"/>
            <a:ext cx="9374990" cy="419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>
              <a:buAutoNum type="arabicPeriod"/>
            </a:pPr>
            <a:r>
              <a:rPr lang="en-IN" sz="24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Abraham, Peter B. Galvin, and Greg Gagne. </a:t>
            </a:r>
            <a:r>
              <a:rPr lang="en-IN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 with Java</a:t>
            </a: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Wiley Publishing, 2009.</a:t>
            </a:r>
          </a:p>
          <a:p>
            <a:pPr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 </a:t>
            </a:r>
            <a:r>
              <a:rPr lang="en-US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5th Edition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 India, 2006.</a:t>
            </a:r>
            <a:endParaRPr lang="en-IN" sz="2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Tannenbaum, Andrew S. "Modern Operating Systems, 2009."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8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226" y="529181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0226" y="1789198"/>
            <a:ext cx="10058399" cy="4649702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not required for sharable resources (e.g., read-only files); must hold for non-sharable resources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must guarantee that whenever a process requests a resource, it does not hold any other resources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process to request and be allocated all its resources before it begins execution or allow process to request resources only when the process has none allocated to it.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6" y="1153611"/>
            <a:ext cx="9534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026" y="130969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3525" y="1327531"/>
            <a:ext cx="10229849" cy="5399499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Preemption: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 resources are added to the list of resources for which the process is waiting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will be restarted only when it can regain its old resources, as well as the new ones that it is requesting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Wait: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Impose a total ordering of all resource types, and require that each process requests resources in an increasing order of enumeration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786549"/>
            <a:ext cx="9534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Invalidate one of the four necessary conditions for deadlock:</a:t>
            </a:r>
          </a:p>
        </p:txBody>
      </p:sp>
    </p:spTree>
    <p:extLst>
      <p:ext uri="{BB962C8B-B14F-4D97-AF65-F5344CB8AC3E}">
        <p14:creationId xmlns:p14="http://schemas.microsoft.com/office/powerpoint/2010/main" val="43795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46308A1-F5F5-4830-A142-0E40ED531B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7F35E3-EFB7-4763-8663-6322306721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8239228-A7F7-4790-BA29-541980393CB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058149" y="6305550"/>
            <a:ext cx="3762375" cy="438150"/>
          </a:xfrm>
        </p:spPr>
        <p:txBody>
          <a:bodyPr/>
          <a:lstStyle/>
          <a:p>
            <a:r>
              <a:rPr lang="en-US" altLang="en-US" sz="1400" b="1" dirty="0"/>
              <a:t>Reference: CS 1550, cs.pitt.edu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50D6ACD-CFE1-47F8-A844-7A45D1B5A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32385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944011E1-45EF-4C3D-BC4E-755688941D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1034" y="969963"/>
            <a:ext cx="5910265" cy="540226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holding resource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can’t wait for resource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arrows point up!</a:t>
            </a: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C5C0A64C-2820-43FA-B7C8-86186669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292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1D32FA22-BEC0-49C3-ABC2-1B077683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495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B766061D-27DC-45FA-878C-79D4B454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38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974141F0-580F-4FC0-951A-2865F026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480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B1709103-4E74-449D-B5BC-7DED965A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057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7E02C7A2-1AE4-43A7-8B81-9FDD9959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505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321674C8-D218-459F-95DA-88AA4C0C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05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5285C4E9-0BDD-4FF3-9BC0-7EFFF83E411E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8229601" y="4821238"/>
            <a:ext cx="5127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B33146F8-8BEF-4388-921B-1B62AB0F039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8229601" y="4229101"/>
            <a:ext cx="512763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AF2BAB15-A5B9-4B96-8E57-E456E66D5057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 flipV="1">
            <a:off x="8229600" y="3886200"/>
            <a:ext cx="6477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E83FE506-4849-4E01-92DE-C67FC761DE27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8229601" y="3830638"/>
            <a:ext cx="5127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885905F5-275E-4220-8105-03CD226CFAB6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8229601" y="2247901"/>
            <a:ext cx="512763" cy="1312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66585E59-8E7C-4878-A105-EE519B069968}"/>
              </a:ext>
            </a:extLst>
          </p:cNvPr>
          <p:cNvCxnSpPr>
            <a:cxnSpLocks noChangeShapeType="1"/>
            <a:stCxn id="28718" idx="7"/>
            <a:endCxn id="28715" idx="1"/>
          </p:cNvCxnSpPr>
          <p:nvPr/>
        </p:nvCxnSpPr>
        <p:spPr bwMode="auto">
          <a:xfrm flipV="1">
            <a:off x="7412038" y="3238501"/>
            <a:ext cx="4365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681FFF1A-0244-4E00-8A4C-285D82B74DE2}"/>
              </a:ext>
            </a:extLst>
          </p:cNvPr>
          <p:cNvCxnSpPr>
            <a:cxnSpLocks noChangeShapeType="1"/>
            <a:stCxn id="28714" idx="1"/>
            <a:endCxn id="28718" idx="5"/>
          </p:cNvCxnSpPr>
          <p:nvPr/>
        </p:nvCxnSpPr>
        <p:spPr bwMode="auto">
          <a:xfrm flipH="1" flipV="1">
            <a:off x="7412038" y="3830638"/>
            <a:ext cx="4365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240" y="697416"/>
            <a:ext cx="776287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240" y="2680282"/>
            <a:ext cx="10065203" cy="3671887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and most useful model requires that each process declare the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resources of each type that it may need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22" y="1637497"/>
            <a:ext cx="97985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that the system has some additional a priori information </a:t>
            </a:r>
            <a:br>
              <a:rPr kumimoji="0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588962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7337" y="1354476"/>
            <a:ext cx="10148887" cy="5179674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requests an available resource, system must decide if immediate allocation leaves the system in a safe state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in </a:t>
            </a:r>
            <a:r>
              <a:rPr lang="en-US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a sequence &lt;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of ALL the  processes  in the systems such that  for each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resources that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still request can be satisfied by currently available resources + resources held by all the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needs are not immediately available, then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wait until all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finished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finished,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needed resources, execute, return allocated resources, and terminate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its needed resources, and so on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550" y="676274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8163" y="1304924"/>
            <a:ext cx="9831387" cy="2457451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safe state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no deadlocks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a system is in unsafe state  possibility of deadlock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9588" y="644561"/>
            <a:ext cx="7840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462089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2950" y="902494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2950" y="1738312"/>
            <a:ext cx="8599487" cy="338137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instance of a resource type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modified resource-allocation graph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instances of a resource type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Banker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Algorithm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9583" y="691956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858" y="1557170"/>
            <a:ext cx="9657691" cy="5229392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edge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--&gt;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indicates that process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may request resource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edge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indicates that process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requests resource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 edge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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indicates that resource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was allocated to process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Request edge converts to an assignment edge when the  resource is allocated to the process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the system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9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3755" y="703553"/>
            <a:ext cx="82248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53" y="2233322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52298-6701-4C10-A3B6-1B511475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44" y="1488386"/>
            <a:ext cx="3650279" cy="1259894"/>
          </a:xfrm>
        </p:spPr>
        <p:txBody>
          <a:bodyPr>
            <a:normAutofit/>
          </a:bodyPr>
          <a:lstStyle/>
          <a:p>
            <a:r>
              <a:rPr lang="en-IN" sz="4400" b="1" dirty="0"/>
              <a:t>Deadlock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B00E-3864-423F-82BC-38EB51638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8241" y="815331"/>
            <a:ext cx="7874880" cy="555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64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6628" y="725131"/>
            <a:ext cx="824388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6" y="1438276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244" y="611189"/>
            <a:ext cx="7656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7039" y="1277143"/>
            <a:ext cx="9519135" cy="4303713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process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a resource 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alt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489" y="771949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9" y="1528764"/>
            <a:ext cx="9456736" cy="4357687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instances of resources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must a priori claim maximum use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requests a resource it may have to wait 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0228" y="674966"/>
            <a:ext cx="758666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for the Banker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Algorithm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2287" y="1882775"/>
            <a:ext cx="9761538" cy="4641850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Vector of length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available 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of resource type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x 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  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process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request at most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resource type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  If Allocation[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currently allocated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of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 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need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instances of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228" y="1192510"/>
            <a:ext cx="8297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kumimoji="0"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processes, and </a:t>
            </a:r>
            <a:r>
              <a:rPr kumimoji="0"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resources types.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4975" y="647702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Safety Algorithm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4050" y="1223964"/>
            <a:ext cx="7644954" cy="421092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vectors of length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1, …,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543050" lvl="3" indent="-342900">
              <a:lnSpc>
                <a:spcPct val="9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(a)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(b)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If no such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step 2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system is in a safe state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45" y="647700"/>
            <a:ext cx="7924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Resource-Request Algorithm for Process </a:t>
            </a: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6326" y="1114425"/>
            <a:ext cx="9540874" cy="5600700"/>
          </a:xfrm>
        </p:spPr>
        <p:txBody>
          <a:bodyPr>
            <a:normAutofit fontScale="925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request vector for process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If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process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of resource type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Available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go to step 3.  Otherwise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Available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Available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Allocation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Need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unsafe 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7200" y="670365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Example of Banker</a:t>
            </a:r>
            <a:r>
              <a:rPr lang="ja-JP" altLang="en-US" b="1" dirty="0"/>
              <a:t>’</a:t>
            </a:r>
            <a:r>
              <a:rPr lang="en-US" altLang="ja-JP" b="1" dirty="0"/>
              <a:t>s Algorithm</a:t>
            </a:r>
            <a:endParaRPr lang="en-US" altLang="en-US" b="1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663" y="1337822"/>
            <a:ext cx="9120187" cy="4540250"/>
          </a:xfrm>
        </p:spPr>
        <p:txBody>
          <a:bodyPr>
            <a:no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processes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 resource types: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 instances),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 instances), 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at time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B C	       A B C 	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	         7 5 3 	3 3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0 0 	        3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0 2 	        9 0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1 1 	        2 2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2	         4 3 3  	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4025" y="738139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98626"/>
            <a:ext cx="9810750" cy="4640263"/>
          </a:xfrm>
        </p:spPr>
        <p:txBody>
          <a:bodyPr>
            <a:noAutofit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matrix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to be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7 4 3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1 2 2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6 0 0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0 1 1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4 3 1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92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9575" y="56023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1213" y="1059547"/>
            <a:ext cx="8590162" cy="4360178"/>
          </a:xfrm>
        </p:spPr>
        <p:txBody>
          <a:bodyPr>
            <a:no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at time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    Need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B C	       A B C 	     A B C        A B C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	         7 5 3      	3 3 2         7 4 3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0 0 	           3 2 2                        1 2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0 2 	           9 0 2                        6 0 0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1 1 	           2 2 2                        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2	         4 3 3  	                      4 3 1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in a safe state since the sequence &lt;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satisfies safety criteria</a:t>
            </a:r>
          </a:p>
        </p:txBody>
      </p:sp>
    </p:spTree>
    <p:extLst>
      <p:ext uri="{BB962C8B-B14F-4D97-AF65-F5344CB8AC3E}">
        <p14:creationId xmlns:p14="http://schemas.microsoft.com/office/powerpoint/2010/main" val="2682841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8614" y="527051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8614" y="1120776"/>
            <a:ext cx="9426961" cy="5621337"/>
          </a:xfrm>
        </p:spPr>
        <p:txBody>
          <a:bodyPr>
            <a:normAutofit lnSpcReduction="1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that Request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Available (that is, (1,0,2)  (3,3,2)  true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3 0 2         0 2 0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2 	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safety algorithm shows that sequence &lt;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request for (3,3,0) by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request for (0,2,0) by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granted?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09D5-7E38-49AF-AB1D-5EAE3A9D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500285"/>
            <a:ext cx="3084244" cy="102371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8806-FE07-4074-A1B7-BDC8874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1295400"/>
            <a:ext cx="9955483" cy="489585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consists of resources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types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.,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cycles, memory space, I/O devices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resource type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instances.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utilizes a resource as follows:</a:t>
            </a:r>
          </a:p>
          <a:p>
            <a:pPr lvl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</a:p>
          <a:p>
            <a:pPr lvl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</a:p>
          <a:p>
            <a:pPr lvl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52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E3BA0BA5-0521-4946-95B5-D2E40D15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459" y="364994"/>
            <a:ext cx="1064554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400" b="0" i="1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consider a system with 5 processes (P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...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3 resources types (A(10) B(5) C(7))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resource-allocation state at time t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system in a safe state? If so, which sequence satisfies the safety criteria?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&gt;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suppose,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requests an additional instance of A and 2 more instances of type C.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request[1] = (1,0,2)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 request[1] &lt;= need[</a:t>
            </a:r>
            <a:r>
              <a:rPr kumimoji="0" lang="en-US" altLang="en-US" sz="2400" b="0" i="0" u="none" strike="noStrike" cap="none" normalizeH="0" baseline="0" dirty="0" err="1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(yes)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 request[1] &lt;= available[</a:t>
            </a:r>
            <a:r>
              <a:rPr kumimoji="0" lang="en-US" altLang="en-US" sz="2400" b="0" i="0" u="none" strike="noStrike" cap="none" normalizeH="0" baseline="0" dirty="0" err="1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(yes)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pretend updates to the state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system in a safe state? If so, which sequence satisfies the safety criteria?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kumimoji="0" lang="en-US" altLang="en-US" sz="2400" b="1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1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1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1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1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1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kumimoji="0" lang="en-US" altLang="en-US" sz="2400" b="1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1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                                      (The state matrix on the back slide)</a:t>
            </a:r>
            <a:endParaRPr kumimoji="0" lang="en-US" altLang="en-US" sz="2400" b="1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we immediately grant the request.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a request of (3,3,0) by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be granted?</a:t>
            </a:r>
            <a:endParaRPr kumimoji="0" lang="en-US" altLang="en-US" sz="2400" b="0" i="0" u="none" strike="noStrike" cap="none" normalizeH="0" baseline="0" dirty="0" bmk="BankersAlgorithm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a request of (0,2,0) by P</a:t>
            </a:r>
            <a:r>
              <a:rPr kumimoji="0" lang="en-US" altLang="en-US" sz="2400" b="0" i="0" u="none" strike="noStrike" cap="none" normalizeH="0" baseline="-3000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0" i="0" u="none" strike="noStrike" cap="none" normalizeH="0" baseline="0" dirty="0" bmk="BankersAlgorithm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be granted?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0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CF5618-348F-484D-9789-CB0158B8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79929"/>
              </p:ext>
            </p:extLst>
          </p:nvPr>
        </p:nvGraphicFramePr>
        <p:xfrm>
          <a:off x="1345940" y="1346929"/>
          <a:ext cx="10146625" cy="3706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3141">
                  <a:extLst>
                    <a:ext uri="{9D8B030D-6E8A-4147-A177-3AD203B41FA5}">
                      <a16:colId xmlns:a16="http://schemas.microsoft.com/office/drawing/2014/main" val="1650408610"/>
                    </a:ext>
                  </a:extLst>
                </a:gridCol>
                <a:gridCol w="468691">
                  <a:extLst>
                    <a:ext uri="{9D8B030D-6E8A-4147-A177-3AD203B41FA5}">
                      <a16:colId xmlns:a16="http://schemas.microsoft.com/office/drawing/2014/main" val="653749791"/>
                    </a:ext>
                  </a:extLst>
                </a:gridCol>
                <a:gridCol w="618964">
                  <a:extLst>
                    <a:ext uri="{9D8B030D-6E8A-4147-A177-3AD203B41FA5}">
                      <a16:colId xmlns:a16="http://schemas.microsoft.com/office/drawing/2014/main" val="94176591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0772839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033006222"/>
                    </a:ext>
                  </a:extLst>
                </a:gridCol>
                <a:gridCol w="837398">
                  <a:extLst>
                    <a:ext uri="{9D8B030D-6E8A-4147-A177-3AD203B41FA5}">
                      <a16:colId xmlns:a16="http://schemas.microsoft.com/office/drawing/2014/main" val="3395484522"/>
                    </a:ext>
                  </a:extLst>
                </a:gridCol>
                <a:gridCol w="904774">
                  <a:extLst>
                    <a:ext uri="{9D8B030D-6E8A-4147-A177-3AD203B41FA5}">
                      <a16:colId xmlns:a16="http://schemas.microsoft.com/office/drawing/2014/main" val="3932714239"/>
                    </a:ext>
                  </a:extLst>
                </a:gridCol>
                <a:gridCol w="895150">
                  <a:extLst>
                    <a:ext uri="{9D8B030D-6E8A-4147-A177-3AD203B41FA5}">
                      <a16:colId xmlns:a16="http://schemas.microsoft.com/office/drawing/2014/main" val="275379196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82634338"/>
                    </a:ext>
                  </a:extLst>
                </a:gridCol>
                <a:gridCol w="991402">
                  <a:extLst>
                    <a:ext uri="{9D8B030D-6E8A-4147-A177-3AD203B41FA5}">
                      <a16:colId xmlns:a16="http://schemas.microsoft.com/office/drawing/2014/main" val="2972949878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1201589013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3459155510"/>
                    </a:ext>
                  </a:extLst>
                </a:gridCol>
                <a:gridCol w="848638">
                  <a:extLst>
                    <a:ext uri="{9D8B030D-6E8A-4147-A177-3AD203B41FA5}">
                      <a16:colId xmlns:a16="http://schemas.microsoft.com/office/drawing/2014/main" val="2999680170"/>
                    </a:ext>
                  </a:extLst>
                </a:gridCol>
              </a:tblGrid>
              <a:tr h="52919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Need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02631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966166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</a:t>
                      </a:r>
                      <a:r>
                        <a:rPr lang="en-IN" baseline="-25000"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986505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</a:t>
                      </a:r>
                      <a:r>
                        <a:rPr lang="en-IN" baseline="-25000">
                          <a:effectLst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779439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</a:t>
                      </a:r>
                      <a:r>
                        <a:rPr lang="en-IN" baseline="-25000">
                          <a:effectLst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31688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</a:t>
                      </a:r>
                      <a:r>
                        <a:rPr lang="en-IN" baseline="-25000">
                          <a:effectLst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235306"/>
                  </a:ext>
                </a:extLst>
              </a:tr>
              <a:tr h="52952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</a:t>
                      </a:r>
                      <a:r>
                        <a:rPr lang="en-IN" baseline="-25000">
                          <a:effectLst/>
                        </a:rPr>
                        <a:t>4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8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89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E88101EF-C2AA-4BD8-A420-F88F0B68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24110"/>
            <a:ext cx="8911687" cy="128089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 Determination of a Safe State</a:t>
            </a:r>
          </a:p>
        </p:txBody>
      </p:sp>
      <p:pic>
        <p:nvPicPr>
          <p:cNvPr id="73730" name="Content Placeholder 3" descr="Fig06_07a.gif">
            <a:extLst>
              <a:ext uri="{FF2B5EF4-FFF2-40B4-BE49-F238E27FC236}">
                <a16:creationId xmlns:a16="http://schemas.microsoft.com/office/drawing/2014/main" id="{A1EA0103-009E-4F8E-B692-B674BABAF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630" y="1557014"/>
            <a:ext cx="10612367" cy="3421745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ADF03BE8-2244-4C6A-8B49-F8F0F25B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8911687" cy="67129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a Safe State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778" name="Content Placeholder 5" descr="Fig06_07b.gif">
            <a:extLst>
              <a:ext uri="{FF2B5EF4-FFF2-40B4-BE49-F238E27FC236}">
                <a16:creationId xmlns:a16="http://schemas.microsoft.com/office/drawing/2014/main" id="{365B486F-4484-4826-8001-F845B69BD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7676" y="1771650"/>
            <a:ext cx="11258549" cy="3424997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D0A5FFE2-0CFC-49F9-A780-2BB38BDA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100" y="624110"/>
            <a:ext cx="8911687" cy="72844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a Safe State Contd..</a:t>
            </a:r>
          </a:p>
        </p:txBody>
      </p:sp>
      <p:pic>
        <p:nvPicPr>
          <p:cNvPr id="77826" name="Content Placeholder 5" descr="Fig06_07c.gif">
            <a:extLst>
              <a:ext uri="{FF2B5EF4-FFF2-40B4-BE49-F238E27FC236}">
                <a16:creationId xmlns:a16="http://schemas.microsoft.com/office/drawing/2014/main" id="{C33B1EAF-6DB1-4DEC-B4D0-6B248EE16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4" y="2019301"/>
            <a:ext cx="10683777" cy="3400424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4C860C34-C547-4AFC-B79B-571F1C56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35"/>
            <a:ext cx="8911687" cy="70939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a Safe State Contd..</a:t>
            </a:r>
          </a:p>
        </p:txBody>
      </p:sp>
      <p:pic>
        <p:nvPicPr>
          <p:cNvPr id="79874" name="Content Placeholder 5" descr="Fig06_07d.gif">
            <a:extLst>
              <a:ext uri="{FF2B5EF4-FFF2-40B4-BE49-F238E27FC236}">
                <a16:creationId xmlns:a16="http://schemas.microsoft.com/office/drawing/2014/main" id="{02E2836C-0277-4E7D-A0C7-729C3520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3" y="1819275"/>
            <a:ext cx="11363472" cy="3562350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9D0510BD-2943-4DA4-8DD5-F5F7FA65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250" y="0"/>
            <a:ext cx="8911687" cy="5334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an Unsafe State Contd..(Solve)</a:t>
            </a:r>
          </a:p>
        </p:txBody>
      </p:sp>
      <p:pic>
        <p:nvPicPr>
          <p:cNvPr id="81922" name="Content Placeholder 4" descr="Fig06_08.gif">
            <a:extLst>
              <a:ext uri="{FF2B5EF4-FFF2-40B4-BE49-F238E27FC236}">
                <a16:creationId xmlns:a16="http://schemas.microsoft.com/office/drawing/2014/main" id="{223F5B4F-1909-4AB9-84C4-9A227DF0F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7126" y="626379"/>
            <a:ext cx="8061324" cy="6131941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88B69E2-44F9-4796-9BF8-5B42017F3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250" b="64913"/>
          <a:stretch/>
        </p:blipFill>
        <p:spPr>
          <a:xfrm>
            <a:off x="1048405" y="643467"/>
            <a:ext cx="100951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0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9113" y="702487"/>
            <a:ext cx="7421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715" y="1809751"/>
            <a:ext cx="7421562" cy="2690811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system to enter deadlock state 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algorithm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scheme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0027" y="59021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4364" y="1173162"/>
            <a:ext cx="9640886" cy="45116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wait-for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processes</a:t>
            </a:r>
          </a:p>
          <a:p>
            <a:pPr lvl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waiting for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b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to detect a cycle in a graph requires an order of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operations, where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vertices in the 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09D5-7E38-49AF-AB1D-5EAE3A9D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500285"/>
            <a:ext cx="3084244" cy="102371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8806-FE07-4074-A1B7-BDC8874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1295400"/>
            <a:ext cx="9955483" cy="27432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resources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taken away from a process with no ill effects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Non-preemptable resources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cause the process to fail if taken away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897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2090" y="651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5321299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348682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1" y="647699"/>
            <a:ext cx="777240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1" y="1397001"/>
            <a:ext cx="9356724" cy="385127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vector of length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number of available resources of each type</a:t>
            </a:r>
          </a:p>
          <a:p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defines the number of resources of each type currently allocated to each process</a:t>
            </a:r>
          </a:p>
          <a:p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indicates the current request  of each process.  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process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requesting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instances of resource type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9640" y="617380"/>
            <a:ext cx="7899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3087" y="1281114"/>
            <a:ext cx="8948737" cy="515778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vectors of length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 …,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[i]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false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otherwise,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[i] 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 index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Work</a:t>
            </a:r>
            <a:b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50900" lvl="1" indent="-39370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no such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exists, go to step 4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7839" y="76676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7839" y="1724026"/>
            <a:ext cx="9063037" cy="22971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AutoNum type="arabicPeriod" startAt="3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step 2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AutoNum type="arabicPeriod" startAt="3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Finish[i] == false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some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==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false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9" y="4197349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1161" y="712789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5051" y="1489076"/>
            <a:ext cx="10518774" cy="512127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processes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resource types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(7 instances),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instances),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at time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	  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0 1 0         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	2 0 0 	  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3 0 3          0 0 0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 1 1 	   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2 	   0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&lt;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will result in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Finish[i] = true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5601" y="2238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5601" y="910431"/>
            <a:ext cx="9775824" cy="5723731"/>
          </a:xfrm>
        </p:spPr>
        <p:txBody>
          <a:bodyPr>
            <a:noAutofit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an additional instance of type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 B C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0 0 0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0 0 1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1 0 0 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reclaim resources held by process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exists, consisting of processes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5938" y="546102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3950" y="1122364"/>
            <a:ext cx="9512300" cy="529748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When, and how often, to invoke depends on: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often a deadlock is likely to occur?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processes will need to be rolled back?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each disjoint cycle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deadlock.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F09A04E6-8D63-4A32-93F9-8416B65C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538385"/>
            <a:ext cx="8911687" cy="828299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Deadlock Detection (Solve)</a:t>
            </a:r>
          </a:p>
        </p:txBody>
      </p:sp>
      <p:pic>
        <p:nvPicPr>
          <p:cNvPr id="90114" name="Content Placeholder 3" descr="Fig06_10.gif">
            <a:extLst>
              <a:ext uri="{FF2B5EF4-FFF2-40B4-BE49-F238E27FC236}">
                <a16:creationId xmlns:a16="http://schemas.microsoft.com/office/drawing/2014/main" id="{5F74A7F9-D458-4C51-802E-CCE19A316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08" b="7208"/>
          <a:stretch/>
        </p:blipFill>
        <p:spPr>
          <a:xfrm>
            <a:off x="1752600" y="1724025"/>
            <a:ext cx="9799535" cy="3409949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1812" y="650876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1812" y="1365251"/>
            <a:ext cx="9961562" cy="5254624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 all deadlocked processes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 one process at a time until the deadlock cycle is eliminated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order should we choose to abort?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of the process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process has computed, and how much longer to completion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the process has used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process needs to complete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processes will need to be terminated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process interactive or batch?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734" y="824807"/>
            <a:ext cx="802005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2791" y="1663007"/>
            <a:ext cx="9456736" cy="437018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victim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minimize cost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return to some safe state, restart process for that state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09D5-7E38-49AF-AB1D-5EAE3A9D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500285"/>
            <a:ext cx="3084244" cy="102371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8806-FE07-4074-A1B7-BDC8874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1295399"/>
            <a:ext cx="9955483" cy="5062315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events required to use a resource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the resource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resource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resource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wait if request is denied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requesting process may be blocked</a:t>
            </a:r>
          </a:p>
          <a:p>
            <a:pPr lvl="2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fail with error code</a:t>
            </a:r>
          </a:p>
        </p:txBody>
      </p:sp>
    </p:spTree>
    <p:extLst>
      <p:ext uri="{BB962C8B-B14F-4D97-AF65-F5344CB8AC3E}">
        <p14:creationId xmlns:p14="http://schemas.microsoft.com/office/powerpoint/2010/main" val="3832868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A75E4B28-F718-4F0C-B7D1-F9D4E4FE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95" y="0"/>
            <a:ext cx="8911687" cy="702644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  <p:pic>
        <p:nvPicPr>
          <p:cNvPr id="96258" name="Content Placeholder 3" descr="Table06_01.gif">
            <a:extLst>
              <a:ext uri="{FF2B5EF4-FFF2-40B4-BE49-F238E27FC236}">
                <a16:creationId xmlns:a16="http://schemas.microsoft.com/office/drawing/2014/main" id="{874695A6-3F34-4CC4-90A2-659BD30C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5"/>
          <a:stretch/>
        </p:blipFill>
        <p:spPr>
          <a:xfrm>
            <a:off x="2958641" y="606391"/>
            <a:ext cx="6647372" cy="6112709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A4C5-E862-452F-9B7B-A20F3D18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740F-656C-43AB-B871-7E62E619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454" y="1530564"/>
            <a:ext cx="9374990" cy="419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>
              <a:buAutoNum type="arabicPeriod"/>
            </a:pPr>
            <a:r>
              <a:rPr lang="en-IN" sz="24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Abraham, Peter B. Galvin, and Greg Gagne. </a:t>
            </a:r>
            <a:r>
              <a:rPr lang="en-IN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 with Java</a:t>
            </a: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Wiley Publishing, 2009.</a:t>
            </a:r>
          </a:p>
          <a:p>
            <a:pPr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 </a:t>
            </a:r>
            <a:r>
              <a:rPr lang="en-US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5th Edition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 India, 2006.</a:t>
            </a:r>
            <a:endParaRPr lang="en-IN" sz="2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Tannenbaum, Andrew S. "Modern Operating Systems, 2009."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90D0A-0ED8-4064-BFBB-651BEE55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83" y="968023"/>
            <a:ext cx="8140126" cy="49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4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D58-3FA7-4F4B-A6CF-ACE86C96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4535"/>
            <a:ext cx="8911687" cy="1280890"/>
          </a:xfrm>
        </p:spPr>
        <p:txBody>
          <a:bodyPr/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Deadlock problem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3270-3104-4A8F-87BB-71973C86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624" y="854980"/>
            <a:ext cx="9980075" cy="221207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 system deadlocks arise when members of a group of processes which hold resources are blocked indefinitely from access to resources held by other processes within the group. </a:t>
            </a:r>
          </a:p>
          <a:p>
            <a:endParaRPr lang="en-IN" dirty="0"/>
          </a:p>
        </p:txBody>
      </p:sp>
      <p:pic>
        <p:nvPicPr>
          <p:cNvPr id="5122" name="Picture 2" descr="Introduction of Deadlock in Operating System - GeeksforGeeks">
            <a:extLst>
              <a:ext uri="{FF2B5EF4-FFF2-40B4-BE49-F238E27FC236}">
                <a16:creationId xmlns:a16="http://schemas.microsoft.com/office/drawing/2014/main" id="{79DF99CD-DF58-4E04-8083-B8C2D354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73" y="2976340"/>
            <a:ext cx="52863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5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180C471-02EF-453E-9F0B-E6CC78350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CB54BA-504C-433B-9749-CEAF8208013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B0634AE-3563-488E-8957-9C0D24DAF9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438900" y="6370637"/>
            <a:ext cx="5657850" cy="400110"/>
          </a:xfrm>
        </p:spPr>
        <p:txBody>
          <a:bodyPr/>
          <a:lstStyle/>
          <a:p>
            <a:r>
              <a:rPr lang="en-US" altLang="en-US" sz="1800" dirty="0"/>
              <a:t>Reference: CS 1550, cs.pitt.edu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C73350B-F1FE-4A8D-B551-32DA3D492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71475"/>
            <a:ext cx="10363200" cy="609600"/>
          </a:xfrm>
        </p:spPr>
        <p:txBody>
          <a:bodyPr>
            <a:noAutofit/>
          </a:bodyPr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 deadlocks happen?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C769103-5A0B-4C4D-9930-2CE17147AE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4650" y="1104900"/>
            <a:ext cx="6591758" cy="5162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1 holds resource A and requests resource 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2 holds B and requests 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be blocked, with neither able to proceed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occur when 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granted exclusive access to devices or software constructs (resources)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deadlocked process needs a resource held by another deadlocked process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DD0302E-5257-4CF0-932B-625419C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1066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81537CD5-DF4C-42EA-957D-64E53783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124200"/>
            <a:ext cx="10668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518F2E8-9E78-4B9B-A151-9B70509E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95800"/>
            <a:ext cx="1066800" cy="457200"/>
          </a:xfrm>
          <a:prstGeom prst="rect">
            <a:avLst/>
          </a:prstGeom>
          <a:pattFill prst="dkVert">
            <a:fgClr>
              <a:srgbClr val="00CC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Times" panose="02020603050405020304" pitchFamily="18" charset="0"/>
              </a:rPr>
              <a:t>B</a:t>
            </a:r>
          </a:p>
        </p:txBody>
      </p:sp>
      <p:cxnSp>
        <p:nvCxnSpPr>
          <p:cNvPr id="6156" name="AutoShape 12">
            <a:extLst>
              <a:ext uri="{FF2B5EF4-FFF2-40B4-BE49-F238E27FC236}">
                <a16:creationId xmlns:a16="http://schemas.microsoft.com/office/drawing/2014/main" id="{64B898C0-394E-4567-B3B0-23A435DE012C}"/>
              </a:ext>
            </a:extLst>
          </p:cNvPr>
          <p:cNvCxnSpPr>
            <a:cxnSpLocks noChangeShapeType="1"/>
            <a:stCxn id="6153" idx="3"/>
            <a:endCxn id="6155" idx="1"/>
          </p:cNvCxnSpPr>
          <p:nvPr/>
        </p:nvCxnSpPr>
        <p:spPr bwMode="auto">
          <a:xfrm flipV="1">
            <a:off x="8305800" y="3352800"/>
            <a:ext cx="5334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" name="Rectangle 10">
            <a:extLst>
              <a:ext uri="{FF2B5EF4-FFF2-40B4-BE49-F238E27FC236}">
                <a16:creationId xmlns:a16="http://schemas.microsoft.com/office/drawing/2014/main" id="{37E1C5DB-E1E9-4635-9EA3-493AFDD13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810000"/>
            <a:ext cx="1066800" cy="457200"/>
          </a:xfrm>
          <a:prstGeom prst="rect">
            <a:avLst/>
          </a:prstGeom>
          <a:pattFill prst="dkVert">
            <a:fgClr>
              <a:srgbClr val="FF99CC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Times" panose="02020603050405020304" pitchFamily="18" charset="0"/>
              </a:rPr>
              <a:t>A</a:t>
            </a:r>
          </a:p>
        </p:txBody>
      </p:sp>
      <p:cxnSp>
        <p:nvCxnSpPr>
          <p:cNvPr id="6157" name="AutoShape 13">
            <a:extLst>
              <a:ext uri="{FF2B5EF4-FFF2-40B4-BE49-F238E27FC236}">
                <a16:creationId xmlns:a16="http://schemas.microsoft.com/office/drawing/2014/main" id="{539B1608-B2FA-4472-829C-347731335126}"/>
              </a:ext>
            </a:extLst>
          </p:cNvPr>
          <p:cNvCxnSpPr>
            <a:cxnSpLocks noChangeShapeType="1"/>
            <a:stCxn id="6154" idx="1"/>
            <a:endCxn id="6151" idx="3"/>
          </p:cNvCxnSpPr>
          <p:nvPr/>
        </p:nvCxnSpPr>
        <p:spPr bwMode="auto">
          <a:xfrm flipH="1" flipV="1">
            <a:off x="8305800" y="2743200"/>
            <a:ext cx="5334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8" name="Text Box 14">
            <a:extLst>
              <a:ext uri="{FF2B5EF4-FFF2-40B4-BE49-F238E27FC236}">
                <a16:creationId xmlns:a16="http://schemas.microsoft.com/office/drawing/2014/main" id="{60AC8E57-2F01-4913-85B0-A91084B3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974850"/>
            <a:ext cx="1327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Process 1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830C95D5-3CF5-4D70-A31F-C198794E1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981200"/>
            <a:ext cx="1327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Process 2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450D875C-3F20-4287-8003-9E94CEBE4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257800"/>
            <a:ext cx="2668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rgbClr val="ED181E"/>
                </a:solidFill>
                <a:latin typeface="Times" panose="02020603050405020304" pitchFamily="18" charset="0"/>
              </a:rPr>
              <a:t>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 autoUpdateAnimBg="0"/>
      <p:bldP spid="6154" grpId="0" animBg="1" autoUpdateAnimBg="0"/>
      <p:bldP spid="6162" grpId="0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3670</Words>
  <Application>Microsoft Office PowerPoint</Application>
  <PresentationFormat>Widescreen</PresentationFormat>
  <Paragraphs>484</Paragraphs>
  <Slides>61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Century Gothic</vt:lpstr>
      <vt:lpstr>Helvetica</vt:lpstr>
      <vt:lpstr>Monotype Sorts</vt:lpstr>
      <vt:lpstr>Times</vt:lpstr>
      <vt:lpstr>Times New Roman</vt:lpstr>
      <vt:lpstr>Webdings</vt:lpstr>
      <vt:lpstr>Wingdings 3</vt:lpstr>
      <vt:lpstr>Wisp</vt:lpstr>
      <vt:lpstr>Operating Systems and Systems Programming </vt:lpstr>
      <vt:lpstr>The Content is prepared with the help of existing text books mentioned below:</vt:lpstr>
      <vt:lpstr>Deadlock</vt:lpstr>
      <vt:lpstr>Resources</vt:lpstr>
      <vt:lpstr>Resources</vt:lpstr>
      <vt:lpstr>Resources</vt:lpstr>
      <vt:lpstr>PowerPoint Presentation</vt:lpstr>
      <vt:lpstr>The Deadlock problem </vt:lpstr>
      <vt:lpstr>When do deadlocks happen?</vt:lpstr>
      <vt:lpstr>What is a deadlock?</vt:lpstr>
      <vt:lpstr>Deadlock with Semaphores</vt:lpstr>
      <vt:lpstr>Four Conditions for Deadlock</vt:lpstr>
      <vt:lpstr>Four Conditions for Deadlock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Dealing with Deadlock</vt:lpstr>
      <vt:lpstr>Deadlock Prevention</vt:lpstr>
      <vt:lpstr>Deadlock Prevention</vt:lpstr>
      <vt:lpstr>Attacking “circular wait”</vt:lpstr>
      <vt:lpstr>Deadlock Avoidance</vt:lpstr>
      <vt:lpstr>Safe State</vt:lpstr>
      <vt:lpstr>Basic Facts</vt:lpstr>
      <vt:lpstr>Safe, Unsafe, Deadlock State </vt:lpstr>
      <vt:lpstr>Avoidance Algorithms</vt:lpstr>
      <vt:lpstr>Modified 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 (Cont.)</vt:lpstr>
      <vt:lpstr>Example:  P1 Request (1,0,2)</vt:lpstr>
      <vt:lpstr>PowerPoint Presentation</vt:lpstr>
      <vt:lpstr>PowerPoint Presentation</vt:lpstr>
      <vt:lpstr>Q1.  Determination of a Safe State</vt:lpstr>
      <vt:lpstr>Determination of a Safe State contd</vt:lpstr>
      <vt:lpstr>Determination of a Safe State Contd..</vt:lpstr>
      <vt:lpstr>Determination of a Safe State Contd..</vt:lpstr>
      <vt:lpstr>Determination of an Unsafe State Contd..(Solve)</vt:lpstr>
      <vt:lpstr>PowerPoint Presentation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Question: Deadlock Detection (Solve)</vt:lpstr>
      <vt:lpstr>Recovery from Deadlock:  Process Termination</vt:lpstr>
      <vt:lpstr>Recovery from Deadlock:  Resource Preemption</vt:lpstr>
      <vt:lpstr>Advantages and Disadvantages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and Systems Programming </dc:title>
  <dc:creator>Alka1983 Singhal</dc:creator>
  <cp:lastModifiedBy>ASHISH MISHRA</cp:lastModifiedBy>
  <cp:revision>15</cp:revision>
  <dcterms:created xsi:type="dcterms:W3CDTF">2020-09-07T07:24:41Z</dcterms:created>
  <dcterms:modified xsi:type="dcterms:W3CDTF">2022-09-26T06:00:15Z</dcterms:modified>
</cp:coreProperties>
</file>