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2" r:id="rId2"/>
    <p:sldId id="401" r:id="rId3"/>
    <p:sldId id="367" r:id="rId4"/>
    <p:sldId id="371" r:id="rId5"/>
    <p:sldId id="372" r:id="rId6"/>
    <p:sldId id="373" r:id="rId7"/>
    <p:sldId id="351" r:id="rId8"/>
    <p:sldId id="352" r:id="rId9"/>
    <p:sldId id="374" r:id="rId10"/>
    <p:sldId id="375" r:id="rId11"/>
    <p:sldId id="376" r:id="rId12"/>
    <p:sldId id="377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50" r:id="rId21"/>
    <p:sldId id="353" r:id="rId22"/>
    <p:sldId id="354" r:id="rId23"/>
    <p:sldId id="356" r:id="rId24"/>
    <p:sldId id="358" r:id="rId25"/>
    <p:sldId id="359" r:id="rId26"/>
    <p:sldId id="362" r:id="rId27"/>
    <p:sldId id="363" r:id="rId28"/>
    <p:sldId id="364" r:id="rId29"/>
    <p:sldId id="365" r:id="rId30"/>
    <p:sldId id="4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31A5-B839-4BB6-9C5E-60C37074947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3205D-9BD5-4FDF-B1C6-7EA8FDF9A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5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D2BCA20-6211-41B2-9A7A-2802EA0F6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0EF141-E941-4268-9EF4-5677302AF630}" type="slidenum">
              <a:rPr lang="en-US" altLang="en-US" sz="1300">
                <a:latin typeface="Helvetica" panose="020B0604020202020204" pitchFamily="34" charset="0"/>
              </a:rPr>
              <a:pPr/>
              <a:t>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7AB0E94-577C-4D0F-833D-10A3B3A99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FFAC9EB-BA20-4DB4-84F4-772CC1430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4C516C0-DBDA-436B-B9F4-263A444C1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D319AF-F2F4-4815-9934-1FC134A7B4F0}" type="slidenum">
              <a:rPr lang="en-US" altLang="en-US" sz="1300">
                <a:latin typeface="Helvetica" panose="020B0604020202020204" pitchFamily="34" charset="0"/>
              </a:rPr>
              <a:pPr/>
              <a:t>14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6571377-53FA-49DE-8AD6-F5E6AE92F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117392A-7F3D-437D-9F61-95DEB490B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8CDC0C5-A982-4B50-A2A2-B57B014FC3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427618B-37D8-4A3D-99FE-4C50E6856570}" type="slidenum">
              <a:rPr lang="en-US" altLang="en-US" sz="1300">
                <a:latin typeface="Helvetica" panose="020B0604020202020204" pitchFamily="34" charset="0"/>
              </a:rPr>
              <a:pPr/>
              <a:t>16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0345E14-51E9-4D42-813D-D84D692F4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10F238F-15B8-4590-860E-F44F270B3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1768CD76-1F9F-480E-800C-AA1CB5F759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1AE9EF-9904-4902-9F8D-E07A211A3F3E}" type="slidenum">
              <a:rPr lang="en-US" altLang="en-US" sz="1300">
                <a:latin typeface="Helvetica" panose="020B0604020202020204" pitchFamily="34" charset="0"/>
              </a:rPr>
              <a:pPr/>
              <a:t>17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617CC48-3EB5-476E-885F-FCEEF3AF7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CC6D890-B7FC-4422-BF77-4EB3CD3E7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1C22AE7-27C6-443D-95A5-A36BD1556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C0B4A8-6785-4FBA-A0DD-C9CEC02EF922}" type="slidenum">
              <a:rPr lang="en-US" altLang="en-US" sz="1300">
                <a:latin typeface="Helvetica" panose="020B0604020202020204" pitchFamily="34" charset="0"/>
              </a:rPr>
              <a:pPr/>
              <a:t>18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9701DB2-338A-41D7-A800-AC47725924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0C7809F-B6D3-46AA-A91A-0C83C86F0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D063E3D2-A087-4917-BE4B-A21A205FD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C06D36-9A7A-48F8-A843-C72AC4922ACA}" type="slidenum">
              <a:rPr lang="en-US" altLang="en-US" sz="1300">
                <a:latin typeface="Helvetica" panose="020B0604020202020204" pitchFamily="34" charset="0"/>
              </a:rPr>
              <a:pPr/>
              <a:t>20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B0AF825-02B3-48C9-9F23-F580B70B8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6A81E7E-DF87-4593-B8C3-71D9A429C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05C16FCE-EAFB-46C0-A356-C0928271ED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8E53997-72E7-4841-BAE1-388A2DB4C110}" type="slidenum">
              <a:rPr lang="en-US" altLang="en-US" sz="1300">
                <a:latin typeface="Helvetica" panose="020B0604020202020204" pitchFamily="34" charset="0"/>
              </a:rPr>
              <a:pPr/>
              <a:t>23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0505813-8B7D-4536-9D47-3281A239F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0F152FD-2ECF-4234-8D54-5FEB8879C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ECBFC96-22CA-4A6B-93F2-96E89254D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AEAF5F-253C-4DFC-8C55-9B509E781047}" type="slidenum">
              <a:rPr lang="en-US" altLang="en-US" sz="1300">
                <a:latin typeface="Helvetica" panose="020B0604020202020204" pitchFamily="34" charset="0"/>
              </a:rPr>
              <a:pPr/>
              <a:t>25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9578E83-EB55-4F3C-89E2-F2D7D5890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C0BACF6-6AB6-4194-BEE2-3726147CA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B44F4BF-FD3C-4331-A34B-5ED4342889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E475A9-F34E-4C42-93BC-EFDBE015D415}" type="slidenum">
              <a:rPr lang="en-US" altLang="en-US" sz="1300">
                <a:latin typeface="Helvetica" panose="020B0604020202020204" pitchFamily="34" charset="0"/>
              </a:rPr>
              <a:pPr/>
              <a:t>26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027F839-4EEF-4A5D-AD47-75B1277BA8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592DE27-5CFE-47A4-8420-99BFDE5C1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AE0AE89-6E36-47C2-B12A-C4404DB4D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8639789-473A-4617-B399-5B99FCEDBE66}" type="slidenum">
              <a:rPr lang="en-US" altLang="en-US" sz="1300">
                <a:latin typeface="Helvetica" panose="020B0604020202020204" pitchFamily="34" charset="0"/>
              </a:rPr>
              <a:pPr/>
              <a:t>27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12920CA-50F1-49D3-886D-6E6D6E467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74B422D2-4F48-4501-99F8-AF3A6D5D5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7F14107D-EEE4-494E-B3C8-3702380DE4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E32F6C-3A95-4F11-A8C6-05D46513AAE5}" type="slidenum">
              <a:rPr lang="en-US" altLang="en-US" sz="1300">
                <a:latin typeface="Helvetica" panose="020B0604020202020204" pitchFamily="34" charset="0"/>
              </a:rPr>
              <a:pPr/>
              <a:t>28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15F1C0B-2D90-477A-82E0-F9C9D867D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C7BE3F3-FAFE-43A5-AB89-75ABEC752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BBF3F19-07E2-477F-884C-AFFE43068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99934C-82CF-4C69-8C71-E1D83E07727B}" type="slidenum">
              <a:rPr lang="en-US" altLang="en-US" sz="1300">
                <a:latin typeface="Helvetica" panose="020B0604020202020204" pitchFamily="34" charset="0"/>
              </a:rPr>
              <a:pPr/>
              <a:t>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575846D-0AE1-4264-8F3C-42153711C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1104949-6990-4846-8547-A57DED3EF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3A6D2D04-1D89-40AE-B30C-A1BD9914B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A3F393-F618-4636-B209-AFF47C120650}" type="slidenum">
              <a:rPr lang="en-US" altLang="en-US" sz="1300">
                <a:latin typeface="Helvetica" panose="020B0604020202020204" pitchFamily="34" charset="0"/>
              </a:rPr>
              <a:pPr/>
              <a:t>29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B22A689-40C9-45CB-A0AD-294A2A502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7568724-F1DF-42DD-887F-4A6BEBF04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C9E9958-4626-471D-868D-935CEDFDF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D493C7-BC46-4599-BF1B-74BF88EFC6A5}" type="slidenum">
              <a:rPr lang="en-US" altLang="en-US" sz="1300">
                <a:latin typeface="Helvetica" panose="020B0604020202020204" pitchFamily="34" charset="0"/>
              </a:rPr>
              <a:pPr/>
              <a:t>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29EA1C2-A7BC-4D27-B070-255C98AA3A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640B2BA-9533-46A5-82AE-C55283725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A75BFC9-2A3F-4CD7-B191-D0605516D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EF29FA-9EFA-4ADF-B5D5-7F65AFCFD0C1}" type="slidenum">
              <a:rPr lang="en-US" altLang="en-US" sz="1300">
                <a:latin typeface="Helvetica" panose="020B0604020202020204" pitchFamily="34" charset="0"/>
              </a:rPr>
              <a:pPr/>
              <a:t>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912F31E-3060-4C37-8F7C-361647928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6FB6B2C-4F24-4C55-87A2-8CBF673A8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776D0C5-E857-4688-A392-6C890E59CF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429A54-644D-41BD-86B4-B47F7F06109B}" type="slidenum">
              <a:rPr lang="en-US" altLang="en-US" sz="1300">
                <a:latin typeface="Helvetica" panose="020B0604020202020204" pitchFamily="34" charset="0"/>
              </a:rPr>
              <a:pPr/>
              <a:t>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F2625F2-9145-444A-B95B-27EE29C3A6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3BCEABD-6DB9-4790-8EE9-3EE594829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B9A400E-49C2-4EEC-AC0E-7B33A649C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59DD7E-A77B-4241-8866-D6FCAAD013A2}" type="slidenum">
              <a:rPr lang="en-US" altLang="en-US" sz="1300">
                <a:latin typeface="Helvetica" panose="020B0604020202020204" pitchFamily="34" charset="0"/>
              </a:rPr>
              <a:pPr/>
              <a:t>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D254EBA-CB2D-4B67-A769-13DCE5AF1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AB87341-CB6C-49FD-8FCC-2A2447472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EC1BED3-E591-4AF1-8808-2573163AC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471856-6221-4684-A0F7-ACDCA58329F7}" type="slidenum">
              <a:rPr lang="en-US" altLang="en-US" sz="1300">
                <a:latin typeface="Helvetica" panose="020B0604020202020204" pitchFamily="34" charset="0"/>
              </a:rPr>
              <a:pPr/>
              <a:t>10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808BCA5-4CBF-4522-A06D-7882BA405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E90F433-2865-47BD-955A-2CE960AEE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67CC3F0-05D0-4EEE-A64E-CA03AF50E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DB4D39B-0369-4216-8CE0-34E5FBD79949}" type="slidenum">
              <a:rPr lang="en-US" altLang="en-US" sz="1300">
                <a:latin typeface="Helvetica" panose="020B0604020202020204" pitchFamily="34" charset="0"/>
              </a:rPr>
              <a:pPr/>
              <a:t>11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5595A6E-7D63-4153-A5A0-954CDA2DC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2842F01-5DA2-44E9-B9E6-81E959310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62DC517-861D-450E-BD36-F54E5F72D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825DF4-CEAD-4C5D-905B-EDEA8828DE10}" type="slidenum">
              <a:rPr lang="en-US" altLang="en-US" sz="1300">
                <a:latin typeface="Helvetica" panose="020B0604020202020204" pitchFamily="34" charset="0"/>
              </a:rPr>
              <a:pPr/>
              <a:t>13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D4E5B4B-DA28-4701-A3AF-B81A705D51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3167420-7553-4201-9134-5563EB09D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1BAF-185A-45BF-8897-2E776AC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3414-19E3-4775-B3FB-73CCF22E6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5401-78ED-49B4-9550-AE717CD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148D-F3DC-42F5-8405-0F597B0E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25F12-CBC3-432E-A6EF-C94AA4F6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B115-A8A6-4977-8F98-9EF603DE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115AD-CC4A-4664-A660-E643C333B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C77A-B458-40A0-8043-E858A003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F080-F301-4AA2-9457-82BD0495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9473-D882-4E06-9437-1389D813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2F000-E627-4CF2-A3B9-FB9AAE42A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C15E5-B190-4B66-8D24-B7870E26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C3FB-1354-4545-A380-A9B0518F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A163-AE7B-46A0-BED7-4FC5E761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7482-A8B1-450E-8141-9D341763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45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75E0-FB47-4DEF-B39A-19CD0823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10C7-9617-4E91-8DAE-CA0047B0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17FA-EF5E-4E88-9485-5CF25AB6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722E-5B3E-4B52-A3B8-E3823C2D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EA8B-E265-4414-9BDF-F15CC850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8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3F44-A4B5-419B-84C0-75A04F87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A7537-C200-4529-B156-AFD97B63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7738-7A7C-4E75-ADB0-D9ECCAE7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6351-8700-478E-8C3D-9C233CF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A6D9-12AF-4ADC-84C2-FD49C20F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7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A28E-9689-40DB-A88E-F5CD2568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60CE-4467-4668-BCC5-0C390DE5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8FB42-C692-46B5-9974-66366B4E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5ADDD-05F4-411C-90B5-C609E3D3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07EDE-9F15-4E59-914F-D1170702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91D1-8D59-4126-BEC6-3EE45BA7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3A58-9C9C-4C47-A066-1B487F1F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A4EC-3321-445F-B64C-10B13EB8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2E6DF-45F2-4D0B-A0B0-B6256F9F0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42571-8500-4677-BAF3-E4B614C57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86EEA-61F7-416E-BA3A-2C5963886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2364B-B902-40FE-975E-D4DF919E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E75F6-7A7E-4C6E-BD84-037D22D7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D6BC6-5421-4250-B70A-07BF25AA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9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394A-BD8A-4921-B2B0-CB800AD2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9EE79-D94D-49C5-AC36-011AB345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8BBF8-1F4D-4D00-B9AD-4B960853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FA845-6BA8-4907-A379-302B25B6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8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0CFE2-929C-44DE-B879-BE485A23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17772-E15A-4CC5-BB43-884D2187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8AD99-D6AF-4E6C-944B-197ABD96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0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A28C-E8BC-449E-BCFD-B67BB2C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EC21-BDDE-4FE1-8E6C-B3C73ECF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5DC8F-CE3F-4F7C-8BAA-FED34ED8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53FB7-213E-4BBB-8CAB-9DEC6F46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2D60C-A667-47E2-9DA2-78B6EF3B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EA9B0-E450-4D7B-A8AE-EC12BCF6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07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40CD-7D6F-459B-B541-B5AB0DE2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761AE-7BD6-4E53-9E78-1FB8ACA04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B0F53-9959-45AF-A313-8F09CE4A9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901B-3B95-45D8-A412-E1894D63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AA543-6E95-49DA-B35E-8FD99938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3E885-8BFF-4C8C-AE39-F8EDEABE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2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0137B-B4E2-4D88-928D-05C66604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28584-BCE3-4578-8A73-4D984492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39EE-CB91-4B00-9080-195B1F365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36D0-23BD-411B-8046-3CDF8E2ADD59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9018-1546-4E8C-A474-1E4D1585B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77E6-E14A-4CE7-9677-CB0F0AD8E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0E52-8D9B-42EE-8F11-0B5622CC7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7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52DAB7-851A-44BE-B1DF-8CB60667A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LM Roman 12" panose="00000500000000000000" pitchFamily="50" charset="0"/>
              </a:rPr>
              <a:t>System Security and Protection</a:t>
            </a:r>
            <a:endParaRPr lang="en-IN" dirty="0">
              <a:solidFill>
                <a:srgbClr val="0000FF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8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D4A7647-DEE7-4971-B9DF-692E0DFF0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0475" y="127001"/>
            <a:ext cx="7721600" cy="576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Capability-Based Systems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A72083A-F4BC-4B6E-8381-9E5035EF2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6304" y="1072356"/>
            <a:ext cx="9808438" cy="4713288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Hydra</a:t>
            </a:r>
          </a:p>
          <a:p>
            <a:pPr lvl="1"/>
            <a:r>
              <a:rPr lang="en-US" altLang="en-US" dirty="0"/>
              <a:t>Fixed set of access rights known to and interpreted by the system</a:t>
            </a:r>
          </a:p>
          <a:p>
            <a:pPr lvl="2"/>
            <a:r>
              <a:rPr lang="en-US" altLang="en-US" sz="2400" dirty="0"/>
              <a:t>i.e. read, write, or execute each memory segment</a:t>
            </a:r>
          </a:p>
          <a:p>
            <a:pPr lvl="2"/>
            <a:r>
              <a:rPr lang="en-US" altLang="en-US" sz="2400" dirty="0"/>
              <a:t>User can declare other </a:t>
            </a:r>
            <a:r>
              <a:rPr lang="en-US" altLang="en-US" sz="2400" b="1" dirty="0">
                <a:solidFill>
                  <a:srgbClr val="3366FF"/>
                </a:solidFill>
              </a:rPr>
              <a:t>auxiliary rights </a:t>
            </a:r>
            <a:r>
              <a:rPr lang="en-US" altLang="en-US" sz="2400" dirty="0"/>
              <a:t>and register those with protection system</a:t>
            </a:r>
          </a:p>
          <a:p>
            <a:pPr lvl="2"/>
            <a:r>
              <a:rPr lang="en-US" altLang="en-US" sz="2400" dirty="0"/>
              <a:t>Accessing process must hold capability and know name of operation</a:t>
            </a:r>
          </a:p>
          <a:p>
            <a:pPr lvl="2"/>
            <a:r>
              <a:rPr lang="en-US" altLang="en-US" sz="2400" b="1" dirty="0">
                <a:solidFill>
                  <a:srgbClr val="3366FF"/>
                </a:solidFill>
              </a:rPr>
              <a:t>Rights amplification </a:t>
            </a:r>
            <a:r>
              <a:rPr lang="en-US" altLang="en-US" sz="2400" dirty="0"/>
              <a:t>allowed by trustworthy  procedures for a specific type </a:t>
            </a:r>
          </a:p>
          <a:p>
            <a:pPr lvl="1"/>
            <a:r>
              <a:rPr lang="en-US" altLang="en-US" dirty="0"/>
              <a:t>Interpretation of user-defined rights performed solely by user's program; system provides access protection for use of these rights</a:t>
            </a:r>
          </a:p>
          <a:p>
            <a:pPr lvl="1"/>
            <a:r>
              <a:rPr lang="en-US" altLang="en-US" dirty="0"/>
              <a:t>Operations on objects defined procedurally – procedures are objects accessed indirectly by capabilities</a:t>
            </a:r>
          </a:p>
          <a:p>
            <a:pPr lvl="1"/>
            <a:r>
              <a:rPr lang="en-US" altLang="en-US" dirty="0"/>
              <a:t>Solves the </a:t>
            </a:r>
            <a:r>
              <a:rPr lang="en-US" altLang="en-US" i="1" dirty="0"/>
              <a:t>problem of mutually suspicious subsystems</a:t>
            </a:r>
          </a:p>
          <a:p>
            <a:pPr lvl="1"/>
            <a:r>
              <a:rPr lang="en-US" altLang="en-US" dirty="0"/>
              <a:t>Includes library of prewritten security routines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BE8B7B5-4102-4401-A279-F5790C4FA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9200" y="127001"/>
            <a:ext cx="7721600" cy="576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Capability-Based Systems (Cont.) 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52C5BFC-5CD9-4CF0-BE74-6F02E8D8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8397" y="1072356"/>
            <a:ext cx="9447567" cy="523079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Cambridge CAP System </a:t>
            </a:r>
          </a:p>
          <a:p>
            <a:pPr lvl="1"/>
            <a:r>
              <a:rPr lang="en-US" altLang="en-US" sz="3200" dirty="0"/>
              <a:t>Simpler but powerful</a:t>
            </a:r>
          </a:p>
          <a:p>
            <a:pPr lvl="1"/>
            <a:r>
              <a:rPr lang="en-US" altLang="en-US" sz="3200" b="1" dirty="0">
                <a:solidFill>
                  <a:srgbClr val="3366FF"/>
                </a:solidFill>
              </a:rPr>
              <a:t>Data capability </a:t>
            </a:r>
            <a:r>
              <a:rPr lang="en-US" altLang="en-US" sz="3200" dirty="0"/>
              <a:t>- provides standard read, write, execute of individual storage segments associated with object – implemented in microcode</a:t>
            </a:r>
          </a:p>
          <a:p>
            <a:pPr lvl="1"/>
            <a:r>
              <a:rPr lang="en-US" altLang="en-US" sz="3200" b="1" dirty="0">
                <a:solidFill>
                  <a:srgbClr val="3366FF"/>
                </a:solidFill>
              </a:rPr>
              <a:t>Software capability </a:t>
            </a:r>
            <a:r>
              <a:rPr lang="en-US" altLang="en-US" sz="3200" dirty="0"/>
              <a:t>-interpretation left to the subsystem, through its protected procedures</a:t>
            </a:r>
          </a:p>
          <a:p>
            <a:pPr lvl="2"/>
            <a:r>
              <a:rPr lang="en-US" altLang="en-US" sz="2800" dirty="0"/>
              <a:t>Only has access to its own subsystem</a:t>
            </a:r>
          </a:p>
          <a:p>
            <a:pPr lvl="2"/>
            <a:r>
              <a:rPr lang="en-US" altLang="en-US" sz="2800" dirty="0"/>
              <a:t>Programmers must learn principles and techniques of protection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52DAB7-851A-44BE-B1DF-8CB60667A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7200" dirty="0">
                <a:solidFill>
                  <a:srgbClr val="0000FF"/>
                </a:solidFill>
                <a:latin typeface="LM Roman 12" panose="00000500000000000000" pitchFamily="50" charset="0"/>
              </a:rPr>
              <a:t>Security</a:t>
            </a:r>
            <a:endParaRPr lang="en-IN" sz="7200" dirty="0">
              <a:solidFill>
                <a:srgbClr val="0000FF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5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77E535A-CB88-434D-91E5-39EA5CA8F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95263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rgbClr val="0000FF"/>
                </a:solidFill>
                <a:latin typeface="LM Roman 12" panose="00000500000000000000" pitchFamily="50" charset="0"/>
              </a:rPr>
              <a:t>The Security Problem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82B0E3-10F6-47AA-BB92-A9B9A75FF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1726" y="1165225"/>
            <a:ext cx="7123113" cy="4852988"/>
          </a:xfrm>
        </p:spPr>
        <p:txBody>
          <a:bodyPr/>
          <a:lstStyle/>
          <a:p>
            <a:r>
              <a:rPr lang="en-US" altLang="en-US" dirty="0"/>
              <a:t>System </a:t>
            </a:r>
            <a:r>
              <a:rPr lang="en-US" altLang="en-US" b="1" dirty="0">
                <a:solidFill>
                  <a:srgbClr val="3366FF"/>
                </a:solidFill>
              </a:rPr>
              <a:t>secure</a:t>
            </a:r>
            <a:r>
              <a:rPr lang="en-US" altLang="en-US" dirty="0"/>
              <a:t> if resources used and accessed as intended under all circumstances</a:t>
            </a:r>
          </a:p>
          <a:p>
            <a:pPr lvl="1"/>
            <a:r>
              <a:rPr lang="en-US" altLang="en-US" dirty="0"/>
              <a:t>Unachievable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Intruders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crackers</a:t>
            </a:r>
            <a:r>
              <a:rPr lang="en-US" altLang="en-US" dirty="0"/>
              <a:t>) attempt to breach security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Threat </a:t>
            </a:r>
            <a:r>
              <a:rPr lang="en-US" altLang="en-US" dirty="0"/>
              <a:t>is potential security violation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Attack</a:t>
            </a:r>
            <a:r>
              <a:rPr lang="en-US" altLang="en-US" dirty="0"/>
              <a:t> is attempt to breach security</a:t>
            </a:r>
          </a:p>
          <a:p>
            <a:r>
              <a:rPr lang="en-US" altLang="en-US" dirty="0"/>
              <a:t>Attack can be accidental or malicious</a:t>
            </a:r>
          </a:p>
          <a:p>
            <a:r>
              <a:rPr lang="en-US" altLang="en-US" dirty="0"/>
              <a:t>Easier to protect against accidental than malicious misuse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2B6AF85-0866-4691-965A-C7200FAE4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4" y="195263"/>
            <a:ext cx="8015287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LM Roman 12" panose="00000500000000000000" pitchFamily="50" charset="0"/>
              </a:rPr>
              <a:t>Security Violation Categories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DAB9646-7D5E-42CC-B8F0-6D920B305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4425" y="1165225"/>
            <a:ext cx="6700838" cy="5035550"/>
          </a:xfrm>
        </p:spPr>
        <p:txBody>
          <a:bodyPr/>
          <a:lstStyle/>
          <a:p>
            <a:r>
              <a:rPr lang="en-US" altLang="en-US" b="1"/>
              <a:t>Breach of confidentiality</a:t>
            </a:r>
          </a:p>
          <a:p>
            <a:pPr lvl="1"/>
            <a:r>
              <a:rPr lang="en-US" altLang="en-US"/>
              <a:t>Unauthorized reading of data</a:t>
            </a:r>
          </a:p>
          <a:p>
            <a:r>
              <a:rPr lang="en-US" altLang="en-US" b="1"/>
              <a:t>Breach of integrity</a:t>
            </a:r>
          </a:p>
          <a:p>
            <a:pPr lvl="1"/>
            <a:r>
              <a:rPr lang="en-US" altLang="en-US"/>
              <a:t>Unauthorized modification of data</a:t>
            </a:r>
          </a:p>
          <a:p>
            <a:r>
              <a:rPr lang="en-US" altLang="en-US" b="1"/>
              <a:t>Breach of availability</a:t>
            </a:r>
          </a:p>
          <a:p>
            <a:pPr lvl="1"/>
            <a:r>
              <a:rPr lang="en-US" altLang="en-US"/>
              <a:t>Unauthorized destruction of data</a:t>
            </a:r>
          </a:p>
          <a:p>
            <a:r>
              <a:rPr lang="en-US" altLang="en-US" b="1"/>
              <a:t>Theft of service</a:t>
            </a:r>
          </a:p>
          <a:p>
            <a:pPr lvl="1"/>
            <a:r>
              <a:rPr lang="en-US" altLang="en-US"/>
              <a:t>Unauthorized use of resources</a:t>
            </a:r>
          </a:p>
          <a:p>
            <a:r>
              <a:rPr lang="en-US" altLang="en-US" b="1"/>
              <a:t>Denial of service (</a:t>
            </a:r>
            <a:r>
              <a:rPr lang="en-US" altLang="en-US" b="1">
                <a:solidFill>
                  <a:srgbClr val="3366FF"/>
                </a:solidFill>
              </a:rPr>
              <a:t>DOS</a:t>
            </a:r>
            <a:r>
              <a:rPr lang="en-US" altLang="en-US" b="1"/>
              <a:t>)</a:t>
            </a:r>
          </a:p>
          <a:p>
            <a:pPr lvl="1"/>
            <a:r>
              <a:rPr lang="en-US" altLang="en-US"/>
              <a:t>Prevention of legitimate use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AFEF355-B707-4D8B-84C8-A202377B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488" y="195263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LM Roman 12" panose="00000500000000000000" pitchFamily="50" charset="0"/>
              </a:rPr>
              <a:t>Security Violation Methods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0836A819-7B3A-4E2C-B676-210BCD10A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726" y="796926"/>
            <a:ext cx="7123113" cy="4530725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altLang="en-US" b="1"/>
          </a:p>
          <a:p>
            <a:r>
              <a:rPr lang="en-US" altLang="en-US" b="1">
                <a:solidFill>
                  <a:srgbClr val="3366FF"/>
                </a:solidFill>
              </a:rPr>
              <a:t>Masquerading </a:t>
            </a:r>
            <a:r>
              <a:rPr lang="en-US" altLang="en-US"/>
              <a:t>(breach </a:t>
            </a:r>
            <a:r>
              <a:rPr lang="en-US" altLang="en-US" b="1">
                <a:solidFill>
                  <a:srgbClr val="3366FF"/>
                </a:solidFill>
              </a:rPr>
              <a:t>authentication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Pretending to be an authorized user to escalate privileges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Replay attack</a:t>
            </a:r>
          </a:p>
          <a:p>
            <a:pPr lvl="1"/>
            <a:r>
              <a:rPr lang="en-US" altLang="en-US"/>
              <a:t>As is or with </a:t>
            </a:r>
            <a:r>
              <a:rPr lang="en-US" altLang="en-US" b="1">
                <a:solidFill>
                  <a:srgbClr val="3366FF"/>
                </a:solidFill>
              </a:rPr>
              <a:t>message modification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Man-in-the-middle attack</a:t>
            </a:r>
          </a:p>
          <a:p>
            <a:pPr lvl="1"/>
            <a:r>
              <a:rPr lang="en-US" altLang="en-US"/>
              <a:t>Intruder sits in data flow, masquerading as sender to receiver and vice versa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Session hijacking</a:t>
            </a:r>
          </a:p>
          <a:p>
            <a:pPr lvl="1"/>
            <a:r>
              <a:rPr lang="en-US" altLang="en-US"/>
              <a:t>Intercept an already-established session to bypass authentication</a:t>
            </a:r>
          </a:p>
          <a:p>
            <a:pPr lvl="1"/>
            <a:endParaRPr lang="en-US" altLang="en-US" b="1"/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98A8582-0FBE-40E8-814F-E905A8905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182563"/>
            <a:ext cx="8005762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solidFill>
                  <a:srgbClr val="0000FF"/>
                </a:solidFill>
                <a:latin typeface="LM Roman 12" panose="00000500000000000000" pitchFamily="50" charset="0"/>
              </a:rPr>
              <a:t>Standard Security Attacks</a:t>
            </a:r>
          </a:p>
        </p:txBody>
      </p:sp>
      <p:pic>
        <p:nvPicPr>
          <p:cNvPr id="9219" name="Picture 1">
            <a:extLst>
              <a:ext uri="{FF2B5EF4-FFF2-40B4-BE49-F238E27FC236}">
                <a16:creationId xmlns:a16="http://schemas.microsoft.com/office/drawing/2014/main" id="{E71A4B2C-D4EE-4CC3-8DBB-EBF18663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4" y="1008064"/>
            <a:ext cx="4065587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7E2866-9782-4C72-AB2C-9AA411AE1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9188" y="168276"/>
            <a:ext cx="7821612" cy="576263"/>
          </a:xfrm>
        </p:spPr>
        <p:txBody>
          <a:bodyPr>
            <a:noAutofit/>
          </a:bodyPr>
          <a:lstStyle/>
          <a:p>
            <a:r>
              <a:rPr lang="en-US" altLang="en-US" sz="4000" dirty="0">
                <a:solidFill>
                  <a:srgbClr val="0000FF"/>
                </a:solidFill>
                <a:latin typeface="LM Roman 12" panose="00000500000000000000" pitchFamily="50" charset="0"/>
              </a:rPr>
              <a:t>Security Measure Levels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9B050F1-74C0-4A51-BB76-29332EAA2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1726" y="1069975"/>
            <a:ext cx="7040563" cy="49212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Impossible to have absolute security, but make cost to perpetrator sufficiently high to deter most intruders</a:t>
            </a:r>
          </a:p>
          <a:p>
            <a:r>
              <a:rPr lang="en-US" altLang="en-US"/>
              <a:t>Security must occur at four levels to be effective:</a:t>
            </a:r>
          </a:p>
          <a:p>
            <a:pPr lvl="1"/>
            <a:r>
              <a:rPr lang="en-US" altLang="en-US" b="1"/>
              <a:t>Physical</a:t>
            </a:r>
          </a:p>
          <a:p>
            <a:pPr lvl="2"/>
            <a:r>
              <a:rPr lang="en-US" altLang="en-US"/>
              <a:t>Data centers, servers, connected terminals</a:t>
            </a:r>
          </a:p>
          <a:p>
            <a:pPr lvl="1"/>
            <a:r>
              <a:rPr lang="en-US" altLang="en-US" b="1"/>
              <a:t>Human</a:t>
            </a:r>
          </a:p>
          <a:p>
            <a:pPr lvl="2"/>
            <a:r>
              <a:rPr lang="en-US" altLang="en-US"/>
              <a:t>Avoid </a:t>
            </a:r>
            <a:r>
              <a:rPr lang="en-US" altLang="en-US" b="1">
                <a:solidFill>
                  <a:srgbClr val="3366FF"/>
                </a:solidFill>
              </a:rPr>
              <a:t>social engineering</a:t>
            </a:r>
            <a:r>
              <a:rPr lang="en-US" altLang="en-US"/>
              <a:t>,</a:t>
            </a:r>
            <a:r>
              <a:rPr lang="en-US" altLang="en-US" b="1">
                <a:solidFill>
                  <a:srgbClr val="3366FF"/>
                </a:solidFill>
              </a:rPr>
              <a:t> phishing</a:t>
            </a:r>
            <a:r>
              <a:rPr lang="en-US" altLang="en-US"/>
              <a:t>,</a:t>
            </a:r>
            <a:r>
              <a:rPr lang="en-US" altLang="en-US" b="1">
                <a:solidFill>
                  <a:srgbClr val="3366FF"/>
                </a:solidFill>
              </a:rPr>
              <a:t> dumpster diving</a:t>
            </a:r>
          </a:p>
          <a:p>
            <a:pPr lvl="1"/>
            <a:r>
              <a:rPr lang="en-US" altLang="en-US" b="1"/>
              <a:t>Operating System</a:t>
            </a:r>
          </a:p>
          <a:p>
            <a:pPr lvl="2"/>
            <a:r>
              <a:rPr lang="en-US" altLang="en-US"/>
              <a:t>Protection mechanisms, debugging</a:t>
            </a:r>
          </a:p>
          <a:p>
            <a:pPr lvl="1"/>
            <a:r>
              <a:rPr lang="en-US" altLang="en-US" b="1"/>
              <a:t>Network</a:t>
            </a:r>
          </a:p>
          <a:p>
            <a:pPr lvl="2"/>
            <a:r>
              <a:rPr lang="en-US" altLang="en-US"/>
              <a:t>Intercepted communications, interruption, DOS</a:t>
            </a:r>
          </a:p>
          <a:p>
            <a:r>
              <a:rPr lang="en-US" altLang="en-US"/>
              <a:t>Security is as weak as the weakest link in the chain</a:t>
            </a:r>
          </a:p>
          <a:p>
            <a:r>
              <a:rPr lang="en-US" altLang="en-US"/>
              <a:t>But can too much security be a problem?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85F6F62-15B5-414D-81D4-3C07AE566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8" y="127001"/>
            <a:ext cx="8229600" cy="576263"/>
          </a:xfrm>
        </p:spPr>
        <p:txBody>
          <a:bodyPr>
            <a:noAutofit/>
          </a:bodyPr>
          <a:lstStyle/>
          <a:p>
            <a:r>
              <a:rPr lang="en-US" altLang="en-US" sz="4000" dirty="0">
                <a:solidFill>
                  <a:srgbClr val="0000FF"/>
                </a:solidFill>
                <a:latin typeface="LM Roman 12" panose="00000500000000000000" pitchFamily="50" charset="0"/>
              </a:rPr>
              <a:t>Program Threats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D6D83E6-06DC-41DE-8F6A-87C2B72A1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1725" y="1082676"/>
            <a:ext cx="7704138" cy="5300663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Many variations, many names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Trojan Horse</a:t>
            </a:r>
          </a:p>
          <a:p>
            <a:pPr lvl="1"/>
            <a:r>
              <a:rPr lang="en-US" altLang="en-US"/>
              <a:t>Code segment that misuses its environment</a:t>
            </a:r>
          </a:p>
          <a:p>
            <a:pPr lvl="1"/>
            <a:r>
              <a:rPr lang="en-US" altLang="en-US"/>
              <a:t>Exploits mechanisms for allowing programs written by users to be executed by other users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Spyware</a:t>
            </a:r>
            <a:r>
              <a:rPr lang="en-US" altLang="en-US"/>
              <a:t>,</a:t>
            </a:r>
            <a:r>
              <a:rPr lang="en-US" altLang="en-US" b="1">
                <a:solidFill>
                  <a:srgbClr val="3366FF"/>
                </a:solidFill>
              </a:rPr>
              <a:t> pop-up browser windows</a:t>
            </a:r>
            <a:r>
              <a:rPr lang="en-US" altLang="en-US"/>
              <a:t>,</a:t>
            </a:r>
            <a:r>
              <a:rPr lang="en-US" altLang="en-US" b="1">
                <a:solidFill>
                  <a:srgbClr val="3366FF"/>
                </a:solidFill>
              </a:rPr>
              <a:t> covert channels</a:t>
            </a:r>
          </a:p>
          <a:p>
            <a:pPr lvl="1"/>
            <a:r>
              <a:rPr lang="en-US" altLang="en-US"/>
              <a:t>Up to 80% of spam delivered by spyware-infected systems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Trap Door</a:t>
            </a:r>
          </a:p>
          <a:p>
            <a:pPr lvl="1"/>
            <a:r>
              <a:rPr lang="en-US" altLang="en-US"/>
              <a:t>Specific user identifier or password that circumvents normal security procedures</a:t>
            </a:r>
          </a:p>
          <a:p>
            <a:pPr lvl="1"/>
            <a:r>
              <a:rPr lang="en-US" altLang="en-US"/>
              <a:t>Could be included in a compiler</a:t>
            </a:r>
          </a:p>
          <a:p>
            <a:pPr lvl="1"/>
            <a:r>
              <a:rPr lang="en-US" altLang="en-US"/>
              <a:t>How to detect them?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5B892F4-8D6E-4AC7-BA13-467508BA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26" y="114301"/>
            <a:ext cx="7445375" cy="576263"/>
          </a:xfrm>
        </p:spPr>
        <p:txBody>
          <a:bodyPr>
            <a:noAutofit/>
          </a:bodyPr>
          <a:lstStyle/>
          <a:p>
            <a:r>
              <a:rPr lang="en-US" altLang="en-US" sz="4000" dirty="0">
                <a:solidFill>
                  <a:srgbClr val="0000FF"/>
                </a:solidFill>
                <a:latin typeface="LM Roman 12" panose="00000500000000000000" pitchFamily="50" charset="0"/>
              </a:rPr>
              <a:t>Program Threats (Cont.)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A0991B8-C424-4F3A-8AD3-546590F6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713" y="1069976"/>
            <a:ext cx="7040562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Logic Bomb</a:t>
            </a:r>
          </a:p>
          <a:p>
            <a:pPr lvl="1"/>
            <a:r>
              <a:rPr lang="en-US" altLang="en-US"/>
              <a:t>Program that initiates a security incident under certain circumstances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Stack</a:t>
            </a:r>
            <a:r>
              <a:rPr lang="en-US" altLang="en-US" b="1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and </a:t>
            </a:r>
            <a:r>
              <a:rPr lang="en-US" altLang="en-US" b="1">
                <a:solidFill>
                  <a:srgbClr val="3366FF"/>
                </a:solidFill>
              </a:rPr>
              <a:t>Buffer Overflow</a:t>
            </a:r>
          </a:p>
          <a:p>
            <a:pPr lvl="1"/>
            <a:r>
              <a:rPr lang="en-US" altLang="en-US"/>
              <a:t>Exploits a bug in a program (overflow either the stack or memory buffers)</a:t>
            </a:r>
          </a:p>
          <a:p>
            <a:pPr lvl="1"/>
            <a:r>
              <a:rPr lang="en-US" altLang="en-US"/>
              <a:t>Failure to check bounds on inputs, arguments</a:t>
            </a:r>
          </a:p>
          <a:p>
            <a:pPr lvl="1"/>
            <a:r>
              <a:rPr lang="en-US" altLang="en-US"/>
              <a:t>Write past arguments on the stack into the return address on stack</a:t>
            </a:r>
          </a:p>
          <a:p>
            <a:pPr lvl="1"/>
            <a:r>
              <a:rPr lang="en-US" altLang="en-US"/>
              <a:t>When routine returns from call, returns to hacked address</a:t>
            </a:r>
          </a:p>
          <a:p>
            <a:pPr lvl="2"/>
            <a:r>
              <a:rPr lang="en-US" altLang="en-US"/>
              <a:t>Pointed to code loaded onto stack that executes malicious code</a:t>
            </a:r>
          </a:p>
          <a:p>
            <a:pPr lvl="1"/>
            <a:r>
              <a:rPr lang="en-US" altLang="en-US"/>
              <a:t>Unauthorized user or privilege escalation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A4C5-E862-452F-9B7B-A20F3D1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249674"/>
            <a:ext cx="9143999" cy="128089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is prepared with the help of existing text books mentioned below: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740F-656C-43AB-B871-7E62E619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30564"/>
            <a:ext cx="9144000" cy="419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Abraham, Peter B. Galvin, and Greg Gagne. 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Wiley Publishing, 2013.</a:t>
            </a:r>
          </a:p>
          <a:p>
            <a:pPr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Stallings, William.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5th Edition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Pearson Education India, 2006.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Tannenbaum, Andrew S. "Modern Operating Systems, 2009."</a:t>
            </a:r>
          </a:p>
        </p:txBody>
      </p:sp>
    </p:spTree>
    <p:extLst>
      <p:ext uri="{BB962C8B-B14F-4D97-AF65-F5344CB8AC3E}">
        <p14:creationId xmlns:p14="http://schemas.microsoft.com/office/powerpoint/2010/main" val="39340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1"/>
    </mc:Choice>
    <mc:Fallback xmlns="">
      <p:transition spd="slow" advTm="71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96D564E-11F3-4C36-AEC0-DC6CC35D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141288"/>
            <a:ext cx="7859712" cy="576262"/>
          </a:xfrm>
        </p:spPr>
        <p:txBody>
          <a:bodyPr>
            <a:noAutofit/>
          </a:bodyPr>
          <a:lstStyle/>
          <a:p>
            <a:r>
              <a:rPr lang="en-US" altLang="en-US" sz="4000" dirty="0">
                <a:solidFill>
                  <a:srgbClr val="0000FF"/>
                </a:solidFill>
                <a:latin typeface="LM Roman 12" panose="00000500000000000000" pitchFamily="50" charset="0"/>
              </a:rPr>
              <a:t>System and Network Threats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A720B2B-65DC-47E8-BC1C-5D94FB8D9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1726" y="1138239"/>
            <a:ext cx="7313613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Some systems </a:t>
            </a:r>
            <a:r>
              <a:rPr lang="ja-JP" altLang="en-US">
                <a:solidFill>
                  <a:srgbClr val="000000"/>
                </a:solidFill>
              </a:rPr>
              <a:t>“</a:t>
            </a:r>
            <a:r>
              <a:rPr lang="en-US" altLang="ja-JP">
                <a:solidFill>
                  <a:srgbClr val="000000"/>
                </a:solidFill>
              </a:rPr>
              <a:t>open</a:t>
            </a:r>
            <a:r>
              <a:rPr lang="ja-JP" altLang="en-US">
                <a:solidFill>
                  <a:srgbClr val="000000"/>
                </a:solidFill>
              </a:rPr>
              <a:t>”</a:t>
            </a:r>
            <a:r>
              <a:rPr lang="en-US" altLang="ja-JP">
                <a:solidFill>
                  <a:srgbClr val="000000"/>
                </a:solidFill>
              </a:rPr>
              <a:t> rather than </a:t>
            </a:r>
            <a:r>
              <a:rPr lang="en-US" altLang="ja-JP" b="1">
                <a:solidFill>
                  <a:srgbClr val="3366FF"/>
                </a:solidFill>
              </a:rPr>
              <a:t>secure by default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Reduce </a:t>
            </a:r>
            <a:r>
              <a:rPr lang="en-US" altLang="en-US" b="1">
                <a:solidFill>
                  <a:srgbClr val="3366FF"/>
                </a:solidFill>
              </a:rPr>
              <a:t>attack surface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But harder to use, more knowledge needed to administer</a:t>
            </a:r>
          </a:p>
          <a:p>
            <a:r>
              <a:rPr lang="en-US" altLang="en-US">
                <a:solidFill>
                  <a:srgbClr val="000000"/>
                </a:solidFill>
              </a:rPr>
              <a:t>Network threats harder to detect, prevent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Protection systems weaker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More difficult to have a shared secret on which to base access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No physical limits once system attached to internet</a:t>
            </a:r>
          </a:p>
          <a:p>
            <a:pPr lvl="2"/>
            <a:r>
              <a:rPr lang="en-US" altLang="en-US">
                <a:solidFill>
                  <a:srgbClr val="000000"/>
                </a:solidFill>
              </a:rPr>
              <a:t>Or on network with system attached to internet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Even determining location of connecting system difficult</a:t>
            </a:r>
          </a:p>
          <a:p>
            <a:pPr lvl="2"/>
            <a:r>
              <a:rPr lang="en-US" altLang="en-US">
                <a:solidFill>
                  <a:srgbClr val="000000"/>
                </a:solidFill>
              </a:rPr>
              <a:t>IP address is only knowledge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0A88D2B-714F-4B30-87D9-F7555E0B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127001"/>
            <a:ext cx="7799388" cy="576263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0000FF"/>
                </a:solidFill>
                <a:latin typeface="LM Roman 12" panose="00000500000000000000" pitchFamily="50" charset="0"/>
              </a:rPr>
              <a:t>System and Network Threats (Cont.)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3B1935C-C887-491B-B90A-D80311A7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0" y="1096964"/>
            <a:ext cx="6877050" cy="4530725"/>
          </a:xfrm>
        </p:spPr>
        <p:txBody>
          <a:bodyPr/>
          <a:lstStyle/>
          <a:p>
            <a:r>
              <a:rPr lang="en-US" altLang="en-US" b="1"/>
              <a:t>Port scanning</a:t>
            </a:r>
            <a:endParaRPr lang="en-US" altLang="en-US"/>
          </a:p>
          <a:p>
            <a:pPr lvl="1"/>
            <a:r>
              <a:rPr lang="en-US" altLang="en-US"/>
              <a:t>Automated attempt to connect to a range of ports on one or a range of IP addresses</a:t>
            </a:r>
          </a:p>
          <a:p>
            <a:pPr lvl="1"/>
            <a:r>
              <a:rPr lang="en-US" altLang="en-US"/>
              <a:t>Detection of answering service protocol</a:t>
            </a:r>
          </a:p>
          <a:p>
            <a:pPr lvl="1"/>
            <a:r>
              <a:rPr lang="en-US" altLang="en-US"/>
              <a:t>Detection of OS and version running on system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nmap </a:t>
            </a:r>
            <a:r>
              <a:rPr lang="en-US" altLang="en-US"/>
              <a:t>scans all ports in a given IP range for a response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nessus</a:t>
            </a:r>
            <a:r>
              <a:rPr lang="en-US" altLang="en-US"/>
              <a:t> has a database of protocols and bugs (and exploits) to apply against a system</a:t>
            </a:r>
          </a:p>
          <a:p>
            <a:pPr lvl="1"/>
            <a:r>
              <a:rPr lang="en-US" altLang="en-US"/>
              <a:t>Frequently launched from </a:t>
            </a:r>
            <a:r>
              <a:rPr lang="en-US" altLang="en-US" b="1">
                <a:solidFill>
                  <a:srgbClr val="3366FF"/>
                </a:solidFill>
              </a:rPr>
              <a:t>zombie systems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To decrease trace-ability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A8622CA-5D61-49E5-93F1-A4A08350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664" y="127001"/>
            <a:ext cx="7704137" cy="576263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System and Network Threats (Cont.)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3FBF485-C6F8-4968-BE90-2300491A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714" y="1138239"/>
            <a:ext cx="7108825" cy="4530725"/>
          </a:xfrm>
        </p:spPr>
        <p:txBody>
          <a:bodyPr>
            <a:normAutofit fontScale="92500"/>
          </a:bodyPr>
          <a:lstStyle/>
          <a:p>
            <a:r>
              <a:rPr lang="en-US" altLang="en-US" b="1"/>
              <a:t>Denial of Service</a:t>
            </a:r>
          </a:p>
          <a:p>
            <a:pPr lvl="1"/>
            <a:r>
              <a:rPr lang="en-US" altLang="en-US"/>
              <a:t>Overload the targeted computer preventing it from doing any useful work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Distributed denial-of-service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3366FF"/>
                </a:solidFill>
              </a:rPr>
              <a:t>DDOS</a:t>
            </a:r>
            <a:r>
              <a:rPr lang="en-US" altLang="en-US"/>
              <a:t>) come from multiple sites at once</a:t>
            </a:r>
          </a:p>
          <a:p>
            <a:pPr lvl="1"/>
            <a:r>
              <a:rPr lang="en-US" altLang="en-US"/>
              <a:t>Consider the start of the IP-connection handshake (SYN)</a:t>
            </a:r>
          </a:p>
          <a:p>
            <a:pPr lvl="2"/>
            <a:r>
              <a:rPr lang="en-US" altLang="en-US"/>
              <a:t>How many started-connections can the OS handle?</a:t>
            </a:r>
          </a:p>
          <a:p>
            <a:pPr lvl="1"/>
            <a:r>
              <a:rPr lang="en-US" altLang="en-US"/>
              <a:t>Consider traffic to a web site</a:t>
            </a:r>
          </a:p>
          <a:p>
            <a:pPr lvl="2"/>
            <a:r>
              <a:rPr lang="en-US" altLang="en-US"/>
              <a:t>How can you tell the difference between being a target and being really popular?</a:t>
            </a:r>
          </a:p>
          <a:p>
            <a:pPr lvl="1"/>
            <a:r>
              <a:rPr lang="en-US" altLang="en-US"/>
              <a:t>Accidental – CS students writing bad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/>
              <a:t>code</a:t>
            </a:r>
          </a:p>
          <a:p>
            <a:pPr lvl="1"/>
            <a:r>
              <a:rPr lang="en-US" altLang="en-US"/>
              <a:t>Purposeful – extortion, punishment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F4A5074-B546-4226-99CC-1FAF55BA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9663" y="141288"/>
            <a:ext cx="7967662" cy="576262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rgbClr val="0000FF"/>
                </a:solidFill>
                <a:latin typeface="LM Roman 12" panose="00000500000000000000" pitchFamily="50" charset="0"/>
              </a:rPr>
              <a:t>Cryptography as a Security Tool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7601BD2-9D95-4F6F-96F1-8AB13621A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4425" y="1055689"/>
            <a:ext cx="7042150" cy="4530725"/>
          </a:xfrm>
        </p:spPr>
        <p:txBody>
          <a:bodyPr/>
          <a:lstStyle/>
          <a:p>
            <a:r>
              <a:rPr lang="en-US" altLang="en-US" dirty="0"/>
              <a:t>Broadest security tool available</a:t>
            </a:r>
          </a:p>
          <a:p>
            <a:pPr lvl="1"/>
            <a:r>
              <a:rPr lang="en-US" altLang="en-US" dirty="0"/>
              <a:t>Internal to a given computer, source and destination of messages can be known and protected</a:t>
            </a:r>
          </a:p>
          <a:p>
            <a:pPr lvl="2"/>
            <a:r>
              <a:rPr lang="en-US" altLang="en-US" dirty="0"/>
              <a:t>OS creates, manages, protects process IDs, communication ports</a:t>
            </a:r>
          </a:p>
          <a:p>
            <a:pPr lvl="1"/>
            <a:r>
              <a:rPr lang="en-US" altLang="en-US" dirty="0"/>
              <a:t>Source and destination of messages on network cannot be trusted without cryptography</a:t>
            </a:r>
          </a:p>
          <a:p>
            <a:pPr lvl="2"/>
            <a:r>
              <a:rPr lang="en-US" altLang="en-US" dirty="0"/>
              <a:t>Local network – IP address?</a:t>
            </a:r>
          </a:p>
          <a:p>
            <a:pPr lvl="3"/>
            <a:r>
              <a:rPr lang="en-US" altLang="en-US" dirty="0"/>
              <a:t>Consider unauthorized host added</a:t>
            </a:r>
          </a:p>
          <a:p>
            <a:pPr lvl="2"/>
            <a:r>
              <a:rPr lang="en-US" altLang="en-US" dirty="0"/>
              <a:t>WAN / Internet – how to establish authenticity </a:t>
            </a:r>
          </a:p>
          <a:p>
            <a:pPr lvl="3"/>
            <a:r>
              <a:rPr lang="en-US" altLang="en-US" dirty="0"/>
              <a:t>Not via IP address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C2A74D0-2AF6-4095-A065-C14BB772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27001"/>
            <a:ext cx="8229600" cy="576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Cryptography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7103E01-EFAB-4F18-B175-EF2F08F2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738" y="1138239"/>
            <a:ext cx="6589712" cy="4530725"/>
          </a:xfrm>
        </p:spPr>
        <p:txBody>
          <a:bodyPr/>
          <a:lstStyle/>
          <a:p>
            <a:r>
              <a:rPr lang="en-US" altLang="en-US"/>
              <a:t>Means to constrain potential senders (</a:t>
            </a:r>
            <a:r>
              <a:rPr lang="en-US" altLang="en-US" i="1"/>
              <a:t>sources</a:t>
            </a:r>
            <a:r>
              <a:rPr lang="en-US" altLang="en-US"/>
              <a:t>) and / or receivers (</a:t>
            </a:r>
            <a:r>
              <a:rPr lang="en-US" altLang="en-US" i="1"/>
              <a:t>destinations</a:t>
            </a:r>
            <a:r>
              <a:rPr lang="en-US" altLang="en-US"/>
              <a:t>) of </a:t>
            </a:r>
            <a:r>
              <a:rPr lang="en-US" altLang="en-US" i="1"/>
              <a:t>messages</a:t>
            </a:r>
          </a:p>
          <a:p>
            <a:pPr lvl="1"/>
            <a:r>
              <a:rPr lang="en-US" altLang="en-US"/>
              <a:t>Based on secrets (</a:t>
            </a:r>
            <a:r>
              <a:rPr lang="en-US" altLang="en-US" b="1">
                <a:solidFill>
                  <a:srgbClr val="3366FF"/>
                </a:solidFill>
              </a:rPr>
              <a:t>keys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Enables</a:t>
            </a:r>
          </a:p>
          <a:p>
            <a:pPr lvl="2"/>
            <a:r>
              <a:rPr lang="en-US" altLang="en-US"/>
              <a:t>Confirmation of source</a:t>
            </a:r>
          </a:p>
          <a:p>
            <a:pPr lvl="2"/>
            <a:r>
              <a:rPr lang="en-US" altLang="en-US"/>
              <a:t>Receipt only by certain destination</a:t>
            </a:r>
          </a:p>
          <a:p>
            <a:pPr lvl="2"/>
            <a:r>
              <a:rPr lang="en-US" altLang="en-US"/>
              <a:t>Trust relationship between sender and receiver</a:t>
            </a:r>
          </a:p>
          <a:p>
            <a:pPr lvl="2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B20836B-08E2-4951-97E6-CFC397CBF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41288"/>
            <a:ext cx="8229600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>
                <a:solidFill>
                  <a:srgbClr val="0000FF"/>
                </a:solidFill>
                <a:latin typeface="LM Roman 12" panose="00000500000000000000" pitchFamily="50" charset="0"/>
              </a:rPr>
              <a:t>Encryption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87C7297-9AAF-4700-B6F3-C394128AF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1071563"/>
            <a:ext cx="7081838" cy="517366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Constrains the set of possible receivers of a message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Encryption</a:t>
            </a:r>
            <a:r>
              <a:rPr lang="en-US" altLang="en-US"/>
              <a:t> algorithm consists of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Set </a:t>
            </a:r>
            <a:r>
              <a:rPr lang="en-US" altLang="en-US" i="1"/>
              <a:t>K</a:t>
            </a:r>
            <a:r>
              <a:rPr lang="en-US" altLang="en-US"/>
              <a:t> of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Set </a:t>
            </a:r>
            <a:r>
              <a:rPr lang="en-US" altLang="en-US" i="1"/>
              <a:t>M</a:t>
            </a:r>
            <a:r>
              <a:rPr lang="en-US" altLang="en-US"/>
              <a:t> of Messages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Set </a:t>
            </a:r>
            <a:r>
              <a:rPr lang="en-US" altLang="en-US" i="1"/>
              <a:t>C</a:t>
            </a:r>
            <a:r>
              <a:rPr lang="en-US" altLang="en-US"/>
              <a:t> of ciphertexts (encrypted messages)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function </a:t>
            </a:r>
            <a:r>
              <a:rPr lang="en-US" altLang="en-US" i="1"/>
              <a:t>E </a:t>
            </a:r>
            <a:r>
              <a:rPr lang="en-US" altLang="en-US"/>
              <a:t>: </a:t>
            </a:r>
            <a:r>
              <a:rPr lang="en-US" altLang="en-US" i="1"/>
              <a:t>K </a:t>
            </a:r>
            <a:r>
              <a:rPr lang="en-US" altLang="en-US"/>
              <a:t>→ (</a:t>
            </a:r>
            <a:r>
              <a:rPr lang="en-US" altLang="en-US" i="1"/>
              <a:t>M</a:t>
            </a:r>
            <a:r>
              <a:rPr lang="en-US" altLang="en-US"/>
              <a:t>→</a:t>
            </a:r>
            <a:r>
              <a:rPr lang="en-US" altLang="en-US" i="1"/>
              <a:t>C</a:t>
            </a:r>
            <a:r>
              <a:rPr lang="en-US" altLang="en-US"/>
              <a:t>). That is, for each </a:t>
            </a:r>
            <a:r>
              <a:rPr lang="en-US" altLang="en-US" i="1"/>
              <a:t>k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E</a:t>
            </a:r>
            <a:r>
              <a:rPr lang="en-US" altLang="en-US" i="1" baseline="-25000"/>
              <a:t>k</a:t>
            </a:r>
            <a:r>
              <a:rPr lang="en-US" altLang="en-US" i="1"/>
              <a:t> </a:t>
            </a:r>
            <a:r>
              <a:rPr lang="en-US" altLang="en-US"/>
              <a:t>is a function for generating ciphertexts from messages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Both </a:t>
            </a:r>
            <a:r>
              <a:rPr lang="en-US" altLang="en-US" i="1"/>
              <a:t>E </a:t>
            </a:r>
            <a:r>
              <a:rPr lang="en-US" altLang="en-US"/>
              <a:t>and </a:t>
            </a:r>
            <a:r>
              <a:rPr lang="en-US" altLang="en-US" i="1"/>
              <a:t>E</a:t>
            </a:r>
            <a:r>
              <a:rPr lang="en-US" altLang="en-US" baseline="-25000"/>
              <a:t>k</a:t>
            </a:r>
            <a:r>
              <a:rPr lang="en-US" altLang="en-US"/>
              <a:t> for any </a:t>
            </a:r>
            <a:r>
              <a:rPr lang="en-US" altLang="en-US" i="1"/>
              <a:t>k </a:t>
            </a:r>
            <a:r>
              <a:rPr lang="en-US" altLang="en-US"/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function </a:t>
            </a:r>
            <a:r>
              <a:rPr lang="en-US" altLang="en-US" i="1"/>
              <a:t>D </a:t>
            </a:r>
            <a:r>
              <a:rPr lang="en-US" altLang="en-US"/>
              <a:t>: </a:t>
            </a:r>
            <a:r>
              <a:rPr lang="en-US" altLang="en-US" i="1"/>
              <a:t>K </a:t>
            </a:r>
            <a:r>
              <a:rPr lang="en-US" altLang="en-US"/>
              <a:t>→ (</a:t>
            </a:r>
            <a:r>
              <a:rPr lang="en-US" altLang="en-US" i="1"/>
              <a:t>C </a:t>
            </a:r>
            <a:r>
              <a:rPr lang="en-US" altLang="en-US"/>
              <a:t>→ </a:t>
            </a:r>
            <a:r>
              <a:rPr lang="en-US" altLang="en-US" i="1"/>
              <a:t>M</a:t>
            </a:r>
            <a:r>
              <a:rPr lang="en-US" altLang="en-US"/>
              <a:t>). That is, for each </a:t>
            </a:r>
            <a:r>
              <a:rPr lang="en-US" altLang="en-US" i="1"/>
              <a:t>k </a:t>
            </a:r>
            <a:r>
              <a:rPr lang="en-US" altLang="en-US" i="1">
                <a:sym typeface="Symbol" panose="05050102010706020507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baseline="-25000"/>
              <a:t>k</a:t>
            </a:r>
            <a:r>
              <a:rPr lang="en-US" altLang="en-US"/>
              <a:t> is a function for generating messages from ciphertexts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Both </a:t>
            </a:r>
            <a:r>
              <a:rPr lang="en-US" altLang="en-US" i="1"/>
              <a:t>D </a:t>
            </a:r>
            <a:r>
              <a:rPr lang="en-US" altLang="en-US"/>
              <a:t>and </a:t>
            </a:r>
            <a:r>
              <a:rPr lang="en-US" altLang="en-US" i="1"/>
              <a:t>D</a:t>
            </a:r>
            <a:r>
              <a:rPr lang="en-US" altLang="en-US" baseline="-25000"/>
              <a:t>k</a:t>
            </a:r>
            <a:r>
              <a:rPr lang="en-US" altLang="en-US"/>
              <a:t> for any </a:t>
            </a:r>
            <a:r>
              <a:rPr lang="en-US" altLang="en-US" i="1"/>
              <a:t>k </a:t>
            </a:r>
            <a:r>
              <a:rPr lang="en-US" altLang="en-US"/>
              <a:t>should be efficiently computable functions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64832C0-52FA-4A80-A925-1939FB635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2475" y="155576"/>
            <a:ext cx="8229600" cy="576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Asymmetric Encryption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D0651C9-6DE9-4DF8-9F19-09B1BB0F7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7438" y="1082676"/>
            <a:ext cx="6837362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Public-key encryption </a:t>
            </a:r>
            <a:r>
              <a:rPr lang="en-US" altLang="en-US"/>
              <a:t>based on each user having two keys: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public key </a:t>
            </a:r>
            <a:r>
              <a:rPr lang="en-US" altLang="en-US"/>
              <a:t>– published key used to encrypt data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private key </a:t>
            </a:r>
            <a:r>
              <a:rPr lang="en-US" altLang="en-US"/>
              <a:t>– key known only to individual user used to decrypt data</a:t>
            </a:r>
          </a:p>
          <a:p>
            <a:r>
              <a:rPr lang="en-US" altLang="en-US"/>
              <a:t>Must be an encryption scheme that can be made public without making it easy to figure out the decryption scheme</a:t>
            </a:r>
          </a:p>
          <a:p>
            <a:pPr lvl="1"/>
            <a:r>
              <a:rPr lang="en-US" altLang="en-US"/>
              <a:t>Most common is </a:t>
            </a:r>
            <a:r>
              <a:rPr lang="en-US" altLang="en-US" b="1">
                <a:solidFill>
                  <a:srgbClr val="3366FF"/>
                </a:solidFill>
              </a:rPr>
              <a:t>RSA</a:t>
            </a:r>
            <a:r>
              <a:rPr lang="en-US" altLang="en-US"/>
              <a:t> block cipher</a:t>
            </a:r>
          </a:p>
          <a:p>
            <a:pPr lvl="1"/>
            <a:r>
              <a:rPr lang="en-US" altLang="en-US"/>
              <a:t>Efficient algorithm for testing whether or not a number is prime</a:t>
            </a:r>
          </a:p>
          <a:p>
            <a:pPr lvl="1"/>
            <a:r>
              <a:rPr lang="en-US" altLang="en-US"/>
              <a:t>No efficient algorithm is know for finding the prime factors of a number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C35C691-722B-4F1D-B732-7AEAD5434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7138" y="141288"/>
            <a:ext cx="7713662" cy="576262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Asymmetric Encryption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24935B3-00F6-4265-A1BA-2619D770B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0" y="1082676"/>
            <a:ext cx="6877050" cy="4530725"/>
          </a:xfrm>
        </p:spPr>
        <p:txBody>
          <a:bodyPr/>
          <a:lstStyle/>
          <a:p>
            <a:r>
              <a:rPr lang="en-US" altLang="en-US"/>
              <a:t>Formally, it is computationally infeasible to derive </a:t>
            </a:r>
            <a:r>
              <a:rPr lang="en-US" altLang="en-US" i="1"/>
              <a:t>k</a:t>
            </a:r>
            <a:r>
              <a:rPr lang="en-US" altLang="en-US" i="1" baseline="-25000"/>
              <a:t>d,N</a:t>
            </a:r>
            <a:r>
              <a:rPr lang="en-US" altLang="en-US"/>
              <a:t> from </a:t>
            </a:r>
            <a:r>
              <a:rPr lang="en-US" altLang="en-US" i="1"/>
              <a:t>k</a:t>
            </a:r>
            <a:r>
              <a:rPr lang="en-US" altLang="en-US" i="1" baseline="-25000"/>
              <a:t>e,N</a:t>
            </a:r>
            <a:r>
              <a:rPr lang="en-US" altLang="en-US"/>
              <a:t>, and so </a:t>
            </a:r>
            <a:r>
              <a:rPr lang="en-US" altLang="en-US" i="1"/>
              <a:t>k</a:t>
            </a:r>
            <a:r>
              <a:rPr lang="en-US" altLang="en-US" i="1" baseline="-25000"/>
              <a:t>e </a:t>
            </a:r>
            <a:r>
              <a:rPr lang="en-US" altLang="en-US"/>
              <a:t> need not be kept secret and can be widely disseminated</a:t>
            </a:r>
          </a:p>
          <a:p>
            <a:pPr lvl="1"/>
            <a:r>
              <a:rPr lang="en-US" altLang="en-US" i="1"/>
              <a:t>k</a:t>
            </a:r>
            <a:r>
              <a:rPr lang="en-US" altLang="en-US" i="1" baseline="-25000"/>
              <a:t>e</a:t>
            </a:r>
            <a:r>
              <a:rPr lang="en-US" altLang="en-US"/>
              <a:t> is the </a:t>
            </a:r>
            <a:r>
              <a:rPr lang="en-US" altLang="en-US" b="1">
                <a:solidFill>
                  <a:srgbClr val="3366FF"/>
                </a:solidFill>
              </a:rPr>
              <a:t>public key</a:t>
            </a:r>
          </a:p>
          <a:p>
            <a:pPr lvl="1"/>
            <a:r>
              <a:rPr lang="en-US" altLang="en-US" i="1"/>
              <a:t>k</a:t>
            </a:r>
            <a:r>
              <a:rPr lang="en-US" altLang="en-US" i="1" baseline="-25000"/>
              <a:t>d</a:t>
            </a:r>
            <a:r>
              <a:rPr lang="en-US" altLang="en-US"/>
              <a:t> is the </a:t>
            </a:r>
            <a:r>
              <a:rPr lang="en-US" altLang="en-US" b="1">
                <a:solidFill>
                  <a:srgbClr val="3366FF"/>
                </a:solidFill>
              </a:rPr>
              <a:t>private key</a:t>
            </a:r>
          </a:p>
          <a:p>
            <a:pPr lvl="1"/>
            <a:r>
              <a:rPr lang="en-US" altLang="en-US" i="1"/>
              <a:t>N </a:t>
            </a:r>
            <a:r>
              <a:rPr lang="en-US" altLang="en-US"/>
              <a:t>is the product of two large, randomly chosen prime numbers </a:t>
            </a:r>
            <a:r>
              <a:rPr lang="en-US" altLang="en-US" i="1"/>
              <a:t>p </a:t>
            </a:r>
            <a:r>
              <a:rPr lang="en-US" altLang="en-US"/>
              <a:t>and </a:t>
            </a:r>
            <a:r>
              <a:rPr lang="en-US" altLang="en-US" i="1"/>
              <a:t>q </a:t>
            </a:r>
            <a:r>
              <a:rPr lang="en-US" altLang="en-US"/>
              <a:t>(for example, </a:t>
            </a:r>
            <a:r>
              <a:rPr lang="en-US" altLang="en-US" i="1"/>
              <a:t>p </a:t>
            </a:r>
            <a:r>
              <a:rPr lang="en-US" altLang="en-US"/>
              <a:t>and </a:t>
            </a:r>
            <a:r>
              <a:rPr lang="en-US" altLang="en-US" i="1"/>
              <a:t>q </a:t>
            </a:r>
            <a:r>
              <a:rPr lang="en-US" altLang="en-US"/>
              <a:t>are 512 bits each)</a:t>
            </a:r>
          </a:p>
          <a:p>
            <a:pPr lvl="1"/>
            <a:r>
              <a:rPr lang="en-US" altLang="en-US"/>
              <a:t>Encryption algorithm is </a:t>
            </a:r>
            <a:r>
              <a:rPr lang="en-US" altLang="en-US" i="1"/>
              <a:t>E</a:t>
            </a:r>
            <a:r>
              <a:rPr lang="en-US" altLang="en-US" i="1" baseline="-25000"/>
              <a:t>ke,N</a:t>
            </a:r>
            <a:r>
              <a:rPr lang="en-US" altLang="en-US"/>
              <a:t>(</a:t>
            </a:r>
            <a:r>
              <a:rPr lang="en-US" altLang="en-US" i="1"/>
              <a:t>m</a:t>
            </a:r>
            <a:r>
              <a:rPr lang="en-US" altLang="en-US"/>
              <a:t>) = </a:t>
            </a:r>
            <a:r>
              <a:rPr lang="en-US" altLang="en-US" i="1"/>
              <a:t>m</a:t>
            </a:r>
            <a:r>
              <a:rPr lang="en-US" altLang="en-US" i="1" baseline="30000"/>
              <a:t>k</a:t>
            </a:r>
            <a:r>
              <a:rPr lang="en-US" altLang="en-US" i="1" baseline="12000"/>
              <a:t>e</a:t>
            </a:r>
            <a:r>
              <a:rPr lang="en-US" altLang="en-US" i="1"/>
              <a:t> </a:t>
            </a:r>
            <a:r>
              <a:rPr lang="en-US" altLang="en-US"/>
              <a:t>mod </a:t>
            </a:r>
            <a:r>
              <a:rPr lang="en-US" altLang="en-US" i="1"/>
              <a:t>N</a:t>
            </a:r>
            <a:r>
              <a:rPr lang="en-US" altLang="en-US"/>
              <a:t>, where </a:t>
            </a:r>
            <a:r>
              <a:rPr lang="en-US" altLang="en-US" i="1"/>
              <a:t>k</a:t>
            </a:r>
            <a:r>
              <a:rPr lang="en-US" altLang="en-US" i="1" baseline="-25000"/>
              <a:t>e</a:t>
            </a:r>
            <a:r>
              <a:rPr lang="en-US" altLang="en-US" i="1"/>
              <a:t> </a:t>
            </a:r>
            <a:r>
              <a:rPr lang="en-US" altLang="en-US"/>
              <a:t>satisfies </a:t>
            </a:r>
            <a:r>
              <a:rPr lang="en-US" altLang="en-US" i="1"/>
              <a:t>k</a:t>
            </a:r>
            <a:r>
              <a:rPr lang="en-US" altLang="en-US" i="1" baseline="-25000"/>
              <a:t>e</a:t>
            </a:r>
            <a:r>
              <a:rPr lang="en-US" altLang="en-US" i="1"/>
              <a:t>k</a:t>
            </a:r>
            <a:r>
              <a:rPr lang="en-US" altLang="en-US" i="1" baseline="-25000"/>
              <a:t>d </a:t>
            </a:r>
            <a:r>
              <a:rPr lang="en-US" altLang="en-US"/>
              <a:t>mod (</a:t>
            </a:r>
            <a:r>
              <a:rPr lang="en-US" altLang="en-US" i="1"/>
              <a:t>p</a:t>
            </a:r>
            <a:r>
              <a:rPr lang="en-US" altLang="en-US"/>
              <a:t>−1)(</a:t>
            </a:r>
            <a:r>
              <a:rPr lang="en-US" altLang="en-US" i="1"/>
              <a:t>q </a:t>
            </a:r>
            <a:r>
              <a:rPr lang="en-US" altLang="en-US"/>
              <a:t>−1) = 1</a:t>
            </a:r>
          </a:p>
          <a:p>
            <a:pPr lvl="1"/>
            <a:r>
              <a:rPr lang="en-US" altLang="en-US"/>
              <a:t>The decryption algorithm is then </a:t>
            </a:r>
            <a:r>
              <a:rPr lang="en-US" altLang="en-US" i="1"/>
              <a:t>D</a:t>
            </a:r>
            <a:r>
              <a:rPr lang="en-US" altLang="en-US" i="1" baseline="-25000"/>
              <a:t>kd,N</a:t>
            </a:r>
            <a:r>
              <a:rPr lang="en-US" altLang="en-US"/>
              <a:t>(</a:t>
            </a:r>
            <a:r>
              <a:rPr lang="en-US" altLang="en-US" i="1"/>
              <a:t>c</a:t>
            </a:r>
            <a:r>
              <a:rPr lang="en-US" altLang="en-US"/>
              <a:t>) = </a:t>
            </a:r>
            <a:r>
              <a:rPr lang="en-US" altLang="en-US" i="1"/>
              <a:t>c</a:t>
            </a:r>
            <a:r>
              <a:rPr lang="en-US" altLang="en-US" i="1" baseline="30000"/>
              <a:t>k</a:t>
            </a:r>
            <a:r>
              <a:rPr lang="en-US" altLang="en-US" i="1" baseline="12000"/>
              <a:t>d</a:t>
            </a:r>
            <a:r>
              <a:rPr lang="en-US" altLang="en-US" i="1"/>
              <a:t> </a:t>
            </a:r>
            <a:r>
              <a:rPr lang="en-US" altLang="en-US"/>
              <a:t>mod </a:t>
            </a:r>
            <a:r>
              <a:rPr lang="en-US" altLang="en-US" i="1"/>
              <a:t>N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A8B6E30-6377-41A9-971A-27DF78B46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5401" y="155576"/>
            <a:ext cx="7440613" cy="576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Asymmetric Encryption Example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5E79F12-6A3B-4A1F-B589-44B74BCDA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5701" y="1065213"/>
            <a:ext cx="7027863" cy="542766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For example. make </a:t>
            </a:r>
            <a:r>
              <a:rPr lang="en-US" altLang="en-US" i="1"/>
              <a:t>p </a:t>
            </a:r>
            <a:r>
              <a:rPr lang="en-US" altLang="en-US"/>
              <a:t>= 7and </a:t>
            </a:r>
            <a:r>
              <a:rPr lang="en-US" altLang="en-US" i="1"/>
              <a:t>q </a:t>
            </a:r>
            <a:r>
              <a:rPr lang="en-US" altLang="en-US"/>
              <a:t>= 13</a:t>
            </a:r>
            <a:endParaRPr lang="en-US" altLang="en-US" sz="800"/>
          </a:p>
          <a:p>
            <a:r>
              <a:rPr lang="en-US" altLang="en-US"/>
              <a:t>We then calculate </a:t>
            </a:r>
            <a:r>
              <a:rPr lang="en-US" altLang="en-US" i="1"/>
              <a:t>N </a:t>
            </a:r>
            <a:r>
              <a:rPr lang="en-US" altLang="en-US"/>
              <a:t>= 7∗13 = 91 and (</a:t>
            </a:r>
            <a:r>
              <a:rPr lang="en-US" altLang="en-US" i="1"/>
              <a:t>p</a:t>
            </a:r>
            <a:r>
              <a:rPr lang="en-US" altLang="en-US"/>
              <a:t>−1)(</a:t>
            </a:r>
            <a:r>
              <a:rPr lang="en-US" altLang="en-US" i="1"/>
              <a:t>q</a:t>
            </a:r>
            <a:r>
              <a:rPr lang="en-US" altLang="en-US"/>
              <a:t>−1) = 72</a:t>
            </a:r>
            <a:endParaRPr lang="en-US" altLang="en-US" sz="800"/>
          </a:p>
          <a:p>
            <a:r>
              <a:rPr lang="en-US" altLang="en-US"/>
              <a:t>We next select </a:t>
            </a:r>
            <a:r>
              <a:rPr lang="en-US" altLang="en-US" i="1"/>
              <a:t>k</a:t>
            </a:r>
            <a:r>
              <a:rPr lang="en-US" altLang="en-US" i="1" baseline="-25000"/>
              <a:t>e</a:t>
            </a:r>
            <a:r>
              <a:rPr lang="en-US" altLang="en-US" i="1"/>
              <a:t> </a:t>
            </a:r>
            <a:r>
              <a:rPr lang="en-US" altLang="en-US"/>
              <a:t>relatively prime to 72 and</a:t>
            </a:r>
            <a:r>
              <a:rPr lang="en-US" altLang="en-US" i="1"/>
              <a:t>&lt; </a:t>
            </a:r>
            <a:r>
              <a:rPr lang="en-US" altLang="en-US"/>
              <a:t>72, yielding 5</a:t>
            </a:r>
            <a:endParaRPr lang="en-US" altLang="en-US" sz="800"/>
          </a:p>
          <a:p>
            <a:r>
              <a:rPr lang="en-US" altLang="en-US"/>
              <a:t>Finally, we calculate </a:t>
            </a:r>
            <a:r>
              <a:rPr lang="en-US" altLang="en-US" i="1"/>
              <a:t>k</a:t>
            </a:r>
            <a:r>
              <a:rPr lang="en-US" altLang="en-US" i="1" baseline="-25000"/>
              <a:t>d</a:t>
            </a:r>
            <a:r>
              <a:rPr lang="en-US" altLang="en-US" i="1"/>
              <a:t> </a:t>
            </a:r>
            <a:r>
              <a:rPr lang="en-US" altLang="en-US"/>
              <a:t>such that </a:t>
            </a:r>
            <a:r>
              <a:rPr lang="en-US" altLang="en-US" i="1"/>
              <a:t>k</a:t>
            </a:r>
            <a:r>
              <a:rPr lang="en-US" altLang="en-US" i="1" baseline="-25000"/>
              <a:t>e</a:t>
            </a:r>
            <a:r>
              <a:rPr lang="en-US" altLang="en-US" i="1"/>
              <a:t>k</a:t>
            </a:r>
            <a:r>
              <a:rPr lang="en-US" altLang="en-US" i="1" baseline="-25000"/>
              <a:t>d</a:t>
            </a:r>
            <a:r>
              <a:rPr lang="en-US" altLang="en-US" i="1"/>
              <a:t> </a:t>
            </a:r>
            <a:r>
              <a:rPr lang="en-US" altLang="en-US"/>
              <a:t>mod 72 = 1, yielding 29</a:t>
            </a:r>
            <a:endParaRPr lang="en-US" altLang="en-US" sz="800"/>
          </a:p>
          <a:p>
            <a:r>
              <a:rPr lang="en-US" altLang="en-US"/>
              <a:t>We how have our keys</a:t>
            </a:r>
          </a:p>
          <a:p>
            <a:pPr lvl="1"/>
            <a:r>
              <a:rPr lang="en-US" altLang="en-US"/>
              <a:t>Public key, </a:t>
            </a:r>
            <a:r>
              <a:rPr lang="en-US" altLang="en-US" i="1"/>
              <a:t>k</a:t>
            </a:r>
            <a:r>
              <a:rPr lang="en-US" altLang="en-US" i="1" baseline="-25000"/>
              <a:t>e,N</a:t>
            </a:r>
            <a:r>
              <a:rPr lang="en-US" altLang="en-US" i="1"/>
              <a:t> </a:t>
            </a:r>
            <a:r>
              <a:rPr lang="en-US" altLang="en-US"/>
              <a:t>= 5</a:t>
            </a:r>
            <a:r>
              <a:rPr lang="en-US" altLang="en-US" i="1"/>
              <a:t>, </a:t>
            </a:r>
            <a:r>
              <a:rPr lang="en-US" altLang="en-US"/>
              <a:t>91</a:t>
            </a:r>
          </a:p>
          <a:p>
            <a:pPr lvl="1"/>
            <a:r>
              <a:rPr lang="en-US" altLang="en-US"/>
              <a:t>Private key, </a:t>
            </a:r>
            <a:r>
              <a:rPr lang="en-US" altLang="en-US" i="1"/>
              <a:t>k</a:t>
            </a:r>
            <a:r>
              <a:rPr lang="en-US" altLang="en-US" i="1" baseline="-25000"/>
              <a:t>d,N</a:t>
            </a:r>
            <a:r>
              <a:rPr lang="en-US" altLang="en-US" i="1"/>
              <a:t> </a:t>
            </a:r>
            <a:r>
              <a:rPr lang="en-US" altLang="en-US"/>
              <a:t>= 29</a:t>
            </a:r>
            <a:r>
              <a:rPr lang="en-US" altLang="en-US" i="1"/>
              <a:t>, </a:t>
            </a:r>
            <a:r>
              <a:rPr lang="en-US" altLang="en-US"/>
              <a:t>91</a:t>
            </a:r>
            <a:endParaRPr lang="en-US" altLang="en-US" sz="800"/>
          </a:p>
          <a:p>
            <a:r>
              <a:rPr lang="en-US" altLang="en-US"/>
              <a:t> Encrypting the message 69 with the public key results in the cyphertext 62</a:t>
            </a:r>
            <a:endParaRPr lang="en-US" altLang="en-US" sz="800"/>
          </a:p>
          <a:p>
            <a:r>
              <a:rPr lang="en-US" altLang="en-US"/>
              <a:t>Cyphertext can be decoded with the private key</a:t>
            </a:r>
          </a:p>
          <a:p>
            <a:pPr lvl="1"/>
            <a:r>
              <a:rPr lang="en-US" altLang="en-US"/>
              <a:t>Public key can be distributed in cleartext to anyone who wants to communicate with holder of public key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C3D86FF-19E8-43C2-9106-58F02E41C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1450" y="71438"/>
            <a:ext cx="7956550" cy="576262"/>
          </a:xfrm>
        </p:spPr>
        <p:txBody>
          <a:bodyPr/>
          <a:lstStyle/>
          <a:p>
            <a:pPr eaLnBrk="1" hangingPunct="1"/>
            <a:r>
              <a:rPr lang="en-US" altLang="en-US" sz="2400"/>
              <a:t>Encryption using RSA Asymmetric Cryptography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D6904972-4CCA-4D17-B761-3FA9F8A5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4" y="1012826"/>
            <a:ext cx="264477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52DAB7-851A-44BE-B1DF-8CB60667A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7200" dirty="0">
                <a:solidFill>
                  <a:srgbClr val="0000FF"/>
                </a:solidFill>
                <a:latin typeface="LM Roman 12" panose="00000500000000000000" pitchFamily="50" charset="0"/>
              </a:rPr>
              <a:t>Protection</a:t>
            </a:r>
            <a:endParaRPr lang="en-IN" sz="7200" dirty="0">
              <a:solidFill>
                <a:srgbClr val="0000FF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33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550E30-1261-461E-8D47-764B8EDB3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LM Roman 12" panose="00000500000000000000" pitchFamily="50" charset="0"/>
              </a:rPr>
              <a:t>Thanks</a:t>
            </a:r>
            <a:endParaRPr lang="en-IN" dirty="0">
              <a:solidFill>
                <a:srgbClr val="0000FF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D5E799BB-3893-4878-B767-CA6B88207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6976" y="182563"/>
            <a:ext cx="7743825" cy="576262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Goals of Protection</a:t>
            </a:r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F9BEA7B4-496A-44F3-AD25-2C0529642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412" y="1080603"/>
            <a:ext cx="9396952" cy="4696794"/>
          </a:xfrm>
        </p:spPr>
        <p:txBody>
          <a:bodyPr/>
          <a:lstStyle/>
          <a:p>
            <a:pPr algn="just"/>
            <a:r>
              <a:rPr lang="en-US" altLang="en-US" dirty="0"/>
              <a:t>In one protection model,  computer consists of a collection of objects, hardware or software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Each object has a unique name and can be accessed through a well-defined set of operations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Protection problem - ensure that each object is accessed correctly and only by those processes that are allowed to do so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85F22B1-6466-484D-A0E6-E31423B67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9038" y="141288"/>
            <a:ext cx="7751762" cy="576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Principles of Protection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A184257-2E83-43AD-9ACC-C740DA1D4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8661" y="1176506"/>
            <a:ext cx="8672096" cy="46294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/>
              <a:t>Guiding principle – </a:t>
            </a:r>
            <a:r>
              <a:rPr lang="en-US" altLang="en-US" b="1" dirty="0">
                <a:solidFill>
                  <a:srgbClr val="3366FF"/>
                </a:solidFill>
              </a:rPr>
              <a:t>principle of least privilege</a:t>
            </a:r>
          </a:p>
          <a:p>
            <a:pPr lvl="1" algn="just"/>
            <a:r>
              <a:rPr lang="en-US" altLang="en-US" dirty="0"/>
              <a:t>Programs, users and systems should be given just enough </a:t>
            </a:r>
            <a:r>
              <a:rPr lang="en-US" altLang="en-US" b="1" dirty="0">
                <a:solidFill>
                  <a:srgbClr val="3366FF"/>
                </a:solidFill>
              </a:rPr>
              <a:t>privileges </a:t>
            </a:r>
            <a:r>
              <a:rPr lang="en-US" altLang="en-US" dirty="0"/>
              <a:t>to perform their tasks</a:t>
            </a:r>
          </a:p>
          <a:p>
            <a:pPr lvl="1" algn="just"/>
            <a:endParaRPr lang="en-US" altLang="en-US" dirty="0"/>
          </a:p>
          <a:p>
            <a:pPr lvl="1" algn="just"/>
            <a:r>
              <a:rPr lang="en-US" altLang="en-US" dirty="0"/>
              <a:t>Limits damage if entity has a bug, gets abused</a:t>
            </a:r>
          </a:p>
          <a:p>
            <a:pPr lvl="1" algn="just"/>
            <a:endParaRPr lang="en-US" altLang="en-US" dirty="0"/>
          </a:p>
          <a:p>
            <a:pPr lvl="1" algn="just"/>
            <a:r>
              <a:rPr lang="en-US" altLang="en-US" dirty="0"/>
              <a:t>Can be static (during life of system, during life of process) </a:t>
            </a:r>
          </a:p>
          <a:p>
            <a:pPr lvl="1" algn="just"/>
            <a:endParaRPr lang="en-US" altLang="en-US" dirty="0"/>
          </a:p>
          <a:p>
            <a:pPr lvl="1" algn="just"/>
            <a:r>
              <a:rPr lang="en-US" altLang="en-US" dirty="0"/>
              <a:t>Or dynamic (changed by process as needed) – </a:t>
            </a:r>
            <a:r>
              <a:rPr lang="en-US" altLang="en-US" b="1" dirty="0">
                <a:solidFill>
                  <a:srgbClr val="3366FF"/>
                </a:solidFill>
              </a:rPr>
              <a:t>domain switching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privilege escalation</a:t>
            </a:r>
          </a:p>
          <a:p>
            <a:pPr lvl="1" algn="just"/>
            <a:endParaRPr lang="en-US" altLang="ja-JP" dirty="0"/>
          </a:p>
          <a:p>
            <a:pPr lvl="1" algn="just"/>
            <a:r>
              <a:rPr lang="ja-JP" altLang="en-US" dirty="0"/>
              <a:t>“</a:t>
            </a:r>
            <a:r>
              <a:rPr lang="en-US" altLang="ja-JP" dirty="0"/>
              <a:t>Need to know</a:t>
            </a:r>
            <a:r>
              <a:rPr lang="ja-JP" altLang="en-US" dirty="0"/>
              <a:t>”</a:t>
            </a:r>
            <a:r>
              <a:rPr lang="en-US" altLang="ja-JP" dirty="0"/>
              <a:t> a similar concept regarding access to data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BE6F994-8411-4FC3-8D8F-9E9CA8AA4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9038" y="168276"/>
            <a:ext cx="7751762" cy="576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Principles of Protection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D7563A8-C09B-4C61-83D7-6C4995082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8901" y="1069976"/>
            <a:ext cx="8904303" cy="4762653"/>
          </a:xfrm>
        </p:spPr>
        <p:txBody>
          <a:bodyPr/>
          <a:lstStyle/>
          <a:p>
            <a:r>
              <a:rPr lang="en-US" altLang="en-US" dirty="0"/>
              <a:t>Must consider </a:t>
            </a:r>
            <a:r>
              <a:rPr lang="ja-JP" altLang="en-US" dirty="0"/>
              <a:t>“</a:t>
            </a:r>
            <a:r>
              <a:rPr lang="en-US" altLang="ja-JP" dirty="0"/>
              <a:t>grain</a:t>
            </a:r>
            <a:r>
              <a:rPr lang="ja-JP" altLang="en-US" dirty="0"/>
              <a:t>”</a:t>
            </a:r>
            <a:r>
              <a:rPr lang="en-US" altLang="ja-JP" dirty="0"/>
              <a:t> aspect</a:t>
            </a:r>
          </a:p>
          <a:p>
            <a:pPr lvl="1"/>
            <a:r>
              <a:rPr lang="en-US" altLang="en-US" dirty="0"/>
              <a:t>Rough-grained  privilege management easier, simpler, but least privilege now done in large chunks</a:t>
            </a:r>
          </a:p>
          <a:p>
            <a:pPr lvl="2"/>
            <a:r>
              <a:rPr lang="en-US" altLang="en-US" dirty="0"/>
              <a:t>For example, traditional Unix processes either have abilities of the associated user, or of root</a:t>
            </a:r>
          </a:p>
          <a:p>
            <a:pPr lvl="1"/>
            <a:r>
              <a:rPr lang="en-US" altLang="en-US" dirty="0"/>
              <a:t>Fine-grained management more complex, more overhead, but more protective</a:t>
            </a:r>
          </a:p>
          <a:p>
            <a:pPr lvl="2"/>
            <a:r>
              <a:rPr lang="en-US" altLang="en-US" dirty="0"/>
              <a:t>File ACL lists, RBAC</a:t>
            </a:r>
          </a:p>
          <a:p>
            <a:r>
              <a:rPr lang="en-US" altLang="en-US" dirty="0"/>
              <a:t>Domain can be user, process, procedure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BE397A5-DFBF-4D6B-9131-59A707A6F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4564" y="127001"/>
            <a:ext cx="7996237" cy="576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Access Control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9EE679F-ACD0-4877-9003-AC5CA54DB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4738" y="1096963"/>
            <a:ext cx="4310062" cy="48133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Protection can be applied to non-file resources</a:t>
            </a:r>
          </a:p>
          <a:p>
            <a:r>
              <a:rPr lang="en-US" altLang="en-US"/>
              <a:t>Oracle Solaris 10 provides </a:t>
            </a:r>
            <a:r>
              <a:rPr lang="en-US" altLang="en-US" b="1">
                <a:solidFill>
                  <a:srgbClr val="3366FF"/>
                </a:solidFill>
              </a:rPr>
              <a:t>role-based access control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RBAC</a:t>
            </a:r>
            <a:r>
              <a:rPr lang="en-US" altLang="en-US"/>
              <a:t>)</a:t>
            </a:r>
            <a:r>
              <a:rPr lang="en-US" altLang="en-US" b="1"/>
              <a:t> </a:t>
            </a:r>
            <a:r>
              <a:rPr lang="en-US" altLang="en-US"/>
              <a:t>to implement least privilege</a:t>
            </a:r>
          </a:p>
          <a:p>
            <a:pPr lvl="1"/>
            <a:r>
              <a:rPr lang="en-US" altLang="en-US" b="1" i="1"/>
              <a:t>Privilege</a:t>
            </a:r>
            <a:r>
              <a:rPr lang="en-US" altLang="en-US" i="1"/>
              <a:t> </a:t>
            </a:r>
            <a:r>
              <a:rPr lang="en-US" altLang="en-US"/>
              <a:t>is right to execute system call or use an option within a system call</a:t>
            </a:r>
          </a:p>
          <a:p>
            <a:pPr lvl="1"/>
            <a:r>
              <a:rPr lang="en-US" altLang="en-US"/>
              <a:t>Can be assigned to processes</a:t>
            </a:r>
          </a:p>
          <a:p>
            <a:pPr lvl="1"/>
            <a:r>
              <a:rPr lang="en-US" altLang="en-US"/>
              <a:t>Users assigned </a:t>
            </a:r>
            <a:r>
              <a:rPr lang="en-US" altLang="en-US" b="1" i="1"/>
              <a:t>roles</a:t>
            </a:r>
            <a:r>
              <a:rPr lang="en-US" altLang="en-US" i="1"/>
              <a:t> </a:t>
            </a:r>
            <a:r>
              <a:rPr lang="en-US" altLang="en-US"/>
              <a:t>granting access to privileges and programs</a:t>
            </a:r>
          </a:p>
          <a:p>
            <a:pPr lvl="2"/>
            <a:r>
              <a:rPr lang="en-US" altLang="en-US"/>
              <a:t>Enable role via password to gain its privileges</a:t>
            </a:r>
          </a:p>
          <a:p>
            <a:pPr lvl="1"/>
            <a:r>
              <a:rPr lang="en-US" altLang="en-US"/>
              <a:t>Similar to access matrix</a:t>
            </a:r>
          </a:p>
          <a:p>
            <a:pPr lvl="1"/>
            <a:endParaRPr lang="en-US" altLang="en-US"/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48132" name="Picture 5">
            <a:extLst>
              <a:ext uri="{FF2B5EF4-FFF2-40B4-BE49-F238E27FC236}">
                <a16:creationId xmlns:a16="http://schemas.microsoft.com/office/drawing/2014/main" id="{B0AC17BF-AE19-4ACB-8610-53FF0EE1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1365250"/>
            <a:ext cx="226853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740C185-A96D-4767-90DB-FA4529A59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6826" y="127001"/>
            <a:ext cx="7673975" cy="576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Revocation of Access Rights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37207AA-DB1D-4894-B606-9264EBB91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5700" y="1050926"/>
            <a:ext cx="6972300" cy="4740275"/>
          </a:xfrm>
        </p:spPr>
        <p:txBody>
          <a:bodyPr/>
          <a:lstStyle/>
          <a:p>
            <a:r>
              <a:rPr lang="en-US" altLang="en-US"/>
              <a:t>Various options to remove the access right of a domain to an object</a:t>
            </a:r>
          </a:p>
          <a:p>
            <a:pPr lvl="1"/>
            <a:r>
              <a:rPr lang="en-US" altLang="en-US" b="1"/>
              <a:t>Immediate vs. delayed</a:t>
            </a:r>
          </a:p>
          <a:p>
            <a:pPr lvl="1"/>
            <a:r>
              <a:rPr lang="en-US" altLang="en-US" b="1"/>
              <a:t>Selective vs. general</a:t>
            </a:r>
          </a:p>
          <a:p>
            <a:pPr lvl="1"/>
            <a:r>
              <a:rPr lang="en-US" altLang="en-US" b="1"/>
              <a:t>Partial vs. total</a:t>
            </a:r>
          </a:p>
          <a:p>
            <a:pPr lvl="1"/>
            <a:r>
              <a:rPr lang="en-US" altLang="en-US" b="1"/>
              <a:t>Temporary vs. permanent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Access List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Delete access rights from access list</a:t>
            </a:r>
          </a:p>
          <a:p>
            <a:pPr lvl="1"/>
            <a:r>
              <a:rPr lang="en-US" altLang="en-US" b="1"/>
              <a:t>Simple</a:t>
            </a:r>
            <a:r>
              <a:rPr lang="en-US" altLang="en-US"/>
              <a:t> – search access list and remove entry</a:t>
            </a:r>
          </a:p>
          <a:p>
            <a:pPr lvl="1"/>
            <a:r>
              <a:rPr lang="en-US" altLang="en-US" b="1"/>
              <a:t>Immediate</a:t>
            </a:r>
            <a:r>
              <a:rPr lang="en-US" altLang="en-US"/>
              <a:t>, </a:t>
            </a:r>
            <a:r>
              <a:rPr lang="en-US" altLang="en-US" b="1"/>
              <a:t>general</a:t>
            </a:r>
            <a:r>
              <a:rPr lang="en-US" altLang="en-US"/>
              <a:t> or </a:t>
            </a:r>
            <a:r>
              <a:rPr lang="en-US" altLang="en-US" b="1"/>
              <a:t>selective</a:t>
            </a:r>
            <a:r>
              <a:rPr lang="en-US" altLang="en-US"/>
              <a:t>, </a:t>
            </a:r>
            <a:r>
              <a:rPr lang="en-US" altLang="en-US" b="1"/>
              <a:t>total</a:t>
            </a:r>
            <a:r>
              <a:rPr lang="en-US" altLang="en-US"/>
              <a:t> or </a:t>
            </a:r>
            <a:r>
              <a:rPr lang="en-US" altLang="en-US" b="1"/>
              <a:t>partial</a:t>
            </a:r>
            <a:r>
              <a:rPr lang="en-US" altLang="en-US"/>
              <a:t>, </a:t>
            </a:r>
            <a:r>
              <a:rPr lang="en-US" altLang="en-US" b="1"/>
              <a:t>permanent</a:t>
            </a:r>
            <a:r>
              <a:rPr lang="en-US" altLang="en-US"/>
              <a:t> or </a:t>
            </a:r>
            <a:r>
              <a:rPr lang="en-US" altLang="en-US" b="1"/>
              <a:t>temporary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C336A85-5895-4AB1-9357-E8B52185E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6826" y="127001"/>
            <a:ext cx="7673975" cy="576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  <a:latin typeface="LM Roman 12" panose="00000500000000000000" pitchFamily="50" charset="0"/>
              </a:rPr>
              <a:t>Revocation of Access Rights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617DF31-E320-4285-AF9C-9862E6008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3595" y="958681"/>
            <a:ext cx="9493896" cy="5033746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Capability List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Scheme required to locate capability in the system before capability can be revoked</a:t>
            </a:r>
          </a:p>
          <a:p>
            <a:pPr lvl="1"/>
            <a:r>
              <a:rPr lang="en-US" altLang="en-US" b="1" dirty="0"/>
              <a:t>Reacquisition</a:t>
            </a:r>
            <a:r>
              <a:rPr lang="en-US" altLang="en-US" dirty="0"/>
              <a:t> – periodic delete, with require and denial if revoked</a:t>
            </a:r>
          </a:p>
          <a:p>
            <a:pPr lvl="1"/>
            <a:r>
              <a:rPr lang="en-US" altLang="en-US" b="1" dirty="0"/>
              <a:t>Back-pointers </a:t>
            </a:r>
            <a:r>
              <a:rPr lang="en-US" altLang="en-US" dirty="0"/>
              <a:t>– set of pointers from each object to all capabilities of that object (Multics)</a:t>
            </a:r>
          </a:p>
          <a:p>
            <a:pPr lvl="1"/>
            <a:r>
              <a:rPr lang="en-US" altLang="en-US" b="1" dirty="0"/>
              <a:t>Indirection</a:t>
            </a:r>
            <a:r>
              <a:rPr lang="en-US" altLang="en-US" dirty="0"/>
              <a:t> – capability points to global table entry which points to object – delete entry from global table, not selective (CAL)</a:t>
            </a:r>
          </a:p>
          <a:p>
            <a:pPr lvl="1"/>
            <a:r>
              <a:rPr lang="en-US" altLang="en-US" b="1" dirty="0"/>
              <a:t>Keys</a:t>
            </a:r>
            <a:r>
              <a:rPr lang="en-US" altLang="en-US" dirty="0"/>
              <a:t> – unique bits associated with capability, generated when capability created</a:t>
            </a:r>
          </a:p>
          <a:p>
            <a:pPr lvl="2"/>
            <a:r>
              <a:rPr lang="en-US" altLang="en-US" dirty="0"/>
              <a:t>Master key associated with object, key matches master key for access</a:t>
            </a:r>
          </a:p>
          <a:p>
            <a:pPr lvl="2"/>
            <a:r>
              <a:rPr lang="en-US" altLang="en-US" dirty="0"/>
              <a:t>Revocation – create new master key</a:t>
            </a:r>
          </a:p>
          <a:p>
            <a:pPr lvl="2"/>
            <a:r>
              <a:rPr lang="en-US" altLang="en-US" dirty="0"/>
              <a:t>Policy decision of who can create and modify keys – object owner or others?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1871</Words>
  <Application>Microsoft Office PowerPoint</Application>
  <PresentationFormat>Widescreen</PresentationFormat>
  <Paragraphs>246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Helvetica</vt:lpstr>
      <vt:lpstr>LM Roman 12</vt:lpstr>
      <vt:lpstr>Monotype Sorts</vt:lpstr>
      <vt:lpstr>Times New Roman</vt:lpstr>
      <vt:lpstr>Webdings</vt:lpstr>
      <vt:lpstr>Office Theme</vt:lpstr>
      <vt:lpstr>System Security and Protection</vt:lpstr>
      <vt:lpstr>The Content is prepared with the help of existing text books mentioned below:</vt:lpstr>
      <vt:lpstr>Protection</vt:lpstr>
      <vt:lpstr>Goals of Protection</vt:lpstr>
      <vt:lpstr>Principles of Protection</vt:lpstr>
      <vt:lpstr>Principles of Protection (Cont.)</vt:lpstr>
      <vt:lpstr>Access Control</vt:lpstr>
      <vt:lpstr>Revocation of Access Rights</vt:lpstr>
      <vt:lpstr>Revocation of Access Rights (Cont.)</vt:lpstr>
      <vt:lpstr>Capability-Based Systems </vt:lpstr>
      <vt:lpstr>Capability-Based Systems (Cont.) </vt:lpstr>
      <vt:lpstr>Security</vt:lpstr>
      <vt:lpstr>The Security Problem</vt:lpstr>
      <vt:lpstr>Security Violation Categories</vt:lpstr>
      <vt:lpstr>Security Violation Methods</vt:lpstr>
      <vt:lpstr>Standard Security Attacks</vt:lpstr>
      <vt:lpstr>Security Measure Levels</vt:lpstr>
      <vt:lpstr>Program Threats</vt:lpstr>
      <vt:lpstr>Program Threats (Cont.)</vt:lpstr>
      <vt:lpstr>System and Network Threats</vt:lpstr>
      <vt:lpstr>System and Network Threats (Cont.)</vt:lpstr>
      <vt:lpstr>System and Network Threats (Cont.)</vt:lpstr>
      <vt:lpstr>Cryptography as a Security Tool</vt:lpstr>
      <vt:lpstr>Cryptography</vt:lpstr>
      <vt:lpstr>Encryption</vt:lpstr>
      <vt:lpstr>Asymmetric Encryption</vt:lpstr>
      <vt:lpstr>Asymmetric Encryption (Cont.)</vt:lpstr>
      <vt:lpstr>Asymmetric Encryption Example</vt:lpstr>
      <vt:lpstr>Encryption using RSA Asymmetric Cryptography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10</cp:revision>
  <dcterms:created xsi:type="dcterms:W3CDTF">2020-12-05T17:50:57Z</dcterms:created>
  <dcterms:modified xsi:type="dcterms:W3CDTF">2020-12-05T18:28:43Z</dcterms:modified>
</cp:coreProperties>
</file>