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5"/>
  </p:notesMasterIdLst>
  <p:sldIdLst>
    <p:sldId id="260" r:id="rId2"/>
    <p:sldId id="268" r:id="rId3"/>
    <p:sldId id="262" r:id="rId4"/>
    <p:sldId id="263" r:id="rId5"/>
    <p:sldId id="264" r:id="rId6"/>
    <p:sldId id="265" r:id="rId7"/>
    <p:sldId id="270" r:id="rId8"/>
    <p:sldId id="271" r:id="rId9"/>
    <p:sldId id="273" r:id="rId10"/>
    <p:sldId id="274" r:id="rId11"/>
    <p:sldId id="279" r:id="rId12"/>
    <p:sldId id="280" r:id="rId13"/>
    <p:sldId id="281" r:id="rId14"/>
    <p:sldId id="282" r:id="rId15"/>
    <p:sldId id="276" r:id="rId16"/>
    <p:sldId id="277" r:id="rId17"/>
    <p:sldId id="278" r:id="rId18"/>
    <p:sldId id="283" r:id="rId19"/>
    <p:sldId id="284" r:id="rId20"/>
    <p:sldId id="285" r:id="rId21"/>
    <p:sldId id="287" r:id="rId22"/>
    <p:sldId id="267" r:id="rId23"/>
    <p:sldId id="25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A8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264" autoAdjust="0"/>
    <p:restoredTop sz="94660"/>
  </p:normalViewPr>
  <p:slideViewPr>
    <p:cSldViewPr>
      <p:cViewPr>
        <p:scale>
          <a:sx n="100" d="100"/>
          <a:sy n="100" d="100"/>
        </p:scale>
        <p:origin x="-282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F319CF-C322-431B-B64C-5206D2FEF66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93C66-FFD7-47F4-8D75-FF6F318C34BF}" type="slidenum">
              <a:rPr lang="en-US"/>
              <a:pPr/>
              <a:t>1</a:t>
            </a:fld>
            <a:endParaRPr lang="en-US"/>
          </a:p>
        </p:txBody>
      </p:sp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19B504-B574-4F28-B650-5FFC43C4C004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C2530-5B19-4AE2-9DBF-B6DE67475B5F}" type="slidenum">
              <a:rPr lang="en-US"/>
              <a:pPr/>
              <a:t>4</a:t>
            </a:fld>
            <a:endParaRPr lang="en-US"/>
          </a:p>
        </p:txBody>
      </p:sp>
      <p:sp>
        <p:nvSpPr>
          <p:cNvPr id="139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09E451-126A-46A7-8A6F-AA77C6C2D569}" type="slidenum">
              <a:rPr lang="en-US"/>
              <a:pPr/>
              <a:t>5</a:t>
            </a:fld>
            <a:endParaRPr lang="en-US"/>
          </a:p>
        </p:txBody>
      </p:sp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E95FE-1876-492A-807B-D11BC64B5EDA}" type="slidenum">
              <a:rPr lang="en-US"/>
              <a:pPr/>
              <a:t>6</a:t>
            </a:fld>
            <a:endParaRPr lang="en-US"/>
          </a:p>
        </p:txBody>
      </p:sp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AF1FA2-1D50-4987-89DD-4D42D01D5E42}" type="slidenum">
              <a:rPr lang="en-US"/>
              <a:pPr/>
              <a:t>22</a:t>
            </a:fld>
            <a:endParaRPr lang="en-US"/>
          </a:p>
        </p:txBody>
      </p:sp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53957-4A17-4964-ACC4-BD71BF5B45C2}" type="slidenum">
              <a:rPr lang="en-US"/>
              <a:pPr/>
              <a:t>23</a:t>
            </a:fld>
            <a:endParaRPr lang="en-US"/>
          </a:p>
        </p:txBody>
      </p:sp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6147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614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08" name="Rectangle 64"/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AU">
              <a:latin typeface="Helvetica" pitchFamily="-128" charset="0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213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214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215" name="Rectangle 7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D8EBDC92-7F82-40BE-8EDA-16D4B67C8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202382-BCD2-4126-8C90-095A4BBC84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990600"/>
            <a:ext cx="188595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990600"/>
            <a:ext cx="550545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2DCDCF-2403-483C-9820-4531BD7F7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83C08A-6795-445E-8C05-D1BB8D08BA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B59483-BE2B-48AD-8257-97E907A182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AEDB40-B5C2-401A-A40A-4137858AAC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B77B66-BDF4-443B-9B8C-1C5F8A6701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53F122-BDE4-4525-AEBD-7298D8EB59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94592C-0DF5-40DF-8254-6BDB0353F7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AAD2E1-1305-4736-AF01-98B865ABEE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A0D0F1-3926-464C-BF8A-873CADEED9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1219200" y="-9525"/>
            <a:ext cx="7924800" cy="6867525"/>
            <a:chOff x="0" y="0"/>
            <a:chExt cx="5762" cy="4326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16"/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Rectangle 18"/>
            <p:cNvSpPr>
              <a:spLocks noChangeArrowheads="1"/>
            </p:cNvSpPr>
            <p:nvPr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Rectangle 21"/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Rectangle 22"/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Rectangle 23"/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Rectangle 24"/>
            <p:cNvSpPr>
              <a:spLocks noChangeArrowheads="1"/>
            </p:cNvSpPr>
            <p:nvPr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Rectangle 25"/>
            <p:cNvSpPr>
              <a:spLocks noChangeArrowheads="1"/>
            </p:cNvSpPr>
            <p:nvPr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Rectangle 27"/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Rectangle 29"/>
            <p:cNvSpPr>
              <a:spLocks noChangeArrowheads="1"/>
            </p:cNvSpPr>
            <p:nvPr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Rectangle 31"/>
            <p:cNvSpPr>
              <a:spLocks noChangeArrowheads="1"/>
            </p:cNvSpPr>
            <p:nvPr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Rectangle 33"/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Rectangle 34"/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Rectangle 35"/>
            <p:cNvSpPr>
              <a:spLocks noChangeArrowheads="1"/>
            </p:cNvSpPr>
            <p:nvPr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36"/>
            <p:cNvSpPr>
              <a:spLocks noChangeArrowheads="1"/>
            </p:cNvSpPr>
            <p:nvPr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Rectangle 37"/>
            <p:cNvSpPr>
              <a:spLocks noChangeArrowheads="1"/>
            </p:cNvSpPr>
            <p:nvPr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Rectangle 38"/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Rectangle 40"/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Rectangle 42"/>
            <p:cNvSpPr>
              <a:spLocks noChangeArrowheads="1"/>
            </p:cNvSpPr>
            <p:nvPr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Rectangle 44"/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46"/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Rectangle 47"/>
            <p:cNvSpPr>
              <a:spLocks noChangeArrowheads="1"/>
            </p:cNvSpPr>
            <p:nvPr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Rectangle 48"/>
            <p:cNvSpPr>
              <a:spLocks noChangeArrowheads="1"/>
            </p:cNvSpPr>
            <p:nvPr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Rectangle 49"/>
            <p:cNvSpPr>
              <a:spLocks noChangeArrowheads="1"/>
            </p:cNvSpPr>
            <p:nvPr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Rectangle 50"/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Rectangle 51"/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Rectangle 53"/>
            <p:cNvSpPr>
              <a:spLocks noChangeArrowheads="1"/>
            </p:cNvSpPr>
            <p:nvPr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5" name="Rectangle 55"/>
            <p:cNvSpPr>
              <a:spLocks noChangeArrowheads="1"/>
            </p:cNvSpPr>
            <p:nvPr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7" name="Rectangle 57"/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Rectangle 59"/>
            <p:cNvSpPr>
              <a:spLocks noChangeArrowheads="1"/>
            </p:cNvSpPr>
            <p:nvPr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Rectangle 60"/>
            <p:cNvSpPr>
              <a:spLocks noChangeArrowheads="1"/>
            </p:cNvSpPr>
            <p:nvPr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Rectangle 61"/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Rectangle 62"/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Rectangle 63"/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Rectangle 64"/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85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990600"/>
            <a:ext cx="67056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8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1905000"/>
            <a:ext cx="6934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88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2484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408F13E6-94E5-42A0-AEA5-CE57E47D998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869B21-7F35-4923-B9CE-D36E64E28786}" type="slidenum">
              <a:rPr lang="en-US"/>
              <a:pPr/>
              <a:t>1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90600"/>
            <a:ext cx="4249738" cy="660400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r>
              <a:rPr lang="en-US"/>
              <a:t>What is Software?</a:t>
            </a: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8" name="Text Box 36"/>
          <p:cNvSpPr txBox="1">
            <a:spLocks noChangeArrowheads="1"/>
          </p:cNvSpPr>
          <p:nvPr/>
        </p:nvSpPr>
        <p:spPr bwMode="auto">
          <a:xfrm>
            <a:off x="1828800" y="2133600"/>
            <a:ext cx="64770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Palatino" pitchFamily="-128" charset="0"/>
              </a:rPr>
              <a:t>Software is: (1) </a:t>
            </a:r>
            <a:r>
              <a:rPr lang="en-US" i="1">
                <a:solidFill>
                  <a:schemeClr val="folHlink"/>
                </a:solidFill>
                <a:latin typeface="Palatino" pitchFamily="-128" charset="0"/>
              </a:rPr>
              <a:t>instructions</a:t>
            </a:r>
            <a:r>
              <a:rPr lang="en-US" i="1">
                <a:latin typeface="Palatino" pitchFamily="-128" charset="0"/>
              </a:rPr>
              <a:t> (computer programs) that when executed provide desired features, function, and performance;  (2) </a:t>
            </a:r>
            <a:r>
              <a:rPr lang="en-US" i="1">
                <a:solidFill>
                  <a:schemeClr val="folHlink"/>
                </a:solidFill>
                <a:latin typeface="Palatino" pitchFamily="-128" charset="0"/>
              </a:rPr>
              <a:t>data structures</a:t>
            </a:r>
            <a:r>
              <a:rPr lang="en-US" i="1">
                <a:latin typeface="Palatino" pitchFamily="-128" charset="0"/>
              </a:rPr>
              <a:t> that enable the programs to adequately manipulate information and (3) </a:t>
            </a:r>
            <a:r>
              <a:rPr lang="en-US" i="1">
                <a:solidFill>
                  <a:schemeClr val="folHlink"/>
                </a:solidFill>
                <a:latin typeface="Palatino" pitchFamily="-128" charset="0"/>
              </a:rPr>
              <a:t>documentation</a:t>
            </a:r>
            <a:r>
              <a:rPr lang="en-US" i="1">
                <a:latin typeface="Palatino" pitchFamily="-128" charset="0"/>
              </a:rPr>
              <a:t> that describes the operation and use of the programs.</a:t>
            </a:r>
            <a:r>
              <a:rPr lang="en-US">
                <a:latin typeface="Palatino" pitchFamily="-12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BB4C46-7640-4311-981D-F3257EF7ED13}" type="slidenum">
              <a:rPr lang="en-US"/>
              <a:pPr/>
              <a:t>10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IEEE definition:</a:t>
            </a:r>
          </a:p>
          <a:p>
            <a:pPr lvl="1">
              <a:spcBef>
                <a:spcPts val="300"/>
              </a:spcBef>
            </a:pPr>
            <a:r>
              <a:rPr lang="en-US" i="1">
                <a:latin typeface="Palatino" pitchFamily="-128" charset="0"/>
              </a:rPr>
              <a:t>Software Engineering: (1) The application of a </a:t>
            </a:r>
            <a:r>
              <a:rPr lang="en-US" i="1">
                <a:solidFill>
                  <a:schemeClr val="folHlink"/>
                </a:solidFill>
                <a:latin typeface="Palatino" pitchFamily="-128" charset="0"/>
              </a:rPr>
              <a:t>systematic, disciplined, quantifiable approach</a:t>
            </a:r>
            <a:r>
              <a:rPr lang="en-US" i="1">
                <a:latin typeface="Palatino" pitchFamily="-128" charset="0"/>
              </a:rPr>
              <a:t> to the </a:t>
            </a:r>
            <a:r>
              <a:rPr lang="en-US" i="1">
                <a:solidFill>
                  <a:schemeClr val="folHlink"/>
                </a:solidFill>
                <a:latin typeface="Palatino" pitchFamily="-128" charset="0"/>
              </a:rPr>
              <a:t>development, operation, and maintenance</a:t>
            </a:r>
            <a:r>
              <a:rPr lang="en-US" i="1">
                <a:latin typeface="Palatino" pitchFamily="-128" charset="0"/>
              </a:rPr>
              <a:t> of software; that is, the application of engineering to software.  (2) The study of approaches as in (1).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B07EA0-286B-4AA7-81E4-3E96D3A3D41C}" type="slidenum">
              <a:rPr lang="en-US"/>
              <a:pPr/>
              <a:t>11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5421313" cy="660400"/>
          </a:xfrm>
          <a:noFill/>
          <a:ln/>
        </p:spPr>
        <p:txBody>
          <a:bodyPr lIns="63500" tIns="25400" rIns="63500" bIns="25400" anchor="t">
            <a:spAutoFit/>
          </a:bodyPr>
          <a:lstStyle/>
          <a:p>
            <a:r>
              <a:rPr lang="en-US"/>
              <a:t>A Layered Technology</a:t>
            </a: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3429000" y="5029200"/>
            <a:ext cx="3084513" cy="41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i="1">
                <a:solidFill>
                  <a:schemeClr val="folHlink"/>
                </a:solidFill>
                <a:latin typeface="Palatino" pitchFamily="-128" charset="0"/>
              </a:rPr>
              <a:t>Software Engineering</a:t>
            </a:r>
            <a:endParaRPr lang="en-US" b="1">
              <a:latin typeface="Palatino" pitchFamily="-128" charset="0"/>
            </a:endParaRPr>
          </a:p>
        </p:txBody>
      </p:sp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1004888" y="3397250"/>
            <a:ext cx="7620000" cy="1285875"/>
          </a:xfrm>
          <a:prstGeom prst="ellipse">
            <a:avLst/>
          </a:prstGeom>
          <a:solidFill>
            <a:srgbClr val="01EA89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77" name="Oval 5"/>
          <p:cNvSpPr>
            <a:spLocks noChangeArrowheads="1"/>
          </p:cNvSpPr>
          <p:nvPr/>
        </p:nvSpPr>
        <p:spPr bwMode="auto">
          <a:xfrm>
            <a:off x="1462088" y="2968625"/>
            <a:ext cx="6629400" cy="1200150"/>
          </a:xfrm>
          <a:prstGeom prst="ellipse">
            <a:avLst/>
          </a:prstGeom>
          <a:solidFill>
            <a:srgbClr val="BC3700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78" name="Oval 6"/>
          <p:cNvSpPr>
            <a:spLocks noChangeArrowheads="1"/>
          </p:cNvSpPr>
          <p:nvPr/>
        </p:nvSpPr>
        <p:spPr bwMode="auto">
          <a:xfrm>
            <a:off x="1995488" y="2511425"/>
            <a:ext cx="5486400" cy="10287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79" name="Oval 7"/>
          <p:cNvSpPr>
            <a:spLocks noChangeArrowheads="1"/>
          </p:cNvSpPr>
          <p:nvPr/>
        </p:nvSpPr>
        <p:spPr bwMode="auto">
          <a:xfrm>
            <a:off x="2376488" y="2282825"/>
            <a:ext cx="4724400" cy="685800"/>
          </a:xfrm>
          <a:prstGeom prst="ellipse">
            <a:avLst/>
          </a:prstGeom>
          <a:solidFill>
            <a:srgbClr val="790015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3657600" y="4238625"/>
            <a:ext cx="21415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a “quality” focus</a:t>
            </a: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3759200" y="3638550"/>
            <a:ext cx="18383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</a:rPr>
              <a:t>process model</a:t>
            </a: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4114800" y="3038475"/>
            <a:ext cx="11826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</a:rPr>
              <a:t>methods</a:t>
            </a:r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4419600" y="2438400"/>
            <a:ext cx="746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</a:rPr>
              <a:t>tools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01241-ED11-47C4-9649-AA87E1FE9824}" type="slidenum">
              <a:rPr lang="en-US"/>
              <a:pPr/>
              <a:t>12</a:t>
            </a:fld>
            <a:endParaRPr lang="en-US"/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3048000" y="2895600"/>
            <a:ext cx="3886200" cy="167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5122863" cy="660400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r>
              <a:rPr lang="en-US"/>
              <a:t>A Process Framework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2133600" y="1981200"/>
            <a:ext cx="4557713" cy="3033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Process framework</a:t>
            </a: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latino" pitchFamily="-128" charset="0"/>
            </a:endParaRPr>
          </a:p>
          <a:p>
            <a:pPr lvl="1">
              <a:lnSpc>
                <a:spcPct val="115000"/>
              </a:lnSpc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Framework activities</a:t>
            </a:r>
          </a:p>
          <a:p>
            <a:pPr lvl="2">
              <a:lnSpc>
                <a:spcPct val="115000"/>
              </a:lnSpc>
            </a:pPr>
            <a:r>
              <a:rPr lang="en-US">
                <a:solidFill>
                  <a:schemeClr val="bg1"/>
                </a:solidFill>
                <a:latin typeface="Palatino" pitchFamily="-128" charset="0"/>
              </a:rPr>
              <a:t>work tasks</a:t>
            </a:r>
          </a:p>
          <a:p>
            <a:pPr lvl="2">
              <a:lnSpc>
                <a:spcPct val="115000"/>
              </a:lnSpc>
            </a:pPr>
            <a:r>
              <a:rPr lang="en-US">
                <a:solidFill>
                  <a:schemeClr val="bg1"/>
                </a:solidFill>
                <a:latin typeface="Palatino" pitchFamily="-128" charset="0"/>
              </a:rPr>
              <a:t>work products</a:t>
            </a:r>
          </a:p>
          <a:p>
            <a:pPr lvl="2">
              <a:lnSpc>
                <a:spcPct val="115000"/>
              </a:lnSpc>
            </a:pPr>
            <a:r>
              <a:rPr lang="en-US">
                <a:solidFill>
                  <a:schemeClr val="bg1"/>
                </a:solidFill>
                <a:latin typeface="Palatino" pitchFamily="-128" charset="0"/>
              </a:rPr>
              <a:t>milestones &amp; deliverables</a:t>
            </a:r>
          </a:p>
          <a:p>
            <a:pPr lvl="2">
              <a:lnSpc>
                <a:spcPct val="115000"/>
              </a:lnSpc>
            </a:pPr>
            <a:r>
              <a:rPr lang="en-US">
                <a:solidFill>
                  <a:schemeClr val="bg1"/>
                </a:solidFill>
                <a:latin typeface="Palatino" pitchFamily="-128" charset="0"/>
              </a:rPr>
              <a:t>QA checkpoints</a:t>
            </a:r>
            <a:endParaRPr lang="en-US" b="1">
              <a:latin typeface="Palatino" pitchFamily="-128" charset="0"/>
            </a:endParaRPr>
          </a:p>
          <a:p>
            <a:pPr lvl="1">
              <a:lnSpc>
                <a:spcPct val="115000"/>
              </a:lnSpc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Umbrella Activities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AB1BFD-3C5A-46DC-9CB1-40598DCF0438}" type="slidenum">
              <a:rPr lang="en-US"/>
              <a:pPr/>
              <a:t>13</a:t>
            </a:fld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143000"/>
            <a:ext cx="4881563" cy="633413"/>
          </a:xfrm>
        </p:spPr>
        <p:txBody>
          <a:bodyPr/>
          <a:lstStyle/>
          <a:p>
            <a:r>
              <a:rPr lang="en-US"/>
              <a:t>Framework Activities</a:t>
            </a:r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444023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Communication</a:t>
            </a:r>
          </a:p>
          <a:p>
            <a:pPr>
              <a:lnSpc>
                <a:spcPct val="90000"/>
              </a:lnSpc>
            </a:pPr>
            <a:r>
              <a:rPr lang="en-US"/>
              <a:t>Planning</a:t>
            </a:r>
          </a:p>
          <a:p>
            <a:pPr>
              <a:lnSpc>
                <a:spcPct val="90000"/>
              </a:lnSpc>
            </a:pPr>
            <a:r>
              <a:rPr lang="en-US"/>
              <a:t>Modeling</a:t>
            </a:r>
          </a:p>
          <a:p>
            <a:pPr lvl="1">
              <a:lnSpc>
                <a:spcPct val="90000"/>
              </a:lnSpc>
            </a:pPr>
            <a:r>
              <a:rPr lang="en-US"/>
              <a:t>Analysis of requirements</a:t>
            </a:r>
          </a:p>
          <a:p>
            <a:pPr lvl="1">
              <a:lnSpc>
                <a:spcPct val="90000"/>
              </a:lnSpc>
            </a:pPr>
            <a:r>
              <a:rPr lang="en-US"/>
              <a:t>Design</a:t>
            </a:r>
          </a:p>
          <a:p>
            <a:pPr>
              <a:lnSpc>
                <a:spcPct val="90000"/>
              </a:lnSpc>
            </a:pPr>
            <a:r>
              <a:rPr lang="en-US"/>
              <a:t>Construction</a:t>
            </a:r>
          </a:p>
          <a:p>
            <a:pPr lvl="1">
              <a:lnSpc>
                <a:spcPct val="90000"/>
              </a:lnSpc>
            </a:pPr>
            <a:r>
              <a:rPr lang="en-US"/>
              <a:t>Code generation</a:t>
            </a:r>
          </a:p>
          <a:p>
            <a:pPr lvl="1">
              <a:lnSpc>
                <a:spcPct val="90000"/>
              </a:lnSpc>
            </a:pPr>
            <a:r>
              <a:rPr lang="en-US"/>
              <a:t>Testing</a:t>
            </a:r>
          </a:p>
          <a:p>
            <a:pPr>
              <a:lnSpc>
                <a:spcPct val="90000"/>
              </a:lnSpc>
            </a:pPr>
            <a:r>
              <a:rPr lang="en-US"/>
              <a:t>Deployment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B9D7E1-A779-4140-B315-2CF38B1ED369}" type="slidenum">
              <a:rPr lang="en-US"/>
              <a:pPr/>
              <a:t>14</a:t>
            </a:fld>
            <a:endParaRPr 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143000"/>
            <a:ext cx="4383088" cy="633413"/>
          </a:xfrm>
        </p:spPr>
        <p:txBody>
          <a:bodyPr/>
          <a:lstStyle/>
          <a:p>
            <a:r>
              <a:rPr lang="en-US"/>
              <a:t>Umbrella Activities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6508750" cy="4075113"/>
          </a:xfrm>
          <a:noFill/>
          <a:ln/>
        </p:spPr>
        <p:txBody>
          <a:bodyPr lIns="90487" tIns="44450" rIns="90487" bIns="44450"/>
          <a:lstStyle/>
          <a:p>
            <a:pPr marL="285750" indent="-285750"/>
            <a:r>
              <a:rPr lang="en-US"/>
              <a:t>Software project management</a:t>
            </a:r>
          </a:p>
          <a:p>
            <a:pPr marL="285750" indent="-285750"/>
            <a:r>
              <a:rPr lang="en-US"/>
              <a:t>Formal technical reviews</a:t>
            </a:r>
          </a:p>
          <a:p>
            <a:pPr marL="285750" indent="-285750"/>
            <a:r>
              <a:rPr lang="en-US"/>
              <a:t>Software quality assurance</a:t>
            </a:r>
          </a:p>
          <a:p>
            <a:pPr marL="285750" indent="-285750"/>
            <a:r>
              <a:rPr lang="en-US"/>
              <a:t>Software configuration management</a:t>
            </a:r>
          </a:p>
          <a:p>
            <a:pPr marL="285750" indent="-285750"/>
            <a:r>
              <a:rPr lang="en-US"/>
              <a:t>Work product preparation and production</a:t>
            </a:r>
          </a:p>
          <a:p>
            <a:pPr marL="285750" indent="-285750"/>
            <a:r>
              <a:rPr lang="en-US"/>
              <a:t>Reusability management</a:t>
            </a:r>
          </a:p>
          <a:p>
            <a:pPr marL="285750" indent="-285750"/>
            <a:r>
              <a:rPr lang="en-US"/>
              <a:t>Measurement</a:t>
            </a:r>
          </a:p>
          <a:p>
            <a:pPr marL="285750" indent="-285750"/>
            <a:r>
              <a:rPr lang="en-US"/>
              <a:t>Risk management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E51E71-5A95-4D07-8D9C-EE524758E3DA}" type="slidenum">
              <a:rPr lang="en-US"/>
              <a:pPr/>
              <a:t>15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Adapting a Process Model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828800"/>
            <a:ext cx="6934200" cy="4191000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800">
                <a:latin typeface="Palatino" pitchFamily="-128" charset="0"/>
              </a:rPr>
              <a:t>the overall flow of activities, actions, and tasks and the interdependencies among them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800">
                <a:latin typeface="Palatino" pitchFamily="-128" charset="0"/>
              </a:rPr>
              <a:t>the degree to which actions and tasks are defined within each framework activity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Palatino" pitchFamily="-128" charset="0"/>
              </a:rPr>
              <a:t>the degree to which work products are identified and required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Palatino" pitchFamily="-128" charset="0"/>
              </a:rPr>
              <a:t>the manner which quality assurance activities are applied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Palatino" pitchFamily="-128" charset="0"/>
              </a:rPr>
              <a:t>the manner in which project tracking and control activities are applied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Palatino" pitchFamily="-128" charset="0"/>
              </a:rPr>
              <a:t>the overall degree of detail and rigor with which the process is described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Palatino" pitchFamily="-128" charset="0"/>
              </a:rPr>
              <a:t>the degree to which the customer and other stakeholders are involved with the project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Palatino" pitchFamily="-128" charset="0"/>
              </a:rPr>
              <a:t>the level of autonomy given to the software team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Palatino" pitchFamily="-128" charset="0"/>
              </a:rPr>
              <a:t>the degree to which team organization and roles are prescribed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6A1B7-D4A6-4B91-8FF2-FA924F38275A}" type="slidenum">
              <a:rPr lang="en-US"/>
              <a:pPr/>
              <a:t>16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Essence of Practice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Polya suggests:</a:t>
            </a:r>
          </a:p>
          <a:p>
            <a:pPr lvl="2">
              <a:spcBef>
                <a:spcPts val="600"/>
              </a:spcBef>
              <a:buFontTx/>
              <a:buNone/>
            </a:pPr>
            <a:r>
              <a:rPr lang="en-US" i="1">
                <a:latin typeface="Palatino" pitchFamily="-128" charset="0"/>
              </a:rPr>
              <a:t>1.	Understand the problem</a:t>
            </a:r>
            <a:r>
              <a:rPr lang="en-US">
                <a:latin typeface="Palatino" pitchFamily="-128" charset="0"/>
              </a:rPr>
              <a:t> (communication and analysis).</a:t>
            </a:r>
          </a:p>
          <a:p>
            <a:pPr lvl="2">
              <a:buFontTx/>
              <a:buNone/>
            </a:pPr>
            <a:r>
              <a:rPr lang="en-US" i="1">
                <a:latin typeface="Palatino" pitchFamily="-128" charset="0"/>
              </a:rPr>
              <a:t>2.	Plan a solution</a:t>
            </a:r>
            <a:r>
              <a:rPr lang="en-US">
                <a:latin typeface="Palatino" pitchFamily="-128" charset="0"/>
              </a:rPr>
              <a:t> (modeling and software design).</a:t>
            </a:r>
          </a:p>
          <a:p>
            <a:pPr lvl="2">
              <a:buFontTx/>
              <a:buNone/>
            </a:pPr>
            <a:r>
              <a:rPr lang="en-US" i="1">
                <a:latin typeface="Palatino" pitchFamily="-128" charset="0"/>
              </a:rPr>
              <a:t>3.	Carry out the plan</a:t>
            </a:r>
            <a:r>
              <a:rPr lang="en-US">
                <a:latin typeface="Palatino" pitchFamily="-128" charset="0"/>
              </a:rPr>
              <a:t> (code generation).</a:t>
            </a:r>
          </a:p>
          <a:p>
            <a:pPr lvl="2">
              <a:buFontTx/>
              <a:buNone/>
            </a:pPr>
            <a:r>
              <a:rPr lang="en-US" i="1">
                <a:latin typeface="Palatino" pitchFamily="-128" charset="0"/>
              </a:rPr>
              <a:t>4.	Examine the result for accuracy</a:t>
            </a:r>
            <a:r>
              <a:rPr lang="en-US">
                <a:latin typeface="Palatino" pitchFamily="-128" charset="0"/>
              </a:rPr>
              <a:t> (testing and quality assurance).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A8B7E-38D1-41D3-BA0A-66A3D34126E4}" type="slidenum">
              <a:rPr lang="en-US"/>
              <a:pPr/>
              <a:t>17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 the Problem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i="1">
                <a:solidFill>
                  <a:schemeClr val="folHlink"/>
                </a:solidFill>
                <a:latin typeface="Palatino" pitchFamily="-128" charset="0"/>
              </a:rPr>
              <a:t>Who has a stake in the solution to the problem?</a:t>
            </a:r>
            <a:r>
              <a:rPr lang="en-US">
                <a:latin typeface="Palatino" pitchFamily="-128" charset="0"/>
              </a:rPr>
              <a:t> That is, who are the stakeholders?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chemeClr val="folHlink"/>
                </a:solidFill>
                <a:latin typeface="Palatino" pitchFamily="-128" charset="0"/>
              </a:rPr>
              <a:t>What are the unknowns?</a:t>
            </a:r>
            <a:r>
              <a:rPr lang="en-US" i="1">
                <a:latin typeface="Palatino" pitchFamily="-128" charset="0"/>
              </a:rPr>
              <a:t> </a:t>
            </a:r>
            <a:r>
              <a:rPr lang="en-US">
                <a:latin typeface="Palatino" pitchFamily="-128" charset="0"/>
              </a:rPr>
              <a:t>What data, functions, and features are required to properly solve the problem?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chemeClr val="folHlink"/>
                </a:solidFill>
                <a:latin typeface="Palatino" pitchFamily="-128" charset="0"/>
              </a:rPr>
              <a:t>Can the problem be compartmentalized?</a:t>
            </a:r>
            <a:r>
              <a:rPr lang="en-US">
                <a:latin typeface="Palatino" pitchFamily="-128" charset="0"/>
              </a:rPr>
              <a:t> Is it possible to represent smaller problems that may be easier to understand?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chemeClr val="folHlink"/>
                </a:solidFill>
                <a:latin typeface="Palatino" pitchFamily="-128" charset="0"/>
              </a:rPr>
              <a:t>Can the problem be represented graphically?</a:t>
            </a:r>
            <a:r>
              <a:rPr lang="en-US">
                <a:latin typeface="Palatino" pitchFamily="-128" charset="0"/>
              </a:rPr>
              <a:t> Can an analysis model be created?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AB1477-6539-45EC-BB76-D12E6E206855}" type="slidenum">
              <a:rPr lang="en-US"/>
              <a:pPr/>
              <a:t>18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the Solution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i="1">
                <a:solidFill>
                  <a:schemeClr val="folHlink"/>
                </a:solidFill>
                <a:latin typeface="Palatino" pitchFamily="-128" charset="0"/>
              </a:rPr>
              <a:t>Have you seen similar problems before?</a:t>
            </a:r>
            <a:r>
              <a:rPr lang="en-US" sz="2000" i="1">
                <a:latin typeface="Palatino" pitchFamily="-128" charset="0"/>
              </a:rPr>
              <a:t> </a:t>
            </a:r>
            <a:r>
              <a:rPr lang="en-US" sz="2000">
                <a:latin typeface="Palatino" pitchFamily="-128" charset="0"/>
              </a:rPr>
              <a:t>Are there patterns that are recognizable in a potential solution? Is there existing software that implements the data, functions, and features that are required? </a:t>
            </a:r>
          </a:p>
          <a:p>
            <a:r>
              <a:rPr lang="en-US" sz="2000" i="1">
                <a:solidFill>
                  <a:schemeClr val="folHlink"/>
                </a:solidFill>
                <a:latin typeface="Palatino" pitchFamily="-128" charset="0"/>
              </a:rPr>
              <a:t>Has a similar problem been solved?</a:t>
            </a:r>
            <a:r>
              <a:rPr lang="en-US" sz="2000">
                <a:latin typeface="Palatino" pitchFamily="-128" charset="0"/>
              </a:rPr>
              <a:t> If so, are elements of the solution reusable?</a:t>
            </a:r>
          </a:p>
          <a:p>
            <a:r>
              <a:rPr lang="en-US" sz="2000" i="1">
                <a:solidFill>
                  <a:schemeClr val="folHlink"/>
                </a:solidFill>
                <a:latin typeface="Palatino" pitchFamily="-128" charset="0"/>
              </a:rPr>
              <a:t>Can subproblems be defined?</a:t>
            </a:r>
            <a:r>
              <a:rPr lang="en-US" sz="2000">
                <a:latin typeface="Palatino" pitchFamily="-128" charset="0"/>
              </a:rPr>
              <a:t> If so, are solutions readily apparent for the subproblems?</a:t>
            </a:r>
          </a:p>
          <a:p>
            <a:r>
              <a:rPr lang="en-US" sz="2000" i="1">
                <a:solidFill>
                  <a:schemeClr val="folHlink"/>
                </a:solidFill>
                <a:latin typeface="Palatino" pitchFamily="-128" charset="0"/>
              </a:rPr>
              <a:t>Can you represent a solution in a manner that leads to effective implementation? </a:t>
            </a:r>
            <a:r>
              <a:rPr lang="en-US" sz="2000">
                <a:latin typeface="Palatino" pitchFamily="-128" charset="0"/>
              </a:rPr>
              <a:t>Can a design model be created?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D04291-25C8-4510-98F0-470F789B092E}" type="slidenum">
              <a:rPr lang="en-US"/>
              <a:pPr/>
              <a:t>19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Carry Out the Plan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i="1">
                <a:solidFill>
                  <a:schemeClr val="folHlink"/>
                </a:solidFill>
                <a:latin typeface="Palatino" pitchFamily="-128" charset="0"/>
              </a:rPr>
              <a:t>Does the solution conform to the plan?</a:t>
            </a:r>
            <a:r>
              <a:rPr lang="en-US">
                <a:latin typeface="Palatino" pitchFamily="-128" charset="0"/>
              </a:rPr>
              <a:t> Is source code traceable to the design model?</a:t>
            </a:r>
            <a:endParaRPr lang="en-US" i="1">
              <a:latin typeface="Palatino" pitchFamily="-128" charset="0"/>
            </a:endParaRPr>
          </a:p>
          <a:p>
            <a:r>
              <a:rPr lang="en-US" i="1">
                <a:solidFill>
                  <a:schemeClr val="folHlink"/>
                </a:solidFill>
                <a:latin typeface="Palatino" pitchFamily="-128" charset="0"/>
              </a:rPr>
              <a:t>Is each component part of the solution provably correct?</a:t>
            </a:r>
            <a:r>
              <a:rPr lang="en-US">
                <a:latin typeface="Palatino" pitchFamily="-128" charset="0"/>
              </a:rPr>
              <a:t> Has the design and code been reviewed, or better, have correctness proofs been applied to algorithm?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E9DDFC-8DD0-44DA-93E6-9CAA7FA008CB}" type="slidenum">
              <a:rPr lang="en-US"/>
              <a:pPr/>
              <a:t>2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90600"/>
            <a:ext cx="4572000" cy="709613"/>
          </a:xfrm>
        </p:spPr>
        <p:txBody>
          <a:bodyPr/>
          <a:lstStyle/>
          <a:p>
            <a:r>
              <a:rPr lang="en-US"/>
              <a:t>What is Software?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>
                <a:latin typeface="Palatino" pitchFamily="-128" charset="0"/>
              </a:rPr>
              <a:t>Software is developed or engineered, it is not manufactured in the classical sense.</a:t>
            </a:r>
          </a:p>
          <a:p>
            <a:r>
              <a:rPr lang="en-US" b="1" i="1">
                <a:latin typeface="Palatino" pitchFamily="-128" charset="0"/>
              </a:rPr>
              <a:t>Software doesn't "wear out."</a:t>
            </a:r>
            <a:r>
              <a:rPr lang="en-US" b="1">
                <a:latin typeface="Palatino" pitchFamily="-128" charset="0"/>
              </a:rPr>
              <a:t> </a:t>
            </a:r>
          </a:p>
          <a:p>
            <a:r>
              <a:rPr lang="en-US" b="1" i="1">
                <a:latin typeface="Palatino" pitchFamily="-128" charset="0"/>
              </a:rPr>
              <a:t>Although the industry is moving toward component-based construction, most software continues to be custom-built.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0BD72A-B50E-456F-AB27-DD3763DF9F97}" type="slidenum">
              <a:rPr lang="en-US"/>
              <a:pPr/>
              <a:t>20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the Result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i="1">
                <a:solidFill>
                  <a:schemeClr val="folHlink"/>
                </a:solidFill>
                <a:latin typeface="Palatino" pitchFamily="-128" charset="0"/>
              </a:rPr>
              <a:t>Is it possible to test each component part of the solution?</a:t>
            </a:r>
            <a:r>
              <a:rPr lang="en-US" i="1">
                <a:latin typeface="Palatino" pitchFamily="-128" charset="0"/>
              </a:rPr>
              <a:t> </a:t>
            </a:r>
            <a:r>
              <a:rPr lang="en-US">
                <a:latin typeface="Palatino" pitchFamily="-128" charset="0"/>
              </a:rPr>
              <a:t>Has a reasonable testing strategy been implemented?</a:t>
            </a:r>
            <a:endParaRPr lang="en-US" i="1">
              <a:latin typeface="Palatino" pitchFamily="-128" charset="0"/>
            </a:endParaRPr>
          </a:p>
          <a:p>
            <a:r>
              <a:rPr lang="en-US" i="1">
                <a:solidFill>
                  <a:schemeClr val="folHlink"/>
                </a:solidFill>
                <a:latin typeface="Palatino" pitchFamily="-128" charset="0"/>
              </a:rPr>
              <a:t>Does the solution produce results that conform to the data, functions, and features that are required?</a:t>
            </a:r>
            <a:r>
              <a:rPr lang="en-US" i="1">
                <a:latin typeface="Palatino" pitchFamily="-128" charset="0"/>
              </a:rPr>
              <a:t> </a:t>
            </a:r>
            <a:r>
              <a:rPr lang="en-US">
                <a:latin typeface="Palatino" pitchFamily="-128" charset="0"/>
              </a:rPr>
              <a:t>Has the software been validated against all stakeholder requirements?</a:t>
            </a:r>
            <a:endParaRPr lang="en-US" i="1">
              <a:latin typeface="Palatino" pitchFamily="-12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A377D5-6772-489D-A2CB-209CE4230044}" type="slidenum">
              <a:rPr lang="en-US"/>
              <a:pPr/>
              <a:t>21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Hooker’s General Principles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057400"/>
            <a:ext cx="6553200" cy="3429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>
                <a:latin typeface="Palatino" pitchFamily="-128" charset="0"/>
              </a:rPr>
              <a:t>1: </a:t>
            </a:r>
            <a:r>
              <a:rPr lang="en-US" i="1">
                <a:latin typeface="Palatino" pitchFamily="-128" charset="0"/>
              </a:rPr>
              <a:t>The Reason It All Exists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Palatino" pitchFamily="-128" charset="0"/>
              </a:rPr>
              <a:t>2: </a:t>
            </a:r>
            <a:r>
              <a:rPr lang="en-US" i="1">
                <a:solidFill>
                  <a:srgbClr val="000000"/>
                </a:solidFill>
                <a:latin typeface="Palatino" pitchFamily="-128" charset="0"/>
              </a:rPr>
              <a:t>KISS (Keep It Simple, Stupid!)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Palatino" pitchFamily="-128" charset="0"/>
              </a:rPr>
              <a:t>3: </a:t>
            </a:r>
            <a:r>
              <a:rPr lang="en-US" i="1">
                <a:solidFill>
                  <a:srgbClr val="000000"/>
                </a:solidFill>
                <a:latin typeface="Palatino" pitchFamily="-128" charset="0"/>
              </a:rPr>
              <a:t>Maintain the Vision</a:t>
            </a:r>
            <a:endParaRPr lang="en-US">
              <a:solidFill>
                <a:srgbClr val="000000"/>
              </a:solidFill>
              <a:latin typeface="Palatino" pitchFamily="-128" charset="0"/>
            </a:endParaRP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Palatino" pitchFamily="-128" charset="0"/>
              </a:rPr>
              <a:t>4: </a:t>
            </a:r>
            <a:r>
              <a:rPr lang="en-US" i="1">
                <a:solidFill>
                  <a:srgbClr val="000000"/>
                </a:solidFill>
                <a:latin typeface="Palatino" pitchFamily="-128" charset="0"/>
              </a:rPr>
              <a:t>What You Produce, Others Will Consume</a:t>
            </a:r>
            <a:r>
              <a:rPr lang="en-US">
                <a:solidFill>
                  <a:srgbClr val="000000"/>
                </a:solidFill>
                <a:latin typeface="Palatino" pitchFamily="-128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Palatino" pitchFamily="-128" charset="0"/>
              </a:rPr>
              <a:t>5: </a:t>
            </a:r>
            <a:r>
              <a:rPr lang="en-US" i="1">
                <a:solidFill>
                  <a:srgbClr val="000000"/>
                </a:solidFill>
                <a:latin typeface="Palatino" pitchFamily="-128" charset="0"/>
              </a:rPr>
              <a:t>Be Open to the Future </a:t>
            </a:r>
            <a:r>
              <a:rPr lang="en-US">
                <a:solidFill>
                  <a:srgbClr val="000000"/>
                </a:solidFill>
                <a:latin typeface="Palatino" pitchFamily="-128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>
                <a:latin typeface="Palatino" pitchFamily="-128" charset="0"/>
              </a:rPr>
              <a:t>6: </a:t>
            </a:r>
            <a:r>
              <a:rPr lang="en-US" i="1">
                <a:solidFill>
                  <a:srgbClr val="000000"/>
                </a:solidFill>
                <a:latin typeface="Palatino" pitchFamily="-128" charset="0"/>
              </a:rPr>
              <a:t>Plan Ahead for Reuse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Palatino" pitchFamily="-128" charset="0"/>
              </a:rPr>
              <a:t>7</a:t>
            </a:r>
            <a:r>
              <a:rPr lang="en-US" i="1">
                <a:solidFill>
                  <a:srgbClr val="000000"/>
                </a:solidFill>
                <a:latin typeface="Palatino" pitchFamily="-128" charset="0"/>
              </a:rPr>
              <a:t>: Think!</a:t>
            </a:r>
            <a:endParaRPr lang="en-US" b="1" i="1">
              <a:solidFill>
                <a:srgbClr val="000000"/>
              </a:solidFill>
              <a:latin typeface="Palatino" pitchFamily="-12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EF2C80-C700-459B-82F1-1A8CF0B5E926}" type="slidenum">
              <a:rPr lang="en-US"/>
              <a:pPr/>
              <a:t>22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14400"/>
            <a:ext cx="4359275" cy="709613"/>
          </a:xfrm>
        </p:spPr>
        <p:txBody>
          <a:bodyPr/>
          <a:lstStyle/>
          <a:p>
            <a:r>
              <a:rPr lang="en-US"/>
              <a:t>Software Myths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1438" y="1905000"/>
            <a:ext cx="5538787" cy="4191000"/>
          </a:xfrm>
        </p:spPr>
        <p:txBody>
          <a:bodyPr/>
          <a:lstStyle/>
          <a:p>
            <a:r>
              <a:rPr lang="en-US"/>
              <a:t>Affect managers, customers (and other non-technical stakeholders) and practitioners</a:t>
            </a:r>
          </a:p>
          <a:p>
            <a:r>
              <a:rPr lang="en-US"/>
              <a:t>Are believable because they often have elements of truth, </a:t>
            </a: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chemeClr val="folHlink"/>
                </a:solidFill>
              </a:rPr>
              <a:t>but …</a:t>
            </a:r>
            <a:endParaRPr lang="en-US"/>
          </a:p>
          <a:p>
            <a:r>
              <a:rPr lang="en-US"/>
              <a:t>Invariably lead to bad decisions, </a:t>
            </a: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chemeClr val="folHlink"/>
                </a:solidFill>
              </a:rPr>
              <a:t>therefore …</a:t>
            </a:r>
            <a:endParaRPr lang="en-US"/>
          </a:p>
          <a:p>
            <a:r>
              <a:rPr lang="en-US"/>
              <a:t>Insist on reality as you navigate your way through software engineering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49E851-E00A-45A0-B1B2-A7A92C07CB38}" type="slidenum">
              <a:rPr lang="en-US"/>
              <a:pPr/>
              <a:t>23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all Starts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chemeClr val="folHlink"/>
                </a:solidFill>
              </a:rPr>
              <a:t>SafeHome:</a:t>
            </a:r>
          </a:p>
          <a:p>
            <a:pPr lvl="1">
              <a:spcBef>
                <a:spcPts val="300"/>
              </a:spcBef>
            </a:pPr>
            <a:r>
              <a:rPr lang="en-US">
                <a:latin typeface="Palatino" pitchFamily="-128" charset="0"/>
              </a:rPr>
              <a:t>Every software project is precipitated by some business need—</a:t>
            </a:r>
          </a:p>
          <a:p>
            <a:pPr lvl="2">
              <a:spcBef>
                <a:spcPts val="300"/>
              </a:spcBef>
            </a:pPr>
            <a:r>
              <a:rPr lang="en-US">
                <a:latin typeface="Palatino" pitchFamily="-128" charset="0"/>
              </a:rPr>
              <a:t>the need to correct a defect in an existing application;</a:t>
            </a:r>
          </a:p>
          <a:p>
            <a:pPr lvl="2">
              <a:spcBef>
                <a:spcPts val="300"/>
              </a:spcBef>
            </a:pPr>
            <a:r>
              <a:rPr lang="en-US">
                <a:latin typeface="Palatino" pitchFamily="-128" charset="0"/>
              </a:rPr>
              <a:t>the need to the need to adapt a ‘legacy system’ to a changing business environment;</a:t>
            </a:r>
          </a:p>
          <a:p>
            <a:pPr lvl="2">
              <a:spcBef>
                <a:spcPts val="300"/>
              </a:spcBef>
            </a:pPr>
            <a:r>
              <a:rPr lang="en-US">
                <a:latin typeface="Palatino" pitchFamily="-128" charset="0"/>
              </a:rPr>
              <a:t>the need to extend the functions and features of an existing application, or</a:t>
            </a:r>
          </a:p>
          <a:p>
            <a:pPr lvl="2">
              <a:spcBef>
                <a:spcPts val="300"/>
              </a:spcBef>
            </a:pPr>
            <a:r>
              <a:rPr lang="en-US">
                <a:latin typeface="Palatino" pitchFamily="-128" charset="0"/>
              </a:rPr>
              <a:t>the need to create a new product, service, or system.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4D5AE9-8F84-4196-A86B-86EA1F88D40A}" type="slidenum">
              <a:rPr lang="en-US"/>
              <a:pPr/>
              <a:t>3</a:t>
            </a:fld>
            <a:endParaRPr 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1371600" y="1885950"/>
            <a:ext cx="6781800" cy="4438650"/>
          </a:xfrm>
          <a:prstGeom prst="rect">
            <a:avLst/>
          </a:prstGeom>
          <a:solidFill>
            <a:srgbClr val="96E3FE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066800"/>
            <a:ext cx="5180013" cy="660400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r>
              <a:rPr lang="en-US"/>
              <a:t>Wear vs. Deterioration</a:t>
            </a:r>
          </a:p>
        </p:txBody>
      </p:sp>
      <p:pic>
        <p:nvPicPr>
          <p:cNvPr id="128004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971675"/>
            <a:ext cx="6600825" cy="4208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BF60A-A122-43DF-A998-2F623F7B5C08}" type="slidenum">
              <a:rPr lang="en-US"/>
              <a:pPr/>
              <a:t>4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5011738" cy="660400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r>
              <a:rPr lang="en-US"/>
              <a:t>Software Applications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76525" y="1905000"/>
            <a:ext cx="4235450" cy="3633788"/>
          </a:xfrm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US"/>
              <a:t>system software</a:t>
            </a:r>
          </a:p>
          <a:p>
            <a:pPr>
              <a:lnSpc>
                <a:spcPct val="90000"/>
              </a:lnSpc>
            </a:pPr>
            <a:r>
              <a:rPr lang="en-US"/>
              <a:t>application software</a:t>
            </a:r>
          </a:p>
          <a:p>
            <a:pPr>
              <a:lnSpc>
                <a:spcPct val="90000"/>
              </a:lnSpc>
            </a:pPr>
            <a:r>
              <a:rPr lang="en-US"/>
              <a:t>engineering/scientific software </a:t>
            </a:r>
          </a:p>
          <a:p>
            <a:pPr>
              <a:lnSpc>
                <a:spcPct val="90000"/>
              </a:lnSpc>
            </a:pPr>
            <a:r>
              <a:rPr lang="en-US"/>
              <a:t>embedded software </a:t>
            </a:r>
          </a:p>
          <a:p>
            <a:pPr>
              <a:lnSpc>
                <a:spcPct val="90000"/>
              </a:lnSpc>
            </a:pPr>
            <a:r>
              <a:rPr lang="en-US"/>
              <a:t>product-line software</a:t>
            </a:r>
          </a:p>
          <a:p>
            <a:pPr>
              <a:lnSpc>
                <a:spcPct val="90000"/>
              </a:lnSpc>
            </a:pPr>
            <a:r>
              <a:rPr lang="en-US"/>
              <a:t>WebApps (Web applications)</a:t>
            </a:r>
          </a:p>
          <a:p>
            <a:pPr>
              <a:lnSpc>
                <a:spcPct val="90000"/>
              </a:lnSpc>
            </a:pPr>
            <a:r>
              <a:rPr lang="en-US"/>
              <a:t>AI software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D40D01-D9AD-47A2-ACE4-69F38CAB8A14}" type="slidenum">
              <a:rPr lang="en-US"/>
              <a:pPr/>
              <a:t>5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7640638" cy="785813"/>
          </a:xfrm>
        </p:spPr>
        <p:txBody>
          <a:bodyPr/>
          <a:lstStyle/>
          <a:p>
            <a:r>
              <a:rPr lang="en-US"/>
              <a:t>Software—New Categories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6350" y="1905000"/>
            <a:ext cx="6159500" cy="3836988"/>
          </a:xfrm>
        </p:spPr>
        <p:txBody>
          <a:bodyPr/>
          <a:lstStyle/>
          <a:p>
            <a:pPr marL="285750" indent="-285750"/>
            <a:r>
              <a:rPr lang="en-US" sz="1800">
                <a:solidFill>
                  <a:schemeClr val="folHlink"/>
                </a:solidFill>
              </a:rPr>
              <a:t>Open world computing—</a:t>
            </a:r>
            <a:r>
              <a:rPr lang="en-US" sz="1800">
                <a:latin typeface="Arial" charset="0"/>
              </a:rPr>
              <a:t>pervasive, distributed computing</a:t>
            </a:r>
            <a:endParaRPr lang="en-US" sz="1800">
              <a:solidFill>
                <a:schemeClr val="folHlink"/>
              </a:solidFill>
              <a:latin typeface="Arial" charset="0"/>
            </a:endParaRPr>
          </a:p>
          <a:p>
            <a:pPr marL="285750" indent="-285750"/>
            <a:r>
              <a:rPr lang="en-US" sz="1800">
                <a:solidFill>
                  <a:schemeClr val="folHlink"/>
                </a:solidFill>
              </a:rPr>
              <a:t>Ubiquitous computing</a:t>
            </a:r>
            <a:r>
              <a:rPr lang="en-US" sz="1800"/>
              <a:t>—wireless networks</a:t>
            </a:r>
          </a:p>
          <a:p>
            <a:pPr marL="285750" indent="-285750"/>
            <a:r>
              <a:rPr lang="en-US" sz="1800">
                <a:solidFill>
                  <a:schemeClr val="folHlink"/>
                </a:solidFill>
              </a:rPr>
              <a:t>Netsourcing</a:t>
            </a:r>
            <a:r>
              <a:rPr lang="en-US" sz="1800"/>
              <a:t>—the Web as a computing engine</a:t>
            </a:r>
          </a:p>
          <a:p>
            <a:pPr marL="285750" indent="-285750"/>
            <a:r>
              <a:rPr lang="en-US" sz="1800">
                <a:solidFill>
                  <a:schemeClr val="folHlink"/>
                </a:solidFill>
              </a:rPr>
              <a:t>Open source</a:t>
            </a:r>
            <a:r>
              <a:rPr lang="en-US" sz="1800"/>
              <a:t>—”free” source code open to the computing community (a blessing, but also a potential curse!)</a:t>
            </a:r>
          </a:p>
          <a:p>
            <a:pPr marL="285750" indent="-285750"/>
            <a:r>
              <a:rPr lang="en-US" sz="1800"/>
              <a:t>Also … (see Chapter 31)</a:t>
            </a:r>
          </a:p>
          <a:p>
            <a:pPr marL="685800" lvl="1" indent="-228600"/>
            <a:r>
              <a:rPr lang="en-US" sz="1800">
                <a:solidFill>
                  <a:schemeClr val="folHlink"/>
                </a:solidFill>
              </a:rPr>
              <a:t>Data mining</a:t>
            </a:r>
          </a:p>
          <a:p>
            <a:pPr marL="685800" lvl="1" indent="-228600"/>
            <a:r>
              <a:rPr lang="en-US" sz="1800">
                <a:solidFill>
                  <a:schemeClr val="folHlink"/>
                </a:solidFill>
              </a:rPr>
              <a:t>Grid computing</a:t>
            </a:r>
          </a:p>
          <a:p>
            <a:pPr marL="685800" lvl="1" indent="-228600"/>
            <a:r>
              <a:rPr lang="en-US" sz="1800">
                <a:solidFill>
                  <a:schemeClr val="folHlink"/>
                </a:solidFill>
              </a:rPr>
              <a:t>Cognitive machines</a:t>
            </a:r>
          </a:p>
          <a:p>
            <a:pPr marL="685800" lvl="1" indent="-228600"/>
            <a:r>
              <a:rPr lang="en-US" sz="1800">
                <a:solidFill>
                  <a:schemeClr val="folHlink"/>
                </a:solidFill>
              </a:rPr>
              <a:t>Software for nanotechnologies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77AA68-97A4-4435-BDDA-782CABDD6111}" type="slidenum">
              <a:rPr lang="en-US"/>
              <a:pPr/>
              <a:t>6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5430838" cy="785813"/>
          </a:xfrm>
        </p:spPr>
        <p:txBody>
          <a:bodyPr/>
          <a:lstStyle/>
          <a:p>
            <a:r>
              <a:rPr lang="en-US"/>
              <a:t>Legacy Software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5650" y="2667000"/>
            <a:ext cx="6124575" cy="3025775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/>
              <a:t>software must be </a:t>
            </a:r>
            <a:r>
              <a:rPr lang="en-US">
                <a:solidFill>
                  <a:schemeClr val="folHlink"/>
                </a:solidFill>
              </a:rPr>
              <a:t>adapted</a:t>
            </a:r>
            <a:r>
              <a:rPr lang="en-US"/>
              <a:t> to meet the needs of new computing environments or technology.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/>
              <a:t>software must be </a:t>
            </a:r>
            <a:r>
              <a:rPr lang="en-US">
                <a:solidFill>
                  <a:schemeClr val="folHlink"/>
                </a:solidFill>
              </a:rPr>
              <a:t>enhanced</a:t>
            </a:r>
            <a:r>
              <a:rPr lang="en-US"/>
              <a:t> to implement new business requirements.</a:t>
            </a:r>
          </a:p>
          <a:p>
            <a:pPr lvl="1">
              <a:lnSpc>
                <a:spcPct val="90000"/>
              </a:lnSpc>
            </a:pPr>
            <a:r>
              <a:rPr lang="en-US"/>
              <a:t>software must be </a:t>
            </a:r>
            <a:r>
              <a:rPr lang="en-US">
                <a:solidFill>
                  <a:schemeClr val="folHlink"/>
                </a:solidFill>
              </a:rPr>
              <a:t>extended to make it interoperable </a:t>
            </a:r>
            <a:r>
              <a:rPr lang="en-US"/>
              <a:t>with other more modern systems or databases.</a:t>
            </a:r>
          </a:p>
          <a:p>
            <a:pPr lvl="1">
              <a:lnSpc>
                <a:spcPct val="90000"/>
              </a:lnSpc>
            </a:pPr>
            <a:r>
              <a:rPr lang="en-US"/>
              <a:t>software must be </a:t>
            </a:r>
            <a:r>
              <a:rPr lang="en-US">
                <a:solidFill>
                  <a:schemeClr val="folHlink"/>
                </a:solidFill>
              </a:rPr>
              <a:t>re-architected </a:t>
            </a:r>
            <a:r>
              <a:rPr lang="en-US"/>
              <a:t>to make it viable within a network environment</a:t>
            </a:r>
            <a:r>
              <a:rPr lang="en-US" sz="1800" b="1"/>
              <a:t>.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1752600" y="2057400"/>
            <a:ext cx="4389438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b="1" i="1">
                <a:solidFill>
                  <a:schemeClr val="folHlink"/>
                </a:solidFill>
                <a:latin typeface="Palatino" pitchFamily="-128" charset="0"/>
              </a:rPr>
              <a:t>Why must it change?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4C5AE4-1F9A-42B3-9E83-9911A8A71B8F}" type="slidenum">
              <a:rPr lang="en-US"/>
              <a:pPr/>
              <a:t>7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7620000" cy="633413"/>
          </a:xfrm>
        </p:spPr>
        <p:txBody>
          <a:bodyPr/>
          <a:lstStyle/>
          <a:p>
            <a:r>
              <a:rPr lang="en-US"/>
              <a:t>Characteristics of WebApps - I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folHlink"/>
                </a:solidFill>
                <a:latin typeface="Arial" charset="0"/>
              </a:rPr>
              <a:t>Network intensiveness.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 A WebApp resides on a network and must serve the needs of a diverse community of clients.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folHlink"/>
                </a:solidFill>
                <a:latin typeface="Arial" charset="0"/>
              </a:rPr>
              <a:t>Concurrency.</a:t>
            </a:r>
            <a:r>
              <a:rPr lang="en-US" sz="1800">
                <a:latin typeface="Arial" charset="0"/>
              </a:rPr>
              <a:t>  A large number of users may access the WebApp at one time.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folHlink"/>
                </a:solidFill>
                <a:latin typeface="Arial" charset="0"/>
              </a:rPr>
              <a:t>Unpredictable load.</a:t>
            </a:r>
            <a:r>
              <a:rPr lang="en-US" sz="1800">
                <a:solidFill>
                  <a:schemeClr val="folHlink"/>
                </a:solidFill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The number of users of the WebApp may vary by orders of magnitude from day to day.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800" b="1">
                <a:solidFill>
                  <a:schemeClr val="folHlink"/>
                </a:solidFill>
                <a:latin typeface="Arial" charset="0"/>
              </a:rPr>
              <a:t>Performance.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 If a WebApp user must wait too long (for access, for server-side processing, for client-side formatting and display), he or she may decide to go elsewhere.</a:t>
            </a:r>
            <a:r>
              <a:rPr lang="en-US" sz="2000">
                <a:latin typeface="Palatino" pitchFamily="-12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800" b="1">
                <a:solidFill>
                  <a:schemeClr val="folHlink"/>
                </a:solidFill>
                <a:latin typeface="Arial" charset="0"/>
              </a:rPr>
              <a:t>Availability.</a:t>
            </a:r>
            <a:r>
              <a:rPr lang="en-US" sz="1800">
                <a:latin typeface="Arial" charset="0"/>
              </a:rPr>
              <a:t>  Although expectation of 100 percent availability is unreasonable, users of popular WebApps often demand access on a “24/7/365” basis.</a:t>
            </a:r>
          </a:p>
          <a:p>
            <a:pPr>
              <a:lnSpc>
                <a:spcPct val="90000"/>
              </a:lnSpc>
            </a:pPr>
            <a:endParaRPr lang="en-US" sz="1800">
              <a:latin typeface="Palatino" pitchFamily="-12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47ACDA-261F-4603-B21B-F5138B853D93}" type="slidenum">
              <a:rPr lang="en-US"/>
              <a:pPr/>
              <a:t>8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7543800" cy="633413"/>
          </a:xfrm>
        </p:spPr>
        <p:txBody>
          <a:bodyPr/>
          <a:lstStyle/>
          <a:p>
            <a:r>
              <a:rPr lang="en-US"/>
              <a:t>Characteristics of WebApps - II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828800"/>
            <a:ext cx="72390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folHlink"/>
                </a:solidFill>
                <a:latin typeface="Arial" charset="0"/>
              </a:rPr>
              <a:t>Data driven. 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The primary function of many WebApps is to use hypermedia to present text, graphics, audio, and video content to the end-user. 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folHlink"/>
                </a:solidFill>
                <a:latin typeface="Arial" charset="0"/>
              </a:rPr>
              <a:t>Content sensitive. 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The quality and aesthetic nature of content remains an important determinant of the quality of a WebApp.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folHlink"/>
                </a:solidFill>
                <a:latin typeface="Arial" charset="0"/>
              </a:rPr>
              <a:t>Continuous evolution.</a:t>
            </a:r>
            <a:r>
              <a:rPr lang="en-US" sz="1800">
                <a:latin typeface="Arial" charset="0"/>
              </a:rPr>
              <a:t> Unlike conventional application software that evolves over a series of planned, chronologically-spaced releases, Web applications evolve continuously. 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folHlink"/>
                </a:solidFill>
                <a:latin typeface="Arial" charset="0"/>
              </a:rPr>
              <a:t>Immediacy.</a:t>
            </a:r>
            <a:r>
              <a:rPr lang="en-US" sz="1800">
                <a:solidFill>
                  <a:schemeClr val="folHlink"/>
                </a:solidFill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Although </a:t>
            </a:r>
            <a:r>
              <a:rPr lang="en-US" sz="1800" i="1">
                <a:latin typeface="Arial" charset="0"/>
              </a:rPr>
              <a:t>immediacy</a:t>
            </a:r>
            <a:r>
              <a:rPr lang="en-US" sz="1800">
                <a:latin typeface="Arial" charset="0"/>
              </a:rPr>
              <a:t>—the compelling need to get software to market quickly—is a characteristic of many application domains, WebApps often exhibit a time to market that can be a matter of a few days or weeks.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folHlink"/>
                </a:solidFill>
                <a:latin typeface="Arial" charset="0"/>
              </a:rPr>
              <a:t>Security.</a:t>
            </a:r>
            <a:r>
              <a:rPr lang="en-US" sz="1800" b="1">
                <a:latin typeface="Arial" charset="0"/>
              </a:rPr>
              <a:t>  </a:t>
            </a:r>
            <a:r>
              <a:rPr lang="en-US" sz="1800">
                <a:latin typeface="Arial" charset="0"/>
              </a:rPr>
              <a:t>Because WebApps are available via network access, it is difficult, if not impossible, to limit the population of end-users who may access the application.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folHlink"/>
                </a:solidFill>
                <a:latin typeface="Arial" charset="0"/>
              </a:rPr>
              <a:t>Aesthetics.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An undeniable part of the appeal of a WebApp is its look and feel. </a:t>
            </a:r>
            <a:endParaRPr lang="en-US" sz="2000">
              <a:latin typeface="Palatino" pitchFamily="-12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408AF2-BBF3-4F0A-8F1D-C68FB9D546AD}" type="slidenum">
              <a:rPr lang="en-US"/>
              <a:pPr/>
              <a:t>9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realities:</a:t>
            </a:r>
          </a:p>
          <a:p>
            <a:pPr lvl="1"/>
            <a:r>
              <a:rPr lang="en-US" i="1">
                <a:latin typeface="Palatino" pitchFamily="-128" charset="0"/>
              </a:rPr>
              <a:t> a concerted effort should be made to understand the problem before a software solution is developed</a:t>
            </a:r>
          </a:p>
          <a:p>
            <a:pPr lvl="1"/>
            <a:r>
              <a:rPr lang="en-US" i="1">
                <a:latin typeface="Palatino" pitchFamily="-128" charset="0"/>
              </a:rPr>
              <a:t> design becomes a pivotal activity</a:t>
            </a:r>
          </a:p>
          <a:p>
            <a:pPr lvl="1"/>
            <a:r>
              <a:rPr lang="en-US" i="1">
                <a:latin typeface="Palatino" pitchFamily="-128" charset="0"/>
              </a:rPr>
              <a:t>software should exhibit high quality</a:t>
            </a:r>
          </a:p>
          <a:p>
            <a:pPr lvl="1"/>
            <a:r>
              <a:rPr lang="en-US" i="1">
                <a:latin typeface="Palatino" pitchFamily="-128" charset="0"/>
              </a:rPr>
              <a:t> software should be maintainable</a:t>
            </a:r>
          </a:p>
          <a:p>
            <a:r>
              <a:rPr lang="en-US">
                <a:latin typeface="Arial" charset="0"/>
              </a:rPr>
              <a:t>The seminal definition:</a:t>
            </a:r>
            <a:endParaRPr lang="en-US" i="1">
              <a:latin typeface="Palatino" pitchFamily="-128" charset="0"/>
            </a:endParaRPr>
          </a:p>
          <a:p>
            <a:pPr lvl="1"/>
            <a:r>
              <a:rPr lang="en-US" i="1">
                <a:latin typeface="Palatino" pitchFamily="-128" charset="0"/>
              </a:rPr>
              <a:t>[Software engineering is] the establishment and use of </a:t>
            </a:r>
            <a:r>
              <a:rPr lang="en-US" i="1">
                <a:solidFill>
                  <a:schemeClr val="folHlink"/>
                </a:solidFill>
                <a:latin typeface="Palatino" pitchFamily="-128" charset="0"/>
              </a:rPr>
              <a:t>sound engineering principles</a:t>
            </a:r>
            <a:r>
              <a:rPr lang="en-US" i="1">
                <a:latin typeface="Palatino" pitchFamily="-128" charset="0"/>
              </a:rPr>
              <a:t> in order to obtain </a:t>
            </a:r>
            <a:r>
              <a:rPr lang="en-US" i="1">
                <a:solidFill>
                  <a:schemeClr val="folHlink"/>
                </a:solidFill>
                <a:latin typeface="Palatino" pitchFamily="-128" charset="0"/>
              </a:rPr>
              <a:t>economically</a:t>
            </a:r>
            <a:r>
              <a:rPr lang="en-US" i="1">
                <a:latin typeface="Palatino" pitchFamily="-128" charset="0"/>
              </a:rPr>
              <a:t> software that is </a:t>
            </a:r>
            <a:r>
              <a:rPr lang="en-US" i="1">
                <a:solidFill>
                  <a:schemeClr val="folHlink"/>
                </a:solidFill>
                <a:latin typeface="Palatino" pitchFamily="-128" charset="0"/>
              </a:rPr>
              <a:t>reliable and works efficiently </a:t>
            </a:r>
            <a:r>
              <a:rPr lang="en-US" i="1">
                <a:latin typeface="Palatino" pitchFamily="-128" charset="0"/>
              </a:rPr>
              <a:t>on </a:t>
            </a:r>
            <a:r>
              <a:rPr lang="en-US" i="1">
                <a:solidFill>
                  <a:schemeClr val="folHlink"/>
                </a:solidFill>
                <a:latin typeface="Palatino" pitchFamily="-128" charset="0"/>
              </a:rPr>
              <a:t>real machines</a:t>
            </a:r>
            <a:r>
              <a:rPr lang="en-US" i="1">
                <a:latin typeface="Palatino" pitchFamily="-128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2004:Templates:Presentations:Designs:Bold Stripes</Template>
  <TotalTime>15758</TotalTime>
  <Words>1872</Words>
  <Application>Microsoft PowerPoint</Application>
  <PresentationFormat>On-screen Show (4:3)</PresentationFormat>
  <Paragraphs>195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ＭＳ Ｐゴシック</vt:lpstr>
      <vt:lpstr>Helvetica</vt:lpstr>
      <vt:lpstr>Wingdings</vt:lpstr>
      <vt:lpstr>Palatino</vt:lpstr>
      <vt:lpstr>Times</vt:lpstr>
      <vt:lpstr>Bold Stripes</vt:lpstr>
      <vt:lpstr>What is Software?</vt:lpstr>
      <vt:lpstr>What is Software?</vt:lpstr>
      <vt:lpstr>Wear vs. Deterioration</vt:lpstr>
      <vt:lpstr>Software Applications</vt:lpstr>
      <vt:lpstr>Software—New Categories</vt:lpstr>
      <vt:lpstr>Legacy Software</vt:lpstr>
      <vt:lpstr>Characteristics of WebApps - I</vt:lpstr>
      <vt:lpstr>Characteristics of WebApps - II</vt:lpstr>
      <vt:lpstr>Software Engineering</vt:lpstr>
      <vt:lpstr>Software Engineering</vt:lpstr>
      <vt:lpstr>A Layered Technology</vt:lpstr>
      <vt:lpstr>A Process Framework</vt:lpstr>
      <vt:lpstr>Framework Activities</vt:lpstr>
      <vt:lpstr>Umbrella Activities</vt:lpstr>
      <vt:lpstr>Adapting a Process Model</vt:lpstr>
      <vt:lpstr>The Essence of Practice</vt:lpstr>
      <vt:lpstr>Understand the Problem</vt:lpstr>
      <vt:lpstr>Plan the Solution</vt:lpstr>
      <vt:lpstr>Carry Out the Plan</vt:lpstr>
      <vt:lpstr>Examine the Result</vt:lpstr>
      <vt:lpstr>Hooker’s General Principles</vt:lpstr>
      <vt:lpstr>Software Myths</vt:lpstr>
      <vt:lpstr>How It all Starts</vt:lpstr>
    </vt:vector>
  </TitlesOfParts>
  <Company>RS Pressman &amp; Associates,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Set to accompany Web Engineering: A Practitioner Approach</dc:title>
  <dc:creator>Roger Pressman</dc:creator>
  <cp:lastModifiedBy>Administrator</cp:lastModifiedBy>
  <cp:revision>66</cp:revision>
  <dcterms:created xsi:type="dcterms:W3CDTF">2008-02-08T18:09:54Z</dcterms:created>
  <dcterms:modified xsi:type="dcterms:W3CDTF">2019-07-18T04:39:54Z</dcterms:modified>
</cp:coreProperties>
</file>