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13" r:id="rId41"/>
    <p:sldId id="314" r:id="rId42"/>
    <p:sldId id="307" r:id="rId43"/>
    <p:sldId id="308" r:id="rId44"/>
    <p:sldId id="309" r:id="rId45"/>
    <p:sldId id="310" r:id="rId46"/>
    <p:sldId id="311" r:id="rId47"/>
    <p:sldId id="31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54783" autoAdjust="0"/>
  </p:normalViewPr>
  <p:slideViewPr>
    <p:cSldViewPr>
      <p:cViewPr varScale="1">
        <p:scale>
          <a:sx n="48" d="100"/>
          <a:sy n="48" d="100"/>
        </p:scale>
        <p:origin x="-26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C786-54C9-4DA1-93A2-83951BEE7E9F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07E57-FD5E-4E47-BF04-91DC8C41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4A009-DD29-4369-A31C-2A4986F37423}" type="slidenum">
              <a:rPr lang="en-AU" smtClean="0"/>
              <a:pPr/>
              <a:t>5</a:t>
            </a:fld>
            <a:endParaRPr lang="en-AU" smtClean="0"/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AA6B2-8A3D-40F8-94B7-D0FD61FF04F9}" type="slidenum">
              <a:rPr lang="en-AU" smtClean="0"/>
              <a:pPr/>
              <a:t>6</a:t>
            </a:fld>
            <a:endParaRPr lang="en-AU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Resource available</a:t>
            </a:r>
            <a:r>
              <a:rPr lang="en-US" dirty="0" smtClean="0"/>
              <a:t>: Make sure the resources are there when needed</a:t>
            </a:r>
          </a:p>
          <a:p>
            <a:pPr eaLnBrk="1" hangingPunct="1"/>
            <a:r>
              <a:rPr lang="en-US" b="1" dirty="0" smtClean="0"/>
              <a:t>Resource allocation</a:t>
            </a:r>
            <a:r>
              <a:rPr lang="en-US" dirty="0" smtClean="0"/>
              <a:t>: Make sure there are no competing resources.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Staff</a:t>
            </a:r>
            <a:r>
              <a:rPr lang="en-US" dirty="0" smtClean="0"/>
              <a:t> </a:t>
            </a:r>
            <a:r>
              <a:rPr lang="en-US" b="1" dirty="0" smtClean="0"/>
              <a:t>responsibility</a:t>
            </a:r>
            <a:r>
              <a:rPr lang="en-US" dirty="0" smtClean="0"/>
              <a:t>: Schedule showing which staff carry out each activity</a:t>
            </a:r>
          </a:p>
          <a:p>
            <a:pPr eaLnBrk="1" hangingPunct="1"/>
            <a:r>
              <a:rPr lang="en-US" b="1" dirty="0" smtClean="0"/>
              <a:t>Project</a:t>
            </a:r>
            <a:r>
              <a:rPr lang="en-US" dirty="0" smtClean="0"/>
              <a:t> </a:t>
            </a:r>
            <a:r>
              <a:rPr lang="en-US" b="1" dirty="0" smtClean="0"/>
              <a:t>Monitoring</a:t>
            </a:r>
            <a:r>
              <a:rPr lang="en-US" dirty="0" smtClean="0"/>
              <a:t>: Measure the actual achievement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Cash</a:t>
            </a:r>
            <a:r>
              <a:rPr lang="en-US" dirty="0" smtClean="0"/>
              <a:t> </a:t>
            </a:r>
            <a:r>
              <a:rPr lang="en-US" b="1" dirty="0" smtClean="0"/>
              <a:t>flow</a:t>
            </a:r>
            <a:r>
              <a:rPr lang="en-US" dirty="0" smtClean="0"/>
              <a:t> </a:t>
            </a:r>
            <a:r>
              <a:rPr lang="en-US" b="1" dirty="0" err="1" smtClean="0"/>
              <a:t>forecasting</a:t>
            </a:r>
            <a:r>
              <a:rPr lang="en-US" dirty="0" err="1" smtClean="0"/>
              <a:t>:Produce</a:t>
            </a:r>
            <a:r>
              <a:rPr lang="en-US" dirty="0" smtClean="0"/>
              <a:t> a timed cash flow forecast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Re</a:t>
            </a:r>
            <a:r>
              <a:rPr lang="en-US" dirty="0" smtClean="0"/>
              <a:t>-</a:t>
            </a:r>
            <a:r>
              <a:rPr lang="en-US" b="1" dirty="0" smtClean="0"/>
              <a:t>planning</a:t>
            </a:r>
            <a:r>
              <a:rPr lang="en-US" dirty="0" smtClean="0"/>
              <a:t> of the </a:t>
            </a:r>
            <a:r>
              <a:rPr lang="en-US" b="1" dirty="0" smtClean="0"/>
              <a:t>project</a:t>
            </a:r>
            <a:r>
              <a:rPr lang="en-US" dirty="0" smtClean="0"/>
              <a:t> towards the </a:t>
            </a:r>
            <a:r>
              <a:rPr lang="en-US" b="1" dirty="0" smtClean="0"/>
              <a:t>pre</a:t>
            </a:r>
            <a:r>
              <a:rPr lang="en-US" dirty="0" smtClean="0"/>
              <a:t>-</a:t>
            </a:r>
            <a:r>
              <a:rPr lang="en-US" b="1" dirty="0" smtClean="0"/>
              <a:t>defined</a:t>
            </a:r>
            <a:r>
              <a:rPr lang="en-US" dirty="0" smtClean="0"/>
              <a:t> </a:t>
            </a:r>
            <a:r>
              <a:rPr lang="en-US" b="1" dirty="0" err="1" smtClean="0"/>
              <a:t>goal</a:t>
            </a:r>
            <a:r>
              <a:rPr lang="en-US" dirty="0" err="1" smtClean="0"/>
              <a:t>:re</a:t>
            </a:r>
            <a:r>
              <a:rPr lang="en-AU" dirty="0" smtClean="0"/>
              <a:t>-</a:t>
            </a:r>
            <a:r>
              <a:rPr lang="en-US" dirty="0" smtClean="0"/>
              <a:t>plan the project so that it will correct drift from the target.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b="1" dirty="0" smtClean="0"/>
          </a:p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66E8-14A7-4C12-99EF-7E2CEE7EB785}" type="slidenum">
              <a:rPr lang="en-AU" smtClean="0"/>
              <a:pPr/>
              <a:t>7</a:t>
            </a:fld>
            <a:endParaRPr lang="en-A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smtClean="0"/>
              <a:t>Once a detailed activity plan is finished, it can be used to achieve the following:</a:t>
            </a:r>
          </a:p>
          <a:p>
            <a:pPr lvl="1" eaLnBrk="1" hangingPunct="1"/>
            <a:r>
              <a:rPr lang="en-AU" b="1" smtClean="0"/>
              <a:t>Feasibility assessment</a:t>
            </a:r>
            <a:r>
              <a:rPr lang="en-AU" smtClean="0"/>
              <a:t>: Can the project be delivered on time and within budget (constraints)?</a:t>
            </a:r>
          </a:p>
          <a:p>
            <a:pPr lvl="1" eaLnBrk="1" hangingPunct="1"/>
            <a:r>
              <a:rPr lang="en-US" b="1" smtClean="0"/>
              <a:t>Resource</a:t>
            </a:r>
            <a:r>
              <a:rPr lang="en-AU" b="1" smtClean="0"/>
              <a:t>s</a:t>
            </a:r>
            <a:r>
              <a:rPr lang="en-US" smtClean="0"/>
              <a:t> </a:t>
            </a:r>
            <a:r>
              <a:rPr lang="en-US" b="1" smtClean="0"/>
              <a:t>allocation</a:t>
            </a:r>
            <a:r>
              <a:rPr lang="en-AU" smtClean="0"/>
              <a:t>:</a:t>
            </a:r>
          </a:p>
          <a:p>
            <a:pPr lvl="2" eaLnBrk="1" hangingPunct="1"/>
            <a:r>
              <a:rPr lang="en-AU" smtClean="0"/>
              <a:t>How to allocate the resources with best results?</a:t>
            </a:r>
          </a:p>
          <a:p>
            <a:pPr lvl="2" eaLnBrk="1" hangingPunct="1"/>
            <a:r>
              <a:rPr lang="en-AU" smtClean="0"/>
              <a:t>When should those resources be ready?</a:t>
            </a:r>
            <a:endParaRPr lang="en-US" smtClean="0"/>
          </a:p>
          <a:p>
            <a:pPr lvl="1" eaLnBrk="1" hangingPunct="1"/>
            <a:r>
              <a:rPr lang="en-US" b="1" smtClean="0"/>
              <a:t>Detailed</a:t>
            </a:r>
            <a:r>
              <a:rPr lang="en-US" smtClean="0"/>
              <a:t> </a:t>
            </a:r>
            <a:r>
              <a:rPr lang="en-US" b="1" smtClean="0"/>
              <a:t>costing</a:t>
            </a:r>
            <a:r>
              <a:rPr lang="en-AU" smtClean="0"/>
              <a:t>:</a:t>
            </a:r>
          </a:p>
          <a:p>
            <a:pPr lvl="2" eaLnBrk="1" hangingPunct="1"/>
            <a:r>
              <a:rPr lang="en-AU" smtClean="0"/>
              <a:t>A detailed estimates on the project cost and the timings.</a:t>
            </a:r>
          </a:p>
          <a:p>
            <a:pPr lvl="2" eaLnBrk="1" hangingPunct="1"/>
            <a:r>
              <a:rPr lang="en-AU" smtClean="0"/>
              <a:t>A detailed forecast on when the expenditure is likely to take place.</a:t>
            </a:r>
            <a:endParaRPr lang="en-US" smtClean="0"/>
          </a:p>
          <a:p>
            <a:pPr lvl="1" eaLnBrk="1" hangingPunct="1"/>
            <a:r>
              <a:rPr lang="en-US" b="1" smtClean="0"/>
              <a:t>Motivation</a:t>
            </a:r>
            <a:r>
              <a:rPr lang="en-AU" smtClean="0"/>
              <a:t>:</a:t>
            </a:r>
            <a:endParaRPr lang="en-AU" b="1" smtClean="0"/>
          </a:p>
          <a:p>
            <a:pPr lvl="2" eaLnBrk="1" hangingPunct="1"/>
            <a:r>
              <a:rPr lang="en-AU" smtClean="0"/>
              <a:t>Providing targets and being able to monitor the achievement of the targets at the end of the activity can be a good strategy to motivate staff.</a:t>
            </a:r>
            <a:endParaRPr lang="en-US" smtClean="0"/>
          </a:p>
          <a:p>
            <a:pPr lvl="1" eaLnBrk="1" hangingPunct="1"/>
            <a:r>
              <a:rPr lang="en-US" b="1" smtClean="0"/>
              <a:t>Co-ordination</a:t>
            </a:r>
            <a:r>
              <a:rPr lang="en-AU" smtClean="0"/>
              <a:t>:</a:t>
            </a:r>
            <a:endParaRPr lang="en-AU" b="1" smtClean="0"/>
          </a:p>
          <a:p>
            <a:pPr lvl="2" eaLnBrk="1" hangingPunct="1"/>
            <a:r>
              <a:rPr lang="en-AU" smtClean="0"/>
              <a:t>Help to set the time and requirements of staff from different departments to work together in the project, if necessary</a:t>
            </a:r>
          </a:p>
          <a:p>
            <a:pPr lvl="2" eaLnBrk="1" hangingPunct="1"/>
            <a:r>
              <a:rPr lang="en-AU" smtClean="0"/>
              <a:t>Provide a good way for the project teams to communicate, cooperate and collaborate among themselves</a:t>
            </a: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6F906-EF45-4740-BD27-545FE547B583}" type="slidenum">
              <a:rPr lang="en-AU" smtClean="0"/>
              <a:pPr/>
              <a:t>9</a:t>
            </a:fld>
            <a:endParaRPr lang="en-AU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smtClean="0"/>
              <a:t>The activity plan is done in Steps 4 and 5 of Step Wise framework.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81A09-B4E2-4CE5-B6AB-9AE09A47939A}" type="slidenum">
              <a:rPr lang="en-AU" smtClean="0"/>
              <a:pPr/>
              <a:t>23</a:t>
            </a:fld>
            <a:endParaRPr lang="en-AU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smtClean="0"/>
              <a:t>Actually, it is the shortening of the critical activity by putting more resources in it.</a:t>
            </a:r>
          </a:p>
          <a:p>
            <a:pPr eaLnBrk="1" hangingPunct="1"/>
            <a:r>
              <a:rPr lang="en-AU" smtClean="0"/>
              <a:t>The CPM allows you to identify what to shorten.  However, it does not tell you how to.</a:t>
            </a: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risks: prevent the achievements of the objectives</a:t>
            </a:r>
            <a:r>
              <a:rPr lang="en-US" baseline="0" dirty="0" smtClean="0"/>
              <a:t> given to the project manager and the team</a:t>
            </a:r>
          </a:p>
          <a:p>
            <a:r>
              <a:rPr lang="en-US" baseline="0" dirty="0" smtClean="0"/>
              <a:t>Business risks: like e-commerce web site is designed correctly but customers fail to the use of site due to uncompetitive price demanded.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52E48-9BCC-4CED-8BCB-D36D376F116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GB" b="1" dirty="0" smtClean="0"/>
              <a:t>Actors</a:t>
            </a:r>
            <a:r>
              <a:rPr lang="en-GB" dirty="0" smtClean="0"/>
              <a:t> relate to all those involved in the project including both developers, users and managers e.g. a risk could be that high staff turnover leads to information of importance to the project being lost</a:t>
            </a:r>
          </a:p>
          <a:p>
            <a:pPr eaLnBrk="1" hangingPunct="1">
              <a:buFontTx/>
              <a:buChar char="•"/>
            </a:pPr>
            <a:r>
              <a:rPr lang="en-GB" dirty="0" smtClean="0"/>
              <a:t>Technology – both that used to implement the project and that embedded in the project deliverables – risk could be that the technologies selected are not in fact appropriate.</a:t>
            </a:r>
          </a:p>
          <a:p>
            <a:pPr eaLnBrk="1" hangingPunct="1">
              <a:buFontTx/>
              <a:buChar char="•"/>
            </a:pPr>
            <a:r>
              <a:rPr lang="en-GB" dirty="0" smtClean="0"/>
              <a:t>Structure – this includes management procedures, risk here is that a group who need to carry out a particular project task are not informed of this need because they are not part of the project communication network</a:t>
            </a:r>
          </a:p>
          <a:p>
            <a:pPr eaLnBrk="1" hangingPunct="1">
              <a:buFontTx/>
              <a:buChar char="•"/>
            </a:pPr>
            <a:r>
              <a:rPr lang="en-GB" dirty="0" smtClean="0"/>
              <a:t>Tasks – the work to be carried out. A typical risk is that the amount of effort needed to carry out the task is underestimated.</a:t>
            </a:r>
          </a:p>
          <a:p>
            <a:pPr eaLnBrk="1" hangingPunct="1"/>
            <a:r>
              <a:rPr lang="en-GB" dirty="0" smtClean="0"/>
              <a:t>A risk could be</a:t>
            </a:r>
            <a:r>
              <a:rPr lang="en-GB" b="1" dirty="0" smtClean="0"/>
              <a:t> </a:t>
            </a:r>
            <a:r>
              <a:rPr lang="en-GB" dirty="0" smtClean="0"/>
              <a:t>well belong to more than one of the four areas – for example, estimates being wrong could be influenced by problems with actors (e.g. lack of experience with a technical domain) or the structure (over optimism of managers keen to win work).</a:t>
            </a:r>
          </a:p>
          <a:p>
            <a:pPr eaLnBrk="1" hangingPunct="1"/>
            <a:r>
              <a:rPr lang="en-GB" dirty="0" smtClean="0"/>
              <a:t>Exercise 7.2 in the text will be some practice in identifying and categorizing risks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52E48-9BCC-4CED-8BCB-D36D376F116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{\</a:t>
            </a:r>
            <a:r>
              <a:rPr lang="en-US" dirty="0" err="1" smtClean="0"/>
              <a:t>displaystyle</a:t>
            </a:r>
            <a:r>
              <a:rPr lang="en-US" dirty="0" smtClean="0"/>
              <a:t> TE=\sum _{</a:t>
            </a:r>
            <a:r>
              <a:rPr lang="en-US" dirty="0" err="1" smtClean="0"/>
              <a:t>i</a:t>
            </a:r>
            <a:r>
              <a:rPr lang="en-US" dirty="0" smtClean="0"/>
              <a:t>=1}^{n}</a:t>
            </a:r>
            <a:r>
              <a:rPr lang="en-US" dirty="0" err="1" smtClean="0"/>
              <a:t>te</a:t>
            </a:r>
            <a:r>
              <a:rPr lang="en-US" dirty="0" smtClean="0"/>
              <a:t>_{</a:t>
            </a:r>
            <a:r>
              <a:rPr lang="en-US" dirty="0" err="1" smtClean="0"/>
              <a:t>i</a:t>
            </a:r>
            <a:r>
              <a:rPr lang="en-US" dirty="0" smtClean="0"/>
              <a:t>}}</a:t>
            </a:r>
          </a:p>
          <a:p>
            <a:endParaRPr lang="en-US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{\</a:t>
            </a:r>
            <a:r>
              <a:rPr lang="en-US" dirty="0" err="1" smtClean="0"/>
              <a:t>displaystyle</a:t>
            </a:r>
            <a:r>
              <a:rPr lang="en-US" dirty="0" smtClean="0"/>
              <a:t> \sigma _{TE}={\</a:t>
            </a:r>
            <a:r>
              <a:rPr lang="en-US" dirty="0" err="1" smtClean="0"/>
              <a:t>sqrt</a:t>
            </a:r>
            <a:r>
              <a:rPr lang="en-US" dirty="0" smtClean="0"/>
              <a:t> {\sum _{</a:t>
            </a:r>
            <a:r>
              <a:rPr lang="en-US" dirty="0" err="1" smtClean="0"/>
              <a:t>i</a:t>
            </a:r>
            <a:r>
              <a:rPr lang="en-US" dirty="0" smtClean="0"/>
              <a:t>=1}^{n}{\sigma _{</a:t>
            </a:r>
            <a:r>
              <a:rPr lang="en-US" dirty="0" err="1" smtClean="0"/>
              <a:t>te</a:t>
            </a:r>
            <a:r>
              <a:rPr lang="en-US" dirty="0" smtClean="0"/>
              <a:t>_{</a:t>
            </a:r>
            <a:r>
              <a:rPr lang="en-US" dirty="0" err="1" smtClean="0"/>
              <a:t>i</a:t>
            </a:r>
            <a:r>
              <a:rPr lang="en-US" dirty="0" smtClean="0"/>
              <a:t>}}}^{2}}}}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07E57-FD5E-4E47-BF04-91DC8C41693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B85-DA71-4211-9713-BEA327D941C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7986-9D8B-4B31-9165-6A8BB238D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B85-DA71-4211-9713-BEA327D941C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7986-9D8B-4B31-9165-6A8BB238D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B85-DA71-4211-9713-BEA327D941C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7986-9D8B-4B31-9165-6A8BB238D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Software Project Management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81ED1-805D-4ABE-B2FA-631F0FAEC0B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B85-DA71-4211-9713-BEA327D941C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7986-9D8B-4B31-9165-6A8BB238D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B85-DA71-4211-9713-BEA327D941C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7986-9D8B-4B31-9165-6A8BB238D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B85-DA71-4211-9713-BEA327D941C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7986-9D8B-4B31-9165-6A8BB238D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B85-DA71-4211-9713-BEA327D941C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7986-9D8B-4B31-9165-6A8BB238D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B85-DA71-4211-9713-BEA327D941C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7986-9D8B-4B31-9165-6A8BB238D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B85-DA71-4211-9713-BEA327D941C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7986-9D8B-4B31-9165-6A8BB238D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B85-DA71-4211-9713-BEA327D941C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7986-9D8B-4B31-9165-6A8BB238D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B85-DA71-4211-9713-BEA327D941C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7986-9D8B-4B31-9165-6A8BB238D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1BB85-DA71-4211-9713-BEA327D941CC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7986-9D8B-4B31-9165-6A8BB238D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Planning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Activity networks</a:t>
            </a:r>
            <a:endParaRPr lang="en-US" dirty="0"/>
          </a:p>
        </p:txBody>
      </p:sp>
      <p:sp>
        <p:nvSpPr>
          <p:cNvPr id="12291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573607-5C51-407C-B643-B3963AD5C11B}" type="slidenum">
              <a:rPr lang="en-AU" smtClean="0"/>
              <a:pPr/>
              <a:t>10</a:t>
            </a:fld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Planning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Diagram</a:t>
            </a:r>
          </a:p>
          <a:p>
            <a:r>
              <a:rPr lang="en-US" dirty="0" smtClean="0"/>
              <a:t>Gantt Chart</a:t>
            </a:r>
          </a:p>
          <a:p>
            <a:r>
              <a:rPr lang="en-US" dirty="0" smtClean="0"/>
              <a:t>CPM(Critical Path Method)</a:t>
            </a:r>
          </a:p>
          <a:p>
            <a:r>
              <a:rPr lang="en-US" dirty="0" smtClean="0"/>
              <a:t>PERT(Program Evaluation Review Technique)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1692E9-231D-4BC2-BFEF-F526F08A02DD}" type="slidenum">
              <a:rPr lang="en-AU" smtClean="0"/>
              <a:pPr/>
              <a:t>12</a:t>
            </a:fld>
            <a:endParaRPr lang="en-AU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Simple sequencing</a:t>
            </a:r>
            <a:endParaRPr lang="en-AU" dirty="0" smtClean="0"/>
          </a:p>
        </p:txBody>
      </p:sp>
      <p:pic>
        <p:nvPicPr>
          <p:cNvPr id="15366" name="Picture 4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/>
          <a:srcRect t="7813" r="3503" b="10937"/>
          <a:stretch>
            <a:fillRect/>
          </a:stretch>
        </p:blipFill>
        <p:spPr>
          <a:xfrm>
            <a:off x="0" y="1066800"/>
            <a:ext cx="9144000" cy="5562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3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CPM Network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project network should have </a:t>
            </a:r>
            <a:r>
              <a:rPr lang="en-US" dirty="0" smtClean="0">
                <a:solidFill>
                  <a:srgbClr val="FF0000"/>
                </a:solidFill>
              </a:rPr>
              <a:t>only one start node</a:t>
            </a:r>
          </a:p>
          <a:p>
            <a:r>
              <a:rPr lang="en-US" dirty="0" smtClean="0"/>
              <a:t>A project network should have </a:t>
            </a:r>
            <a:r>
              <a:rPr lang="en-US" dirty="0" smtClean="0">
                <a:solidFill>
                  <a:srgbClr val="FF0000"/>
                </a:solidFill>
              </a:rPr>
              <a:t>only one end node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link </a:t>
            </a:r>
            <a:r>
              <a:rPr lang="en-US" dirty="0" smtClean="0"/>
              <a:t>has </a:t>
            </a:r>
            <a:r>
              <a:rPr lang="en-US" dirty="0" smtClean="0">
                <a:solidFill>
                  <a:srgbClr val="FF0000"/>
                </a:solidFill>
              </a:rPr>
              <a:t>duration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Nodes</a:t>
            </a:r>
            <a:r>
              <a:rPr lang="en-US" dirty="0" smtClean="0"/>
              <a:t> have </a:t>
            </a:r>
            <a:r>
              <a:rPr lang="en-US" dirty="0" smtClean="0">
                <a:solidFill>
                  <a:srgbClr val="FF0000"/>
                </a:solidFill>
              </a:rPr>
              <a:t>no duration</a:t>
            </a:r>
          </a:p>
          <a:p>
            <a:r>
              <a:rPr lang="en-US" dirty="0" smtClean="0"/>
              <a:t>Precedents are immediate preceding activities</a:t>
            </a:r>
          </a:p>
          <a:p>
            <a:r>
              <a:rPr lang="en-US" dirty="0" smtClean="0"/>
              <a:t>Time moves from </a:t>
            </a:r>
            <a:r>
              <a:rPr lang="en-US" dirty="0" smtClean="0">
                <a:solidFill>
                  <a:srgbClr val="FF0000"/>
                </a:solidFill>
              </a:rPr>
              <a:t>Left to Right</a:t>
            </a:r>
          </a:p>
          <a:p>
            <a:r>
              <a:rPr lang="en-US" dirty="0" smtClean="0"/>
              <a:t>Nodes are numbered sequentially</a:t>
            </a:r>
          </a:p>
          <a:p>
            <a:r>
              <a:rPr lang="en-US" dirty="0" smtClean="0"/>
              <a:t>A network should not contain loops</a:t>
            </a:r>
          </a:p>
          <a:p>
            <a:pPr lvl="1"/>
            <a:r>
              <a:rPr lang="en-US" dirty="0" smtClean="0"/>
              <a:t>Leads to an impossible sequence</a:t>
            </a:r>
          </a:p>
          <a:p>
            <a:r>
              <a:rPr lang="en-US" dirty="0" smtClean="0"/>
              <a:t>A network should not contain </a:t>
            </a:r>
            <a:r>
              <a:rPr lang="en-US" dirty="0" smtClean="0">
                <a:solidFill>
                  <a:srgbClr val="FF0000"/>
                </a:solidFill>
              </a:rPr>
              <a:t>dangles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CPM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3352800" cy="304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1"/>
            <a:endCxn id="4" idx="5"/>
          </p:cNvCxnSpPr>
          <p:nvPr/>
        </p:nvCxnSpPr>
        <p:spPr>
          <a:xfrm rot="16200000" flipH="1">
            <a:off x="3113369" y="3158007"/>
            <a:ext cx="2155262" cy="2370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7"/>
            <a:endCxn id="4" idx="3"/>
          </p:cNvCxnSpPr>
          <p:nvPr/>
        </p:nvCxnSpPr>
        <p:spPr>
          <a:xfrm rot="16200000" flipH="1" flipV="1">
            <a:off x="3113369" y="3158007"/>
            <a:ext cx="2155262" cy="2370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3048000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 </a:t>
            </a:r>
          </a:p>
          <a:p>
            <a:r>
              <a:rPr lang="en-US" sz="2400" dirty="0" smtClean="0"/>
              <a:t>Number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038600"/>
            <a:ext cx="1168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Earliest </a:t>
            </a:r>
          </a:p>
          <a:p>
            <a:r>
              <a:rPr lang="en-US" sz="2400" dirty="0" smtClean="0"/>
              <a:t>date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16051" y="519326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Slack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4038600"/>
            <a:ext cx="931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Latest</a:t>
            </a:r>
          </a:p>
          <a:p>
            <a:r>
              <a:rPr lang="en-US" sz="2400" dirty="0" smtClean="0"/>
              <a:t>date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7E1778-9CCB-4EAC-B91C-A67E91F426E5}" type="slidenum">
              <a:rPr lang="en-AU" smtClean="0"/>
              <a:pPr/>
              <a:t>15</a:t>
            </a:fld>
            <a:endParaRPr lang="en-AU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Example to construct a CPM</a:t>
            </a:r>
          </a:p>
        </p:txBody>
      </p:sp>
      <p:graphicFrame>
        <p:nvGraphicFramePr>
          <p:cNvPr id="116884" name="Group 148"/>
          <p:cNvGraphicFramePr>
            <a:graphicFrameLocks noGrp="1"/>
          </p:cNvGraphicFramePr>
          <p:nvPr>
            <p:ph type="tbl" idx="1"/>
          </p:nvPr>
        </p:nvGraphicFramePr>
        <p:xfrm>
          <a:off x="990600" y="1905000"/>
          <a:ext cx="7467600" cy="4114800"/>
        </p:xfrm>
        <a:graphic>
          <a:graphicData uri="http://schemas.openxmlformats.org/drawingml/2006/table">
            <a:tbl>
              <a:tblPr/>
              <a:tblGrid>
                <a:gridCol w="685800"/>
                <a:gridCol w="2895600"/>
                <a:gridCol w="22098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Id.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Activity Name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Duration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(weeks)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Precedents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</a:t>
                      </a: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ardware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Software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</a:t>
                      </a: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ardware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Installation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Cod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Data Preparation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User Documentation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User Training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E,F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System Installation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C,D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838200" y="1828800"/>
            <a:ext cx="7270750" cy="4267200"/>
            <a:chOff x="624" y="1200"/>
            <a:chExt cx="4580" cy="2688"/>
          </a:xfrm>
        </p:grpSpPr>
        <p:grpSp>
          <p:nvGrpSpPr>
            <p:cNvPr id="4" name="Group 93"/>
            <p:cNvGrpSpPr>
              <a:grpSpLocks/>
            </p:cNvGrpSpPr>
            <p:nvPr/>
          </p:nvGrpSpPr>
          <p:grpSpPr bwMode="auto">
            <a:xfrm>
              <a:off x="624" y="2160"/>
              <a:ext cx="672" cy="672"/>
              <a:chOff x="480" y="2160"/>
              <a:chExt cx="672" cy="672"/>
            </a:xfrm>
          </p:grpSpPr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480" y="2160"/>
                <a:ext cx="672" cy="672"/>
                <a:chOff x="1680" y="1824"/>
                <a:chExt cx="672" cy="672"/>
              </a:xfrm>
            </p:grpSpPr>
            <p:sp>
              <p:nvSpPr>
                <p:cNvPr id="145" name="Oval 6"/>
                <p:cNvSpPr>
                  <a:spLocks noChangeArrowheads="1"/>
                </p:cNvSpPr>
                <p:nvPr/>
              </p:nvSpPr>
              <p:spPr bwMode="auto">
                <a:xfrm>
                  <a:off x="1680" y="1824"/>
                  <a:ext cx="672" cy="67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46" name="AutoShape 7"/>
                <p:cNvCxnSpPr>
                  <a:cxnSpLocks noChangeShapeType="1"/>
                  <a:stCxn id="145" idx="3"/>
                  <a:endCxn id="145" idx="7"/>
                </p:cNvCxnSpPr>
                <p:nvPr/>
              </p:nvCxnSpPr>
              <p:spPr bwMode="auto">
                <a:xfrm flipV="1">
                  <a:off x="1778" y="1922"/>
                  <a:ext cx="476" cy="47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7" name="AutoShape 8"/>
                <p:cNvCxnSpPr>
                  <a:cxnSpLocks noChangeShapeType="1"/>
                  <a:stCxn id="145" idx="1"/>
                  <a:endCxn id="145" idx="5"/>
                </p:cNvCxnSpPr>
                <p:nvPr/>
              </p:nvCxnSpPr>
              <p:spPr bwMode="auto">
                <a:xfrm>
                  <a:off x="1778" y="1922"/>
                  <a:ext cx="476" cy="47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41" name="Text Box 9"/>
              <p:cNvSpPr txBox="1">
                <a:spLocks noChangeArrowheads="1"/>
              </p:cNvSpPr>
              <p:nvPr/>
            </p:nvSpPr>
            <p:spPr bwMode="auto">
              <a:xfrm>
                <a:off x="720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1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42" name="Text Box 10"/>
              <p:cNvSpPr txBox="1">
                <a:spLocks noChangeArrowheads="1"/>
              </p:cNvSpPr>
              <p:nvPr/>
            </p:nvSpPr>
            <p:spPr bwMode="auto">
              <a:xfrm>
                <a:off x="720" y="25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0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43" name="Text Box 11"/>
              <p:cNvSpPr txBox="1">
                <a:spLocks noChangeArrowheads="1"/>
              </p:cNvSpPr>
              <p:nvPr/>
            </p:nvSpPr>
            <p:spPr bwMode="auto">
              <a:xfrm>
                <a:off x="912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0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44" name="Text Box 12"/>
              <p:cNvSpPr txBox="1">
                <a:spLocks noChangeArrowheads="1"/>
              </p:cNvSpPr>
              <p:nvPr/>
            </p:nvSpPr>
            <p:spPr bwMode="auto">
              <a:xfrm>
                <a:off x="528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0</a:t>
                </a:r>
                <a:endParaRPr lang="en-US">
                  <a:latin typeface="Times New Roman" charset="0"/>
                </a:endParaRPr>
              </a:p>
            </p:txBody>
          </p:sp>
        </p:grpSp>
        <p:sp>
          <p:nvSpPr>
            <p:cNvPr id="85" name="Oval 15"/>
            <p:cNvSpPr>
              <a:spLocks noChangeArrowheads="1"/>
            </p:cNvSpPr>
            <p:nvPr/>
          </p:nvSpPr>
          <p:spPr bwMode="auto">
            <a:xfrm>
              <a:off x="1920" y="1200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6" name="AutoShape 16"/>
            <p:cNvCxnSpPr>
              <a:cxnSpLocks noChangeShapeType="1"/>
              <a:stCxn id="85" idx="3"/>
              <a:endCxn id="85" idx="7"/>
            </p:cNvCxnSpPr>
            <p:nvPr/>
          </p:nvCxnSpPr>
          <p:spPr bwMode="auto">
            <a:xfrm flipV="1">
              <a:off x="2018" y="1298"/>
              <a:ext cx="476" cy="4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" name="AutoShape 17"/>
            <p:cNvCxnSpPr>
              <a:cxnSpLocks noChangeShapeType="1"/>
              <a:stCxn id="85" idx="1"/>
              <a:endCxn id="85" idx="5"/>
            </p:cNvCxnSpPr>
            <p:nvPr/>
          </p:nvCxnSpPr>
          <p:spPr bwMode="auto">
            <a:xfrm>
              <a:off x="2018" y="1298"/>
              <a:ext cx="476" cy="4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2160" y="12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2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89" name="Text Box 19"/>
            <p:cNvSpPr txBox="1">
              <a:spLocks noChangeArrowheads="1"/>
            </p:cNvSpPr>
            <p:nvPr/>
          </p:nvSpPr>
          <p:spPr bwMode="auto">
            <a:xfrm>
              <a:off x="2160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2352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1968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grpSp>
          <p:nvGrpSpPr>
            <p:cNvPr id="6" name="Group 89"/>
            <p:cNvGrpSpPr>
              <a:grpSpLocks/>
            </p:cNvGrpSpPr>
            <p:nvPr/>
          </p:nvGrpSpPr>
          <p:grpSpPr bwMode="auto">
            <a:xfrm>
              <a:off x="1968" y="2160"/>
              <a:ext cx="672" cy="672"/>
              <a:chOff x="1872" y="2160"/>
              <a:chExt cx="672" cy="672"/>
            </a:xfrm>
          </p:grpSpPr>
          <p:sp>
            <p:nvSpPr>
              <p:cNvPr id="133" name="Oval 24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" name="AutoShape 25"/>
              <p:cNvCxnSpPr>
                <a:cxnSpLocks noChangeShapeType="1"/>
                <a:stCxn id="133" idx="3"/>
                <a:endCxn id="133" idx="7"/>
              </p:cNvCxnSpPr>
              <p:nvPr/>
            </p:nvCxnSpPr>
            <p:spPr bwMode="auto">
              <a:xfrm flipV="1">
                <a:off x="1970" y="2258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5" name="AutoShape 26"/>
              <p:cNvCxnSpPr>
                <a:cxnSpLocks noChangeShapeType="1"/>
                <a:stCxn id="133" idx="1"/>
                <a:endCxn id="133" idx="5"/>
              </p:cNvCxnSpPr>
              <p:nvPr/>
            </p:nvCxnSpPr>
            <p:spPr bwMode="auto">
              <a:xfrm>
                <a:off x="1970" y="2258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36" name="Text Box 27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3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37" name="Text Box 28"/>
              <p:cNvSpPr txBox="1">
                <a:spLocks noChangeArrowheads="1"/>
              </p:cNvSpPr>
              <p:nvPr/>
            </p:nvSpPr>
            <p:spPr bwMode="auto">
              <a:xfrm>
                <a:off x="2112" y="25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38" name="Text Box 29"/>
              <p:cNvSpPr txBox="1">
                <a:spLocks noChangeArrowheads="1"/>
              </p:cNvSpPr>
              <p:nvPr/>
            </p:nvSpPr>
            <p:spPr bwMode="auto">
              <a:xfrm>
                <a:off x="2304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139" name="Text Box 30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4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3264" y="2160"/>
              <a:ext cx="672" cy="672"/>
              <a:chOff x="1680" y="1824"/>
              <a:chExt cx="672" cy="672"/>
            </a:xfrm>
          </p:grpSpPr>
          <p:sp>
            <p:nvSpPr>
              <p:cNvPr id="130" name="Oval 33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1" name="AutoShape 34"/>
              <p:cNvCxnSpPr>
                <a:cxnSpLocks noChangeShapeType="1"/>
                <a:stCxn id="130" idx="3"/>
                <a:endCxn id="130" idx="7"/>
              </p:cNvCxnSpPr>
              <p:nvPr/>
            </p:nvCxnSpPr>
            <p:spPr bwMode="auto">
              <a:xfrm flipV="1"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2" name="AutoShape 35"/>
              <p:cNvCxnSpPr>
                <a:cxnSpLocks noChangeShapeType="1"/>
                <a:stCxn id="130" idx="1"/>
                <a:endCxn id="130" idx="5"/>
              </p:cNvCxnSpPr>
              <p:nvPr/>
            </p:nvCxnSpPr>
            <p:spPr bwMode="auto">
              <a:xfrm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94" name="Text Box 36"/>
            <p:cNvSpPr txBox="1">
              <a:spLocks noChangeArrowheads="1"/>
            </p:cNvSpPr>
            <p:nvPr/>
          </p:nvSpPr>
          <p:spPr bwMode="auto">
            <a:xfrm>
              <a:off x="3504" y="2160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 smtClean="0">
                  <a:latin typeface="Times New Roman" charset="0"/>
                </a:rPr>
                <a:t>5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95" name="Text Box 37"/>
            <p:cNvSpPr txBox="1">
              <a:spLocks noChangeArrowheads="1"/>
            </p:cNvSpPr>
            <p:nvPr/>
          </p:nvSpPr>
          <p:spPr bwMode="auto">
            <a:xfrm>
              <a:off x="3504" y="25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96" name="Text Box 38"/>
            <p:cNvSpPr txBox="1">
              <a:spLocks noChangeArrowheads="1"/>
            </p:cNvSpPr>
            <p:nvPr/>
          </p:nvSpPr>
          <p:spPr bwMode="auto">
            <a:xfrm>
              <a:off x="3648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97" name="Text Box 39"/>
            <p:cNvSpPr txBox="1">
              <a:spLocks noChangeArrowheads="1"/>
            </p:cNvSpPr>
            <p:nvPr/>
          </p:nvSpPr>
          <p:spPr bwMode="auto">
            <a:xfrm>
              <a:off x="3312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13</a:t>
              </a:r>
            </a:p>
          </p:txBody>
        </p: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2976" y="3216"/>
              <a:ext cx="672" cy="672"/>
              <a:chOff x="1680" y="1824"/>
              <a:chExt cx="672" cy="672"/>
            </a:xfrm>
          </p:grpSpPr>
          <p:sp>
            <p:nvSpPr>
              <p:cNvPr id="127" name="Oval 42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8" name="AutoShape 43"/>
              <p:cNvCxnSpPr>
                <a:cxnSpLocks noChangeShapeType="1"/>
                <a:stCxn id="127" idx="3"/>
                <a:endCxn id="127" idx="7"/>
              </p:cNvCxnSpPr>
              <p:nvPr/>
            </p:nvCxnSpPr>
            <p:spPr bwMode="auto">
              <a:xfrm flipV="1"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9" name="AutoShape 44"/>
              <p:cNvCxnSpPr>
                <a:cxnSpLocks noChangeShapeType="1"/>
                <a:stCxn id="127" idx="1"/>
                <a:endCxn id="127" idx="5"/>
              </p:cNvCxnSpPr>
              <p:nvPr/>
            </p:nvCxnSpPr>
            <p:spPr bwMode="auto">
              <a:xfrm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99" name="Text Box 45"/>
            <p:cNvSpPr txBox="1">
              <a:spLocks noChangeArrowheads="1"/>
            </p:cNvSpPr>
            <p:nvPr/>
          </p:nvSpPr>
          <p:spPr bwMode="auto">
            <a:xfrm>
              <a:off x="3216" y="321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 smtClean="0">
                  <a:latin typeface="Times New Roman" charset="0"/>
                </a:rPr>
                <a:t>4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3216" y="36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01" name="Text Box 47"/>
            <p:cNvSpPr txBox="1">
              <a:spLocks noChangeArrowheads="1"/>
            </p:cNvSpPr>
            <p:nvPr/>
          </p:nvSpPr>
          <p:spPr bwMode="auto">
            <a:xfrm>
              <a:off x="3360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02" name="Text Box 48"/>
            <p:cNvSpPr txBox="1">
              <a:spLocks noChangeArrowheads="1"/>
            </p:cNvSpPr>
            <p:nvPr/>
          </p:nvSpPr>
          <p:spPr bwMode="auto">
            <a:xfrm>
              <a:off x="2976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charset="0"/>
                </a:rPr>
                <a:t>9</a:t>
              </a:r>
            </a:p>
          </p:txBody>
        </p: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4512" y="2160"/>
              <a:ext cx="672" cy="672"/>
              <a:chOff x="1680" y="1824"/>
              <a:chExt cx="672" cy="672"/>
            </a:xfrm>
          </p:grpSpPr>
          <p:sp>
            <p:nvSpPr>
              <p:cNvPr id="124" name="Oval 51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5" name="AutoShape 52"/>
              <p:cNvCxnSpPr>
                <a:cxnSpLocks noChangeShapeType="1"/>
                <a:stCxn id="124" idx="3"/>
                <a:endCxn id="124" idx="7"/>
              </p:cNvCxnSpPr>
              <p:nvPr/>
            </p:nvCxnSpPr>
            <p:spPr bwMode="auto">
              <a:xfrm flipV="1"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6" name="AutoShape 53"/>
              <p:cNvCxnSpPr>
                <a:cxnSpLocks noChangeShapeType="1"/>
                <a:stCxn id="124" idx="1"/>
                <a:endCxn id="124" idx="5"/>
              </p:cNvCxnSpPr>
              <p:nvPr/>
            </p:nvCxnSpPr>
            <p:spPr bwMode="auto">
              <a:xfrm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04" name="Text Box 54"/>
            <p:cNvSpPr txBox="1">
              <a:spLocks noChangeArrowheads="1"/>
            </p:cNvSpPr>
            <p:nvPr/>
          </p:nvSpPr>
          <p:spPr bwMode="auto">
            <a:xfrm>
              <a:off x="4752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6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5" name="Text Box 55"/>
            <p:cNvSpPr txBox="1">
              <a:spLocks noChangeArrowheads="1"/>
            </p:cNvSpPr>
            <p:nvPr/>
          </p:nvSpPr>
          <p:spPr bwMode="auto">
            <a:xfrm>
              <a:off x="4752" y="25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6" name="Text Box 56"/>
            <p:cNvSpPr txBox="1">
              <a:spLocks noChangeArrowheads="1"/>
            </p:cNvSpPr>
            <p:nvPr/>
          </p:nvSpPr>
          <p:spPr bwMode="auto">
            <a:xfrm>
              <a:off x="4896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107" name="Text Box 57"/>
            <p:cNvSpPr txBox="1">
              <a:spLocks noChangeArrowheads="1"/>
            </p:cNvSpPr>
            <p:nvPr/>
          </p:nvSpPr>
          <p:spPr bwMode="auto">
            <a:xfrm>
              <a:off x="4512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6</a:t>
              </a:r>
            </a:p>
          </p:txBody>
        </p:sp>
        <p:cxnSp>
          <p:nvCxnSpPr>
            <p:cNvPr id="108" name="AutoShape 84"/>
            <p:cNvCxnSpPr>
              <a:cxnSpLocks noChangeShapeType="1"/>
              <a:stCxn id="145" idx="7"/>
              <a:endCxn id="85" idx="2"/>
            </p:cNvCxnSpPr>
            <p:nvPr/>
          </p:nvCxnSpPr>
          <p:spPr bwMode="auto">
            <a:xfrm flipV="1">
              <a:off x="1198" y="1536"/>
              <a:ext cx="722" cy="7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9" name="AutoShape 85"/>
            <p:cNvCxnSpPr>
              <a:cxnSpLocks noChangeShapeType="1"/>
              <a:stCxn id="145" idx="6"/>
              <a:endCxn id="133" idx="2"/>
            </p:cNvCxnSpPr>
            <p:nvPr/>
          </p:nvCxnSpPr>
          <p:spPr bwMode="auto">
            <a:xfrm>
              <a:off x="1296" y="2496"/>
              <a:ext cx="6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88"/>
            <p:cNvCxnSpPr>
              <a:cxnSpLocks noChangeShapeType="1"/>
              <a:stCxn id="130" idx="6"/>
              <a:endCxn id="124" idx="2"/>
            </p:cNvCxnSpPr>
            <p:nvPr/>
          </p:nvCxnSpPr>
          <p:spPr bwMode="auto">
            <a:xfrm>
              <a:off x="3936" y="2496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AutoShape 90"/>
            <p:cNvCxnSpPr>
              <a:cxnSpLocks noChangeShapeType="1"/>
              <a:stCxn id="133" idx="6"/>
              <a:endCxn id="130" idx="2"/>
            </p:cNvCxnSpPr>
            <p:nvPr/>
          </p:nvCxnSpPr>
          <p:spPr bwMode="auto">
            <a:xfrm>
              <a:off x="2640" y="2496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AutoShape 92"/>
            <p:cNvCxnSpPr>
              <a:cxnSpLocks noChangeShapeType="1"/>
              <a:stCxn id="145" idx="5"/>
              <a:endCxn id="127" idx="2"/>
            </p:cNvCxnSpPr>
            <p:nvPr/>
          </p:nvCxnSpPr>
          <p:spPr bwMode="auto">
            <a:xfrm>
              <a:off x="1198" y="2734"/>
              <a:ext cx="1778" cy="8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94"/>
            <p:cNvCxnSpPr>
              <a:cxnSpLocks noChangeShapeType="1"/>
              <a:stCxn id="127" idx="6"/>
              <a:endCxn id="124" idx="3"/>
            </p:cNvCxnSpPr>
            <p:nvPr/>
          </p:nvCxnSpPr>
          <p:spPr bwMode="auto">
            <a:xfrm flipV="1">
              <a:off x="3648" y="2734"/>
              <a:ext cx="962" cy="8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95"/>
            <p:cNvCxnSpPr>
              <a:cxnSpLocks noChangeShapeType="1"/>
              <a:stCxn id="85" idx="6"/>
              <a:endCxn id="130" idx="1"/>
            </p:cNvCxnSpPr>
            <p:nvPr/>
          </p:nvCxnSpPr>
          <p:spPr bwMode="auto">
            <a:xfrm>
              <a:off x="2592" y="1536"/>
              <a:ext cx="770" cy="7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5" name="Text Box 96"/>
            <p:cNvSpPr txBox="1">
              <a:spLocks noChangeArrowheads="1"/>
            </p:cNvSpPr>
            <p:nvPr/>
          </p:nvSpPr>
          <p:spPr bwMode="auto">
            <a:xfrm>
              <a:off x="1056" y="1680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A=</a:t>
              </a:r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116" name="Text Box 97"/>
            <p:cNvSpPr txBox="1">
              <a:spLocks noChangeArrowheads="1"/>
            </p:cNvSpPr>
            <p:nvPr/>
          </p:nvSpPr>
          <p:spPr bwMode="auto">
            <a:xfrm>
              <a:off x="1430" y="2186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B=</a:t>
              </a:r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17" name="Text Box 98"/>
            <p:cNvSpPr txBox="1">
              <a:spLocks noChangeArrowheads="1"/>
            </p:cNvSpPr>
            <p:nvPr/>
          </p:nvSpPr>
          <p:spPr bwMode="auto">
            <a:xfrm>
              <a:off x="2726" y="2186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D=4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18" name="Text Box 99"/>
            <p:cNvSpPr txBox="1">
              <a:spLocks noChangeArrowheads="1"/>
            </p:cNvSpPr>
            <p:nvPr/>
          </p:nvSpPr>
          <p:spPr bwMode="auto">
            <a:xfrm>
              <a:off x="2918" y="1562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C=</a:t>
              </a:r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119" name="Text Box 100"/>
            <p:cNvSpPr txBox="1">
              <a:spLocks noChangeArrowheads="1"/>
            </p:cNvSpPr>
            <p:nvPr/>
          </p:nvSpPr>
          <p:spPr bwMode="auto">
            <a:xfrm>
              <a:off x="4070" y="2186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H=</a:t>
              </a:r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20" name="Text Box 101"/>
            <p:cNvSpPr txBox="1">
              <a:spLocks noChangeArrowheads="1"/>
            </p:cNvSpPr>
            <p:nvPr/>
          </p:nvSpPr>
          <p:spPr bwMode="auto">
            <a:xfrm>
              <a:off x="1728" y="3216"/>
              <a:ext cx="4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F=</a:t>
              </a:r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121" name="Text Box 102"/>
            <p:cNvSpPr txBox="1">
              <a:spLocks noChangeArrowheads="1"/>
            </p:cNvSpPr>
            <p:nvPr/>
          </p:nvSpPr>
          <p:spPr bwMode="auto">
            <a:xfrm>
              <a:off x="3984" y="3216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G=</a:t>
              </a:r>
              <a:r>
                <a:rPr lang="en-US">
                  <a:latin typeface="Times New Roman" charset="0"/>
                </a:rPr>
                <a:t>5</a:t>
              </a:r>
            </a:p>
          </p:txBody>
        </p:sp>
        <p:cxnSp>
          <p:nvCxnSpPr>
            <p:cNvPr id="122" name="AutoShape 103"/>
            <p:cNvCxnSpPr>
              <a:cxnSpLocks noChangeShapeType="1"/>
              <a:stCxn id="133" idx="5"/>
              <a:endCxn id="127" idx="1"/>
            </p:cNvCxnSpPr>
            <p:nvPr/>
          </p:nvCxnSpPr>
          <p:spPr bwMode="auto">
            <a:xfrm>
              <a:off x="2542" y="2734"/>
              <a:ext cx="532" cy="5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3" name="Text Box 104"/>
            <p:cNvSpPr txBox="1">
              <a:spLocks noChangeArrowheads="1"/>
            </p:cNvSpPr>
            <p:nvPr/>
          </p:nvSpPr>
          <p:spPr bwMode="auto">
            <a:xfrm>
              <a:off x="2784" y="2784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E=</a:t>
              </a:r>
              <a:r>
                <a:rPr lang="en-US">
                  <a:latin typeface="Times New Roman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838200" y="1828800"/>
            <a:ext cx="7270750" cy="4267200"/>
            <a:chOff x="624" y="1200"/>
            <a:chExt cx="4580" cy="2688"/>
          </a:xfrm>
        </p:grpSpPr>
        <p:grpSp>
          <p:nvGrpSpPr>
            <p:cNvPr id="4" name="Group 93"/>
            <p:cNvGrpSpPr>
              <a:grpSpLocks/>
            </p:cNvGrpSpPr>
            <p:nvPr/>
          </p:nvGrpSpPr>
          <p:grpSpPr bwMode="auto">
            <a:xfrm>
              <a:off x="624" y="2160"/>
              <a:ext cx="672" cy="672"/>
              <a:chOff x="480" y="2160"/>
              <a:chExt cx="672" cy="672"/>
            </a:xfrm>
          </p:grpSpPr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480" y="2160"/>
                <a:ext cx="672" cy="672"/>
                <a:chOff x="1680" y="1824"/>
                <a:chExt cx="672" cy="672"/>
              </a:xfrm>
            </p:grpSpPr>
            <p:sp>
              <p:nvSpPr>
                <p:cNvPr id="145" name="Oval 6"/>
                <p:cNvSpPr>
                  <a:spLocks noChangeArrowheads="1"/>
                </p:cNvSpPr>
                <p:nvPr/>
              </p:nvSpPr>
              <p:spPr bwMode="auto">
                <a:xfrm>
                  <a:off x="1680" y="1824"/>
                  <a:ext cx="672" cy="67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46" name="AutoShape 7"/>
                <p:cNvCxnSpPr>
                  <a:cxnSpLocks noChangeShapeType="1"/>
                  <a:stCxn id="145" idx="3"/>
                  <a:endCxn id="145" idx="7"/>
                </p:cNvCxnSpPr>
                <p:nvPr/>
              </p:nvCxnSpPr>
              <p:spPr bwMode="auto">
                <a:xfrm flipV="1">
                  <a:off x="1778" y="1922"/>
                  <a:ext cx="476" cy="47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7" name="AutoShape 8"/>
                <p:cNvCxnSpPr>
                  <a:cxnSpLocks noChangeShapeType="1"/>
                  <a:stCxn id="145" idx="1"/>
                  <a:endCxn id="145" idx="5"/>
                </p:cNvCxnSpPr>
                <p:nvPr/>
              </p:nvCxnSpPr>
              <p:spPr bwMode="auto">
                <a:xfrm>
                  <a:off x="1778" y="1922"/>
                  <a:ext cx="476" cy="47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41" name="Text Box 9"/>
              <p:cNvSpPr txBox="1">
                <a:spLocks noChangeArrowheads="1"/>
              </p:cNvSpPr>
              <p:nvPr/>
            </p:nvSpPr>
            <p:spPr bwMode="auto">
              <a:xfrm>
                <a:off x="720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1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42" name="Text Box 10"/>
              <p:cNvSpPr txBox="1">
                <a:spLocks noChangeArrowheads="1"/>
              </p:cNvSpPr>
              <p:nvPr/>
            </p:nvSpPr>
            <p:spPr bwMode="auto">
              <a:xfrm>
                <a:off x="720" y="25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0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43" name="Text Box 11"/>
              <p:cNvSpPr txBox="1">
                <a:spLocks noChangeArrowheads="1"/>
              </p:cNvSpPr>
              <p:nvPr/>
            </p:nvSpPr>
            <p:spPr bwMode="auto">
              <a:xfrm>
                <a:off x="912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0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44" name="Text Box 12"/>
              <p:cNvSpPr txBox="1">
                <a:spLocks noChangeArrowheads="1"/>
              </p:cNvSpPr>
              <p:nvPr/>
            </p:nvSpPr>
            <p:spPr bwMode="auto">
              <a:xfrm>
                <a:off x="528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0</a:t>
                </a:r>
                <a:endParaRPr lang="en-US">
                  <a:latin typeface="Times New Roman" charset="0"/>
                </a:endParaRPr>
              </a:p>
            </p:txBody>
          </p:sp>
        </p:grpSp>
        <p:sp>
          <p:nvSpPr>
            <p:cNvPr id="85" name="Oval 15"/>
            <p:cNvSpPr>
              <a:spLocks noChangeArrowheads="1"/>
            </p:cNvSpPr>
            <p:nvPr/>
          </p:nvSpPr>
          <p:spPr bwMode="auto">
            <a:xfrm>
              <a:off x="1920" y="1200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6" name="AutoShape 16"/>
            <p:cNvCxnSpPr>
              <a:cxnSpLocks noChangeShapeType="1"/>
              <a:stCxn id="85" idx="3"/>
              <a:endCxn id="85" idx="7"/>
            </p:cNvCxnSpPr>
            <p:nvPr/>
          </p:nvCxnSpPr>
          <p:spPr bwMode="auto">
            <a:xfrm flipV="1">
              <a:off x="2018" y="1298"/>
              <a:ext cx="476" cy="4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" name="AutoShape 17"/>
            <p:cNvCxnSpPr>
              <a:cxnSpLocks noChangeShapeType="1"/>
              <a:stCxn id="85" idx="1"/>
              <a:endCxn id="85" idx="5"/>
            </p:cNvCxnSpPr>
            <p:nvPr/>
          </p:nvCxnSpPr>
          <p:spPr bwMode="auto">
            <a:xfrm>
              <a:off x="2018" y="1298"/>
              <a:ext cx="476" cy="4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2160" y="12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2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89" name="Text Box 19"/>
            <p:cNvSpPr txBox="1">
              <a:spLocks noChangeArrowheads="1"/>
            </p:cNvSpPr>
            <p:nvPr/>
          </p:nvSpPr>
          <p:spPr bwMode="auto">
            <a:xfrm>
              <a:off x="2160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2352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1968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grpSp>
          <p:nvGrpSpPr>
            <p:cNvPr id="6" name="Group 89"/>
            <p:cNvGrpSpPr>
              <a:grpSpLocks/>
            </p:cNvGrpSpPr>
            <p:nvPr/>
          </p:nvGrpSpPr>
          <p:grpSpPr bwMode="auto">
            <a:xfrm>
              <a:off x="1968" y="2160"/>
              <a:ext cx="672" cy="672"/>
              <a:chOff x="1872" y="2160"/>
              <a:chExt cx="672" cy="672"/>
            </a:xfrm>
          </p:grpSpPr>
          <p:sp>
            <p:nvSpPr>
              <p:cNvPr id="133" name="Oval 24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" name="AutoShape 25"/>
              <p:cNvCxnSpPr>
                <a:cxnSpLocks noChangeShapeType="1"/>
                <a:stCxn id="133" idx="3"/>
                <a:endCxn id="133" idx="7"/>
              </p:cNvCxnSpPr>
              <p:nvPr/>
            </p:nvCxnSpPr>
            <p:spPr bwMode="auto">
              <a:xfrm flipV="1">
                <a:off x="1970" y="2258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5" name="AutoShape 26"/>
              <p:cNvCxnSpPr>
                <a:cxnSpLocks noChangeShapeType="1"/>
                <a:stCxn id="133" idx="1"/>
                <a:endCxn id="133" idx="5"/>
              </p:cNvCxnSpPr>
              <p:nvPr/>
            </p:nvCxnSpPr>
            <p:spPr bwMode="auto">
              <a:xfrm>
                <a:off x="1970" y="2258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36" name="Text Box 27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3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37" name="Text Box 28"/>
              <p:cNvSpPr txBox="1">
                <a:spLocks noChangeArrowheads="1"/>
              </p:cNvSpPr>
              <p:nvPr/>
            </p:nvSpPr>
            <p:spPr bwMode="auto">
              <a:xfrm>
                <a:off x="2112" y="25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38" name="Text Box 29"/>
              <p:cNvSpPr txBox="1">
                <a:spLocks noChangeArrowheads="1"/>
              </p:cNvSpPr>
              <p:nvPr/>
            </p:nvSpPr>
            <p:spPr bwMode="auto">
              <a:xfrm>
                <a:off x="2304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139" name="Text Box 30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4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3264" y="2160"/>
              <a:ext cx="672" cy="672"/>
              <a:chOff x="1680" y="1824"/>
              <a:chExt cx="672" cy="672"/>
            </a:xfrm>
          </p:grpSpPr>
          <p:sp>
            <p:nvSpPr>
              <p:cNvPr id="130" name="Oval 33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1" name="AutoShape 34"/>
              <p:cNvCxnSpPr>
                <a:cxnSpLocks noChangeShapeType="1"/>
                <a:stCxn id="130" idx="3"/>
                <a:endCxn id="130" idx="7"/>
              </p:cNvCxnSpPr>
              <p:nvPr/>
            </p:nvCxnSpPr>
            <p:spPr bwMode="auto">
              <a:xfrm flipV="1"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2" name="AutoShape 35"/>
              <p:cNvCxnSpPr>
                <a:cxnSpLocks noChangeShapeType="1"/>
                <a:stCxn id="130" idx="1"/>
                <a:endCxn id="130" idx="5"/>
              </p:cNvCxnSpPr>
              <p:nvPr/>
            </p:nvCxnSpPr>
            <p:spPr bwMode="auto">
              <a:xfrm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94" name="Text Box 36"/>
            <p:cNvSpPr txBox="1">
              <a:spLocks noChangeArrowheads="1"/>
            </p:cNvSpPr>
            <p:nvPr/>
          </p:nvSpPr>
          <p:spPr bwMode="auto">
            <a:xfrm>
              <a:off x="3504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95" name="Text Box 37"/>
            <p:cNvSpPr txBox="1">
              <a:spLocks noChangeArrowheads="1"/>
            </p:cNvSpPr>
            <p:nvPr/>
          </p:nvSpPr>
          <p:spPr bwMode="auto">
            <a:xfrm>
              <a:off x="3504" y="25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96" name="Text Box 38"/>
            <p:cNvSpPr txBox="1">
              <a:spLocks noChangeArrowheads="1"/>
            </p:cNvSpPr>
            <p:nvPr/>
          </p:nvSpPr>
          <p:spPr bwMode="auto">
            <a:xfrm>
              <a:off x="3648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97" name="Text Box 39"/>
            <p:cNvSpPr txBox="1">
              <a:spLocks noChangeArrowheads="1"/>
            </p:cNvSpPr>
            <p:nvPr/>
          </p:nvSpPr>
          <p:spPr bwMode="auto">
            <a:xfrm>
              <a:off x="3312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13</a:t>
              </a:r>
            </a:p>
          </p:txBody>
        </p: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2976" y="3216"/>
              <a:ext cx="672" cy="672"/>
              <a:chOff x="1680" y="1824"/>
              <a:chExt cx="672" cy="672"/>
            </a:xfrm>
          </p:grpSpPr>
          <p:sp>
            <p:nvSpPr>
              <p:cNvPr id="127" name="Oval 42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8" name="AutoShape 43"/>
              <p:cNvCxnSpPr>
                <a:cxnSpLocks noChangeShapeType="1"/>
                <a:stCxn id="127" idx="3"/>
                <a:endCxn id="127" idx="7"/>
              </p:cNvCxnSpPr>
              <p:nvPr/>
            </p:nvCxnSpPr>
            <p:spPr bwMode="auto">
              <a:xfrm flipV="1"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9" name="AutoShape 44"/>
              <p:cNvCxnSpPr>
                <a:cxnSpLocks noChangeShapeType="1"/>
                <a:stCxn id="127" idx="1"/>
                <a:endCxn id="127" idx="5"/>
              </p:cNvCxnSpPr>
              <p:nvPr/>
            </p:nvCxnSpPr>
            <p:spPr bwMode="auto">
              <a:xfrm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99" name="Text Box 45"/>
            <p:cNvSpPr txBox="1">
              <a:spLocks noChangeArrowheads="1"/>
            </p:cNvSpPr>
            <p:nvPr/>
          </p:nvSpPr>
          <p:spPr bwMode="auto">
            <a:xfrm>
              <a:off x="3216" y="32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5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3216" y="36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01" name="Text Box 47"/>
            <p:cNvSpPr txBox="1">
              <a:spLocks noChangeArrowheads="1"/>
            </p:cNvSpPr>
            <p:nvPr/>
          </p:nvSpPr>
          <p:spPr bwMode="auto">
            <a:xfrm>
              <a:off x="3360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02" name="Text Box 48"/>
            <p:cNvSpPr txBox="1">
              <a:spLocks noChangeArrowheads="1"/>
            </p:cNvSpPr>
            <p:nvPr/>
          </p:nvSpPr>
          <p:spPr bwMode="auto">
            <a:xfrm>
              <a:off x="2976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charset="0"/>
                </a:rPr>
                <a:t>9</a:t>
              </a:r>
            </a:p>
          </p:txBody>
        </p: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4512" y="2160"/>
              <a:ext cx="672" cy="672"/>
              <a:chOff x="1680" y="1824"/>
              <a:chExt cx="672" cy="672"/>
            </a:xfrm>
          </p:grpSpPr>
          <p:sp>
            <p:nvSpPr>
              <p:cNvPr id="124" name="Oval 51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5" name="AutoShape 52"/>
              <p:cNvCxnSpPr>
                <a:cxnSpLocks noChangeShapeType="1"/>
                <a:stCxn id="124" idx="3"/>
                <a:endCxn id="124" idx="7"/>
              </p:cNvCxnSpPr>
              <p:nvPr/>
            </p:nvCxnSpPr>
            <p:spPr bwMode="auto">
              <a:xfrm flipV="1"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6" name="AutoShape 53"/>
              <p:cNvCxnSpPr>
                <a:cxnSpLocks noChangeShapeType="1"/>
                <a:stCxn id="124" idx="1"/>
                <a:endCxn id="124" idx="5"/>
              </p:cNvCxnSpPr>
              <p:nvPr/>
            </p:nvCxnSpPr>
            <p:spPr bwMode="auto">
              <a:xfrm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04" name="Text Box 54"/>
            <p:cNvSpPr txBox="1">
              <a:spLocks noChangeArrowheads="1"/>
            </p:cNvSpPr>
            <p:nvPr/>
          </p:nvSpPr>
          <p:spPr bwMode="auto">
            <a:xfrm>
              <a:off x="4752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6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5" name="Text Box 55"/>
            <p:cNvSpPr txBox="1">
              <a:spLocks noChangeArrowheads="1"/>
            </p:cNvSpPr>
            <p:nvPr/>
          </p:nvSpPr>
          <p:spPr bwMode="auto">
            <a:xfrm>
              <a:off x="4752" y="25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6" name="Text Box 56"/>
            <p:cNvSpPr txBox="1">
              <a:spLocks noChangeArrowheads="1"/>
            </p:cNvSpPr>
            <p:nvPr/>
          </p:nvSpPr>
          <p:spPr bwMode="auto">
            <a:xfrm>
              <a:off x="4896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107" name="Text Box 57"/>
            <p:cNvSpPr txBox="1">
              <a:spLocks noChangeArrowheads="1"/>
            </p:cNvSpPr>
            <p:nvPr/>
          </p:nvSpPr>
          <p:spPr bwMode="auto">
            <a:xfrm>
              <a:off x="4512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6</a:t>
              </a:r>
            </a:p>
          </p:txBody>
        </p:sp>
        <p:cxnSp>
          <p:nvCxnSpPr>
            <p:cNvPr id="108" name="AutoShape 84"/>
            <p:cNvCxnSpPr>
              <a:cxnSpLocks noChangeShapeType="1"/>
              <a:stCxn id="145" idx="7"/>
              <a:endCxn id="85" idx="2"/>
            </p:cNvCxnSpPr>
            <p:nvPr/>
          </p:nvCxnSpPr>
          <p:spPr bwMode="auto">
            <a:xfrm flipV="1">
              <a:off x="1198" y="1536"/>
              <a:ext cx="722" cy="7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9" name="AutoShape 85"/>
            <p:cNvCxnSpPr>
              <a:cxnSpLocks noChangeShapeType="1"/>
              <a:stCxn id="145" idx="6"/>
              <a:endCxn id="133" idx="2"/>
            </p:cNvCxnSpPr>
            <p:nvPr/>
          </p:nvCxnSpPr>
          <p:spPr bwMode="auto">
            <a:xfrm>
              <a:off x="1296" y="2496"/>
              <a:ext cx="6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88"/>
            <p:cNvCxnSpPr>
              <a:cxnSpLocks noChangeShapeType="1"/>
              <a:stCxn id="130" idx="6"/>
              <a:endCxn id="124" idx="2"/>
            </p:cNvCxnSpPr>
            <p:nvPr/>
          </p:nvCxnSpPr>
          <p:spPr bwMode="auto">
            <a:xfrm>
              <a:off x="3936" y="2496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AutoShape 90"/>
            <p:cNvCxnSpPr>
              <a:cxnSpLocks noChangeShapeType="1"/>
              <a:stCxn id="133" idx="6"/>
              <a:endCxn id="130" idx="2"/>
            </p:cNvCxnSpPr>
            <p:nvPr/>
          </p:nvCxnSpPr>
          <p:spPr bwMode="auto">
            <a:xfrm>
              <a:off x="2640" y="2496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AutoShape 92"/>
            <p:cNvCxnSpPr>
              <a:cxnSpLocks noChangeShapeType="1"/>
              <a:stCxn id="145" idx="5"/>
              <a:endCxn id="127" idx="2"/>
            </p:cNvCxnSpPr>
            <p:nvPr/>
          </p:nvCxnSpPr>
          <p:spPr bwMode="auto">
            <a:xfrm>
              <a:off x="1198" y="2734"/>
              <a:ext cx="1778" cy="8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94"/>
            <p:cNvCxnSpPr>
              <a:cxnSpLocks noChangeShapeType="1"/>
              <a:stCxn id="127" idx="6"/>
              <a:endCxn id="124" idx="3"/>
            </p:cNvCxnSpPr>
            <p:nvPr/>
          </p:nvCxnSpPr>
          <p:spPr bwMode="auto">
            <a:xfrm flipV="1">
              <a:off x="3648" y="2734"/>
              <a:ext cx="962" cy="8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95"/>
            <p:cNvCxnSpPr>
              <a:cxnSpLocks noChangeShapeType="1"/>
              <a:stCxn id="85" idx="6"/>
              <a:endCxn id="130" idx="1"/>
            </p:cNvCxnSpPr>
            <p:nvPr/>
          </p:nvCxnSpPr>
          <p:spPr bwMode="auto">
            <a:xfrm>
              <a:off x="2592" y="1536"/>
              <a:ext cx="770" cy="7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5" name="Text Box 96"/>
            <p:cNvSpPr txBox="1">
              <a:spLocks noChangeArrowheads="1"/>
            </p:cNvSpPr>
            <p:nvPr/>
          </p:nvSpPr>
          <p:spPr bwMode="auto">
            <a:xfrm>
              <a:off x="1056" y="1680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A=</a:t>
              </a:r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116" name="Text Box 97"/>
            <p:cNvSpPr txBox="1">
              <a:spLocks noChangeArrowheads="1"/>
            </p:cNvSpPr>
            <p:nvPr/>
          </p:nvSpPr>
          <p:spPr bwMode="auto">
            <a:xfrm>
              <a:off x="1430" y="2186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B=</a:t>
              </a:r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17" name="Text Box 98"/>
            <p:cNvSpPr txBox="1">
              <a:spLocks noChangeArrowheads="1"/>
            </p:cNvSpPr>
            <p:nvPr/>
          </p:nvSpPr>
          <p:spPr bwMode="auto">
            <a:xfrm>
              <a:off x="2726" y="2186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D=4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18" name="Text Box 99"/>
            <p:cNvSpPr txBox="1">
              <a:spLocks noChangeArrowheads="1"/>
            </p:cNvSpPr>
            <p:nvPr/>
          </p:nvSpPr>
          <p:spPr bwMode="auto">
            <a:xfrm>
              <a:off x="2918" y="1562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C=</a:t>
              </a:r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119" name="Text Box 100"/>
            <p:cNvSpPr txBox="1">
              <a:spLocks noChangeArrowheads="1"/>
            </p:cNvSpPr>
            <p:nvPr/>
          </p:nvSpPr>
          <p:spPr bwMode="auto">
            <a:xfrm>
              <a:off x="4070" y="2186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H=</a:t>
              </a:r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20" name="Text Box 101"/>
            <p:cNvSpPr txBox="1">
              <a:spLocks noChangeArrowheads="1"/>
            </p:cNvSpPr>
            <p:nvPr/>
          </p:nvSpPr>
          <p:spPr bwMode="auto">
            <a:xfrm>
              <a:off x="1728" y="3216"/>
              <a:ext cx="4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F=</a:t>
              </a:r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121" name="Text Box 102"/>
            <p:cNvSpPr txBox="1">
              <a:spLocks noChangeArrowheads="1"/>
            </p:cNvSpPr>
            <p:nvPr/>
          </p:nvSpPr>
          <p:spPr bwMode="auto">
            <a:xfrm>
              <a:off x="3984" y="3216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G=</a:t>
              </a:r>
              <a:r>
                <a:rPr lang="en-US">
                  <a:latin typeface="Times New Roman" charset="0"/>
                </a:rPr>
                <a:t>5</a:t>
              </a:r>
            </a:p>
          </p:txBody>
        </p:sp>
        <p:cxnSp>
          <p:nvCxnSpPr>
            <p:cNvPr id="122" name="AutoShape 103"/>
            <p:cNvCxnSpPr>
              <a:cxnSpLocks noChangeShapeType="1"/>
              <a:stCxn id="133" idx="5"/>
              <a:endCxn id="127" idx="1"/>
            </p:cNvCxnSpPr>
            <p:nvPr/>
          </p:nvCxnSpPr>
          <p:spPr bwMode="auto">
            <a:xfrm>
              <a:off x="2542" y="2734"/>
              <a:ext cx="532" cy="5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3" name="Text Box 104"/>
            <p:cNvSpPr txBox="1">
              <a:spLocks noChangeArrowheads="1"/>
            </p:cNvSpPr>
            <p:nvPr/>
          </p:nvSpPr>
          <p:spPr bwMode="auto">
            <a:xfrm>
              <a:off x="2784" y="2784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E=</a:t>
              </a:r>
              <a:r>
                <a:rPr lang="en-US">
                  <a:latin typeface="Times New Roman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delay in critical path delays the project</a:t>
            </a:r>
          </a:p>
          <a:p>
            <a:r>
              <a:rPr lang="en-US" dirty="0" smtClean="0"/>
              <a:t>Slack= difference between earliest and latest dates</a:t>
            </a:r>
          </a:p>
          <a:p>
            <a:r>
              <a:rPr lang="en-US" dirty="0" smtClean="0"/>
              <a:t>Any event with slack 0 is critical.</a:t>
            </a:r>
          </a:p>
          <a:p>
            <a:pPr lvl="1"/>
            <a:r>
              <a:rPr lang="en-US" dirty="0" smtClean="0"/>
              <a:t>Path joining these events is critical path</a:t>
            </a:r>
          </a:p>
          <a:p>
            <a:r>
              <a:rPr lang="en-US" dirty="0" smtClean="0"/>
              <a:t>Activity float</a:t>
            </a:r>
          </a:p>
          <a:p>
            <a:pPr lvl="1"/>
            <a:r>
              <a:rPr lang="en-US" dirty="0" smtClean="0"/>
              <a:t>Float=difference in earliest finish and it’s latest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time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path approach is concerned with:</a:t>
            </a:r>
          </a:p>
          <a:p>
            <a:pPr lvl="1"/>
            <a:r>
              <a:rPr lang="en-US" dirty="0" smtClean="0"/>
              <a:t>Project completed as quickly as possible</a:t>
            </a:r>
          </a:p>
          <a:p>
            <a:pPr lvl="1"/>
            <a:r>
              <a:rPr lang="en-US" dirty="0" smtClean="0"/>
              <a:t>Identifying activities leads to delay project or later activities start date, if delayed.</a:t>
            </a:r>
          </a:p>
          <a:p>
            <a:r>
              <a:rPr lang="en-US" dirty="0" smtClean="0"/>
              <a:t>Forward pass</a:t>
            </a:r>
          </a:p>
          <a:p>
            <a:pPr lvl="1"/>
            <a:r>
              <a:rPr lang="en-US" dirty="0" smtClean="0"/>
              <a:t>Earliest dates of activities</a:t>
            </a:r>
          </a:p>
          <a:p>
            <a:r>
              <a:rPr lang="en-US" dirty="0" smtClean="0"/>
              <a:t>Backward pass</a:t>
            </a:r>
          </a:p>
          <a:p>
            <a:pPr lvl="1"/>
            <a:r>
              <a:rPr lang="en-US" dirty="0" smtClean="0"/>
              <a:t>Latest start dates and the critical path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Planning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Effort estimation</a:t>
            </a:r>
          </a:p>
          <a:p>
            <a:pPr lvl="1" eaLnBrk="1" hangingPunct="1"/>
            <a:r>
              <a:rPr lang="en-US" dirty="0" smtClean="0"/>
              <a:t>For whole project</a:t>
            </a:r>
          </a:p>
          <a:p>
            <a:pPr lvl="1" eaLnBrk="1" hangingPunct="1"/>
            <a:r>
              <a:rPr lang="en-US" dirty="0" smtClean="0"/>
              <a:t>For individual activity  </a:t>
            </a:r>
          </a:p>
          <a:p>
            <a:pPr eaLnBrk="1" hangingPunct="1"/>
            <a:r>
              <a:rPr lang="en-US" dirty="0" smtClean="0"/>
              <a:t>Detailed plan</a:t>
            </a:r>
          </a:p>
          <a:p>
            <a:pPr lvl="1" eaLnBrk="1" hangingPunct="1"/>
            <a:r>
              <a:rPr lang="en-US" dirty="0" smtClean="0"/>
              <a:t>Starting of each activity</a:t>
            </a:r>
          </a:p>
          <a:p>
            <a:pPr lvl="1" eaLnBrk="1" hangingPunct="1"/>
            <a:r>
              <a:rPr lang="en-US" dirty="0" smtClean="0"/>
              <a:t>End of each activity</a:t>
            </a:r>
          </a:p>
          <a:p>
            <a:pPr lvl="1" eaLnBrk="1" hangingPunct="1"/>
            <a:r>
              <a:rPr lang="en-US" dirty="0" smtClean="0"/>
              <a:t>Risks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E027B-1081-4D53-BC03-AD0D1A54EE1B}" type="slidenum">
              <a:rPr lang="en-AU" smtClean="0"/>
              <a:pPr/>
              <a:t>2</a:t>
            </a:fld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Loop representing impossible sequencing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3276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86200" y="3429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66800" y="3276600"/>
            <a:ext cx="190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Code Program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733800" y="3352800"/>
            <a:ext cx="190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Test Program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477000" y="3276600"/>
            <a:ext cx="190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Release Program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66800" y="5257800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Correct Error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410200" y="5105400"/>
            <a:ext cx="190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Diagnose Errors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9718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638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981200" y="4191000"/>
            <a:ext cx="2057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953000" y="4191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3352800" y="5486399"/>
            <a:ext cx="2057400" cy="4571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Dangling activities indicate errors in logic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38600" y="5029200"/>
            <a:ext cx="2438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Write User Manual</a:t>
            </a: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124200" y="4191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1000" y="3352800"/>
            <a:ext cx="8382000" cy="1981200"/>
            <a:chOff x="288" y="1968"/>
            <a:chExt cx="4944" cy="1008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88" y="1968"/>
              <a:ext cx="912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Design Program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688" y="1968"/>
              <a:ext cx="912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Test Program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536" y="1968"/>
              <a:ext cx="816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Code Program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176" y="1968"/>
              <a:ext cx="1056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Install Program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0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352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600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920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is:</a:t>
            </a:r>
          </a:p>
          <a:p>
            <a:pPr lvl="1"/>
            <a:r>
              <a:rPr lang="en-US" dirty="0" smtClean="0"/>
              <a:t>Remove dangle activities</a:t>
            </a:r>
          </a:p>
          <a:p>
            <a:pPr lvl="1"/>
            <a:r>
              <a:rPr lang="en-US" dirty="0" smtClean="0"/>
              <a:t>If that is a part of project =&gt; re-draw the network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038600" y="5334000"/>
            <a:ext cx="2438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Write User Manual</a:t>
            </a: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124200" y="4495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81000" y="3657600"/>
            <a:ext cx="8382000" cy="1981200"/>
            <a:chOff x="288" y="1968"/>
            <a:chExt cx="4944" cy="1008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88" y="1968"/>
              <a:ext cx="912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Design Program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688" y="1968"/>
              <a:ext cx="912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Test Program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536" y="1968"/>
              <a:ext cx="816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Code Program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176" y="1968"/>
              <a:ext cx="1056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Install Program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20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352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00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20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16" name="Shape 15"/>
          <p:cNvCxnSpPr>
            <a:endCxn id="10" idx="2"/>
          </p:cNvCxnSpPr>
          <p:nvPr/>
        </p:nvCxnSpPr>
        <p:spPr>
          <a:xfrm flipV="1">
            <a:off x="6477000" y="4488996"/>
            <a:ext cx="1390835" cy="107360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95690-2BA3-41DB-BEAB-308F625B4AD7}" type="slidenum">
              <a:rPr lang="en-AU" smtClean="0"/>
              <a:pPr/>
              <a:t>23</a:t>
            </a:fld>
            <a:endParaRPr lang="en-AU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Significance of critical path</a:t>
            </a:r>
            <a:endParaRPr lang="en-US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During planning stage</a:t>
            </a:r>
          </a:p>
          <a:p>
            <a:pPr lvl="1" eaLnBrk="1" hangingPunct="1"/>
            <a:r>
              <a:rPr lang="en-US" smtClean="0"/>
              <a:t>Shortening the critical path will reduce the overall project duration</a:t>
            </a:r>
          </a:p>
          <a:p>
            <a:pPr eaLnBrk="1" hangingPunct="1"/>
            <a:r>
              <a:rPr lang="en-US" smtClean="0"/>
              <a:t>During management stage</a:t>
            </a:r>
          </a:p>
          <a:p>
            <a:pPr lvl="1" eaLnBrk="1" hangingPunct="1"/>
            <a:r>
              <a:rPr lang="en-US" smtClean="0"/>
              <a:t>Pay more attention to those activities which fall in the critical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uncertain event or condition that,</a:t>
            </a:r>
          </a:p>
          <a:p>
            <a:pPr lvl="1"/>
            <a:r>
              <a:rPr lang="en-US" dirty="0" smtClean="0"/>
              <a:t> if it occurs, has a </a:t>
            </a:r>
          </a:p>
          <a:p>
            <a:pPr lvl="2"/>
            <a:r>
              <a:rPr lang="en-US" dirty="0" smtClean="0"/>
              <a:t>positive or</a:t>
            </a:r>
          </a:p>
          <a:p>
            <a:pPr lvl="2"/>
            <a:r>
              <a:rPr lang="en-US" dirty="0" smtClean="0"/>
              <a:t>negative effect on a project’s objectives.</a:t>
            </a:r>
          </a:p>
          <a:p>
            <a:r>
              <a:rPr lang="en-US" dirty="0" smtClean="0"/>
              <a:t>Risk relates to future</a:t>
            </a:r>
          </a:p>
          <a:p>
            <a:r>
              <a:rPr lang="en-US" dirty="0" smtClean="0"/>
              <a:t>It involves cause and effect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management is considering uncertainty remaining after a plan has been formulated.</a:t>
            </a:r>
          </a:p>
          <a:p>
            <a:r>
              <a:rPr lang="en-US" dirty="0" smtClean="0"/>
              <a:t>Project risks</a:t>
            </a:r>
          </a:p>
          <a:p>
            <a:r>
              <a:rPr lang="en-US" dirty="0" smtClean="0"/>
              <a:t>Business risks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5" descr="07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5800" y="2362200"/>
            <a:ext cx="7772400" cy="38655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Errors</a:t>
            </a:r>
          </a:p>
          <a:p>
            <a:r>
              <a:rPr lang="en-US" dirty="0" smtClean="0"/>
              <a:t>Planning assumptions</a:t>
            </a:r>
          </a:p>
          <a:p>
            <a:r>
              <a:rPr lang="en-US" dirty="0" smtClean="0"/>
              <a:t>Eventualities</a:t>
            </a:r>
          </a:p>
          <a:p>
            <a:pPr lvl="1"/>
            <a:r>
              <a:rPr lang="en-US" dirty="0" smtClean="0"/>
              <a:t>Unexpected events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Identification</a:t>
            </a:r>
          </a:p>
          <a:p>
            <a:pPr lvl="1"/>
            <a:r>
              <a:rPr lang="en-US" dirty="0" smtClean="0"/>
              <a:t>Checklist</a:t>
            </a:r>
          </a:p>
          <a:p>
            <a:pPr lvl="1"/>
            <a:r>
              <a:rPr lang="en-US" dirty="0" smtClean="0"/>
              <a:t>Brainstorming</a:t>
            </a:r>
          </a:p>
          <a:p>
            <a:r>
              <a:rPr lang="en-US" dirty="0" smtClean="0"/>
              <a:t>Risk Estimation</a:t>
            </a:r>
          </a:p>
          <a:p>
            <a:pPr lvl="1"/>
            <a:r>
              <a:rPr lang="en-US" dirty="0" smtClean="0"/>
              <a:t>Likelihood</a:t>
            </a:r>
          </a:p>
          <a:p>
            <a:pPr lvl="1"/>
            <a:r>
              <a:rPr lang="en-US" dirty="0" smtClean="0"/>
              <a:t>Impact</a:t>
            </a:r>
          </a:p>
          <a:p>
            <a:r>
              <a:rPr lang="en-US" dirty="0" smtClean="0"/>
              <a:t>Risk Evaluation</a:t>
            </a:r>
          </a:p>
          <a:p>
            <a:r>
              <a:rPr lang="en-US" dirty="0" smtClean="0"/>
              <a:t>Risk Planning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031517-EDEB-4091-8D55-759F1A62C590}" type="slidenum">
              <a:rPr lang="en-AU" smtClean="0"/>
              <a:pPr/>
              <a:t>3</a:t>
            </a:fld>
            <a:endParaRPr lang="en-AU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Project Vs Activity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 project is composed of a number of related activities</a:t>
            </a:r>
          </a:p>
          <a:p>
            <a:pPr eaLnBrk="1" hangingPunct="1"/>
            <a:r>
              <a:rPr lang="en-AU" dirty="0" smtClean="0"/>
              <a:t>A project may start when at least one of its activities is ready to start</a:t>
            </a:r>
          </a:p>
          <a:p>
            <a:pPr eaLnBrk="1" hangingPunct="1"/>
            <a:r>
              <a:rPr lang="en-AU" dirty="0" smtClean="0"/>
              <a:t>A project will be completed when all of its activities have been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Control</a:t>
            </a:r>
          </a:p>
          <a:p>
            <a:pPr lvl="1"/>
            <a:r>
              <a:rPr lang="en-US" dirty="0" smtClean="0"/>
              <a:t>Aspects of quality control</a:t>
            </a:r>
          </a:p>
          <a:p>
            <a:r>
              <a:rPr lang="en-US" dirty="0" smtClean="0"/>
              <a:t>Risk Monitoring</a:t>
            </a:r>
          </a:p>
          <a:p>
            <a:r>
              <a:rPr lang="en-US" dirty="0" smtClean="0"/>
              <a:t>Risk directing and </a:t>
            </a:r>
          </a:p>
          <a:p>
            <a:r>
              <a:rPr lang="en-US" dirty="0" smtClean="0"/>
              <a:t>Risk staffing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1371600"/>
            <a:ext cx="1371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00800" y="2438400"/>
            <a:ext cx="1447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00" y="24384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24600" y="47244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staffing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67600" y="4724400"/>
            <a:ext cx="1143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directing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81800" y="35052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monitoring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2600" y="35052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3400" y="3505200"/>
            <a:ext cx="1066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4419600"/>
            <a:ext cx="1219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evaluation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00200" y="4419600"/>
            <a:ext cx="1295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estimation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419600"/>
            <a:ext cx="1524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identification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4" idx="2"/>
            <a:endCxn id="19" idx="0"/>
          </p:cNvCxnSpPr>
          <p:nvPr/>
        </p:nvCxnSpPr>
        <p:spPr>
          <a:xfrm rot="5400000">
            <a:off x="2609850" y="857250"/>
            <a:ext cx="381000" cy="278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2"/>
            <a:endCxn id="18" idx="0"/>
          </p:cNvCxnSpPr>
          <p:nvPr/>
        </p:nvCxnSpPr>
        <p:spPr>
          <a:xfrm rot="16200000" flipH="1">
            <a:off x="5467350" y="781050"/>
            <a:ext cx="381000" cy="2933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2"/>
            <a:endCxn id="27" idx="0"/>
          </p:cNvCxnSpPr>
          <p:nvPr/>
        </p:nvCxnSpPr>
        <p:spPr>
          <a:xfrm rot="5400000">
            <a:off x="438150" y="3448050"/>
            <a:ext cx="1295400" cy="64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2"/>
            <a:endCxn id="25" idx="0"/>
          </p:cNvCxnSpPr>
          <p:nvPr/>
        </p:nvCxnSpPr>
        <p:spPr>
          <a:xfrm rot="16200000" flipH="1">
            <a:off x="1885950" y="2647950"/>
            <a:ext cx="1295400" cy="2247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2"/>
            <a:endCxn id="26" idx="0"/>
          </p:cNvCxnSpPr>
          <p:nvPr/>
        </p:nvCxnSpPr>
        <p:spPr>
          <a:xfrm rot="16200000" flipH="1">
            <a:off x="1181100" y="3352800"/>
            <a:ext cx="12954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8" idx="2"/>
            <a:endCxn id="24" idx="0"/>
          </p:cNvCxnSpPr>
          <p:nvPr/>
        </p:nvCxnSpPr>
        <p:spPr>
          <a:xfrm rot="5400000">
            <a:off x="5810250" y="2190750"/>
            <a:ext cx="381000" cy="2247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8" idx="2"/>
            <a:endCxn id="23" idx="0"/>
          </p:cNvCxnSpPr>
          <p:nvPr/>
        </p:nvCxnSpPr>
        <p:spPr>
          <a:xfrm rot="5400000">
            <a:off x="6400800" y="2781300"/>
            <a:ext cx="3810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8" idx="2"/>
            <a:endCxn id="22" idx="0"/>
          </p:cNvCxnSpPr>
          <p:nvPr/>
        </p:nvCxnSpPr>
        <p:spPr>
          <a:xfrm rot="16200000" flipH="1">
            <a:off x="7067550" y="3181350"/>
            <a:ext cx="381000" cy="266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2"/>
          </p:cNvCxnSpPr>
          <p:nvPr/>
        </p:nvCxnSpPr>
        <p:spPr>
          <a:xfrm rot="16200000" flipH="1">
            <a:off x="6877050" y="3371850"/>
            <a:ext cx="1600200" cy="1104900"/>
          </a:xfrm>
          <a:prstGeom prst="bentConnector3">
            <a:avLst>
              <a:gd name="adj1" fmla="val 109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endCxn id="20" idx="0"/>
          </p:cNvCxnSpPr>
          <p:nvPr/>
        </p:nvCxnSpPr>
        <p:spPr>
          <a:xfrm rot="10800000" flipV="1">
            <a:off x="6819900" y="4419600"/>
            <a:ext cx="14097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505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Evaluating risks to the scheduling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likely time (m)</a:t>
            </a:r>
          </a:p>
          <a:p>
            <a:pPr lvl="1"/>
            <a:r>
              <a:rPr lang="en-US" dirty="0" smtClean="0"/>
              <a:t>Normal condition time</a:t>
            </a:r>
          </a:p>
          <a:p>
            <a:r>
              <a:rPr lang="en-US" dirty="0" smtClean="0"/>
              <a:t>Optimistic time (a)</a:t>
            </a:r>
          </a:p>
          <a:p>
            <a:pPr lvl="1"/>
            <a:r>
              <a:rPr lang="en-US" dirty="0" smtClean="0"/>
              <a:t>Shortest time</a:t>
            </a:r>
          </a:p>
          <a:p>
            <a:r>
              <a:rPr lang="en-US" dirty="0" smtClean="0"/>
              <a:t>Pessimistic time (b)</a:t>
            </a:r>
          </a:p>
          <a:p>
            <a:pPr lvl="1"/>
            <a:r>
              <a:rPr lang="en-US" dirty="0" smtClean="0"/>
              <a:t>Worst possible time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expected duration(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= (a+4m+b)/6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expected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763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1524000"/>
            <a:ext cx="2286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Deviation(s):</a:t>
            </a:r>
          </a:p>
          <a:p>
            <a:r>
              <a:rPr lang="en-US" dirty="0" smtClean="0"/>
              <a:t>S=(b-a)/6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914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the Z value: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Z=(T-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)/</a:t>
            </a:r>
            <a:r>
              <a:rPr lang="en-US" dirty="0" smtClean="0"/>
              <a:t>s</a:t>
            </a:r>
          </a:p>
          <a:p>
            <a:pPr>
              <a:buNone/>
            </a:pP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410C35-0BBE-4FBA-AB9B-92BC53F64219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Cont…</a:t>
            </a:r>
            <a:endParaRPr lang="en-AU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An activity should have a duration that can be forecasted</a:t>
            </a:r>
          </a:p>
          <a:p>
            <a:r>
              <a:rPr lang="en-AU" dirty="0" smtClean="0"/>
              <a:t>An activity must have a clear start and a clear stop</a:t>
            </a:r>
          </a:p>
          <a:p>
            <a:r>
              <a:rPr lang="en-AU" dirty="0" smtClean="0"/>
              <a:t>E</a:t>
            </a:r>
            <a:r>
              <a:rPr lang="en-US" dirty="0" smtClean="0"/>
              <a:t>ach</a:t>
            </a:r>
            <a:r>
              <a:rPr lang="en-AU" dirty="0" smtClean="0"/>
              <a:t> activity should have </a:t>
            </a:r>
            <a:r>
              <a:rPr lang="en-US" dirty="0" smtClean="0"/>
              <a:t>some ‘deliverables’ for ease of monitoring</a:t>
            </a:r>
            <a:endParaRPr lang="en-AU" dirty="0" smtClean="0"/>
          </a:p>
          <a:p>
            <a:pPr eaLnBrk="1" hangingPunct="1"/>
            <a:r>
              <a:rPr lang="en-AU" dirty="0" smtClean="0"/>
              <a:t>Some activities may require that other activities are completed before they can begin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426" r="20351" b="44792"/>
          <a:stretch>
            <a:fillRect/>
          </a:stretch>
        </p:blipFill>
        <p:spPr bwMode="auto">
          <a:xfrm>
            <a:off x="0" y="0"/>
            <a:ext cx="910949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2255" r="20351" b="2083"/>
          <a:stretch>
            <a:fillRect/>
          </a:stretch>
        </p:blipFill>
        <p:spPr bwMode="auto">
          <a:xfrm>
            <a:off x="914400" y="0"/>
            <a:ext cx="7467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9912" t="7292" r="20351"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1669" r="20351" b="25000"/>
          <a:stretch>
            <a:fillRect/>
          </a:stretch>
        </p:blipFill>
        <p:spPr bwMode="auto">
          <a:xfrm>
            <a:off x="0" y="0"/>
            <a:ext cx="9144000" cy="665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9912" r="19766"/>
          <a:stretch>
            <a:fillRect/>
          </a:stretch>
        </p:blipFill>
        <p:spPr bwMode="auto">
          <a:xfrm>
            <a:off x="533400" y="0"/>
            <a:ext cx="7848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2255" t="6250" r="22108" b="12500"/>
          <a:stretch>
            <a:fillRect/>
          </a:stretch>
        </p:blipFill>
        <p:spPr bwMode="auto">
          <a:xfrm>
            <a:off x="457200" y="38501"/>
            <a:ext cx="8305800" cy="681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8741" r="20351"/>
          <a:stretch>
            <a:fillRect/>
          </a:stretch>
        </p:blipFill>
        <p:spPr bwMode="auto">
          <a:xfrm>
            <a:off x="533400" y="0"/>
            <a:ext cx="792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9912" r="19766" b="15625"/>
          <a:stretch>
            <a:fillRect/>
          </a:stretch>
        </p:blipFill>
        <p:spPr bwMode="auto">
          <a:xfrm>
            <a:off x="304800" y="0"/>
            <a:ext cx="8610600" cy="6771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F06B81-6186-49C8-AB7C-F50F1D060ACF}" type="slidenum">
              <a:rPr lang="en-AU" smtClean="0"/>
              <a:pPr/>
              <a:t>5</a:t>
            </a:fld>
            <a:endParaRPr lang="en-AU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</a:t>
            </a:r>
            <a:r>
              <a:rPr lang="en-AU" smtClean="0"/>
              <a:t>Planning</a:t>
            </a:r>
            <a:endParaRPr lang="en-US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A project plan is a</a:t>
            </a:r>
            <a:r>
              <a:rPr lang="en-US" dirty="0" smtClean="0"/>
              <a:t> schedule of activities indicating the start and stop for each activity</a:t>
            </a:r>
            <a:endParaRPr lang="en-AU" dirty="0" smtClean="0"/>
          </a:p>
          <a:p>
            <a:pPr lvl="1" eaLnBrk="1" hangingPunct="1"/>
            <a:r>
              <a:rPr lang="en-AU" dirty="0" smtClean="0"/>
              <a:t>Also provide the project and resource schedules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46FF31-B8A7-4399-A422-7769FF7D23AD}" type="slidenum">
              <a:rPr lang="en-AU" smtClean="0"/>
              <a:pPr/>
              <a:t>6</a:t>
            </a:fld>
            <a:endParaRPr lang="en-AU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Cont…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During planning, managers consider:</a:t>
            </a:r>
          </a:p>
          <a:p>
            <a:pPr lvl="1" eaLnBrk="1" hangingPunct="1"/>
            <a:r>
              <a:rPr lang="en-US" smtClean="0"/>
              <a:t>Resource </a:t>
            </a:r>
            <a:r>
              <a:rPr lang="en-AU" smtClean="0"/>
              <a:t>availability</a:t>
            </a:r>
          </a:p>
          <a:p>
            <a:pPr lvl="1" eaLnBrk="1" hangingPunct="1"/>
            <a:r>
              <a:rPr lang="en-US" smtClean="0"/>
              <a:t>Resource allocation</a:t>
            </a:r>
          </a:p>
          <a:p>
            <a:pPr lvl="1" eaLnBrk="1" hangingPunct="1"/>
            <a:r>
              <a:rPr lang="en-US" smtClean="0"/>
              <a:t>Staff responsibility</a:t>
            </a:r>
          </a:p>
          <a:p>
            <a:pPr lvl="1" eaLnBrk="1" hangingPunct="1"/>
            <a:r>
              <a:rPr lang="en-US" smtClean="0"/>
              <a:t>Project Monitoring</a:t>
            </a:r>
          </a:p>
          <a:p>
            <a:pPr lvl="1" eaLnBrk="1" hangingPunct="1"/>
            <a:r>
              <a:rPr lang="en-US" smtClean="0"/>
              <a:t>Cash flow forecasting</a:t>
            </a:r>
          </a:p>
          <a:p>
            <a:pPr lvl="1" eaLnBrk="1" hangingPunct="1"/>
            <a:r>
              <a:rPr lang="en-US" smtClean="0"/>
              <a:t>Re-planning of the project towards the pre-defined goal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A59026-B678-432A-B88F-167D58CEEB6C}" type="slidenum">
              <a:rPr lang="en-AU" smtClean="0"/>
              <a:pPr/>
              <a:t>7</a:t>
            </a:fld>
            <a:endParaRPr lang="en-AU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Objectives</a:t>
            </a:r>
            <a:r>
              <a:rPr lang="en-US" dirty="0" smtClean="0"/>
              <a:t> of Activity Planning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Feasibility assessment</a:t>
            </a:r>
          </a:p>
          <a:p>
            <a:pPr lvl="1"/>
            <a:r>
              <a:rPr lang="en-US" dirty="0" smtClean="0"/>
              <a:t>Time and resource constraints</a:t>
            </a:r>
            <a:endParaRPr lang="en-AU" dirty="0" smtClean="0"/>
          </a:p>
          <a:p>
            <a:pPr eaLnBrk="1" hangingPunct="1"/>
            <a:r>
              <a:rPr lang="en-US" dirty="0" smtClean="0"/>
              <a:t>Resource allocation</a:t>
            </a:r>
          </a:p>
          <a:p>
            <a:pPr lvl="1"/>
            <a:r>
              <a:rPr lang="en-US" dirty="0" smtClean="0"/>
              <a:t>Timescale and resource availability</a:t>
            </a:r>
          </a:p>
          <a:p>
            <a:pPr eaLnBrk="1" hangingPunct="1"/>
            <a:r>
              <a:rPr lang="en-US" dirty="0" smtClean="0"/>
              <a:t>Detailed costing</a:t>
            </a:r>
          </a:p>
          <a:p>
            <a:pPr lvl="1"/>
            <a:r>
              <a:rPr lang="en-US" dirty="0" smtClean="0"/>
              <a:t>Cost and their timing</a:t>
            </a:r>
          </a:p>
          <a:p>
            <a:pPr eaLnBrk="1" hangingPunct="1"/>
            <a:r>
              <a:rPr lang="en-US" dirty="0" smtClean="0"/>
              <a:t>Motivation</a:t>
            </a:r>
          </a:p>
          <a:p>
            <a:pPr eaLnBrk="1" hangingPunct="1"/>
            <a:r>
              <a:rPr lang="en-US" dirty="0" smtClean="0"/>
              <a:t>Co-ordination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Planning and scheduling techniques leads to</a:t>
            </a:r>
          </a:p>
          <a:p>
            <a:pPr lvl="1"/>
            <a:r>
              <a:rPr lang="en-US" dirty="0" smtClean="0"/>
              <a:t>Completing the project in a min. time and at an acceptable cost</a:t>
            </a:r>
          </a:p>
          <a:p>
            <a:pPr lvl="1"/>
            <a:r>
              <a:rPr lang="en-US" dirty="0" smtClean="0"/>
              <a:t>Activities in parallel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F0169-F81B-48C3-9893-35FA9352F14F}" type="slidenum">
              <a:rPr lang="en-AU" smtClean="0"/>
              <a:pPr/>
              <a:t>9</a:t>
            </a:fld>
            <a:endParaRPr lang="en-AU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Different Levels of Plans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 smtClean="0"/>
              <a:t>Project Schedule: a plan that shows</a:t>
            </a:r>
          </a:p>
          <a:p>
            <a:pPr lvl="1"/>
            <a:r>
              <a:rPr lang="en-AU" dirty="0" smtClean="0"/>
              <a:t>What are activities</a:t>
            </a:r>
          </a:p>
          <a:p>
            <a:pPr lvl="1"/>
            <a:r>
              <a:rPr lang="en-AU" dirty="0" smtClean="0"/>
              <a:t>Order of activities</a:t>
            </a:r>
          </a:p>
          <a:p>
            <a:pPr lvl="1" eaLnBrk="1" hangingPunct="1"/>
            <a:r>
              <a:rPr lang="en-AU" dirty="0" smtClean="0"/>
              <a:t>Dates when each activity should start and stop</a:t>
            </a:r>
          </a:p>
          <a:p>
            <a:pPr lvl="1" eaLnBrk="1" hangingPunct="1"/>
            <a:r>
              <a:rPr lang="en-AU" dirty="0" smtClean="0"/>
              <a:t>When and how much of the resources will be required</a:t>
            </a:r>
          </a:p>
          <a:p>
            <a:pPr eaLnBrk="1" hangingPunct="1"/>
            <a:r>
              <a:rPr lang="en-AU" dirty="0" smtClean="0"/>
              <a:t>Activity Plan: a plan that describes</a:t>
            </a:r>
          </a:p>
          <a:p>
            <a:pPr lvl="1" eaLnBrk="1" hangingPunct="1"/>
            <a:r>
              <a:rPr lang="en-AU" dirty="0" smtClean="0"/>
              <a:t>how each activity will be undertaken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1430</Words>
  <Application>Microsoft Office PowerPoint</Application>
  <PresentationFormat>On-screen Show (4:3)</PresentationFormat>
  <Paragraphs>353</Paragraphs>
  <Slides>47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Activity Planning </vt:lpstr>
      <vt:lpstr>Activity Planning</vt:lpstr>
      <vt:lpstr>Project Vs Activity</vt:lpstr>
      <vt:lpstr>Cont…</vt:lpstr>
      <vt:lpstr>Activity Planning</vt:lpstr>
      <vt:lpstr>Cont…</vt:lpstr>
      <vt:lpstr>Objectives of Activity Planning</vt:lpstr>
      <vt:lpstr>Cont…</vt:lpstr>
      <vt:lpstr>Different Levels of Plans</vt:lpstr>
      <vt:lpstr>Activity networks</vt:lpstr>
      <vt:lpstr>Network Planning Model</vt:lpstr>
      <vt:lpstr>Simple sequencing</vt:lpstr>
      <vt:lpstr>CPM Network</vt:lpstr>
      <vt:lpstr>CPM Convention</vt:lpstr>
      <vt:lpstr>Example to construct a CPM</vt:lpstr>
      <vt:lpstr>Cont…</vt:lpstr>
      <vt:lpstr>Cont…</vt:lpstr>
      <vt:lpstr>Critical Path</vt:lpstr>
      <vt:lpstr>Adding the time dimension</vt:lpstr>
      <vt:lpstr>Cont…</vt:lpstr>
      <vt:lpstr>Cont…</vt:lpstr>
      <vt:lpstr>Cont…</vt:lpstr>
      <vt:lpstr>Significance of critical path</vt:lpstr>
      <vt:lpstr>Risk Management</vt:lpstr>
      <vt:lpstr>Risk</vt:lpstr>
      <vt:lpstr>Risk Categorization</vt:lpstr>
      <vt:lpstr>Cont…</vt:lpstr>
      <vt:lpstr>Nature of risk</vt:lpstr>
      <vt:lpstr>Risk Management</vt:lpstr>
      <vt:lpstr>Cont…</vt:lpstr>
      <vt:lpstr>Cont…</vt:lpstr>
      <vt:lpstr>Slide 32</vt:lpstr>
      <vt:lpstr>Using PERT</vt:lpstr>
      <vt:lpstr> </vt:lpstr>
      <vt:lpstr>Using expected duration</vt:lpstr>
      <vt:lpstr>Cont…</vt:lpstr>
      <vt:lpstr>Slide 37</vt:lpstr>
      <vt:lpstr>Cont…</vt:lpstr>
      <vt:lpstr> 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Planning</dc:title>
  <dc:creator>ankur.kulhari</dc:creator>
  <cp:lastModifiedBy>hp</cp:lastModifiedBy>
  <cp:revision>21</cp:revision>
  <dcterms:created xsi:type="dcterms:W3CDTF">2016-08-22T04:49:19Z</dcterms:created>
  <dcterms:modified xsi:type="dcterms:W3CDTF">2019-08-19T16:14:07Z</dcterms:modified>
</cp:coreProperties>
</file>