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3" r:id="rId7"/>
    <p:sldId id="264" r:id="rId8"/>
    <p:sldId id="265" r:id="rId9"/>
    <p:sldId id="266" r:id="rId10"/>
    <p:sldId id="267" r:id="rId11"/>
    <p:sldId id="268" r:id="rId12"/>
    <p:sldId id="269" r:id="rId13"/>
    <p:sldId id="270"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6" d="100"/>
          <a:sy n="86" d="100"/>
        </p:scale>
        <p:origin x="-666"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6009658-A888-48DE-98A9-EE075DFB47A9}" type="datetimeFigureOut">
              <a:rPr lang="en-IN" smtClean="0"/>
              <a:pPr/>
              <a:t>16-10-2019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01B8DB-1CA4-4F6F-9F85-7EE77BDE797E}" type="slidenum">
              <a:rPr lang="en-IN" smtClean="0"/>
              <a:pPr/>
              <a:t>‹#›</a:t>
            </a:fld>
            <a:endParaRPr lang="en-IN"/>
          </a:p>
        </p:txBody>
      </p:sp>
    </p:spTree>
    <p:extLst>
      <p:ext uri="{BB962C8B-B14F-4D97-AF65-F5344CB8AC3E}">
        <p14:creationId xmlns:p14="http://schemas.microsoft.com/office/powerpoint/2010/main" xmlns="" val="1991932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009658-A888-48DE-98A9-EE075DFB47A9}" type="datetimeFigureOut">
              <a:rPr lang="en-IN" smtClean="0"/>
              <a:pPr/>
              <a:t>16-10-2019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01B8DB-1CA4-4F6F-9F85-7EE77BDE797E}" type="slidenum">
              <a:rPr lang="en-IN" smtClean="0"/>
              <a:pPr/>
              <a:t>‹#›</a:t>
            </a:fld>
            <a:endParaRPr lang="en-IN"/>
          </a:p>
        </p:txBody>
      </p:sp>
    </p:spTree>
    <p:extLst>
      <p:ext uri="{BB962C8B-B14F-4D97-AF65-F5344CB8AC3E}">
        <p14:creationId xmlns:p14="http://schemas.microsoft.com/office/powerpoint/2010/main" xmlns="" val="8660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009658-A888-48DE-98A9-EE075DFB47A9}" type="datetimeFigureOut">
              <a:rPr lang="en-IN" smtClean="0"/>
              <a:pPr/>
              <a:t>16-10-2019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01B8DB-1CA4-4F6F-9F85-7EE77BDE797E}" type="slidenum">
              <a:rPr lang="en-IN" smtClean="0"/>
              <a:pPr/>
              <a:t>‹#›</a:t>
            </a:fld>
            <a:endParaRPr lang="en-IN"/>
          </a:p>
        </p:txBody>
      </p:sp>
    </p:spTree>
    <p:extLst>
      <p:ext uri="{BB962C8B-B14F-4D97-AF65-F5344CB8AC3E}">
        <p14:creationId xmlns:p14="http://schemas.microsoft.com/office/powerpoint/2010/main" xmlns="" val="1426476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009658-A888-48DE-98A9-EE075DFB47A9}" type="datetimeFigureOut">
              <a:rPr lang="en-IN" smtClean="0"/>
              <a:pPr/>
              <a:t>16-10-2019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01B8DB-1CA4-4F6F-9F85-7EE77BDE797E}" type="slidenum">
              <a:rPr lang="en-IN" smtClean="0"/>
              <a:pPr/>
              <a:t>‹#›</a:t>
            </a:fld>
            <a:endParaRPr lang="en-IN"/>
          </a:p>
        </p:txBody>
      </p:sp>
    </p:spTree>
    <p:extLst>
      <p:ext uri="{BB962C8B-B14F-4D97-AF65-F5344CB8AC3E}">
        <p14:creationId xmlns:p14="http://schemas.microsoft.com/office/powerpoint/2010/main" xmlns="" val="921512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009658-A888-48DE-98A9-EE075DFB47A9}" type="datetimeFigureOut">
              <a:rPr lang="en-IN" smtClean="0"/>
              <a:pPr/>
              <a:t>16-10-2019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01B8DB-1CA4-4F6F-9F85-7EE77BDE797E}" type="slidenum">
              <a:rPr lang="en-IN" smtClean="0"/>
              <a:pPr/>
              <a:t>‹#›</a:t>
            </a:fld>
            <a:endParaRPr lang="en-IN"/>
          </a:p>
        </p:txBody>
      </p:sp>
    </p:spTree>
    <p:extLst>
      <p:ext uri="{BB962C8B-B14F-4D97-AF65-F5344CB8AC3E}">
        <p14:creationId xmlns:p14="http://schemas.microsoft.com/office/powerpoint/2010/main" xmlns="" val="108894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6009658-A888-48DE-98A9-EE075DFB47A9}" type="datetimeFigureOut">
              <a:rPr lang="en-IN" smtClean="0"/>
              <a:pPr/>
              <a:t>16-10-2019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01B8DB-1CA4-4F6F-9F85-7EE77BDE797E}" type="slidenum">
              <a:rPr lang="en-IN" smtClean="0"/>
              <a:pPr/>
              <a:t>‹#›</a:t>
            </a:fld>
            <a:endParaRPr lang="en-IN"/>
          </a:p>
        </p:txBody>
      </p:sp>
    </p:spTree>
    <p:extLst>
      <p:ext uri="{BB962C8B-B14F-4D97-AF65-F5344CB8AC3E}">
        <p14:creationId xmlns:p14="http://schemas.microsoft.com/office/powerpoint/2010/main" xmlns="" val="1038576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6009658-A888-48DE-98A9-EE075DFB47A9}" type="datetimeFigureOut">
              <a:rPr lang="en-IN" smtClean="0"/>
              <a:pPr/>
              <a:t>16-10-2019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01B8DB-1CA4-4F6F-9F85-7EE77BDE797E}" type="slidenum">
              <a:rPr lang="en-IN" smtClean="0"/>
              <a:pPr/>
              <a:t>‹#›</a:t>
            </a:fld>
            <a:endParaRPr lang="en-IN"/>
          </a:p>
        </p:txBody>
      </p:sp>
    </p:spTree>
    <p:extLst>
      <p:ext uri="{BB962C8B-B14F-4D97-AF65-F5344CB8AC3E}">
        <p14:creationId xmlns:p14="http://schemas.microsoft.com/office/powerpoint/2010/main" xmlns="" val="4039212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6009658-A888-48DE-98A9-EE075DFB47A9}" type="datetimeFigureOut">
              <a:rPr lang="en-IN" smtClean="0"/>
              <a:pPr/>
              <a:t>16-10-2019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01B8DB-1CA4-4F6F-9F85-7EE77BDE797E}" type="slidenum">
              <a:rPr lang="en-IN" smtClean="0"/>
              <a:pPr/>
              <a:t>‹#›</a:t>
            </a:fld>
            <a:endParaRPr lang="en-IN"/>
          </a:p>
        </p:txBody>
      </p:sp>
    </p:spTree>
    <p:extLst>
      <p:ext uri="{BB962C8B-B14F-4D97-AF65-F5344CB8AC3E}">
        <p14:creationId xmlns:p14="http://schemas.microsoft.com/office/powerpoint/2010/main" xmlns="" val="387146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009658-A888-48DE-98A9-EE075DFB47A9}" type="datetimeFigureOut">
              <a:rPr lang="en-IN" smtClean="0"/>
              <a:pPr/>
              <a:t>16-10-2019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01B8DB-1CA4-4F6F-9F85-7EE77BDE797E}" type="slidenum">
              <a:rPr lang="en-IN" smtClean="0"/>
              <a:pPr/>
              <a:t>‹#›</a:t>
            </a:fld>
            <a:endParaRPr lang="en-IN"/>
          </a:p>
        </p:txBody>
      </p:sp>
    </p:spTree>
    <p:extLst>
      <p:ext uri="{BB962C8B-B14F-4D97-AF65-F5344CB8AC3E}">
        <p14:creationId xmlns:p14="http://schemas.microsoft.com/office/powerpoint/2010/main" xmlns="" val="1116590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009658-A888-48DE-98A9-EE075DFB47A9}" type="datetimeFigureOut">
              <a:rPr lang="en-IN" smtClean="0"/>
              <a:pPr/>
              <a:t>16-10-2019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01B8DB-1CA4-4F6F-9F85-7EE77BDE797E}" type="slidenum">
              <a:rPr lang="en-IN" smtClean="0"/>
              <a:pPr/>
              <a:t>‹#›</a:t>
            </a:fld>
            <a:endParaRPr lang="en-IN"/>
          </a:p>
        </p:txBody>
      </p:sp>
    </p:spTree>
    <p:extLst>
      <p:ext uri="{BB962C8B-B14F-4D97-AF65-F5344CB8AC3E}">
        <p14:creationId xmlns:p14="http://schemas.microsoft.com/office/powerpoint/2010/main" xmlns="" val="85092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009658-A888-48DE-98A9-EE075DFB47A9}" type="datetimeFigureOut">
              <a:rPr lang="en-IN" smtClean="0"/>
              <a:pPr/>
              <a:t>16-10-2019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01B8DB-1CA4-4F6F-9F85-7EE77BDE797E}" type="slidenum">
              <a:rPr lang="en-IN" smtClean="0"/>
              <a:pPr/>
              <a:t>‹#›</a:t>
            </a:fld>
            <a:endParaRPr lang="en-IN"/>
          </a:p>
        </p:txBody>
      </p:sp>
    </p:spTree>
    <p:extLst>
      <p:ext uri="{BB962C8B-B14F-4D97-AF65-F5344CB8AC3E}">
        <p14:creationId xmlns:p14="http://schemas.microsoft.com/office/powerpoint/2010/main" xmlns="" val="81589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009658-A888-48DE-98A9-EE075DFB47A9}" type="datetimeFigureOut">
              <a:rPr lang="en-IN" smtClean="0"/>
              <a:pPr/>
              <a:t>16-10-2019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01B8DB-1CA4-4F6F-9F85-7EE77BDE797E}" type="slidenum">
              <a:rPr lang="en-IN" smtClean="0"/>
              <a:pPr/>
              <a:t>‹#›</a:t>
            </a:fld>
            <a:endParaRPr lang="en-IN"/>
          </a:p>
        </p:txBody>
      </p:sp>
    </p:spTree>
    <p:extLst>
      <p:ext uri="{BB962C8B-B14F-4D97-AF65-F5344CB8AC3E}">
        <p14:creationId xmlns:p14="http://schemas.microsoft.com/office/powerpoint/2010/main" xmlns="" val="603709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Design Patterns</a:t>
            </a:r>
            <a:br>
              <a:rPr lang="en-IN" b="1" dirty="0"/>
            </a:b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xmlns="" val="3831540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Abstract Factory</a:t>
            </a:r>
            <a:endParaRPr lang="en-US" dirty="0"/>
          </a:p>
        </p:txBody>
      </p:sp>
      <p:sp>
        <p:nvSpPr>
          <p:cNvPr id="3" name="Content Placeholder 2"/>
          <p:cNvSpPr>
            <a:spLocks noGrp="1"/>
          </p:cNvSpPr>
          <p:nvPr>
            <p:ph idx="1"/>
          </p:nvPr>
        </p:nvSpPr>
        <p:spPr/>
        <p:txBody>
          <a:bodyPr/>
          <a:lstStyle/>
          <a:p>
            <a:r>
              <a:rPr lang="en-US" dirty="0" smtClean="0"/>
              <a:t>The Abstract Factory defines a Factory Method per product. Each Factory Method encapsulates the new operator and the concrete, platform-specific, product classes. Each "platform" is then modeled with a Factory derived class.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Abstract Factory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purpose of the Abstract Factory is to provide an interface for creating families of related objects, without specifying concrete classes. </a:t>
            </a:r>
          </a:p>
          <a:p>
            <a:r>
              <a:rPr lang="en-US" dirty="0" smtClean="0"/>
              <a:t>This pattern is found in the sheet metal stamping equipment used in the manufacture of Japanese automobiles. </a:t>
            </a:r>
          </a:p>
          <a:p>
            <a:r>
              <a:rPr lang="en-US" dirty="0" smtClean="0"/>
              <a:t>The stamping equipment is an Abstract Factory which creates auto body parts. </a:t>
            </a:r>
          </a:p>
          <a:p>
            <a:r>
              <a:rPr lang="en-US" dirty="0" smtClean="0"/>
              <a:t>The same machinery is used to stamp right hand doors, left hand doors, right front fenders, left front fenders, hoods, etc. for different models of cars. </a:t>
            </a:r>
          </a:p>
          <a:p>
            <a:r>
              <a:rPr lang="en-US" dirty="0" smtClean="0"/>
              <a:t>Through the use of rollers to change the stamping dies, the concrete classes produced by the machinery can be changed within three minutes.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Abstract Factory</a:t>
            </a:r>
            <a:endParaRPr lang="en-US" dirty="0"/>
          </a:p>
        </p:txBody>
      </p:sp>
      <p:sp>
        <p:nvSpPr>
          <p:cNvPr id="3" name="Content Placeholder 2"/>
          <p:cNvSpPr>
            <a:spLocks noGrp="1"/>
          </p:cNvSpPr>
          <p:nvPr>
            <p:ph idx="1"/>
          </p:nvPr>
        </p:nvSpPr>
        <p:spPr/>
        <p:txBody>
          <a:bodyPr>
            <a:normAutofit/>
          </a:bodyPr>
          <a:lstStyle/>
          <a:p>
            <a:r>
              <a:rPr lang="en-US" b="1" dirty="0" smtClean="0"/>
              <a:t>Check list</a:t>
            </a:r>
          </a:p>
          <a:p>
            <a:pPr lvl="1"/>
            <a:r>
              <a:rPr lang="en-US" dirty="0" smtClean="0"/>
              <a:t>Decide if "platform independence" and creation services are the current source of pain.</a:t>
            </a:r>
          </a:p>
          <a:p>
            <a:pPr lvl="1"/>
            <a:r>
              <a:rPr lang="en-US" dirty="0" smtClean="0"/>
              <a:t>Map out a matrix of "platforms" versus "products".</a:t>
            </a:r>
          </a:p>
          <a:p>
            <a:pPr lvl="1"/>
            <a:r>
              <a:rPr lang="en-US" dirty="0" smtClean="0"/>
              <a:t>Define a factory interface that consists of a factory method per product.</a:t>
            </a:r>
          </a:p>
          <a:p>
            <a:pPr lvl="1"/>
            <a:r>
              <a:rPr lang="en-US" dirty="0" smtClean="0"/>
              <a:t>Define a factory derived class for each platform that encapsulates all references to the new operator.</a:t>
            </a:r>
          </a:p>
          <a:p>
            <a:pPr lvl="1"/>
            <a:r>
              <a:rPr lang="en-US" dirty="0" smtClean="0"/>
              <a:t>The client should retire all references to new, and use the factory methods to create the product objects.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Abstract Factory</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Rules of thumb</a:t>
            </a:r>
          </a:p>
          <a:p>
            <a:pPr lvl="1"/>
            <a:r>
              <a:rPr lang="en-US" dirty="0" smtClean="0"/>
              <a:t>Sometimes creational patterns are competitors: there are cases when either Prototype or Abstract Factory could be used profitably. At other times they are complementary: Abstract Factory might store a set of Prototypes from which to clone and return product objects, Builder can use one of the other patterns to implement which components get built. Abstract Factory, Builder, and Prototype can use Singleton in their implementation.</a:t>
            </a:r>
          </a:p>
          <a:p>
            <a:pPr lvl="1"/>
            <a:r>
              <a:rPr lang="en-US" dirty="0" smtClean="0"/>
              <a:t>Abstract Factory, Builder, and Prototype define a factory object that's responsible for knowing and creating the class of product objects, and make it a parameter of the system. Abstract Factory has the factory object producing objects of several classes. Builder has the factory object building a complex product incrementally using a correspondingly complex protocol. Prototype has the factory object (aka prototype) building a product by copying a prototype object.</a:t>
            </a:r>
          </a:p>
          <a:p>
            <a:pPr lvl="1"/>
            <a:r>
              <a:rPr lang="en-US" dirty="0" smtClean="0"/>
              <a:t>Abstract Factory classes are often implemented with Factory Methods, but they can also be implemented using Prototype.</a:t>
            </a:r>
          </a:p>
          <a:p>
            <a:pPr lvl="1"/>
            <a:r>
              <a:rPr lang="en-US" dirty="0" smtClean="0"/>
              <a:t>Abstract Factory can be used as an alternative to Facade to hide platform-specific classes.</a:t>
            </a:r>
          </a:p>
          <a:p>
            <a:pPr lvl="1"/>
            <a:r>
              <a:rPr lang="en-US" dirty="0" smtClean="0"/>
              <a:t>Builder focuses on constructing a complex object step by step. Abstract Factory emphasizes a family of product objects (either simple or complex). Builder returns the product as a final step, but as far as the Abstract Factory is concerned, the product gets returned immediately.</a:t>
            </a:r>
          </a:p>
          <a:p>
            <a:pPr lvl="1"/>
            <a:r>
              <a:rPr lang="en-US" dirty="0" smtClean="0"/>
              <a:t>Often, designs start out using Factory Method (less complicated, more customizable, subclasses proliferate) and evolve toward Abstract Factory, Prototype, or Builder (more flexible, more complex) as the designer discovers where more flexibility is needed.</a:t>
            </a:r>
          </a:p>
          <a:p>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Limitations</a:t>
            </a:r>
            <a:endParaRPr lang="en-IN" b="1" dirty="0"/>
          </a:p>
        </p:txBody>
      </p:sp>
      <p:sp>
        <p:nvSpPr>
          <p:cNvPr id="4" name="Rectangle 1"/>
          <p:cNvSpPr>
            <a:spLocks noGrp="1" noChangeArrowheads="1"/>
          </p:cNvSpPr>
          <p:nvPr>
            <p:ph idx="1"/>
          </p:nvPr>
        </p:nvSpPr>
        <p:spPr bwMode="auto">
          <a:xfrm>
            <a:off x="838200" y="1728071"/>
            <a:ext cx="11145982" cy="397031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i="0" u="none" strike="noStrike" cap="none" normalizeH="0" baseline="0" dirty="0" smtClean="0">
                <a:ln>
                  <a:noFill/>
                </a:ln>
                <a:solidFill>
                  <a:srgbClr val="444444"/>
                </a:solidFill>
                <a:effectLst/>
                <a:latin typeface="+mj-lt"/>
              </a:rPr>
              <a:t>The concept of design patterns has been criticized by some in the field of computer science,</a:t>
            </a:r>
            <a:r>
              <a:rPr kumimoji="0" lang="en-US" altLang="en-US" sz="3600" i="0" u="none" strike="noStrike" cap="none" normalizeH="0" dirty="0" smtClean="0">
                <a:ln>
                  <a:noFill/>
                </a:ln>
                <a:solidFill>
                  <a:srgbClr val="444444"/>
                </a:solidFill>
                <a:effectLst/>
                <a:latin typeface="+mj-lt"/>
              </a:rPr>
              <a:t> because:</a:t>
            </a:r>
            <a:endParaRPr kumimoji="0" lang="en-US" altLang="en-US" sz="3600" i="0" u="none" strike="noStrike" cap="none" normalizeH="0" baseline="0" dirty="0" smtClean="0">
              <a:ln>
                <a:noFill/>
              </a:ln>
              <a:solidFill>
                <a:srgbClr val="444444"/>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i="0" u="none" strike="noStrike" cap="none" normalizeH="0" baseline="0" dirty="0" smtClean="0">
              <a:ln>
                <a:noFill/>
              </a:ln>
              <a:solidFill>
                <a:srgbClr val="444444"/>
              </a:solidFill>
              <a:effectLst/>
              <a:latin typeface="+mj-lt"/>
            </a:endParaRPr>
          </a:p>
          <a:p>
            <a:pPr>
              <a:lnSpc>
                <a:spcPct val="100000"/>
              </a:lnSpc>
            </a:pPr>
            <a:r>
              <a:rPr kumimoji="0" lang="en-US" altLang="en-US" sz="3600" i="0" u="none" strike="noStrike" cap="none" normalizeH="0" baseline="0" dirty="0" smtClean="0">
                <a:ln>
                  <a:noFill/>
                </a:ln>
                <a:solidFill>
                  <a:srgbClr val="444444"/>
                </a:solidFill>
                <a:effectLst/>
                <a:latin typeface="+mj-lt"/>
              </a:rPr>
              <a:t>Targets the wrong problem</a:t>
            </a:r>
          </a:p>
          <a:p>
            <a:pPr>
              <a:lnSpc>
                <a:spcPct val="100000"/>
              </a:lnSpc>
            </a:pPr>
            <a:r>
              <a:rPr kumimoji="0" lang="en-US" altLang="en-US" sz="3600" i="0" u="none" strike="noStrike" cap="none" normalizeH="0" baseline="0" dirty="0" smtClean="0">
                <a:ln>
                  <a:noFill/>
                </a:ln>
                <a:solidFill>
                  <a:srgbClr val="444444"/>
                </a:solidFill>
                <a:effectLst/>
                <a:latin typeface="+mj-lt"/>
              </a:rPr>
              <a:t>Lacks formal foundations</a:t>
            </a:r>
          </a:p>
          <a:p>
            <a:pPr>
              <a:lnSpc>
                <a:spcPct val="100000"/>
              </a:lnSpc>
            </a:pPr>
            <a:r>
              <a:rPr kumimoji="0" lang="en-US" altLang="en-US" sz="3600" i="0" u="none" strike="noStrike" cap="none" normalizeH="0" baseline="0" dirty="0" smtClean="0">
                <a:ln>
                  <a:noFill/>
                </a:ln>
                <a:solidFill>
                  <a:srgbClr val="444444"/>
                </a:solidFill>
                <a:effectLst/>
                <a:latin typeface="+mj-lt"/>
              </a:rPr>
              <a:t>Leads to inefficient solutions</a:t>
            </a:r>
          </a:p>
          <a:p>
            <a:pPr>
              <a:lnSpc>
                <a:spcPct val="100000"/>
              </a:lnSpc>
            </a:pPr>
            <a:r>
              <a:rPr kumimoji="0" lang="en-US" altLang="en-US" sz="3600" i="0" u="none" strike="noStrike" cap="none" normalizeH="0" baseline="0" dirty="0" smtClean="0">
                <a:ln>
                  <a:noFill/>
                </a:ln>
                <a:solidFill>
                  <a:srgbClr val="444444"/>
                </a:solidFill>
                <a:effectLst/>
                <a:latin typeface="+mj-lt"/>
              </a:rPr>
              <a:t>Does not differ significantly from other abstractions</a:t>
            </a:r>
          </a:p>
        </p:txBody>
      </p:sp>
    </p:spTree>
    <p:extLst>
      <p:ext uri="{BB962C8B-B14F-4D97-AF65-F5344CB8AC3E}">
        <p14:creationId xmlns:p14="http://schemas.microsoft.com/office/powerpoint/2010/main" xmlns="" val="1065374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Design Patterns</a:t>
            </a:r>
            <a:endParaRPr lang="en-IN" dirty="0"/>
          </a:p>
        </p:txBody>
      </p:sp>
      <p:sp>
        <p:nvSpPr>
          <p:cNvPr id="3" name="Content Placeholder 2"/>
          <p:cNvSpPr>
            <a:spLocks noGrp="1"/>
          </p:cNvSpPr>
          <p:nvPr>
            <p:ph idx="1"/>
          </p:nvPr>
        </p:nvSpPr>
        <p:spPr/>
        <p:txBody>
          <a:bodyPr/>
          <a:lstStyle/>
          <a:p>
            <a:r>
              <a:rPr lang="en-IN" dirty="0"/>
              <a:t>In software engineering, a </a:t>
            </a:r>
            <a:r>
              <a:rPr lang="en-IN" b="1" dirty="0"/>
              <a:t>design pattern</a:t>
            </a:r>
            <a:r>
              <a:rPr lang="en-IN" dirty="0"/>
              <a:t> is a general repeatable solution to a commonly occurring problem in software design. </a:t>
            </a:r>
            <a:endParaRPr lang="en-IN" dirty="0" smtClean="0"/>
          </a:p>
          <a:p>
            <a:r>
              <a:rPr lang="en-IN" dirty="0" smtClean="0"/>
              <a:t>A </a:t>
            </a:r>
            <a:r>
              <a:rPr lang="en-IN" dirty="0"/>
              <a:t>design pattern isn't a finished design that can be transformed directly into code. </a:t>
            </a:r>
            <a:endParaRPr lang="en-IN" dirty="0" smtClean="0"/>
          </a:p>
          <a:p>
            <a:r>
              <a:rPr lang="en-IN" dirty="0" smtClean="0"/>
              <a:t>It </a:t>
            </a:r>
            <a:r>
              <a:rPr lang="en-IN" dirty="0"/>
              <a:t>is a description or template for how to solve a problem that can be used in many different situations.</a:t>
            </a:r>
          </a:p>
        </p:txBody>
      </p:sp>
    </p:spTree>
    <p:extLst>
      <p:ext uri="{BB962C8B-B14F-4D97-AF65-F5344CB8AC3E}">
        <p14:creationId xmlns:p14="http://schemas.microsoft.com/office/powerpoint/2010/main" xmlns="" val="3379844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Uses of Design </a:t>
            </a:r>
            <a:r>
              <a:rPr lang="en-IN" b="1" dirty="0" smtClean="0"/>
              <a:t>Patterns</a:t>
            </a:r>
            <a:endParaRPr lang="en-IN" dirty="0"/>
          </a:p>
        </p:txBody>
      </p:sp>
      <p:sp>
        <p:nvSpPr>
          <p:cNvPr id="3" name="Content Placeholder 2"/>
          <p:cNvSpPr>
            <a:spLocks noGrp="1"/>
          </p:cNvSpPr>
          <p:nvPr>
            <p:ph idx="1"/>
          </p:nvPr>
        </p:nvSpPr>
        <p:spPr/>
        <p:txBody>
          <a:bodyPr>
            <a:normAutofit fontScale="92500" lnSpcReduction="10000"/>
          </a:bodyPr>
          <a:lstStyle/>
          <a:p>
            <a:r>
              <a:rPr lang="en-IN" dirty="0"/>
              <a:t>Design patterns can speed up the development process by providing tested, proven development paradigms. </a:t>
            </a:r>
            <a:endParaRPr lang="en-IN" dirty="0" smtClean="0"/>
          </a:p>
          <a:p>
            <a:r>
              <a:rPr lang="en-IN" dirty="0" smtClean="0"/>
              <a:t>Reusing </a:t>
            </a:r>
            <a:r>
              <a:rPr lang="en-IN" dirty="0"/>
              <a:t>design patterns helps to prevent subtle issues that can cause major problems and improves code readability for coders and architects familiar with the patterns.</a:t>
            </a:r>
          </a:p>
          <a:p>
            <a:r>
              <a:rPr lang="en-IN" dirty="0" smtClean="0"/>
              <a:t>Design </a:t>
            </a:r>
            <a:r>
              <a:rPr lang="en-IN" dirty="0"/>
              <a:t>patterns provide general solutions, documented in a format that doesn't require specifics tied to a particular problem.</a:t>
            </a:r>
          </a:p>
          <a:p>
            <a:r>
              <a:rPr lang="en-IN" dirty="0" smtClean="0"/>
              <a:t>Design </a:t>
            </a:r>
            <a:r>
              <a:rPr lang="en-IN" dirty="0"/>
              <a:t>patterns allow developers to communicate using well-known, well understood names for software interactions. </a:t>
            </a:r>
            <a:endParaRPr lang="en-IN" dirty="0" smtClean="0"/>
          </a:p>
          <a:p>
            <a:r>
              <a:rPr lang="en-IN" dirty="0" smtClean="0"/>
              <a:t>Common </a:t>
            </a:r>
            <a:r>
              <a:rPr lang="en-IN" dirty="0"/>
              <a:t>design patterns can be improved over time, making them more robust than ad-hoc designs.</a:t>
            </a:r>
          </a:p>
          <a:p>
            <a:pPr marL="0" indent="0">
              <a:buNone/>
            </a:pPr>
            <a:endParaRPr lang="en-IN" dirty="0"/>
          </a:p>
        </p:txBody>
      </p:sp>
    </p:spTree>
    <p:extLst>
      <p:ext uri="{BB962C8B-B14F-4D97-AF65-F5344CB8AC3E}">
        <p14:creationId xmlns:p14="http://schemas.microsoft.com/office/powerpoint/2010/main" xmlns="" val="3068278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6882"/>
            <a:ext cx="10515600" cy="1325563"/>
          </a:xfrm>
        </p:spPr>
        <p:txBody>
          <a:bodyPr/>
          <a:lstStyle/>
          <a:p>
            <a:r>
              <a:rPr lang="en-US" b="1" dirty="0" smtClean="0"/>
              <a:t>Categories </a:t>
            </a:r>
            <a:r>
              <a:rPr lang="en-IN" b="1" dirty="0" smtClean="0"/>
              <a:t>of Design Patterns</a:t>
            </a:r>
            <a:r>
              <a:rPr lang="en-US" b="1" dirty="0" smtClean="0"/>
              <a:t> </a:t>
            </a:r>
            <a:endParaRPr lang="en-IN" b="1" dirty="0"/>
          </a:p>
        </p:txBody>
      </p:sp>
      <p:sp>
        <p:nvSpPr>
          <p:cNvPr id="3" name="Content Placeholder 2"/>
          <p:cNvSpPr>
            <a:spLocks noGrp="1"/>
          </p:cNvSpPr>
          <p:nvPr>
            <p:ph idx="1"/>
          </p:nvPr>
        </p:nvSpPr>
        <p:spPr/>
        <p:txBody>
          <a:bodyPr>
            <a:normAutofit/>
          </a:bodyPr>
          <a:lstStyle/>
          <a:p>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xmlns="" val="1800448488"/>
              </p:ext>
            </p:extLst>
          </p:nvPr>
        </p:nvGraphicFramePr>
        <p:xfrm>
          <a:off x="838200" y="555656"/>
          <a:ext cx="10515600" cy="6312269"/>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xmlns="" val="746289361"/>
                    </a:ext>
                  </a:extLst>
                </a:gridCol>
                <a:gridCol w="3505200">
                  <a:extLst>
                    <a:ext uri="{9D8B030D-6E8A-4147-A177-3AD203B41FA5}">
                      <a16:colId xmlns:a16="http://schemas.microsoft.com/office/drawing/2014/main" xmlns="" val="92498232"/>
                    </a:ext>
                  </a:extLst>
                </a:gridCol>
                <a:gridCol w="3505200">
                  <a:extLst>
                    <a:ext uri="{9D8B030D-6E8A-4147-A177-3AD203B41FA5}">
                      <a16:colId xmlns:a16="http://schemas.microsoft.com/office/drawing/2014/main" xmlns="" val="499286652"/>
                    </a:ext>
                  </a:extLst>
                </a:gridCol>
              </a:tblGrid>
              <a:tr h="520820">
                <a:tc>
                  <a:txBody>
                    <a:bodyPr/>
                    <a:lstStyle/>
                    <a:p>
                      <a:r>
                        <a:rPr lang="en-IN" sz="1600" b="1" dirty="0" smtClean="0"/>
                        <a:t>Creational design patterns</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dirty="0" smtClean="0"/>
                        <a:t>Structural design patterns</a:t>
                      </a:r>
                      <a:endParaRPr lang="en-IN" sz="1600" dirty="0"/>
                    </a:p>
                  </a:txBody>
                  <a:tcPr/>
                </a:tc>
                <a:tc>
                  <a:txBody>
                    <a:bodyPr/>
                    <a:lstStyle/>
                    <a:p>
                      <a:r>
                        <a:rPr lang="en-IN" sz="1600" b="1" dirty="0" smtClean="0"/>
                        <a:t>Behavioural design patterns</a:t>
                      </a:r>
                      <a:endParaRPr lang="en-IN" sz="1600" dirty="0"/>
                    </a:p>
                  </a:txBody>
                  <a:tcPr/>
                </a:tc>
                <a:extLst>
                  <a:ext uri="{0D108BD9-81ED-4DB2-BD59-A6C34878D82A}">
                    <a16:rowId xmlns:a16="http://schemas.microsoft.com/office/drawing/2014/main" xmlns="" val="1762964627"/>
                  </a:ext>
                </a:extLst>
              </a:tr>
              <a:tr h="520820">
                <a:tc>
                  <a:txBody>
                    <a:bodyPr/>
                    <a:lstStyle/>
                    <a:p>
                      <a:pPr marL="2857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b="1" dirty="0" smtClean="0"/>
                        <a:t>Abstract Factory</a:t>
                      </a:r>
                      <a:endParaRPr lang="en-IN" sz="1600" dirty="0"/>
                    </a:p>
                  </a:txBody>
                  <a:tcPr/>
                </a:tc>
                <a:tc>
                  <a:txBody>
                    <a:bodyPr/>
                    <a:lstStyle/>
                    <a:p>
                      <a:pPr marL="342900" indent="-342900">
                        <a:buFont typeface="Arial" panose="020B0604020202020204" pitchFamily="34" charset="0"/>
                        <a:buChar char="•"/>
                      </a:pPr>
                      <a:r>
                        <a:rPr lang="en-IN" sz="1600" b="1" dirty="0" smtClean="0"/>
                        <a:t>Adapter</a:t>
                      </a:r>
                      <a:endParaRPr lang="en-IN" sz="1600" dirty="0"/>
                    </a:p>
                  </a:txBody>
                  <a:tcPr/>
                </a:tc>
                <a:tc>
                  <a:txBody>
                    <a:bodyPr/>
                    <a:lstStyle/>
                    <a:p>
                      <a:pPr marL="285750" indent="-285750">
                        <a:buFont typeface="Arial" panose="020B0604020202020204" pitchFamily="34" charset="0"/>
                        <a:buChar char="•"/>
                      </a:pPr>
                      <a:r>
                        <a:rPr lang="en-IN" sz="1600" b="1" i="0" u="none" strike="noStrike" kern="1200" dirty="0" smtClean="0">
                          <a:solidFill>
                            <a:schemeClr val="dk1"/>
                          </a:solidFill>
                          <a:effectLst/>
                          <a:latin typeface="+mn-lt"/>
                          <a:ea typeface="+mn-ea"/>
                          <a:cs typeface="+mn-cs"/>
                        </a:rPr>
                        <a:t>Chain of responsibility</a:t>
                      </a:r>
                      <a:endParaRPr lang="en-IN" sz="1600" b="0" i="0" kern="1200" dirty="0" smtClean="0">
                        <a:solidFill>
                          <a:schemeClr val="dk1"/>
                        </a:solidFill>
                        <a:effectLst/>
                        <a:latin typeface="+mn-lt"/>
                        <a:ea typeface="+mn-ea"/>
                        <a:cs typeface="+mn-cs"/>
                      </a:endParaRPr>
                    </a:p>
                  </a:txBody>
                  <a:tcPr/>
                </a:tc>
                <a:extLst>
                  <a:ext uri="{0D108BD9-81ED-4DB2-BD59-A6C34878D82A}">
                    <a16:rowId xmlns:a16="http://schemas.microsoft.com/office/drawing/2014/main" xmlns="" val="3863305525"/>
                  </a:ext>
                </a:extLst>
              </a:tr>
              <a:tr h="520820">
                <a:tc>
                  <a:txBody>
                    <a:bodyPr/>
                    <a:lstStyle/>
                    <a:p>
                      <a:pPr marL="2857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b="1" dirty="0" smtClean="0"/>
                        <a:t>Builder</a:t>
                      </a:r>
                      <a:endParaRPr lang="en-IN" sz="1600"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b="1" dirty="0" smtClean="0"/>
                        <a:t>Bridge</a:t>
                      </a:r>
                      <a:endParaRPr lang="en-IN" sz="1600" dirty="0"/>
                    </a:p>
                  </a:txBody>
                  <a:tcPr/>
                </a:tc>
                <a:tc>
                  <a:txBody>
                    <a:bodyPr/>
                    <a:lstStyle/>
                    <a:p>
                      <a:pPr marL="285750" indent="-285750">
                        <a:buFont typeface="Arial" panose="020B0604020202020204" pitchFamily="34" charset="0"/>
                        <a:buChar char="•"/>
                      </a:pPr>
                      <a:r>
                        <a:rPr lang="en-IN" sz="1600" b="1" i="0" u="none" strike="noStrike" kern="1200" dirty="0" smtClean="0">
                          <a:solidFill>
                            <a:schemeClr val="dk1"/>
                          </a:solidFill>
                          <a:effectLst/>
                          <a:latin typeface="+mn-lt"/>
                          <a:ea typeface="+mn-ea"/>
                          <a:cs typeface="+mn-cs"/>
                        </a:rPr>
                        <a:t>Command</a:t>
                      </a:r>
                      <a:endParaRPr lang="en-IN" sz="1600" dirty="0"/>
                    </a:p>
                  </a:txBody>
                  <a:tcPr/>
                </a:tc>
                <a:extLst>
                  <a:ext uri="{0D108BD9-81ED-4DB2-BD59-A6C34878D82A}">
                    <a16:rowId xmlns:a16="http://schemas.microsoft.com/office/drawing/2014/main" xmlns="" val="4165253640"/>
                  </a:ext>
                </a:extLst>
              </a:tr>
              <a:tr h="520820">
                <a:tc>
                  <a:txBody>
                    <a:bodyPr/>
                    <a:lstStyle/>
                    <a:p>
                      <a:pPr marL="2857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b="1" dirty="0" smtClean="0"/>
                        <a:t>Factory Method           </a:t>
                      </a:r>
                      <a:endParaRPr lang="en-IN" sz="1600"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b="1" dirty="0" smtClean="0"/>
                        <a:t>Composite</a:t>
                      </a:r>
                      <a:endParaRPr lang="en-IN" sz="1600" dirty="0"/>
                    </a:p>
                  </a:txBody>
                  <a:tcPr/>
                </a:tc>
                <a:tc>
                  <a:txBody>
                    <a:bodyPr/>
                    <a:lstStyle/>
                    <a:p>
                      <a:pPr marL="285750" indent="-285750">
                        <a:buFont typeface="Arial" panose="020B0604020202020204" pitchFamily="34" charset="0"/>
                        <a:buChar char="•"/>
                      </a:pPr>
                      <a:r>
                        <a:rPr lang="en-IN" sz="1600" b="1" i="0" u="none" strike="noStrike" kern="1200" dirty="0" smtClean="0">
                          <a:solidFill>
                            <a:schemeClr val="dk1"/>
                          </a:solidFill>
                          <a:effectLst/>
                          <a:latin typeface="+mn-lt"/>
                          <a:ea typeface="+mn-ea"/>
                          <a:cs typeface="+mn-cs"/>
                        </a:rPr>
                        <a:t>Interpreter</a:t>
                      </a:r>
                      <a:endParaRPr lang="en-IN" sz="1600" dirty="0"/>
                    </a:p>
                  </a:txBody>
                  <a:tcPr/>
                </a:tc>
                <a:extLst>
                  <a:ext uri="{0D108BD9-81ED-4DB2-BD59-A6C34878D82A}">
                    <a16:rowId xmlns:a16="http://schemas.microsoft.com/office/drawing/2014/main" xmlns="" val="1181168121"/>
                  </a:ext>
                </a:extLst>
              </a:tr>
              <a:tr h="520820">
                <a:tc>
                  <a:txBody>
                    <a:bodyPr/>
                    <a:lstStyle/>
                    <a:p>
                      <a:pPr marL="2857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b="1" dirty="0" smtClean="0"/>
                        <a:t>Object Pool</a:t>
                      </a:r>
                      <a:endParaRPr lang="en-IN" sz="1600"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b="1" dirty="0" smtClean="0"/>
                        <a:t>Decorator</a:t>
                      </a:r>
                      <a:endParaRPr lang="en-IN" sz="1600" dirty="0"/>
                    </a:p>
                  </a:txBody>
                  <a:tcPr/>
                </a:tc>
                <a:tc>
                  <a:txBody>
                    <a:bodyPr/>
                    <a:lstStyle/>
                    <a:p>
                      <a:pPr marL="285750" indent="-285750">
                        <a:buFont typeface="Arial" panose="020B0604020202020204" pitchFamily="34" charset="0"/>
                        <a:buChar char="•"/>
                      </a:pPr>
                      <a:r>
                        <a:rPr lang="en-IN" sz="1600" b="1" i="0" u="none" strike="noStrike" kern="1200" dirty="0" smtClean="0">
                          <a:solidFill>
                            <a:schemeClr val="dk1"/>
                          </a:solidFill>
                          <a:effectLst/>
                          <a:latin typeface="+mn-lt"/>
                          <a:ea typeface="+mn-ea"/>
                          <a:cs typeface="+mn-cs"/>
                        </a:rPr>
                        <a:t>Iterator</a:t>
                      </a:r>
                      <a:endParaRPr lang="en-IN" sz="1600" dirty="0"/>
                    </a:p>
                  </a:txBody>
                  <a:tcPr/>
                </a:tc>
                <a:extLst>
                  <a:ext uri="{0D108BD9-81ED-4DB2-BD59-A6C34878D82A}">
                    <a16:rowId xmlns:a16="http://schemas.microsoft.com/office/drawing/2014/main" xmlns="" val="3839354499"/>
                  </a:ext>
                </a:extLst>
              </a:tr>
              <a:tr h="520820">
                <a:tc>
                  <a:txBody>
                    <a:bodyPr/>
                    <a:lstStyle/>
                    <a:p>
                      <a:pPr marL="2857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b="1" dirty="0" smtClean="0"/>
                        <a:t>Prototype</a:t>
                      </a:r>
                      <a:endParaRPr lang="en-IN" sz="1600"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b="1" dirty="0" smtClean="0"/>
                        <a:t>Facade</a:t>
                      </a:r>
                      <a:endParaRPr lang="en-IN" sz="1600" dirty="0"/>
                    </a:p>
                  </a:txBody>
                  <a:tcPr/>
                </a:tc>
                <a:tc>
                  <a:txBody>
                    <a:bodyPr/>
                    <a:lstStyle/>
                    <a:p>
                      <a:pPr marL="285750" indent="-285750">
                        <a:buFont typeface="Arial" panose="020B0604020202020204" pitchFamily="34" charset="0"/>
                        <a:buChar char="•"/>
                      </a:pPr>
                      <a:r>
                        <a:rPr lang="en-IN" sz="1600" b="1" i="0" u="none" strike="noStrike" kern="1200" dirty="0" smtClean="0">
                          <a:solidFill>
                            <a:schemeClr val="dk1"/>
                          </a:solidFill>
                          <a:effectLst/>
                          <a:latin typeface="+mn-lt"/>
                          <a:ea typeface="+mn-ea"/>
                          <a:cs typeface="+mn-cs"/>
                        </a:rPr>
                        <a:t>Mediator</a:t>
                      </a:r>
                      <a:endParaRPr lang="en-IN" sz="1600" dirty="0"/>
                    </a:p>
                  </a:txBody>
                  <a:tcPr/>
                </a:tc>
                <a:extLst>
                  <a:ext uri="{0D108BD9-81ED-4DB2-BD59-A6C34878D82A}">
                    <a16:rowId xmlns:a16="http://schemas.microsoft.com/office/drawing/2014/main" xmlns="" val="4013789811"/>
                  </a:ext>
                </a:extLst>
              </a:tr>
              <a:tr h="325354">
                <a:tc>
                  <a:txBody>
                    <a:bodyPr/>
                    <a:lstStyle/>
                    <a:p>
                      <a:pPr marL="2857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b="1" dirty="0" smtClean="0"/>
                        <a:t>Singleton</a:t>
                      </a:r>
                      <a:endParaRPr lang="en-IN" sz="1600"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b="1" dirty="0" smtClean="0"/>
                        <a:t>Flyweight</a:t>
                      </a:r>
                      <a:endParaRPr lang="en-IN" sz="1600" dirty="0"/>
                    </a:p>
                  </a:txBody>
                  <a:tcPr/>
                </a:tc>
                <a:tc>
                  <a:txBody>
                    <a:bodyPr/>
                    <a:lstStyle/>
                    <a:p>
                      <a:pPr marL="285750" indent="-285750">
                        <a:buFont typeface="Arial" panose="020B0604020202020204" pitchFamily="34" charset="0"/>
                        <a:buChar char="•"/>
                      </a:pPr>
                      <a:r>
                        <a:rPr lang="en-IN" sz="1600" b="1" i="0" u="none" strike="noStrike" kern="1200" dirty="0" smtClean="0">
                          <a:solidFill>
                            <a:schemeClr val="dk1"/>
                          </a:solidFill>
                          <a:effectLst/>
                          <a:latin typeface="+mn-lt"/>
                          <a:ea typeface="+mn-ea"/>
                          <a:cs typeface="+mn-cs"/>
                        </a:rPr>
                        <a:t>Memento</a:t>
                      </a:r>
                      <a:endParaRPr lang="en-IN" sz="1600" dirty="0"/>
                    </a:p>
                  </a:txBody>
                  <a:tcPr/>
                </a:tc>
                <a:extLst>
                  <a:ext uri="{0D108BD9-81ED-4DB2-BD59-A6C34878D82A}">
                    <a16:rowId xmlns:a16="http://schemas.microsoft.com/office/drawing/2014/main" xmlns="" val="2801845759"/>
                  </a:ext>
                </a:extLst>
              </a:tr>
              <a:tr h="447168">
                <a:tc>
                  <a:txBody>
                    <a:bodyPr/>
                    <a:lstStyle/>
                    <a:p>
                      <a:pPr marL="2857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600"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b="1" dirty="0" smtClean="0"/>
                        <a:t>Private Class Data</a:t>
                      </a:r>
                      <a:endParaRPr lang="en-IN" sz="1600"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b="1" i="0" u="none" strike="noStrike" kern="1200" dirty="0" smtClean="0">
                          <a:solidFill>
                            <a:schemeClr val="dk1"/>
                          </a:solidFill>
                          <a:effectLst/>
                          <a:latin typeface="+mn-lt"/>
                          <a:ea typeface="+mn-ea"/>
                          <a:cs typeface="+mn-cs"/>
                        </a:rPr>
                        <a:t>Null Object</a:t>
                      </a:r>
                      <a:endParaRPr lang="en-IN" sz="1600" dirty="0"/>
                    </a:p>
                  </a:txBody>
                  <a:tcPr/>
                </a:tc>
                <a:extLst>
                  <a:ext uri="{0D108BD9-81ED-4DB2-BD59-A6C34878D82A}">
                    <a16:rowId xmlns:a16="http://schemas.microsoft.com/office/drawing/2014/main" xmlns="" val="2586412853"/>
                  </a:ext>
                </a:extLst>
              </a:tr>
              <a:tr h="443665">
                <a:tc>
                  <a:txBody>
                    <a:bodyPr/>
                    <a:lstStyle/>
                    <a:p>
                      <a:pPr marL="2857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600"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b="1" dirty="0" smtClean="0"/>
                        <a:t>Proxy</a:t>
                      </a:r>
                      <a:endParaRPr lang="en-IN" sz="1600" dirty="0"/>
                    </a:p>
                  </a:txBody>
                  <a:tcPr/>
                </a:tc>
                <a:tc>
                  <a:txBody>
                    <a:bodyPr/>
                    <a:lstStyle/>
                    <a:p>
                      <a:pPr marL="285750" indent="-285750">
                        <a:buFont typeface="Arial" panose="020B0604020202020204" pitchFamily="34" charset="0"/>
                        <a:buChar char="•"/>
                      </a:pPr>
                      <a:r>
                        <a:rPr lang="en-IN" sz="1600" b="1" i="0" u="none" strike="noStrike" kern="1200" dirty="0" smtClean="0">
                          <a:solidFill>
                            <a:schemeClr val="dk1"/>
                          </a:solidFill>
                          <a:effectLst/>
                          <a:latin typeface="+mn-lt"/>
                          <a:ea typeface="+mn-ea"/>
                          <a:cs typeface="+mn-cs"/>
                        </a:rPr>
                        <a:t>State</a:t>
                      </a:r>
                      <a:endParaRPr lang="en-IN" sz="1600" dirty="0"/>
                    </a:p>
                  </a:txBody>
                  <a:tcPr/>
                </a:tc>
                <a:extLst>
                  <a:ext uri="{0D108BD9-81ED-4DB2-BD59-A6C34878D82A}">
                    <a16:rowId xmlns:a16="http://schemas.microsoft.com/office/drawing/2014/main" xmlns="" val="234907843"/>
                  </a:ext>
                </a:extLst>
              </a:tr>
              <a:tr h="454522">
                <a:tc>
                  <a:txBody>
                    <a:bodyPr/>
                    <a:lstStyle/>
                    <a:p>
                      <a:pPr marL="2857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600"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600"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b="1" i="0" u="none" strike="noStrike" kern="1200" dirty="0" smtClean="0">
                          <a:solidFill>
                            <a:schemeClr val="dk1"/>
                          </a:solidFill>
                          <a:effectLst/>
                          <a:latin typeface="+mn-lt"/>
                          <a:ea typeface="+mn-ea"/>
                          <a:cs typeface="+mn-cs"/>
                        </a:rPr>
                        <a:t>Strategy</a:t>
                      </a:r>
                      <a:endParaRPr lang="en-IN" sz="1600" dirty="0"/>
                    </a:p>
                  </a:txBody>
                  <a:tcPr/>
                </a:tc>
                <a:extLst>
                  <a:ext uri="{0D108BD9-81ED-4DB2-BD59-A6C34878D82A}">
                    <a16:rowId xmlns:a16="http://schemas.microsoft.com/office/drawing/2014/main" xmlns="" val="952843869"/>
                  </a:ext>
                </a:extLst>
              </a:tr>
              <a:tr h="510750">
                <a:tc>
                  <a:txBody>
                    <a:bodyPr/>
                    <a:lstStyle/>
                    <a:p>
                      <a:pPr marL="2857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600"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600"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b="1" i="0" u="none" strike="noStrike" kern="1200" dirty="0" smtClean="0">
                          <a:solidFill>
                            <a:schemeClr val="dk1"/>
                          </a:solidFill>
                          <a:effectLst/>
                          <a:latin typeface="+mn-lt"/>
                          <a:ea typeface="+mn-ea"/>
                          <a:cs typeface="+mn-cs"/>
                        </a:rPr>
                        <a:t>Observer</a:t>
                      </a:r>
                      <a:endParaRPr lang="en-IN" sz="1600" dirty="0"/>
                    </a:p>
                  </a:txBody>
                  <a:tcPr/>
                </a:tc>
                <a:extLst>
                  <a:ext uri="{0D108BD9-81ED-4DB2-BD59-A6C34878D82A}">
                    <a16:rowId xmlns:a16="http://schemas.microsoft.com/office/drawing/2014/main" xmlns="" val="2554310501"/>
                  </a:ext>
                </a:extLst>
              </a:tr>
              <a:tr h="497982">
                <a:tc>
                  <a:txBody>
                    <a:bodyPr/>
                    <a:lstStyle/>
                    <a:p>
                      <a:pPr marL="2857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600"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600"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b="1" i="0" u="none" strike="noStrike" kern="1200" dirty="0" smtClean="0">
                          <a:solidFill>
                            <a:schemeClr val="dk1"/>
                          </a:solidFill>
                          <a:effectLst/>
                          <a:latin typeface="+mn-lt"/>
                          <a:ea typeface="+mn-ea"/>
                          <a:cs typeface="+mn-cs"/>
                        </a:rPr>
                        <a:t>Template method</a:t>
                      </a:r>
                      <a:endParaRPr lang="en-IN" sz="1600" dirty="0"/>
                    </a:p>
                  </a:txBody>
                  <a:tcPr/>
                </a:tc>
                <a:extLst>
                  <a:ext uri="{0D108BD9-81ED-4DB2-BD59-A6C34878D82A}">
                    <a16:rowId xmlns:a16="http://schemas.microsoft.com/office/drawing/2014/main" xmlns="" val="2448376751"/>
                  </a:ext>
                </a:extLst>
              </a:tr>
              <a:tr h="497982">
                <a:tc>
                  <a:txBody>
                    <a:bodyPr/>
                    <a:lstStyle/>
                    <a:p>
                      <a:pPr marL="2857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600"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600" dirty="0"/>
                    </a:p>
                  </a:txBody>
                  <a:tcPr/>
                </a:tc>
                <a:tc>
                  <a:txBody>
                    <a:bodyPr/>
                    <a:lstStyle/>
                    <a:p>
                      <a:pPr marL="285750" indent="-285750">
                        <a:buFont typeface="Arial" panose="020B0604020202020204" pitchFamily="34" charset="0"/>
                        <a:buChar char="•"/>
                      </a:pPr>
                      <a:r>
                        <a:rPr lang="en-IN" sz="1600" b="1" i="0" u="none" strike="noStrike" kern="1200" dirty="0" smtClean="0">
                          <a:solidFill>
                            <a:schemeClr val="dk1"/>
                          </a:solidFill>
                          <a:effectLst/>
                          <a:latin typeface="+mn-lt"/>
                          <a:ea typeface="+mn-ea"/>
                          <a:cs typeface="+mn-cs"/>
                        </a:rPr>
                        <a:t>Visitor</a:t>
                      </a:r>
                      <a:endParaRPr lang="en-IN" sz="1600" dirty="0"/>
                    </a:p>
                  </a:txBody>
                  <a:tcPr/>
                </a:tc>
                <a:extLst>
                  <a:ext uri="{0D108BD9-81ED-4DB2-BD59-A6C34878D82A}">
                    <a16:rowId xmlns:a16="http://schemas.microsoft.com/office/drawing/2014/main" xmlns="" val="2482900627"/>
                  </a:ext>
                </a:extLst>
              </a:tr>
            </a:tbl>
          </a:graphicData>
        </a:graphic>
      </p:graphicFrame>
    </p:spTree>
    <p:extLst>
      <p:ext uri="{BB962C8B-B14F-4D97-AF65-F5344CB8AC3E}">
        <p14:creationId xmlns:p14="http://schemas.microsoft.com/office/powerpoint/2010/main" xmlns="" val="1326086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Creational design </a:t>
            </a:r>
            <a:r>
              <a:rPr lang="en-IN" b="1" dirty="0" smtClean="0"/>
              <a:t>patterns</a:t>
            </a:r>
            <a:endParaRPr lang="en-IN" dirty="0"/>
          </a:p>
        </p:txBody>
      </p:sp>
      <p:sp>
        <p:nvSpPr>
          <p:cNvPr id="4" name="Content Placeholder 2"/>
          <p:cNvSpPr>
            <a:spLocks noGrp="1"/>
          </p:cNvSpPr>
          <p:nvPr>
            <p:ph idx="1"/>
          </p:nvPr>
        </p:nvSpPr>
        <p:spPr>
          <a:xfrm>
            <a:off x="838200" y="1825625"/>
            <a:ext cx="10515600" cy="4351338"/>
          </a:xfrm>
        </p:spPr>
        <p:txBody>
          <a:bodyPr>
            <a:normAutofit lnSpcReduction="10000"/>
          </a:bodyPr>
          <a:lstStyle/>
          <a:p>
            <a:r>
              <a:rPr lang="en-IN" dirty="0"/>
              <a:t>These design patterns are all about class instantiation. </a:t>
            </a:r>
            <a:endParaRPr lang="en-IN" dirty="0" smtClean="0"/>
          </a:p>
          <a:p>
            <a:pPr marL="0" indent="0">
              <a:buNone/>
            </a:pPr>
            <a:endParaRPr lang="en-IN" dirty="0" smtClean="0"/>
          </a:p>
          <a:p>
            <a:r>
              <a:rPr lang="en-IN" dirty="0" smtClean="0"/>
              <a:t>This </a:t>
            </a:r>
            <a:r>
              <a:rPr lang="en-IN" dirty="0"/>
              <a:t>pattern can be further divided into class-creation patterns and object-creational patterns. </a:t>
            </a:r>
            <a:endParaRPr lang="en-IN" dirty="0" smtClean="0"/>
          </a:p>
          <a:p>
            <a:endParaRPr lang="en-IN" dirty="0" smtClean="0"/>
          </a:p>
          <a:p>
            <a:r>
              <a:rPr lang="en-IN" dirty="0" smtClean="0"/>
              <a:t>Class-creation </a:t>
            </a:r>
            <a:r>
              <a:rPr lang="en-IN" dirty="0"/>
              <a:t>patterns use inheritance effectively in the instantiation </a:t>
            </a:r>
            <a:r>
              <a:rPr lang="en-IN" dirty="0" smtClean="0"/>
              <a:t>process.</a:t>
            </a:r>
          </a:p>
          <a:p>
            <a:endParaRPr lang="en-IN" dirty="0" smtClean="0"/>
          </a:p>
          <a:p>
            <a:r>
              <a:rPr lang="en-IN" dirty="0" smtClean="0"/>
              <a:t>Object-creation </a:t>
            </a:r>
            <a:r>
              <a:rPr lang="en-IN" dirty="0"/>
              <a:t>patterns use delegation effectively to get the job done.</a:t>
            </a:r>
          </a:p>
        </p:txBody>
      </p:sp>
    </p:spTree>
    <p:extLst>
      <p:ext uri="{BB962C8B-B14F-4D97-AF65-F5344CB8AC3E}">
        <p14:creationId xmlns:p14="http://schemas.microsoft.com/office/powerpoint/2010/main" xmlns="" val="157832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Creational design patterns</a:t>
            </a:r>
            <a:endParaRPr lang="en-IN" dirty="0"/>
          </a:p>
        </p:txBody>
      </p:sp>
      <p:sp>
        <p:nvSpPr>
          <p:cNvPr id="3" name="Content Placeholder 2"/>
          <p:cNvSpPr>
            <a:spLocks noGrp="1"/>
          </p:cNvSpPr>
          <p:nvPr>
            <p:ph idx="1"/>
          </p:nvPr>
        </p:nvSpPr>
        <p:spPr/>
        <p:txBody>
          <a:bodyPr/>
          <a:lstStyle/>
          <a:p>
            <a:r>
              <a:rPr lang="en-IN" dirty="0"/>
              <a:t>In software engineering, creational design patterns are design patterns that deal with object creation mechanisms, trying to create objects in a manner suitable to the situation. </a:t>
            </a:r>
            <a:endParaRPr lang="en-IN" dirty="0" smtClean="0"/>
          </a:p>
          <a:p>
            <a:endParaRPr lang="en-IN" dirty="0" smtClean="0"/>
          </a:p>
          <a:p>
            <a:r>
              <a:rPr lang="en-IN" dirty="0" smtClean="0"/>
              <a:t>The </a:t>
            </a:r>
            <a:r>
              <a:rPr lang="en-IN" dirty="0"/>
              <a:t>basic form of object creation could result in design problems or added complexity to the design. Creational design patterns solve this problem by somehow controlling this object creation.</a:t>
            </a:r>
          </a:p>
        </p:txBody>
      </p:sp>
    </p:spTree>
    <p:extLst>
      <p:ext uri="{BB962C8B-B14F-4D97-AF65-F5344CB8AC3E}">
        <p14:creationId xmlns:p14="http://schemas.microsoft.com/office/powerpoint/2010/main" xmlns="" val="2189401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Abstract Factory</a:t>
            </a:r>
            <a:endParaRPr lang="en-IN" dirty="0"/>
          </a:p>
        </p:txBody>
      </p:sp>
      <p:sp>
        <p:nvSpPr>
          <p:cNvPr id="3" name="Content Placeholder 2"/>
          <p:cNvSpPr>
            <a:spLocks noGrp="1"/>
          </p:cNvSpPr>
          <p:nvPr>
            <p:ph idx="1"/>
          </p:nvPr>
        </p:nvSpPr>
        <p:spPr/>
        <p:txBody>
          <a:bodyPr/>
          <a:lstStyle/>
          <a:p>
            <a:r>
              <a:rPr lang="en-IN" dirty="0" smtClean="0"/>
              <a:t>Creates an instance of several families of classes.</a:t>
            </a:r>
          </a:p>
          <a:p>
            <a:r>
              <a:rPr lang="en-US" dirty="0" smtClean="0"/>
              <a:t>Provide an interface for creating families of related or dependent objects without specifying their concrete classes.</a:t>
            </a:r>
          </a:p>
          <a:p>
            <a:r>
              <a:rPr lang="en-US" dirty="0" smtClean="0"/>
              <a:t>A hierarchy that encapsulates: many possible "platforms", and the construction of a suite of "products".</a:t>
            </a:r>
          </a:p>
          <a:p>
            <a:r>
              <a:rPr lang="en-US" dirty="0" smtClean="0"/>
              <a:t>The ”</a:t>
            </a:r>
            <a:r>
              <a:rPr lang="en-US" b="1" i="1" dirty="0" smtClean="0"/>
              <a:t>new</a:t>
            </a:r>
            <a:r>
              <a:rPr lang="en-US" dirty="0" smtClean="0"/>
              <a:t>” operator considered harmful.</a:t>
            </a:r>
          </a:p>
          <a:p>
            <a:endParaRPr lang="en-IN" dirty="0"/>
          </a:p>
        </p:txBody>
      </p:sp>
    </p:spTree>
    <p:extLst>
      <p:ext uri="{BB962C8B-B14F-4D97-AF65-F5344CB8AC3E}">
        <p14:creationId xmlns:p14="http://schemas.microsoft.com/office/powerpoint/2010/main" xmlns="" val="4185167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Abstract Factory</a:t>
            </a:r>
            <a:endParaRPr lang="en-US" dirty="0"/>
          </a:p>
        </p:txBody>
      </p:sp>
      <p:sp>
        <p:nvSpPr>
          <p:cNvPr id="3" name="Content Placeholder 2"/>
          <p:cNvSpPr>
            <a:spLocks noGrp="1"/>
          </p:cNvSpPr>
          <p:nvPr>
            <p:ph idx="1"/>
          </p:nvPr>
        </p:nvSpPr>
        <p:spPr/>
        <p:txBody>
          <a:bodyPr/>
          <a:lstStyle/>
          <a:p>
            <a:r>
              <a:rPr lang="en-US" dirty="0" smtClean="0"/>
              <a:t>If an application is to be portable, it needs to encapsulate platform dependencies. </a:t>
            </a:r>
          </a:p>
          <a:p>
            <a:r>
              <a:rPr lang="en-US" dirty="0" smtClean="0"/>
              <a:t>These "platforms" might include: windowing system, operating system, database, etc. </a:t>
            </a:r>
          </a:p>
          <a:p>
            <a:r>
              <a:rPr lang="en-US" dirty="0" smtClean="0"/>
              <a:t>Too often, this encapsulation is not engineered in advance, and lots of #</a:t>
            </a:r>
            <a:r>
              <a:rPr lang="en-US" i="1" dirty="0" err="1" smtClean="0">
                <a:solidFill>
                  <a:srgbClr val="FF0000"/>
                </a:solidFill>
              </a:rPr>
              <a:t>ifdef</a:t>
            </a:r>
            <a:r>
              <a:rPr lang="en-US" dirty="0" smtClean="0"/>
              <a:t> case statements with options for all currently supported platforms begin to procreate like rabbits throughout the code.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Abstract Factory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Provide a level of indirection that abstracts the creation of families of related or dependent objects without directly specifying their concrete classes. </a:t>
            </a:r>
          </a:p>
          <a:p>
            <a:r>
              <a:rPr lang="en-US" dirty="0" smtClean="0"/>
              <a:t>The "factory" object has the responsibility for providing creation services for the entire platform family. Clients never create platform objects directly, they ask the factory to do that for them.</a:t>
            </a:r>
          </a:p>
          <a:p>
            <a:r>
              <a:rPr lang="en-US" dirty="0" smtClean="0"/>
              <a:t>This mechanism makes exchanging product families easy because the specific class of the factory object appears only once in the application - where it is instantiated. </a:t>
            </a:r>
          </a:p>
          <a:p>
            <a:r>
              <a:rPr lang="en-US" dirty="0" smtClean="0"/>
              <a:t>The application can wholesale replace the entire family of products simply by instantiating a different concrete instance of the abstract factory.</a:t>
            </a:r>
          </a:p>
          <a:p>
            <a:r>
              <a:rPr lang="en-US" dirty="0" smtClean="0"/>
              <a:t>Because the service provided by the factory object is so pervasive, it is routinely implemented as a Singleton.</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1004</Words>
  <Application>Microsoft Office PowerPoint</Application>
  <PresentationFormat>Custom</PresentationFormat>
  <Paragraphs>98</Paragraphs>
  <Slides>14</Slides>
  <Notes>0</Notes>
  <HiddenSlides>1</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Design Patterns </vt:lpstr>
      <vt:lpstr>Design Patterns</vt:lpstr>
      <vt:lpstr>Uses of Design Patterns</vt:lpstr>
      <vt:lpstr>Categories of Design Patterns </vt:lpstr>
      <vt:lpstr>Creational design patterns</vt:lpstr>
      <vt:lpstr>Creational design patterns</vt:lpstr>
      <vt:lpstr>Abstract Factory</vt:lpstr>
      <vt:lpstr>Abstract Factory</vt:lpstr>
      <vt:lpstr>Abstract Factory</vt:lpstr>
      <vt:lpstr>Abstract Factory</vt:lpstr>
      <vt:lpstr>Abstract Factory</vt:lpstr>
      <vt:lpstr>Abstract Factory</vt:lpstr>
      <vt:lpstr>Abstract Factory</vt:lpstr>
      <vt:lpstr>Limitations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 </dc:title>
  <dc:creator>HP</dc:creator>
  <cp:lastModifiedBy>Amrit Pal Singh</cp:lastModifiedBy>
  <cp:revision>17</cp:revision>
  <dcterms:created xsi:type="dcterms:W3CDTF">2019-10-11T17:40:48Z</dcterms:created>
  <dcterms:modified xsi:type="dcterms:W3CDTF">2019-10-16T04:16:23Z</dcterms:modified>
</cp:coreProperties>
</file>