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7" r:id="rId1"/>
  </p:sldMasterIdLst>
  <p:notesMasterIdLst>
    <p:notesMasterId r:id="rId41"/>
  </p:notesMasterIdLst>
  <p:handoutMasterIdLst>
    <p:handoutMasterId r:id="rId42"/>
  </p:handoutMasterIdLst>
  <p:sldIdLst>
    <p:sldId id="412" r:id="rId2"/>
    <p:sldId id="413" r:id="rId3"/>
    <p:sldId id="414" r:id="rId4"/>
    <p:sldId id="415" r:id="rId5"/>
    <p:sldId id="416" r:id="rId6"/>
    <p:sldId id="417" r:id="rId7"/>
    <p:sldId id="418" r:id="rId8"/>
    <p:sldId id="419" r:id="rId9"/>
    <p:sldId id="420" r:id="rId10"/>
    <p:sldId id="421" r:id="rId11"/>
    <p:sldId id="422" r:id="rId12"/>
    <p:sldId id="423" r:id="rId13"/>
    <p:sldId id="424" r:id="rId14"/>
    <p:sldId id="425" r:id="rId15"/>
    <p:sldId id="426" r:id="rId16"/>
    <p:sldId id="427" r:id="rId17"/>
    <p:sldId id="428" r:id="rId18"/>
    <p:sldId id="429" r:id="rId19"/>
    <p:sldId id="430" r:id="rId20"/>
    <p:sldId id="431" r:id="rId21"/>
    <p:sldId id="432" r:id="rId22"/>
    <p:sldId id="433" r:id="rId23"/>
    <p:sldId id="434" r:id="rId24"/>
    <p:sldId id="435" r:id="rId25"/>
    <p:sldId id="436" r:id="rId26"/>
    <p:sldId id="437" r:id="rId27"/>
    <p:sldId id="438" r:id="rId28"/>
    <p:sldId id="439" r:id="rId29"/>
    <p:sldId id="440" r:id="rId30"/>
    <p:sldId id="444" r:id="rId31"/>
    <p:sldId id="442" r:id="rId32"/>
    <p:sldId id="443" r:id="rId33"/>
    <p:sldId id="445" r:id="rId34"/>
    <p:sldId id="446" r:id="rId35"/>
    <p:sldId id="447" r:id="rId36"/>
    <p:sldId id="448" r:id="rId37"/>
    <p:sldId id="449" r:id="rId38"/>
    <p:sldId id="450" r:id="rId39"/>
    <p:sldId id="451" r:id="rId40"/>
  </p:sldIdLst>
  <p:sldSz cx="9144000" cy="6858000" type="screen4x3"/>
  <p:notesSz cx="6858000" cy="9296400"/>
  <p:defaultTextStyle>
    <a:defPPr>
      <a:defRPr lang="en-US"/>
    </a:defPPr>
    <a:lvl1pPr algn="l" rtl="0" fontAlgn="base">
      <a:spcBef>
        <a:spcPct val="0"/>
      </a:spcBef>
      <a:spcAft>
        <a:spcPct val="0"/>
      </a:spcAft>
      <a:defRPr sz="1600" b="1" kern="1200">
        <a:solidFill>
          <a:schemeClr val="tx1"/>
        </a:solidFill>
        <a:latin typeface="Calibri" pitchFamily="34" charset="0"/>
        <a:ea typeface="+mn-ea"/>
        <a:cs typeface="Arial" charset="0"/>
      </a:defRPr>
    </a:lvl1pPr>
    <a:lvl2pPr marL="457200" algn="l" rtl="0" fontAlgn="base">
      <a:spcBef>
        <a:spcPct val="0"/>
      </a:spcBef>
      <a:spcAft>
        <a:spcPct val="0"/>
      </a:spcAft>
      <a:defRPr sz="1600" b="1" kern="1200">
        <a:solidFill>
          <a:schemeClr val="tx1"/>
        </a:solidFill>
        <a:latin typeface="Calibri" pitchFamily="34" charset="0"/>
        <a:ea typeface="+mn-ea"/>
        <a:cs typeface="Arial" charset="0"/>
      </a:defRPr>
    </a:lvl2pPr>
    <a:lvl3pPr marL="914400" algn="l" rtl="0" fontAlgn="base">
      <a:spcBef>
        <a:spcPct val="0"/>
      </a:spcBef>
      <a:spcAft>
        <a:spcPct val="0"/>
      </a:spcAft>
      <a:defRPr sz="1600" b="1" kern="1200">
        <a:solidFill>
          <a:schemeClr val="tx1"/>
        </a:solidFill>
        <a:latin typeface="Calibri" pitchFamily="34" charset="0"/>
        <a:ea typeface="+mn-ea"/>
        <a:cs typeface="Arial" charset="0"/>
      </a:defRPr>
    </a:lvl3pPr>
    <a:lvl4pPr marL="1371600" algn="l" rtl="0" fontAlgn="base">
      <a:spcBef>
        <a:spcPct val="0"/>
      </a:spcBef>
      <a:spcAft>
        <a:spcPct val="0"/>
      </a:spcAft>
      <a:defRPr sz="1600" b="1" kern="1200">
        <a:solidFill>
          <a:schemeClr val="tx1"/>
        </a:solidFill>
        <a:latin typeface="Calibri" pitchFamily="34" charset="0"/>
        <a:ea typeface="+mn-ea"/>
        <a:cs typeface="Arial" charset="0"/>
      </a:defRPr>
    </a:lvl4pPr>
    <a:lvl5pPr marL="1828800" algn="l" rtl="0" fontAlgn="base">
      <a:spcBef>
        <a:spcPct val="0"/>
      </a:spcBef>
      <a:spcAft>
        <a:spcPct val="0"/>
      </a:spcAft>
      <a:defRPr sz="1600" b="1" kern="1200">
        <a:solidFill>
          <a:schemeClr val="tx1"/>
        </a:solidFill>
        <a:latin typeface="Calibri" pitchFamily="34" charset="0"/>
        <a:ea typeface="+mn-ea"/>
        <a:cs typeface="Arial" charset="0"/>
      </a:defRPr>
    </a:lvl5pPr>
    <a:lvl6pPr marL="2286000" algn="l" defTabSz="914400" rtl="0" eaLnBrk="1" latinLnBrk="0" hangingPunct="1">
      <a:defRPr sz="1600" b="1" kern="1200">
        <a:solidFill>
          <a:schemeClr val="tx1"/>
        </a:solidFill>
        <a:latin typeface="Calibri" pitchFamily="34" charset="0"/>
        <a:ea typeface="+mn-ea"/>
        <a:cs typeface="Arial" charset="0"/>
      </a:defRPr>
    </a:lvl6pPr>
    <a:lvl7pPr marL="2743200" algn="l" defTabSz="914400" rtl="0" eaLnBrk="1" latinLnBrk="0" hangingPunct="1">
      <a:defRPr sz="1600" b="1" kern="1200">
        <a:solidFill>
          <a:schemeClr val="tx1"/>
        </a:solidFill>
        <a:latin typeface="Calibri" pitchFamily="34" charset="0"/>
        <a:ea typeface="+mn-ea"/>
        <a:cs typeface="Arial" charset="0"/>
      </a:defRPr>
    </a:lvl7pPr>
    <a:lvl8pPr marL="3200400" algn="l" defTabSz="914400" rtl="0" eaLnBrk="1" latinLnBrk="0" hangingPunct="1">
      <a:defRPr sz="1600" b="1" kern="1200">
        <a:solidFill>
          <a:schemeClr val="tx1"/>
        </a:solidFill>
        <a:latin typeface="Calibri" pitchFamily="34" charset="0"/>
        <a:ea typeface="+mn-ea"/>
        <a:cs typeface="Arial" charset="0"/>
      </a:defRPr>
    </a:lvl8pPr>
    <a:lvl9pPr marL="3657600" algn="l" defTabSz="914400" rtl="0" eaLnBrk="1" latinLnBrk="0" hangingPunct="1">
      <a:defRPr sz="1600" b="1" kern="1200">
        <a:solidFill>
          <a:schemeClr val="tx1"/>
        </a:solidFill>
        <a:latin typeface="Calibri" pitchFamily="34" charset="0"/>
        <a:ea typeface="+mn-ea"/>
        <a:cs typeface="Arial" charset="0"/>
      </a:defRPr>
    </a:lvl9pPr>
  </p:defaultTextStyle>
  <p:extLst>
    <p:ext uri="{EFAFB233-063F-42B5-8137-9DF3F51BA10A}">
      <p15:sldGuideLst xmlns="" xmlns:p15="http://schemas.microsoft.com/office/powerpoint/2012/main">
        <p15:guide id="1" orient="horz" pos="4230">
          <p15:clr>
            <a:srgbClr val="A4A3A4"/>
          </p15:clr>
        </p15:guide>
        <p15:guide id="2" orient="horz" pos="249">
          <p15:clr>
            <a:srgbClr val="A4A3A4"/>
          </p15:clr>
        </p15:guide>
        <p15:guide id="3" orient="horz" pos="946">
          <p15:clr>
            <a:srgbClr val="A4A3A4"/>
          </p15:clr>
        </p15:guide>
        <p15:guide id="4" pos="2880">
          <p15:clr>
            <a:srgbClr val="A4A3A4"/>
          </p15:clr>
        </p15:guide>
        <p15:guide id="5" pos="68">
          <p15:clr>
            <a:srgbClr val="A4A3A4"/>
          </p15:clr>
        </p15:guide>
        <p15:guide id="6" pos="5421">
          <p15:clr>
            <a:srgbClr val="A4A3A4"/>
          </p15:clr>
        </p15:guide>
        <p15:guide id="7" pos="327">
          <p15:clr>
            <a:srgbClr val="A4A3A4"/>
          </p15:clr>
        </p15:guide>
        <p15:guide id="8" pos="5423">
          <p15:clr>
            <a:srgbClr val="A4A3A4"/>
          </p15:clr>
        </p15:guide>
      </p15:sldGuideLst>
    </p:ext>
    <p:ext uri="{2D200454-40CA-4A62-9FC3-DE9A4176ACB9}">
      <p15:notesGuideLst xmlns="" xmlns:p15="http://schemas.microsoft.com/office/powerpoint/2012/main">
        <p15:guide id="1" orient="horz" pos="2928">
          <p15:clr>
            <a:srgbClr val="A4A3A4"/>
          </p15:clr>
        </p15:guide>
        <p15:guide id="2" orient="horz" pos="70">
          <p15:clr>
            <a:srgbClr val="A4A3A4"/>
          </p15:clr>
        </p15:guide>
        <p15:guide id="3" pos="2160">
          <p15:clr>
            <a:srgbClr val="A4A3A4"/>
          </p15:clr>
        </p15:guide>
        <p15:guide id="4" pos="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CC"/>
    <a:srgbClr val="000000"/>
    <a:srgbClr val="2C6CBA"/>
    <a:srgbClr val="68A0CA"/>
    <a:srgbClr val="77A9CF"/>
    <a:srgbClr val="71A6CD"/>
    <a:srgbClr val="D00000"/>
    <a:srgbClr val="EE0000"/>
    <a:srgbClr val="B333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059" autoAdjust="0"/>
    <p:restoredTop sz="95179" autoAdjust="0"/>
  </p:normalViewPr>
  <p:slideViewPr>
    <p:cSldViewPr snapToGrid="0" snapToObjects="1">
      <p:cViewPr varScale="1">
        <p:scale>
          <a:sx n="69" d="100"/>
          <a:sy n="69" d="100"/>
        </p:scale>
        <p:origin x="-1272" y="-108"/>
      </p:cViewPr>
      <p:guideLst>
        <p:guide orient="horz" pos="4230"/>
        <p:guide orient="horz" pos="249"/>
        <p:guide orient="horz" pos="946"/>
        <p:guide pos="2880"/>
        <p:guide pos="68"/>
        <p:guide pos="5421"/>
        <p:guide pos="327"/>
        <p:guide pos="54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22"/>
    </p:cViewPr>
  </p:sorterViewPr>
  <p:notesViewPr>
    <p:cSldViewPr snapToGrid="0" snapToObjects="1">
      <p:cViewPr varScale="1">
        <p:scale>
          <a:sx n="55" d="100"/>
          <a:sy n="55" d="100"/>
        </p:scale>
        <p:origin x="-2562" y="-102"/>
      </p:cViewPr>
      <p:guideLst>
        <p:guide orient="horz" pos="2928"/>
        <p:guide orient="horz" pos="70"/>
        <p:guide pos="2160"/>
        <p:guide pos="13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eaLnBrk="1" fontAlgn="auto" hangingPunct="1">
              <a:spcBef>
                <a:spcPts val="0"/>
              </a:spcBef>
              <a:spcAft>
                <a:spcPts val="0"/>
              </a:spcAft>
              <a:defRPr sz="1200" b="0">
                <a:latin typeface="+mn-lt"/>
                <a:cs typeface="+mn-cs"/>
              </a:defRPr>
            </a:lvl1pPr>
          </a:lstStyle>
          <a:p>
            <a:pPr>
              <a:defRPr/>
            </a:pPr>
            <a:endParaRPr lang="en-US"/>
          </a:p>
        </p:txBody>
      </p:sp>
      <p:sp>
        <p:nvSpPr>
          <p:cNvPr id="3" name="Date Placeholder 2"/>
          <p:cNvSpPr>
            <a:spLocks noGrp="1"/>
          </p:cNvSpPr>
          <p:nvPr>
            <p:ph type="dt" sz="quarter" idx="1"/>
          </p:nvPr>
        </p:nvSpPr>
        <p:spPr>
          <a:xfrm>
            <a:off x="3884614" y="9684"/>
            <a:ext cx="2416175" cy="464820"/>
          </a:xfrm>
          <a:prstGeom prst="rect">
            <a:avLst/>
          </a:prstGeom>
        </p:spPr>
        <p:txBody>
          <a:bodyPr vert="horz" lIns="91440" tIns="45720" rIns="91440" bIns="45720" rtlCol="0"/>
          <a:lstStyle>
            <a:lvl1pPr algn="r" eaLnBrk="1" fontAlgn="auto" hangingPunct="1">
              <a:spcBef>
                <a:spcPts val="0"/>
              </a:spcBef>
              <a:spcAft>
                <a:spcPts val="0"/>
              </a:spcAft>
              <a:defRPr sz="1200" b="0">
                <a:latin typeface="+mn-lt"/>
                <a:cs typeface="+mn-cs"/>
              </a:defRPr>
            </a:lvl1pPr>
          </a:lstStyle>
          <a:p>
            <a:pPr>
              <a:defRPr/>
            </a:pPr>
            <a:fld id="{999ACEB2-7E86-4E6E-9439-F3E976FA54D6}" type="datetime5">
              <a:rPr lang="en-US" smtClean="0"/>
              <a:pPr>
                <a:defRPr/>
              </a:pPr>
              <a:t>20-Aug-18</a:t>
            </a:fld>
            <a:endParaRPr lang="en-US" dirty="0"/>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eaLnBrk="1" fontAlgn="auto" hangingPunct="1">
              <a:spcBef>
                <a:spcPts val="0"/>
              </a:spcBef>
              <a:spcAft>
                <a:spcPts val="0"/>
              </a:spcAft>
              <a:defRPr sz="1200" b="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eaLnBrk="1" fontAlgn="auto" hangingPunct="1">
              <a:spcBef>
                <a:spcPts val="0"/>
              </a:spcBef>
              <a:spcAft>
                <a:spcPts val="0"/>
              </a:spcAft>
              <a:defRPr sz="1200" b="0">
                <a:latin typeface="+mn-lt"/>
                <a:cs typeface="+mn-cs"/>
              </a:defRPr>
            </a:lvl1pPr>
          </a:lstStyle>
          <a:p>
            <a:pPr>
              <a:defRPr/>
            </a:pPr>
            <a:fld id="{DA6C2F61-7C05-4821-B28E-913B8B1EABEF}" type="slidenum">
              <a:rPr lang="en-US"/>
              <a:pPr>
                <a:defRPr/>
              </a:pPr>
              <a:t>‹#›</a:t>
            </a:fld>
            <a:endParaRPr lang="en-US" dirty="0"/>
          </a:p>
        </p:txBody>
      </p:sp>
      <p:pic>
        <p:nvPicPr>
          <p:cNvPr id="12294" name="Picture 16" descr="Amex LR.png"/>
          <p:cNvPicPr>
            <a:picLocks noChangeAspect="1"/>
          </p:cNvPicPr>
          <p:nvPr/>
        </p:nvPicPr>
        <p:blipFill>
          <a:blip r:embed="rId2" cstate="print"/>
          <a:srcRect/>
          <a:stretch>
            <a:fillRect/>
          </a:stretch>
        </p:blipFill>
        <p:spPr bwMode="auto">
          <a:xfrm>
            <a:off x="6194426" y="111363"/>
            <a:ext cx="531813" cy="47773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eaLnBrk="1" fontAlgn="auto" hangingPunct="1">
              <a:spcBef>
                <a:spcPts val="0"/>
              </a:spcBef>
              <a:spcAft>
                <a:spcPts val="0"/>
              </a:spcAft>
              <a:defRPr sz="1200" b="0">
                <a:latin typeface="+mn-lt"/>
                <a:cs typeface="+mn-cs"/>
              </a:defRPr>
            </a:lvl1pPr>
          </a:lstStyle>
          <a:p>
            <a:pPr>
              <a:defRPr/>
            </a:pPr>
            <a:endParaRPr lang="en-US"/>
          </a:p>
        </p:txBody>
      </p:sp>
      <p:sp>
        <p:nvSpPr>
          <p:cNvPr id="4" name="Slide Image Placeholder 3"/>
          <p:cNvSpPr>
            <a:spLocks noGrp="1" noRot="1" noChangeAspect="1"/>
          </p:cNvSpPr>
          <p:nvPr>
            <p:ph type="sldImg" idx="2"/>
          </p:nvPr>
        </p:nvSpPr>
        <p:spPr>
          <a:xfrm>
            <a:off x="844550" y="285750"/>
            <a:ext cx="4713288" cy="35369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eaLnBrk="1" fontAlgn="auto" hangingPunct="1">
              <a:spcBef>
                <a:spcPts val="0"/>
              </a:spcBef>
              <a:spcAft>
                <a:spcPts val="0"/>
              </a:spcAft>
              <a:defRPr sz="1200" b="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eaLnBrk="1" fontAlgn="auto" hangingPunct="1">
              <a:spcBef>
                <a:spcPts val="0"/>
              </a:spcBef>
              <a:spcAft>
                <a:spcPts val="0"/>
              </a:spcAft>
              <a:defRPr sz="1200" b="0">
                <a:latin typeface="+mn-lt"/>
                <a:cs typeface="+mn-cs"/>
              </a:defRPr>
            </a:lvl1pPr>
          </a:lstStyle>
          <a:p>
            <a:pPr>
              <a:defRPr/>
            </a:pPr>
            <a:fld id="{EB5183E5-4E26-4D8D-9661-7FABE264C1D8}" type="slidenum">
              <a:rPr lang="en-US"/>
              <a:pPr>
                <a:defRPr/>
              </a:pPr>
              <a:t>‹#›</a:t>
            </a:fld>
            <a:endParaRPr lang="en-US" dirty="0"/>
          </a:p>
        </p:txBody>
      </p:sp>
      <p:sp>
        <p:nvSpPr>
          <p:cNvPr id="8" name="Text Box 9"/>
          <p:cNvSpPr txBox="1">
            <a:spLocks noChangeArrowheads="1"/>
          </p:cNvSpPr>
          <p:nvPr/>
        </p:nvSpPr>
        <p:spPr bwMode="auto">
          <a:xfrm>
            <a:off x="5502275" y="3376401"/>
            <a:ext cx="1056823" cy="507090"/>
          </a:xfrm>
          <a:prstGeom prst="rect">
            <a:avLst/>
          </a:prstGeom>
          <a:noFill/>
          <a:ln w="9525">
            <a:noFill/>
            <a:miter lim="800000"/>
            <a:headEnd/>
            <a:tailEnd/>
          </a:ln>
          <a:effectLst/>
        </p:spPr>
        <p:txBody>
          <a:bodyPr wrap="none" lIns="90707" tIns="45353" rIns="90707" bIns="45353">
            <a:spAutoFit/>
          </a:bodyPr>
          <a:lstStyle/>
          <a:p>
            <a:pPr defTabSz="906463">
              <a:defRPr/>
            </a:pPr>
            <a:r>
              <a:rPr lang="en-US" dirty="0">
                <a:solidFill>
                  <a:schemeClr val="accent1"/>
                </a:solidFill>
              </a:rPr>
              <a:t>Slide</a:t>
            </a:r>
            <a:r>
              <a:rPr lang="en-US" sz="1800" dirty="0">
                <a:solidFill>
                  <a:schemeClr val="accent1"/>
                </a:solidFill>
              </a:rPr>
              <a:t> </a:t>
            </a:r>
            <a:fld id="{CD300A33-77DB-459C-97C8-C8051C4CCA35}" type="slidenum">
              <a:rPr lang="en-US" sz="2700">
                <a:solidFill>
                  <a:schemeClr val="accent1"/>
                </a:solidFill>
              </a:rPr>
              <a:pPr defTabSz="906463">
                <a:defRPr/>
              </a:pPr>
              <a:t>‹#›</a:t>
            </a:fld>
            <a:endParaRPr lang="en-US" sz="2700" dirty="0">
              <a:solidFill>
                <a:schemeClr val="accent1"/>
              </a:solidFill>
            </a:endParaRPr>
          </a:p>
        </p:txBody>
      </p:sp>
      <p:pic>
        <p:nvPicPr>
          <p:cNvPr id="7175" name="Picture 16" descr="Amex LR.png"/>
          <p:cNvPicPr>
            <a:picLocks noChangeAspect="1"/>
          </p:cNvPicPr>
          <p:nvPr/>
        </p:nvPicPr>
        <p:blipFill>
          <a:blip r:embed="rId2"/>
          <a:srcRect/>
          <a:stretch>
            <a:fillRect/>
          </a:stretch>
        </p:blipFill>
        <p:spPr bwMode="auto">
          <a:xfrm>
            <a:off x="6194426" y="111363"/>
            <a:ext cx="531813" cy="477732"/>
          </a:xfrm>
          <a:prstGeom prst="rect">
            <a:avLst/>
          </a:prstGeom>
          <a:noFill/>
          <a:ln w="9525">
            <a:noFill/>
            <a:miter lim="800000"/>
            <a:headEnd/>
            <a:tailEnd/>
          </a:ln>
        </p:spPr>
      </p:pic>
      <p:sp>
        <p:nvSpPr>
          <p:cNvPr id="10" name="Notes Placeholder 9"/>
          <p:cNvSpPr>
            <a:spLocks noGrp="1"/>
          </p:cNvSpPr>
          <p:nvPr>
            <p:ph type="body" sz="quarter" idx="3"/>
          </p:nvPr>
        </p:nvSpPr>
        <p:spPr>
          <a:xfrm>
            <a:off x="115889" y="4009072"/>
            <a:ext cx="6626225" cy="4590098"/>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smtClean="0"/>
              <a:t>Click to edit Master text styles</a:t>
            </a:r>
          </a:p>
          <a:p>
            <a:pPr lvl="1"/>
            <a:r>
              <a:rPr lang="en-US" noProof="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Tree>
  </p:cSld>
  <p:clrMap bg1="lt1" tx1="dk1" bg2="lt2" tx2="dk2" accent1="accent1" accent2="accent2" accent3="accent3" accent4="accent4" accent5="accent5" accent6="accent6" hlink="hlink" folHlink="folHlink"/>
  <p:hf sldNum="0" hdr="0" dt="0"/>
  <p:notesStyle>
    <a:lvl1pPr algn="l" rtl="0" eaLnBrk="0" fontAlgn="base" hangingPunct="0">
      <a:lnSpc>
        <a:spcPct val="95000"/>
      </a:lnSpc>
      <a:spcBef>
        <a:spcPct val="50000"/>
      </a:spcBef>
      <a:spcAft>
        <a:spcPct val="0"/>
      </a:spcAft>
      <a:defRPr lang="en-US" sz="1100" kern="1200" dirty="0">
        <a:solidFill>
          <a:schemeClr val="tx1"/>
        </a:solidFill>
        <a:latin typeface="Calibri" pitchFamily="34" charset="0"/>
        <a:ea typeface="+mn-ea"/>
        <a:cs typeface="Arial" charset="0"/>
      </a:defRPr>
    </a:lvl1pPr>
    <a:lvl2pPr marL="285750" indent="-171450" algn="l" rtl="0" eaLnBrk="0" fontAlgn="base" hangingPunct="0">
      <a:lnSpc>
        <a:spcPct val="95000"/>
      </a:lnSpc>
      <a:spcBef>
        <a:spcPct val="50000"/>
      </a:spcBef>
      <a:spcAft>
        <a:spcPct val="0"/>
      </a:spcAft>
      <a:buClr>
        <a:srgbClr val="00B0F0"/>
      </a:buClr>
      <a:buFont typeface="Calibri" pitchFamily="34" charset="0"/>
      <a:buChar char="■"/>
      <a:defRPr lang="en-US" sz="1100" kern="1200">
        <a:solidFill>
          <a:schemeClr val="tx1"/>
        </a:solidFill>
        <a:latin typeface="Calibri" pitchFamily="34" charset="0"/>
        <a:ea typeface="+mn-ea"/>
        <a:cs typeface="Arial" charset="0"/>
      </a:defRPr>
    </a:lvl2pPr>
    <a:lvl3pPr marL="461963" indent="-171450" algn="l" rtl="0" eaLnBrk="0" fontAlgn="base" hangingPunct="0">
      <a:lnSpc>
        <a:spcPct val="95000"/>
      </a:lnSpc>
      <a:spcBef>
        <a:spcPct val="50000"/>
      </a:spcBef>
      <a:spcAft>
        <a:spcPct val="0"/>
      </a:spcAft>
      <a:buClr>
        <a:srgbClr val="00B0F0"/>
      </a:buClr>
      <a:buFont typeface="Calibri" pitchFamily="34" charset="0"/>
      <a:buChar char="−"/>
      <a:defRPr lang="en-US" sz="1100" kern="1200" dirty="0">
        <a:solidFill>
          <a:schemeClr val="tx1"/>
        </a:solidFill>
        <a:latin typeface="Calibri" pitchFamily="34" charset="0"/>
        <a:ea typeface="+mn-ea"/>
        <a:cs typeface="Arial" charset="0"/>
      </a:defRPr>
    </a:lvl3pPr>
    <a:lvl4pPr marL="631825" indent="-171450" algn="l" rtl="0" eaLnBrk="0" fontAlgn="base" hangingPunct="0">
      <a:lnSpc>
        <a:spcPct val="95000"/>
      </a:lnSpc>
      <a:spcBef>
        <a:spcPct val="50000"/>
      </a:spcBef>
      <a:spcAft>
        <a:spcPct val="0"/>
      </a:spcAft>
      <a:buClr>
        <a:srgbClr val="00B0F0"/>
      </a:buClr>
      <a:buSzPct val="110000"/>
      <a:buFont typeface="Calibri" pitchFamily="34" charset="0"/>
      <a:buChar char="•"/>
      <a:defRPr lang="en-US" sz="1100" kern="1200" dirty="0">
        <a:solidFill>
          <a:schemeClr val="tx1"/>
        </a:solidFill>
        <a:latin typeface="Calibri" pitchFamily="34" charset="0"/>
        <a:ea typeface="+mn-ea"/>
        <a:cs typeface="Arial" charset="0"/>
      </a:defRPr>
    </a:lvl4pPr>
    <a:lvl5pPr marL="803275" indent="-174625" algn="l" rtl="0" eaLnBrk="0" fontAlgn="base" hangingPunct="0">
      <a:lnSpc>
        <a:spcPct val="95000"/>
      </a:lnSpc>
      <a:spcBef>
        <a:spcPct val="50000"/>
      </a:spcBef>
      <a:spcAft>
        <a:spcPct val="0"/>
      </a:spcAft>
      <a:buClr>
        <a:srgbClr val="00B0F0"/>
      </a:buClr>
      <a:buSzPct val="90000"/>
      <a:buFont typeface="Wingdings 3" pitchFamily="18" charset="2"/>
      <a:buChar char=""/>
      <a:defRPr lang="en-US" sz="1100" kern="1200" dirty="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9D2AC3C-5622-45B1-BFE9-939EE9085BCE}" type="datetime5">
              <a:rPr lang="en-US" smtClean="0"/>
              <a:pPr/>
              <a:t>20-Aug-18</a:t>
            </a:fld>
            <a:endParaRPr lang="en-US" dirty="0"/>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C23C7EE-DC1D-4104-B1D0-1EB913B11C70}" type="slidenum">
              <a:rPr lang="en-US" smtClean="0"/>
              <a:pPr/>
              <a:t>‹#›</a:t>
            </a:fld>
            <a:endParaRPr lang="en-US"/>
          </a:p>
        </p:txBody>
      </p:sp>
      <p:sp>
        <p:nvSpPr>
          <p:cNvPr id="7" name="Rectangle 6"/>
          <p:cNvSpPr>
            <a:spLocks noChangeArrowheads="1"/>
          </p:cNvSpPr>
          <p:nvPr userDrawn="1"/>
        </p:nvSpPr>
        <p:spPr bwMode="ltGray">
          <a:xfrm>
            <a:off x="0" y="6321425"/>
            <a:ext cx="9144000" cy="536575"/>
          </a:xfrm>
          <a:prstGeom prst="rect">
            <a:avLst/>
          </a:prstGeom>
          <a:solidFill>
            <a:schemeClr val="bg1"/>
          </a:solidFill>
          <a:ln w="25400" algn="ctr">
            <a:noFill/>
            <a:miter lim="800000"/>
            <a:headEnd/>
            <a:tailEnd/>
          </a:ln>
        </p:spPr>
        <p:txBody>
          <a:bodyPr anchor="ctr"/>
          <a:lstStyle/>
          <a:p>
            <a:pPr algn="ctr" fontAlgn="auto">
              <a:spcBef>
                <a:spcPts val="0"/>
              </a:spcBef>
              <a:spcAft>
                <a:spcPts val="0"/>
              </a:spcAft>
              <a:defRPr/>
            </a:pPr>
            <a:endParaRPr lang="en-US" sz="1800" b="0" dirty="0">
              <a:solidFill>
                <a:schemeClr val="lt1"/>
              </a:solidFill>
              <a:latin typeface="+mn-lt"/>
              <a:cs typeface="+mn-cs"/>
            </a:endParaRPr>
          </a:p>
        </p:txBody>
      </p:sp>
    </p:spTree>
  </p:cSld>
  <p:clrMapOvr>
    <a:overrideClrMapping bg1="dk1" tx1="lt1" bg2="dk2" tx2="lt2" accent1="accent1" accent2="accent2" accent3="accent3" accent4="accent4" accent5="accent5" accent6="accent6" hlink="hlink" folHlink="folHlink"/>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36459-64D7-4236-9007-9353A93B3B1C}"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36459-64D7-4236-9007-9353A93B3B1C}" type="slidenum">
              <a:rPr lang="en-US" smtClean="0"/>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cSld>
  <p:clrMapOvr>
    <a:masterClrMapping/>
  </p:clrMapOvr>
  <p:transition/>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163" y="1879600"/>
            <a:ext cx="8321675" cy="4243388"/>
          </a:xfrm>
        </p:spPr>
        <p:txBody>
          <a:bodyPr/>
          <a:lstStyle>
            <a:lvl1pPr>
              <a:buClrTx/>
              <a:buSzPct val="100000"/>
              <a:defRPr sz="1800">
                <a:solidFill>
                  <a:srgbClr val="000000"/>
                </a:solidFill>
              </a:defRPr>
            </a:lvl1pPr>
            <a:lvl2pPr>
              <a:buClrTx/>
              <a:defRPr sz="1800">
                <a:solidFill>
                  <a:srgbClr val="000000"/>
                </a:solidFill>
              </a:defRPr>
            </a:lvl2pPr>
            <a:lvl3pPr>
              <a:buClrTx/>
              <a:defRPr sz="1800">
                <a:solidFill>
                  <a:srgbClr val="000000"/>
                </a:solidFill>
              </a:defRPr>
            </a:lvl3pPr>
            <a:lvl4pPr>
              <a:buClrTx/>
              <a:buFont typeface="Courier New" pitchFamily="49" charset="0"/>
              <a:buChar char="o"/>
              <a:defRPr sz="1800">
                <a:solidFill>
                  <a:srgbClr val="000000"/>
                </a:solidFill>
              </a:defRPr>
            </a:lvl4pPr>
            <a:lvl5pPr>
              <a:buClrTx/>
              <a:defRPr sz="18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6"/>
          <p:cNvSpPr>
            <a:spLocks noGrp="1"/>
          </p:cNvSpPr>
          <p:nvPr>
            <p:ph type="title"/>
          </p:nvPr>
        </p:nvSpPr>
        <p:spPr>
          <a:xfrm>
            <a:off x="412750" y="51264"/>
            <a:ext cx="8037513" cy="925512"/>
          </a:xfrm>
          <a:effectLst>
            <a:outerShdw blurRad="50800" dist="38100" dir="2700000" algn="tl" rotWithShape="0">
              <a:prstClr val="black">
                <a:alpha val="40000"/>
              </a:prstClr>
            </a:outerShdw>
          </a:effectLst>
        </p:spPr>
        <p:txBody>
          <a:bodyPr/>
          <a:lstStyle>
            <a:lvl1pPr>
              <a:defRPr sz="3400"/>
            </a:lvl1pPr>
          </a:lstStyle>
          <a:p>
            <a:r>
              <a:rPr lang="en-US" dirty="0" smtClean="0"/>
              <a:t>Click to edit Master title style</a:t>
            </a:r>
            <a:endParaRPr lang="en-US" dirty="0"/>
          </a:p>
        </p:txBody>
      </p:sp>
    </p:spTree>
  </p:cSld>
  <p:clrMapOvr>
    <a:masterClrMapping/>
  </p:clrMapOvr>
  <p:transition/>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8/20/2018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36459-64D7-4236-9007-9353A93B3B1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36459-64D7-4236-9007-9353A93B3B1C}"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8/20/2018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36459-64D7-4236-9007-9353A93B3B1C}"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8/20/2018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36459-64D7-4236-9007-9353A93B3B1C}"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8/20/2018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36459-64D7-4236-9007-9353A93B3B1C}"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36459-64D7-4236-9007-9353A93B3B1C}"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7D36459-64D7-4236-9007-9353A93B3B1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8/20/2018</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7D36459-64D7-4236-9007-9353A93B3B1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158"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 id="2147484168" r:id="rId11"/>
    <p:sldLayoutId id="2147484169" r:id="rId12"/>
    <p:sldLayoutId id="2147484197" r:id="rId13"/>
    <p:sldLayoutId id="2147483954" r:id="rId14"/>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Estimating Risk based on Schedule</a:t>
            </a:r>
            <a:endParaRPr lang="en-US" sz="2800" dirty="0"/>
          </a:p>
        </p:txBody>
      </p:sp>
      <p:sp>
        <p:nvSpPr>
          <p:cNvPr id="4" name="Rectangle 1"/>
          <p:cNvSpPr>
            <a:spLocks noChangeArrowheads="1"/>
          </p:cNvSpPr>
          <p:nvPr/>
        </p:nvSpPr>
        <p:spPr bwMode="auto">
          <a:xfrm>
            <a:off x="239990" y="1460310"/>
            <a:ext cx="8480929"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b="0" dirty="0" smtClean="0"/>
              <a:t>If the activities of the project take longer than expected they will most likely cause risk of delay in the completion of the project. The importance of identifying critical path activities and uncertainties is that these have high risk for causing delay in the projects.</a:t>
            </a:r>
          </a:p>
          <a:p>
            <a:pPr algn="just">
              <a:lnSpc>
                <a:spcPct val="150000"/>
              </a:lnSpc>
            </a:pPr>
            <a:r>
              <a:rPr lang="en-US" b="0" dirty="0" smtClean="0"/>
              <a:t>	 Critical path method (CPM) and </a:t>
            </a:r>
          </a:p>
          <a:p>
            <a:pPr algn="just">
              <a:lnSpc>
                <a:spcPct val="150000"/>
              </a:lnSpc>
            </a:pPr>
            <a:r>
              <a:rPr lang="en-US" b="0" dirty="0" smtClean="0"/>
              <a:t>	program evaluation review technique (PERT)</a:t>
            </a:r>
          </a:p>
          <a:p>
            <a:pPr algn="just">
              <a:lnSpc>
                <a:spcPct val="150000"/>
              </a:lnSpc>
            </a:pPr>
            <a:r>
              <a:rPr lang="en-US" b="0" dirty="0" smtClean="0"/>
              <a:t> are two well known </a:t>
            </a:r>
            <a:r>
              <a:rPr lang="en-US" b="0" smtClean="0"/>
              <a:t>methods for </a:t>
            </a:r>
            <a:r>
              <a:rPr lang="en-US" b="0" dirty="0" smtClean="0"/>
              <a:t>identification of critical activities and estimating uncertainties of meeting dates. Both of the techniques are used for visualizing the projects where activities are represented as arrows joining circles or nodes.</a:t>
            </a:r>
            <a:endParaRPr lang="en-US" b="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Calculation of slack and identification of critical path</a:t>
            </a:r>
            <a:endParaRPr lang="en-US" sz="2800" dirty="0"/>
          </a:p>
        </p:txBody>
      </p:sp>
      <p:sp>
        <p:nvSpPr>
          <p:cNvPr id="4" name="Rectangle 1"/>
          <p:cNvSpPr>
            <a:spLocks noChangeArrowheads="1"/>
          </p:cNvSpPr>
          <p:nvPr/>
        </p:nvSpPr>
        <p:spPr bwMode="auto">
          <a:xfrm>
            <a:off x="239990" y="1384828"/>
            <a:ext cx="8480929" cy="15314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b="0" dirty="0" smtClean="0"/>
              <a:t>The slack of the events is calculated by computing the difference between earliest date and end date. The critical path is identified as the path with the slack value equal to zero. Critical path identified those activities which are crucial and cannot be delayed. The final CPM chart with activities having slack value zero shown in dotted lines is given in figure 4.14.</a:t>
            </a:r>
            <a:endParaRPr lang="en-US" b="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 Box 2"/>
          <p:cNvSpPr txBox="1">
            <a:spLocks noChangeArrowheads="1"/>
          </p:cNvSpPr>
          <p:nvPr/>
        </p:nvSpPr>
        <p:spPr bwMode="auto">
          <a:xfrm>
            <a:off x="4536670" y="4622848"/>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I = 1</a:t>
            </a:r>
            <a:endParaRPr kumimoji="0" lang="en-US" sz="1800" b="0" i="0" u="none" strike="noStrike" cap="none" normalizeH="0" baseline="0" smtClean="0">
              <a:ln>
                <a:noFill/>
              </a:ln>
              <a:solidFill>
                <a:schemeClr val="tx1"/>
              </a:solidFill>
              <a:effectLst/>
              <a:latin typeface="Arial" pitchFamily="34" charset="0"/>
            </a:endParaRPr>
          </a:p>
        </p:txBody>
      </p:sp>
      <p:sp>
        <p:nvSpPr>
          <p:cNvPr id="8" name="Text Box 3"/>
          <p:cNvSpPr txBox="1">
            <a:spLocks noChangeArrowheads="1"/>
          </p:cNvSpPr>
          <p:nvPr/>
        </p:nvSpPr>
        <p:spPr bwMode="auto">
          <a:xfrm>
            <a:off x="4765270" y="3565573"/>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F = 3</a:t>
            </a:r>
            <a:endParaRPr kumimoji="0" lang="en-US" sz="1800" b="0" i="0" u="none" strike="noStrike" cap="none" normalizeH="0" baseline="0" smtClean="0">
              <a:ln>
                <a:noFill/>
              </a:ln>
              <a:solidFill>
                <a:schemeClr val="tx1"/>
              </a:solidFill>
              <a:effectLst/>
              <a:latin typeface="Arial" pitchFamily="34" charset="0"/>
            </a:endParaRPr>
          </a:p>
        </p:txBody>
      </p:sp>
      <p:sp>
        <p:nvSpPr>
          <p:cNvPr id="9" name="Text Box 4"/>
          <p:cNvSpPr txBox="1">
            <a:spLocks noChangeArrowheads="1"/>
          </p:cNvSpPr>
          <p:nvPr/>
        </p:nvSpPr>
        <p:spPr bwMode="auto">
          <a:xfrm>
            <a:off x="3241270" y="3441748"/>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C = 2</a:t>
            </a:r>
            <a:endParaRPr kumimoji="0" lang="en-US" sz="1800" b="0" i="0" u="none" strike="noStrike" cap="none" normalizeH="0" baseline="0" smtClean="0">
              <a:ln>
                <a:noFill/>
              </a:ln>
              <a:solidFill>
                <a:schemeClr val="tx1"/>
              </a:solidFill>
              <a:effectLst/>
              <a:latin typeface="Arial" pitchFamily="34" charset="0"/>
            </a:endParaRPr>
          </a:p>
        </p:txBody>
      </p:sp>
      <p:sp>
        <p:nvSpPr>
          <p:cNvPr id="10" name="Text Box 5"/>
          <p:cNvSpPr txBox="1">
            <a:spLocks noChangeArrowheads="1"/>
          </p:cNvSpPr>
          <p:nvPr/>
        </p:nvSpPr>
        <p:spPr bwMode="auto">
          <a:xfrm>
            <a:off x="3498445" y="3889423"/>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D = 3</a:t>
            </a:r>
            <a:endParaRPr kumimoji="0" lang="en-US" sz="1800" b="0" i="0" u="none" strike="noStrike" cap="none" normalizeH="0" baseline="0" smtClean="0">
              <a:ln>
                <a:noFill/>
              </a:ln>
              <a:solidFill>
                <a:schemeClr val="tx1"/>
              </a:solidFill>
              <a:effectLst/>
              <a:latin typeface="Arial" pitchFamily="34" charset="0"/>
            </a:endParaRPr>
          </a:p>
        </p:txBody>
      </p:sp>
      <p:sp>
        <p:nvSpPr>
          <p:cNvPr id="11" name="Text Box 6"/>
          <p:cNvSpPr txBox="1">
            <a:spLocks noChangeArrowheads="1"/>
          </p:cNvSpPr>
          <p:nvPr/>
        </p:nvSpPr>
        <p:spPr bwMode="auto">
          <a:xfrm>
            <a:off x="3431770" y="4937173"/>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H = 2</a:t>
            </a:r>
            <a:endParaRPr kumimoji="0" lang="en-US" sz="1800" b="0" i="0" u="none" strike="noStrike" cap="none" normalizeH="0" baseline="0" smtClean="0">
              <a:ln>
                <a:noFill/>
              </a:ln>
              <a:solidFill>
                <a:schemeClr val="tx1"/>
              </a:solidFill>
              <a:effectLst/>
              <a:latin typeface="Arial" pitchFamily="34" charset="0"/>
            </a:endParaRPr>
          </a:p>
        </p:txBody>
      </p:sp>
      <p:sp>
        <p:nvSpPr>
          <p:cNvPr id="12" name="Text Box 7"/>
          <p:cNvSpPr txBox="1">
            <a:spLocks noChangeArrowheads="1"/>
          </p:cNvSpPr>
          <p:nvPr/>
        </p:nvSpPr>
        <p:spPr bwMode="auto">
          <a:xfrm>
            <a:off x="2717395" y="4403773"/>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E = 2</a:t>
            </a:r>
            <a:endParaRPr kumimoji="0" lang="en-US" sz="1800" b="0" i="0" u="none" strike="noStrike" cap="none" normalizeH="0" baseline="0" smtClean="0">
              <a:ln>
                <a:noFill/>
              </a:ln>
              <a:solidFill>
                <a:schemeClr val="tx1"/>
              </a:solidFill>
              <a:effectLst/>
              <a:latin typeface="Arial" pitchFamily="34" charset="0"/>
            </a:endParaRPr>
          </a:p>
        </p:txBody>
      </p:sp>
      <p:grpSp>
        <p:nvGrpSpPr>
          <p:cNvPr id="13" name="Group 8"/>
          <p:cNvGrpSpPr>
            <a:grpSpLocks/>
          </p:cNvGrpSpPr>
          <p:nvPr/>
        </p:nvGrpSpPr>
        <p:grpSpPr bwMode="auto">
          <a:xfrm>
            <a:off x="2814233" y="3619548"/>
            <a:ext cx="595312" cy="647700"/>
            <a:chOff x="2497" y="1444"/>
            <a:chExt cx="1230" cy="1242"/>
          </a:xfrm>
        </p:grpSpPr>
        <p:sp>
          <p:nvSpPr>
            <p:cNvPr id="14" name="AutoShape 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Text Box 1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6" name="Text Box 1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5</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7" name="Group 12"/>
          <p:cNvGrpSpPr>
            <a:grpSpLocks/>
          </p:cNvGrpSpPr>
          <p:nvPr/>
        </p:nvGrpSpPr>
        <p:grpSpPr bwMode="auto">
          <a:xfrm>
            <a:off x="1999845" y="4171998"/>
            <a:ext cx="595313" cy="647700"/>
            <a:chOff x="2497" y="1444"/>
            <a:chExt cx="1230" cy="1242"/>
          </a:xfrm>
        </p:grpSpPr>
        <p:sp>
          <p:nvSpPr>
            <p:cNvPr id="18" name="AutoShape 13"/>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Text Box 14"/>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0" name="Text Box 15"/>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1" name="Group 16"/>
          <p:cNvGrpSpPr>
            <a:grpSpLocks/>
          </p:cNvGrpSpPr>
          <p:nvPr/>
        </p:nvGrpSpPr>
        <p:grpSpPr bwMode="auto">
          <a:xfrm>
            <a:off x="2850745" y="4819698"/>
            <a:ext cx="595313" cy="647700"/>
            <a:chOff x="2497" y="1444"/>
            <a:chExt cx="1230" cy="1242"/>
          </a:xfrm>
        </p:grpSpPr>
        <p:sp>
          <p:nvSpPr>
            <p:cNvPr id="22" name="AutoShape 17"/>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Text Box 18"/>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4" name="Text Box 19"/>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5" name="Group 20"/>
          <p:cNvGrpSpPr>
            <a:grpSpLocks/>
          </p:cNvGrpSpPr>
          <p:nvPr/>
        </p:nvGrpSpPr>
        <p:grpSpPr bwMode="auto">
          <a:xfrm>
            <a:off x="3955645" y="4781598"/>
            <a:ext cx="595313" cy="647700"/>
            <a:chOff x="2497" y="1444"/>
            <a:chExt cx="1230" cy="1242"/>
          </a:xfrm>
        </p:grpSpPr>
        <p:sp>
          <p:nvSpPr>
            <p:cNvPr id="26" name="AutoShape 21"/>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Text Box 22"/>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6</a:t>
              </a:r>
              <a:endParaRPr kumimoji="0" lang="en-US" sz="1800" b="0" i="0" u="none" strike="noStrike" cap="none" normalizeH="0" baseline="0" smtClean="0">
                <a:ln>
                  <a:noFill/>
                </a:ln>
                <a:solidFill>
                  <a:schemeClr val="tx1"/>
                </a:solidFill>
                <a:effectLst/>
                <a:latin typeface="Arial" pitchFamily="34" charset="0"/>
              </a:endParaRPr>
            </a:p>
          </p:txBody>
        </p:sp>
        <p:sp>
          <p:nvSpPr>
            <p:cNvPr id="28" name="Text Box 23"/>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9</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9" name="Group 24"/>
          <p:cNvGrpSpPr>
            <a:grpSpLocks/>
          </p:cNvGrpSpPr>
          <p:nvPr/>
        </p:nvGrpSpPr>
        <p:grpSpPr bwMode="auto">
          <a:xfrm>
            <a:off x="3890558" y="3921173"/>
            <a:ext cx="595312" cy="647700"/>
            <a:chOff x="2497" y="1444"/>
            <a:chExt cx="1230" cy="1242"/>
          </a:xfrm>
        </p:grpSpPr>
        <p:sp>
          <p:nvSpPr>
            <p:cNvPr id="30" name="AutoShape 25"/>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Text Box 26"/>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32" name="Text Box 27"/>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8</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33" name="Group 28"/>
          <p:cNvGrpSpPr>
            <a:grpSpLocks/>
          </p:cNvGrpSpPr>
          <p:nvPr/>
        </p:nvGrpSpPr>
        <p:grpSpPr bwMode="auto">
          <a:xfrm>
            <a:off x="3803245" y="3048048"/>
            <a:ext cx="595313" cy="647700"/>
            <a:chOff x="2497" y="1444"/>
            <a:chExt cx="1230" cy="1242"/>
          </a:xfrm>
        </p:grpSpPr>
        <p:sp>
          <p:nvSpPr>
            <p:cNvPr id="34" name="AutoShape 2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Text Box 3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36" name="Text Box 3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grpSp>
      <p:cxnSp>
        <p:nvCxnSpPr>
          <p:cNvPr id="37" name="AutoShape 32"/>
          <p:cNvCxnSpPr>
            <a:cxnSpLocks noChangeShapeType="1"/>
          </p:cNvCxnSpPr>
          <p:nvPr/>
        </p:nvCxnSpPr>
        <p:spPr bwMode="auto">
          <a:xfrm flipV="1">
            <a:off x="2514195" y="4016423"/>
            <a:ext cx="300038" cy="250825"/>
          </a:xfrm>
          <a:prstGeom prst="straightConnector1">
            <a:avLst/>
          </a:prstGeom>
          <a:noFill/>
          <a:ln w="9525">
            <a:solidFill>
              <a:srgbClr val="000000"/>
            </a:solidFill>
            <a:round/>
            <a:headEnd/>
            <a:tailEnd type="triangle" w="med" len="med"/>
          </a:ln>
        </p:spPr>
      </p:cxnSp>
      <p:cxnSp>
        <p:nvCxnSpPr>
          <p:cNvPr id="38" name="AutoShape 33"/>
          <p:cNvCxnSpPr>
            <a:cxnSpLocks noChangeShapeType="1"/>
          </p:cNvCxnSpPr>
          <p:nvPr/>
        </p:nvCxnSpPr>
        <p:spPr bwMode="auto">
          <a:xfrm flipV="1">
            <a:off x="3409545" y="3444923"/>
            <a:ext cx="393700" cy="406400"/>
          </a:xfrm>
          <a:prstGeom prst="straightConnector1">
            <a:avLst/>
          </a:prstGeom>
          <a:noFill/>
          <a:ln w="9525">
            <a:solidFill>
              <a:srgbClr val="000000"/>
            </a:solidFill>
            <a:round/>
            <a:headEnd/>
            <a:tailEnd type="triangle" w="med" len="med"/>
          </a:ln>
        </p:spPr>
      </p:cxnSp>
      <p:cxnSp>
        <p:nvCxnSpPr>
          <p:cNvPr id="39" name="AutoShape 34"/>
          <p:cNvCxnSpPr>
            <a:cxnSpLocks noChangeShapeType="1"/>
          </p:cNvCxnSpPr>
          <p:nvPr/>
        </p:nvCxnSpPr>
        <p:spPr bwMode="auto">
          <a:xfrm>
            <a:off x="3107920" y="4267248"/>
            <a:ext cx="0" cy="552450"/>
          </a:xfrm>
          <a:prstGeom prst="straightConnector1">
            <a:avLst/>
          </a:prstGeom>
          <a:noFill/>
          <a:ln w="9525">
            <a:solidFill>
              <a:srgbClr val="000000"/>
            </a:solidFill>
            <a:round/>
            <a:headEnd/>
            <a:tailEnd type="triangle" w="med" len="med"/>
          </a:ln>
        </p:spPr>
      </p:cxnSp>
      <p:cxnSp>
        <p:nvCxnSpPr>
          <p:cNvPr id="40" name="AutoShape 35"/>
          <p:cNvCxnSpPr>
            <a:cxnSpLocks noChangeShapeType="1"/>
          </p:cNvCxnSpPr>
          <p:nvPr/>
        </p:nvCxnSpPr>
        <p:spPr bwMode="auto">
          <a:xfrm>
            <a:off x="2442758" y="4806998"/>
            <a:ext cx="407987" cy="165100"/>
          </a:xfrm>
          <a:prstGeom prst="straightConnector1">
            <a:avLst/>
          </a:prstGeom>
          <a:noFill/>
          <a:ln w="9525">
            <a:solidFill>
              <a:srgbClr val="000000"/>
            </a:solidFill>
            <a:round/>
            <a:headEnd/>
            <a:tailEnd type="triangle" w="med" len="med"/>
          </a:ln>
        </p:spPr>
      </p:cxnSp>
      <p:cxnSp>
        <p:nvCxnSpPr>
          <p:cNvPr id="41" name="AutoShape 36"/>
          <p:cNvCxnSpPr>
            <a:cxnSpLocks noChangeShapeType="1"/>
          </p:cNvCxnSpPr>
          <p:nvPr/>
        </p:nvCxnSpPr>
        <p:spPr bwMode="auto">
          <a:xfrm>
            <a:off x="3446058" y="5105448"/>
            <a:ext cx="509587" cy="0"/>
          </a:xfrm>
          <a:prstGeom prst="straightConnector1">
            <a:avLst/>
          </a:prstGeom>
          <a:noFill/>
          <a:ln w="9525">
            <a:solidFill>
              <a:srgbClr val="000000"/>
            </a:solidFill>
            <a:round/>
            <a:headEnd/>
            <a:tailEnd type="triangle" w="med" len="med"/>
          </a:ln>
        </p:spPr>
      </p:cxnSp>
      <p:cxnSp>
        <p:nvCxnSpPr>
          <p:cNvPr id="42" name="AutoShape 37"/>
          <p:cNvCxnSpPr>
            <a:cxnSpLocks noChangeShapeType="1"/>
          </p:cNvCxnSpPr>
          <p:nvPr/>
        </p:nvCxnSpPr>
        <p:spPr bwMode="auto">
          <a:xfrm>
            <a:off x="3409545" y="4016423"/>
            <a:ext cx="481013" cy="136525"/>
          </a:xfrm>
          <a:prstGeom prst="straightConnector1">
            <a:avLst/>
          </a:prstGeom>
          <a:noFill/>
          <a:ln w="9525">
            <a:solidFill>
              <a:srgbClr val="000000"/>
            </a:solidFill>
            <a:round/>
            <a:headEnd/>
            <a:tailEnd type="triangle" w="med" len="med"/>
          </a:ln>
        </p:spPr>
      </p:cxnSp>
      <p:cxnSp>
        <p:nvCxnSpPr>
          <p:cNvPr id="43" name="AutoShape 38"/>
          <p:cNvCxnSpPr>
            <a:cxnSpLocks noChangeShapeType="1"/>
          </p:cNvCxnSpPr>
          <p:nvPr/>
        </p:nvCxnSpPr>
        <p:spPr bwMode="auto">
          <a:xfrm>
            <a:off x="4485870" y="4267248"/>
            <a:ext cx="681038" cy="0"/>
          </a:xfrm>
          <a:prstGeom prst="straightConnector1">
            <a:avLst/>
          </a:prstGeom>
          <a:noFill/>
          <a:ln w="9525">
            <a:solidFill>
              <a:srgbClr val="000000"/>
            </a:solidFill>
            <a:round/>
            <a:headEnd/>
            <a:tailEnd type="triangle" w="med" len="med"/>
          </a:ln>
        </p:spPr>
      </p:cxnSp>
      <p:cxnSp>
        <p:nvCxnSpPr>
          <p:cNvPr id="44" name="AutoShape 39"/>
          <p:cNvCxnSpPr>
            <a:cxnSpLocks noChangeShapeType="1"/>
          </p:cNvCxnSpPr>
          <p:nvPr/>
        </p:nvCxnSpPr>
        <p:spPr bwMode="auto">
          <a:xfrm flipV="1">
            <a:off x="4550958" y="4486323"/>
            <a:ext cx="706437" cy="619125"/>
          </a:xfrm>
          <a:prstGeom prst="straightConnector1">
            <a:avLst/>
          </a:prstGeom>
          <a:noFill/>
          <a:ln w="9525">
            <a:solidFill>
              <a:srgbClr val="000000"/>
            </a:solidFill>
            <a:round/>
            <a:headEnd/>
            <a:tailEnd type="triangle" w="med" len="med"/>
          </a:ln>
        </p:spPr>
      </p:cxnSp>
      <p:cxnSp>
        <p:nvCxnSpPr>
          <p:cNvPr id="45" name="AutoShape 40"/>
          <p:cNvCxnSpPr>
            <a:cxnSpLocks noChangeShapeType="1"/>
          </p:cNvCxnSpPr>
          <p:nvPr/>
        </p:nvCxnSpPr>
        <p:spPr bwMode="auto">
          <a:xfrm>
            <a:off x="5762220" y="4267248"/>
            <a:ext cx="804863" cy="0"/>
          </a:xfrm>
          <a:prstGeom prst="straightConnector1">
            <a:avLst/>
          </a:prstGeom>
          <a:noFill/>
          <a:ln w="9525">
            <a:solidFill>
              <a:srgbClr val="000000"/>
            </a:solidFill>
            <a:round/>
            <a:headEnd/>
            <a:tailEnd type="triangle" w="med" len="med"/>
          </a:ln>
        </p:spPr>
      </p:cxnSp>
      <p:cxnSp>
        <p:nvCxnSpPr>
          <p:cNvPr id="46" name="AutoShape 41"/>
          <p:cNvCxnSpPr>
            <a:cxnSpLocks noChangeShapeType="1"/>
          </p:cNvCxnSpPr>
          <p:nvPr/>
        </p:nvCxnSpPr>
        <p:spPr bwMode="auto">
          <a:xfrm>
            <a:off x="4398558" y="3444923"/>
            <a:ext cx="858837" cy="571500"/>
          </a:xfrm>
          <a:prstGeom prst="straightConnector1">
            <a:avLst/>
          </a:prstGeom>
          <a:noFill/>
          <a:ln w="9525">
            <a:solidFill>
              <a:srgbClr val="000000"/>
            </a:solidFill>
            <a:round/>
            <a:headEnd/>
            <a:tailEnd type="triangle" w="med" len="med"/>
          </a:ln>
        </p:spPr>
      </p:cxnSp>
      <p:sp>
        <p:nvSpPr>
          <p:cNvPr id="47" name="Text Box 42"/>
          <p:cNvSpPr txBox="1">
            <a:spLocks noChangeArrowheads="1"/>
          </p:cNvSpPr>
          <p:nvPr/>
        </p:nvSpPr>
        <p:spPr bwMode="auto">
          <a:xfrm>
            <a:off x="2220508" y="3921173"/>
            <a:ext cx="468312"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A = 5</a:t>
            </a:r>
            <a:endParaRPr kumimoji="0" lang="en-US" sz="1800" b="0" i="0" u="none" strike="noStrike" cap="none" normalizeH="0" baseline="0" smtClean="0">
              <a:ln>
                <a:noFill/>
              </a:ln>
              <a:solidFill>
                <a:schemeClr val="tx1"/>
              </a:solidFill>
              <a:effectLst/>
              <a:latin typeface="Arial" pitchFamily="34" charset="0"/>
            </a:endParaRPr>
          </a:p>
        </p:txBody>
      </p:sp>
      <p:sp>
        <p:nvSpPr>
          <p:cNvPr id="48" name="Text Box 43"/>
          <p:cNvSpPr txBox="1">
            <a:spLocks noChangeArrowheads="1"/>
          </p:cNvSpPr>
          <p:nvPr/>
        </p:nvSpPr>
        <p:spPr bwMode="auto">
          <a:xfrm>
            <a:off x="2220508" y="4943523"/>
            <a:ext cx="468312" cy="1555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B = 1</a:t>
            </a:r>
            <a:endParaRPr kumimoji="0" lang="en-US" sz="1800" b="0" i="0" u="none" strike="noStrike" cap="none" normalizeH="0" baseline="0" smtClean="0">
              <a:ln>
                <a:noFill/>
              </a:ln>
              <a:solidFill>
                <a:schemeClr val="tx1"/>
              </a:solidFill>
              <a:effectLst/>
              <a:latin typeface="Arial" pitchFamily="34" charset="0"/>
            </a:endParaRPr>
          </a:p>
        </p:txBody>
      </p:sp>
      <p:sp>
        <p:nvSpPr>
          <p:cNvPr id="49" name="Text Box 44"/>
          <p:cNvSpPr txBox="1">
            <a:spLocks noChangeArrowheads="1"/>
          </p:cNvSpPr>
          <p:nvPr/>
        </p:nvSpPr>
        <p:spPr bwMode="auto">
          <a:xfrm>
            <a:off x="4555720" y="4098973"/>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G = 4</a:t>
            </a:r>
            <a:endParaRPr kumimoji="0" lang="en-US" sz="1800" b="0" i="0" u="none" strike="noStrike" cap="none" normalizeH="0" baseline="0" smtClean="0">
              <a:ln>
                <a:noFill/>
              </a:ln>
              <a:solidFill>
                <a:schemeClr val="tx1"/>
              </a:solidFill>
              <a:effectLst/>
              <a:latin typeface="Arial" pitchFamily="34" charset="0"/>
            </a:endParaRPr>
          </a:p>
        </p:txBody>
      </p:sp>
      <p:sp>
        <p:nvSpPr>
          <p:cNvPr id="50" name="Text Box 45"/>
          <p:cNvSpPr txBox="1">
            <a:spLocks noChangeArrowheads="1"/>
          </p:cNvSpPr>
          <p:nvPr/>
        </p:nvSpPr>
        <p:spPr bwMode="auto">
          <a:xfrm>
            <a:off x="5879695" y="4108498"/>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J = 1</a:t>
            </a:r>
            <a:endParaRPr kumimoji="0" lang="en-US" sz="1800" b="0" i="0" u="none" strike="noStrike" cap="none" normalizeH="0" baseline="0" smtClean="0">
              <a:ln>
                <a:noFill/>
              </a:ln>
              <a:solidFill>
                <a:schemeClr val="tx1"/>
              </a:solidFill>
              <a:effectLst/>
              <a:latin typeface="Arial" pitchFamily="34" charset="0"/>
            </a:endParaRPr>
          </a:p>
        </p:txBody>
      </p:sp>
      <p:grpSp>
        <p:nvGrpSpPr>
          <p:cNvPr id="51" name="Group 46"/>
          <p:cNvGrpSpPr>
            <a:grpSpLocks/>
          </p:cNvGrpSpPr>
          <p:nvPr/>
        </p:nvGrpSpPr>
        <p:grpSpPr bwMode="auto">
          <a:xfrm>
            <a:off x="5136745" y="3946573"/>
            <a:ext cx="625475" cy="647700"/>
            <a:chOff x="6154" y="1895"/>
            <a:chExt cx="986" cy="1020"/>
          </a:xfrm>
        </p:grpSpPr>
        <p:sp>
          <p:nvSpPr>
            <p:cNvPr id="52" name="AutoShape 47"/>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Text Box 48"/>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54" name="Text Box 49"/>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12</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55" name="Group 50"/>
          <p:cNvGrpSpPr>
            <a:grpSpLocks/>
          </p:cNvGrpSpPr>
          <p:nvPr/>
        </p:nvGrpSpPr>
        <p:grpSpPr bwMode="auto">
          <a:xfrm>
            <a:off x="6536920" y="3946573"/>
            <a:ext cx="625475" cy="647700"/>
            <a:chOff x="6154" y="1895"/>
            <a:chExt cx="986" cy="1020"/>
          </a:xfrm>
        </p:grpSpPr>
        <p:sp>
          <p:nvSpPr>
            <p:cNvPr id="56" name="AutoShape 51"/>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Text Box 52"/>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58" name="Text Box 53"/>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13</a:t>
              </a:r>
              <a:endParaRPr kumimoji="0" lang="en-US" sz="1800" b="0" i="0" u="none" strike="noStrike" cap="none" normalizeH="0" baseline="0" smtClean="0">
                <a:ln>
                  <a:noFill/>
                </a:ln>
                <a:solidFill>
                  <a:schemeClr val="tx1"/>
                </a:solidFill>
                <a:effectLst/>
                <a:latin typeface="Arial" pitchFamily="34" charset="0"/>
              </a:endParaRPr>
            </a:p>
          </p:txBody>
        </p:sp>
      </p:grpSp>
      <p:sp>
        <p:nvSpPr>
          <p:cNvPr id="59" name="TextBox 58"/>
          <p:cNvSpPr txBox="1"/>
          <p:nvPr/>
        </p:nvSpPr>
        <p:spPr>
          <a:xfrm>
            <a:off x="1823241" y="5578564"/>
            <a:ext cx="4476913" cy="338554"/>
          </a:xfrm>
          <a:prstGeom prst="rect">
            <a:avLst/>
          </a:prstGeom>
          <a:noFill/>
        </p:spPr>
        <p:txBody>
          <a:bodyPr wrap="square" rtlCol="0">
            <a:spAutoFit/>
          </a:bodyPr>
          <a:lstStyle/>
          <a:p>
            <a:pPr algn="ctr"/>
            <a:r>
              <a:rPr lang="en-US" dirty="0" smtClean="0"/>
              <a:t>Figure 4.14 Final Pass.</a:t>
            </a:r>
            <a:endParaRPr lang="en-US" dirty="0"/>
          </a:p>
        </p:txBody>
      </p:sp>
      <p:sp>
        <p:nvSpPr>
          <p:cNvPr id="60" name="TextBox 59"/>
          <p:cNvSpPr txBox="1"/>
          <p:nvPr/>
        </p:nvSpPr>
        <p:spPr>
          <a:xfrm>
            <a:off x="2394781" y="4451752"/>
            <a:ext cx="150126" cy="138499"/>
          </a:xfrm>
          <a:prstGeom prst="rect">
            <a:avLst/>
          </a:prstGeom>
          <a:noFill/>
        </p:spPr>
        <p:txBody>
          <a:bodyPr wrap="square" lIns="0" tIns="0" rIns="0" bIns="0" rtlCol="0">
            <a:spAutoFit/>
          </a:bodyPr>
          <a:lstStyle/>
          <a:p>
            <a:pPr algn="ctr"/>
            <a:r>
              <a:rPr lang="en-US" sz="900" b="0" dirty="0" smtClean="0"/>
              <a:t>0</a:t>
            </a:r>
            <a:endParaRPr lang="en-US" sz="900" b="0" dirty="0"/>
          </a:p>
        </p:txBody>
      </p:sp>
      <p:sp>
        <p:nvSpPr>
          <p:cNvPr id="61" name="TextBox 60"/>
          <p:cNvSpPr txBox="1"/>
          <p:nvPr/>
        </p:nvSpPr>
        <p:spPr>
          <a:xfrm>
            <a:off x="3215933" y="3921752"/>
            <a:ext cx="150126" cy="138499"/>
          </a:xfrm>
          <a:prstGeom prst="rect">
            <a:avLst/>
          </a:prstGeom>
          <a:noFill/>
        </p:spPr>
        <p:txBody>
          <a:bodyPr wrap="square" lIns="0" tIns="0" rIns="0" bIns="0" rtlCol="0">
            <a:spAutoFit/>
          </a:bodyPr>
          <a:lstStyle/>
          <a:p>
            <a:pPr algn="ctr"/>
            <a:r>
              <a:rPr lang="en-US" sz="900" b="0" dirty="0" smtClean="0"/>
              <a:t>5</a:t>
            </a:r>
            <a:endParaRPr lang="en-US" sz="900" b="0" dirty="0"/>
          </a:p>
        </p:txBody>
      </p:sp>
      <p:sp>
        <p:nvSpPr>
          <p:cNvPr id="62" name="TextBox 61"/>
          <p:cNvSpPr txBox="1"/>
          <p:nvPr/>
        </p:nvSpPr>
        <p:spPr>
          <a:xfrm>
            <a:off x="3256877" y="5137514"/>
            <a:ext cx="122830" cy="138499"/>
          </a:xfrm>
          <a:prstGeom prst="rect">
            <a:avLst/>
          </a:prstGeom>
          <a:noFill/>
        </p:spPr>
        <p:txBody>
          <a:bodyPr wrap="square" lIns="0" tIns="0" rIns="0" bIns="0" rtlCol="0">
            <a:spAutoFit/>
          </a:bodyPr>
          <a:lstStyle/>
          <a:p>
            <a:pPr algn="ctr"/>
            <a:r>
              <a:rPr lang="en-US" sz="900" b="0" dirty="0" smtClean="0"/>
              <a:t>9</a:t>
            </a:r>
            <a:endParaRPr lang="en-US" sz="900" b="0" dirty="0"/>
          </a:p>
        </p:txBody>
      </p:sp>
      <p:sp>
        <p:nvSpPr>
          <p:cNvPr id="63" name="TextBox 62"/>
          <p:cNvSpPr txBox="1"/>
          <p:nvPr/>
        </p:nvSpPr>
        <p:spPr>
          <a:xfrm>
            <a:off x="4335069" y="5068184"/>
            <a:ext cx="150126" cy="138499"/>
          </a:xfrm>
          <a:prstGeom prst="rect">
            <a:avLst/>
          </a:prstGeom>
          <a:noFill/>
        </p:spPr>
        <p:txBody>
          <a:bodyPr wrap="square" lIns="0" tIns="0" rIns="0" bIns="0" rtlCol="0">
            <a:spAutoFit/>
          </a:bodyPr>
          <a:lstStyle/>
          <a:p>
            <a:pPr algn="ctr"/>
            <a:r>
              <a:rPr lang="en-US" sz="900" b="0" dirty="0" smtClean="0"/>
              <a:t>11</a:t>
            </a:r>
            <a:endParaRPr lang="en-US" sz="900" b="0" dirty="0"/>
          </a:p>
        </p:txBody>
      </p:sp>
      <p:sp>
        <p:nvSpPr>
          <p:cNvPr id="64" name="TextBox 63"/>
          <p:cNvSpPr txBox="1"/>
          <p:nvPr/>
        </p:nvSpPr>
        <p:spPr>
          <a:xfrm>
            <a:off x="5563389" y="4249304"/>
            <a:ext cx="150126" cy="138499"/>
          </a:xfrm>
          <a:prstGeom prst="rect">
            <a:avLst/>
          </a:prstGeom>
          <a:noFill/>
        </p:spPr>
        <p:txBody>
          <a:bodyPr wrap="square" lIns="0" tIns="0" rIns="0" bIns="0" rtlCol="0">
            <a:spAutoFit/>
          </a:bodyPr>
          <a:lstStyle/>
          <a:p>
            <a:pPr algn="ctr"/>
            <a:r>
              <a:rPr lang="en-US" sz="900" b="0" dirty="0" smtClean="0"/>
              <a:t>12</a:t>
            </a:r>
            <a:endParaRPr lang="en-US" sz="900" b="0" dirty="0"/>
          </a:p>
        </p:txBody>
      </p:sp>
      <p:sp>
        <p:nvSpPr>
          <p:cNvPr id="65" name="TextBox 64"/>
          <p:cNvSpPr txBox="1"/>
          <p:nvPr/>
        </p:nvSpPr>
        <p:spPr>
          <a:xfrm>
            <a:off x="4280477" y="4208360"/>
            <a:ext cx="150126" cy="138499"/>
          </a:xfrm>
          <a:prstGeom prst="rect">
            <a:avLst/>
          </a:prstGeom>
          <a:noFill/>
        </p:spPr>
        <p:txBody>
          <a:bodyPr wrap="square" lIns="0" tIns="0" rIns="0" bIns="0" rtlCol="0">
            <a:spAutoFit/>
          </a:bodyPr>
          <a:lstStyle/>
          <a:p>
            <a:pPr algn="ctr"/>
            <a:r>
              <a:rPr lang="en-US" sz="900" b="0" dirty="0" smtClean="0"/>
              <a:t>8</a:t>
            </a:r>
            <a:endParaRPr lang="en-US" sz="900" b="0" dirty="0"/>
          </a:p>
        </p:txBody>
      </p:sp>
      <p:sp>
        <p:nvSpPr>
          <p:cNvPr id="66" name="TextBox 65"/>
          <p:cNvSpPr txBox="1"/>
          <p:nvPr/>
        </p:nvSpPr>
        <p:spPr>
          <a:xfrm>
            <a:off x="6969133" y="4249304"/>
            <a:ext cx="150126" cy="138499"/>
          </a:xfrm>
          <a:prstGeom prst="rect">
            <a:avLst/>
          </a:prstGeom>
          <a:noFill/>
        </p:spPr>
        <p:txBody>
          <a:bodyPr wrap="square" lIns="0" tIns="0" rIns="0" bIns="0" rtlCol="0">
            <a:spAutoFit/>
          </a:bodyPr>
          <a:lstStyle/>
          <a:p>
            <a:pPr algn="ctr"/>
            <a:r>
              <a:rPr lang="en-US" sz="900" b="0" dirty="0" smtClean="0"/>
              <a:t>13</a:t>
            </a:r>
            <a:endParaRPr lang="en-US" sz="900" b="0" dirty="0"/>
          </a:p>
        </p:txBody>
      </p:sp>
      <p:sp>
        <p:nvSpPr>
          <p:cNvPr id="67" name="TextBox 66"/>
          <p:cNvSpPr txBox="1"/>
          <p:nvPr/>
        </p:nvSpPr>
        <p:spPr>
          <a:xfrm>
            <a:off x="4198589" y="3321240"/>
            <a:ext cx="150126" cy="138499"/>
          </a:xfrm>
          <a:prstGeom prst="rect">
            <a:avLst/>
          </a:prstGeom>
          <a:noFill/>
        </p:spPr>
        <p:txBody>
          <a:bodyPr wrap="square" lIns="0" tIns="0" rIns="0" bIns="0" rtlCol="0">
            <a:spAutoFit/>
          </a:bodyPr>
          <a:lstStyle/>
          <a:p>
            <a:pPr algn="ctr"/>
            <a:r>
              <a:rPr lang="en-US" sz="900" b="0" dirty="0" smtClean="0"/>
              <a:t>9</a:t>
            </a:r>
            <a:endParaRPr lang="en-US" sz="900" b="0" dirty="0"/>
          </a:p>
        </p:txBody>
      </p:sp>
      <p:sp>
        <p:nvSpPr>
          <p:cNvPr id="68" name="TextBox 67"/>
          <p:cNvSpPr txBox="1"/>
          <p:nvPr/>
        </p:nvSpPr>
        <p:spPr>
          <a:xfrm>
            <a:off x="2192333" y="4604152"/>
            <a:ext cx="150126" cy="138499"/>
          </a:xfrm>
          <a:prstGeom prst="rect">
            <a:avLst/>
          </a:prstGeom>
          <a:noFill/>
        </p:spPr>
        <p:txBody>
          <a:bodyPr wrap="square" lIns="0" tIns="0" rIns="0" bIns="0" rtlCol="0">
            <a:spAutoFit/>
          </a:bodyPr>
          <a:lstStyle/>
          <a:p>
            <a:pPr algn="ctr"/>
            <a:r>
              <a:rPr lang="en-US" sz="900" b="0" dirty="0" smtClean="0"/>
              <a:t>0</a:t>
            </a:r>
            <a:endParaRPr lang="en-US" sz="900" b="0" dirty="0"/>
          </a:p>
        </p:txBody>
      </p:sp>
      <p:sp>
        <p:nvSpPr>
          <p:cNvPr id="69" name="TextBox 68"/>
          <p:cNvSpPr txBox="1"/>
          <p:nvPr/>
        </p:nvSpPr>
        <p:spPr>
          <a:xfrm>
            <a:off x="3052157" y="5231960"/>
            <a:ext cx="150126" cy="138499"/>
          </a:xfrm>
          <a:prstGeom prst="rect">
            <a:avLst/>
          </a:prstGeom>
          <a:noFill/>
        </p:spPr>
        <p:txBody>
          <a:bodyPr wrap="square" lIns="0" tIns="0" rIns="0" bIns="0" rtlCol="0">
            <a:spAutoFit/>
          </a:bodyPr>
          <a:lstStyle/>
          <a:p>
            <a:pPr algn="ctr"/>
            <a:r>
              <a:rPr lang="en-US" sz="900" b="0" dirty="0" smtClean="0"/>
              <a:t>2</a:t>
            </a:r>
            <a:endParaRPr lang="en-US" sz="900" b="0" dirty="0"/>
          </a:p>
        </p:txBody>
      </p:sp>
      <p:sp>
        <p:nvSpPr>
          <p:cNvPr id="70" name="TextBox 69"/>
          <p:cNvSpPr txBox="1"/>
          <p:nvPr/>
        </p:nvSpPr>
        <p:spPr>
          <a:xfrm>
            <a:off x="3011213" y="4030936"/>
            <a:ext cx="150126" cy="138499"/>
          </a:xfrm>
          <a:prstGeom prst="rect">
            <a:avLst/>
          </a:prstGeom>
          <a:noFill/>
        </p:spPr>
        <p:txBody>
          <a:bodyPr wrap="square" lIns="0" tIns="0" rIns="0" bIns="0" rtlCol="0">
            <a:spAutoFit/>
          </a:bodyPr>
          <a:lstStyle/>
          <a:p>
            <a:pPr algn="ctr"/>
            <a:r>
              <a:rPr lang="en-US" sz="900" b="0" dirty="0" smtClean="0"/>
              <a:t>0</a:t>
            </a:r>
            <a:endParaRPr lang="en-US" sz="900" b="0" dirty="0"/>
          </a:p>
        </p:txBody>
      </p:sp>
      <p:sp>
        <p:nvSpPr>
          <p:cNvPr id="71" name="TextBox 70"/>
          <p:cNvSpPr txBox="1"/>
          <p:nvPr/>
        </p:nvSpPr>
        <p:spPr>
          <a:xfrm>
            <a:off x="4089405" y="4331192"/>
            <a:ext cx="150126" cy="138499"/>
          </a:xfrm>
          <a:prstGeom prst="rect">
            <a:avLst/>
          </a:prstGeom>
          <a:noFill/>
        </p:spPr>
        <p:txBody>
          <a:bodyPr wrap="square" lIns="0" tIns="0" rIns="0" bIns="0" rtlCol="0">
            <a:spAutoFit/>
          </a:bodyPr>
          <a:lstStyle/>
          <a:p>
            <a:pPr algn="ctr"/>
            <a:r>
              <a:rPr lang="en-US" sz="900" b="0" dirty="0" smtClean="0"/>
              <a:t>0</a:t>
            </a:r>
            <a:endParaRPr lang="en-US" sz="900" b="0" dirty="0"/>
          </a:p>
        </p:txBody>
      </p:sp>
      <p:sp>
        <p:nvSpPr>
          <p:cNvPr id="72" name="TextBox 71"/>
          <p:cNvSpPr txBox="1"/>
          <p:nvPr/>
        </p:nvSpPr>
        <p:spPr>
          <a:xfrm>
            <a:off x="5358669" y="4372136"/>
            <a:ext cx="150126" cy="138499"/>
          </a:xfrm>
          <a:prstGeom prst="rect">
            <a:avLst/>
          </a:prstGeom>
          <a:noFill/>
        </p:spPr>
        <p:txBody>
          <a:bodyPr wrap="square" lIns="0" tIns="0" rIns="0" bIns="0" rtlCol="0">
            <a:spAutoFit/>
          </a:bodyPr>
          <a:lstStyle/>
          <a:p>
            <a:pPr algn="ctr"/>
            <a:r>
              <a:rPr lang="en-US" sz="900" b="0" dirty="0" smtClean="0"/>
              <a:t>0</a:t>
            </a:r>
            <a:endParaRPr lang="en-US" sz="900" b="0" dirty="0"/>
          </a:p>
        </p:txBody>
      </p:sp>
      <p:sp>
        <p:nvSpPr>
          <p:cNvPr id="73" name="TextBox 72"/>
          <p:cNvSpPr txBox="1"/>
          <p:nvPr/>
        </p:nvSpPr>
        <p:spPr>
          <a:xfrm>
            <a:off x="6764413" y="4358488"/>
            <a:ext cx="150126" cy="138499"/>
          </a:xfrm>
          <a:prstGeom prst="rect">
            <a:avLst/>
          </a:prstGeom>
          <a:noFill/>
        </p:spPr>
        <p:txBody>
          <a:bodyPr wrap="square" lIns="0" tIns="0" rIns="0" bIns="0" rtlCol="0">
            <a:spAutoFit/>
          </a:bodyPr>
          <a:lstStyle/>
          <a:p>
            <a:pPr algn="ctr"/>
            <a:r>
              <a:rPr lang="en-US" sz="900" b="0" dirty="0" smtClean="0"/>
              <a:t>0</a:t>
            </a:r>
            <a:endParaRPr lang="en-US" sz="900" b="0" dirty="0"/>
          </a:p>
        </p:txBody>
      </p:sp>
      <p:sp>
        <p:nvSpPr>
          <p:cNvPr id="74" name="TextBox 73"/>
          <p:cNvSpPr txBox="1"/>
          <p:nvPr/>
        </p:nvSpPr>
        <p:spPr>
          <a:xfrm>
            <a:off x="4007517" y="3471368"/>
            <a:ext cx="150126" cy="138499"/>
          </a:xfrm>
          <a:prstGeom prst="rect">
            <a:avLst/>
          </a:prstGeom>
          <a:noFill/>
        </p:spPr>
        <p:txBody>
          <a:bodyPr wrap="square" lIns="0" tIns="0" rIns="0" bIns="0" rtlCol="0">
            <a:spAutoFit/>
          </a:bodyPr>
          <a:lstStyle/>
          <a:p>
            <a:pPr algn="ctr"/>
            <a:r>
              <a:rPr lang="en-US" sz="900" b="0" dirty="0" smtClean="0"/>
              <a:t>2</a:t>
            </a:r>
            <a:endParaRPr lang="en-US" sz="900" b="0" dirty="0"/>
          </a:p>
        </p:txBody>
      </p:sp>
      <p:sp>
        <p:nvSpPr>
          <p:cNvPr id="75" name="TextBox 74"/>
          <p:cNvSpPr txBox="1"/>
          <p:nvPr/>
        </p:nvSpPr>
        <p:spPr>
          <a:xfrm>
            <a:off x="4143997" y="5191016"/>
            <a:ext cx="150126" cy="138499"/>
          </a:xfrm>
          <a:prstGeom prst="rect">
            <a:avLst/>
          </a:prstGeom>
          <a:noFill/>
        </p:spPr>
        <p:txBody>
          <a:bodyPr wrap="square" lIns="0" tIns="0" rIns="0" bIns="0" rtlCol="0">
            <a:spAutoFit/>
          </a:bodyPr>
          <a:lstStyle/>
          <a:p>
            <a:pPr algn="ctr"/>
            <a:r>
              <a:rPr lang="en-US" sz="900" b="0" dirty="0" smtClean="0"/>
              <a:t>2</a:t>
            </a:r>
            <a:endParaRPr lang="en-US" sz="900" b="0" dirty="0"/>
          </a:p>
        </p:txBody>
      </p:sp>
      <p:sp>
        <p:nvSpPr>
          <p:cNvPr id="76" name="Rectangle 1"/>
          <p:cNvSpPr>
            <a:spLocks noChangeArrowheads="1"/>
          </p:cNvSpPr>
          <p:nvPr/>
        </p:nvSpPr>
        <p:spPr bwMode="auto">
          <a:xfrm>
            <a:off x="288431" y="5942387"/>
            <a:ext cx="8480929" cy="7927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US" b="0" dirty="0" smtClean="0"/>
              <a:t>After identifying the critical path the activities with slack value zero are identified to be risky and critical and are cause of concern.</a:t>
            </a:r>
            <a:endParaRPr lang="en-US" b="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4.11</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6" name="Rectangle 1"/>
          <p:cNvSpPr>
            <a:spLocks noChangeArrowheads="1"/>
          </p:cNvSpPr>
          <p:nvPr/>
        </p:nvSpPr>
        <p:spPr bwMode="auto">
          <a:xfrm>
            <a:off x="288431" y="5942387"/>
            <a:ext cx="8480929" cy="7927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US" b="0" dirty="0" smtClean="0"/>
              <a:t>After identifying the critical path the activities with slack value zero are identified to be risky and critical and are cause of concern.</a:t>
            </a:r>
            <a:endParaRPr lang="en-US" b="0" dirty="0"/>
          </a:p>
        </p:txBody>
      </p:sp>
      <p:graphicFrame>
        <p:nvGraphicFramePr>
          <p:cNvPr id="77" name="Table 76"/>
          <p:cNvGraphicFramePr>
            <a:graphicFrameLocks noGrp="1"/>
          </p:cNvGraphicFramePr>
          <p:nvPr/>
        </p:nvGraphicFramePr>
        <p:xfrm>
          <a:off x="323224" y="2437054"/>
          <a:ext cx="8432488" cy="2729461"/>
        </p:xfrm>
        <a:graphic>
          <a:graphicData uri="http://schemas.openxmlformats.org/drawingml/2006/table">
            <a:tbl>
              <a:tblPr>
                <a:tableStyleId>{3C2FFA5D-87B4-456A-9821-1D502468CF0F}</a:tableStyleId>
              </a:tblPr>
              <a:tblGrid>
                <a:gridCol w="1195651"/>
                <a:gridCol w="2884796"/>
                <a:gridCol w="2243918"/>
                <a:gridCol w="2108123"/>
              </a:tblGrid>
              <a:tr h="275821">
                <a:tc>
                  <a:txBody>
                    <a:bodyPr/>
                    <a:lstStyle/>
                    <a:p>
                      <a:pPr marL="0" marR="0" algn="ctr">
                        <a:lnSpc>
                          <a:spcPct val="115000"/>
                        </a:lnSpc>
                        <a:spcBef>
                          <a:spcPts val="0"/>
                        </a:spcBef>
                        <a:spcAft>
                          <a:spcPts val="0"/>
                        </a:spcAft>
                      </a:pPr>
                      <a:r>
                        <a:rPr lang="en-US" sz="1400" dirty="0"/>
                        <a:t>Activity</a:t>
                      </a:r>
                      <a:endParaRPr lang="en-US" sz="1400" b="0" i="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t>Description</a:t>
                      </a:r>
                      <a:endParaRPr lang="en-US" sz="1400" b="0" i="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t>Required </a:t>
                      </a:r>
                      <a:r>
                        <a:rPr lang="en-US" sz="1400" dirty="0" smtClean="0"/>
                        <a:t>predecessor</a:t>
                      </a:r>
                      <a:endParaRPr lang="en-US" sz="1400" b="0" i="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Duration (months)</a:t>
                      </a:r>
                      <a:endParaRPr lang="en-US" sz="1400" b="0" i="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A</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Feasibility</a:t>
                      </a:r>
                      <a:r>
                        <a:rPr lang="en-US" sz="1400" baseline="0" dirty="0" smtClean="0"/>
                        <a:t> study</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baseline="0" dirty="0" smtClean="0"/>
                        <a:t> - </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B</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Requirement analysis</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baseline="0" dirty="0" smtClean="0"/>
                        <a:t> - </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C</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Requirement</a:t>
                      </a:r>
                      <a:r>
                        <a:rPr lang="en-US" sz="1400" baseline="0" dirty="0" smtClean="0"/>
                        <a:t> specification</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D</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Cost</a:t>
                      </a:r>
                      <a:r>
                        <a:rPr lang="en-US" sz="1400" baseline="0" dirty="0" smtClean="0"/>
                        <a:t> analysis</a:t>
                      </a:r>
                      <a:endParaRPr lang="en-US" sz="1400" dirty="0">
                        <a:solidFill>
                          <a:srgbClr val="000000"/>
                        </a:solidFill>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E</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Product</a:t>
                      </a:r>
                      <a:r>
                        <a:rPr lang="en-US" sz="1400" baseline="0" dirty="0" smtClean="0"/>
                        <a:t> design</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A, B</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F</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System</a:t>
                      </a:r>
                      <a:r>
                        <a:rPr lang="en-US" sz="1400" baseline="0" dirty="0" smtClean="0"/>
                        <a:t> model</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baseline="0" dirty="0" smtClean="0"/>
                        <a:t> E</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G</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Implementation</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baseline="0" dirty="0" smtClean="0"/>
                        <a:t> F</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H</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Unit level test cases</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D</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I</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Testing</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G, H</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J</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Training</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baseline="0" dirty="0" smtClean="0"/>
                        <a:t>C, I</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nchor="ctr"/>
                </a:tc>
              </a:tr>
            </a:tbl>
          </a:graphicData>
        </a:graphic>
      </p:graphicFrame>
      <p:sp>
        <p:nvSpPr>
          <p:cNvPr id="78" name="Rectangle 1"/>
          <p:cNvSpPr>
            <a:spLocks noChangeArrowheads="1"/>
          </p:cNvSpPr>
          <p:nvPr/>
        </p:nvSpPr>
        <p:spPr bwMode="auto">
          <a:xfrm>
            <a:off x="239990" y="1481106"/>
            <a:ext cx="8480929" cy="7927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b="0" dirty="0" smtClean="0"/>
              <a:t>Consider the description of set of activities given below. Draw CPM chart and identify high risky activities.</a:t>
            </a:r>
            <a:endParaRPr lang="en-US" b="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4.11 : Solution</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6" name="Rectangle 1"/>
          <p:cNvSpPr>
            <a:spLocks noChangeArrowheads="1"/>
          </p:cNvSpPr>
          <p:nvPr/>
        </p:nvSpPr>
        <p:spPr bwMode="auto">
          <a:xfrm>
            <a:off x="239990" y="1553587"/>
            <a:ext cx="8480929"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0" dirty="0" smtClean="0"/>
              <a:t>The forward pass is given in figure 4.15 and the table is given in table 4.26.</a:t>
            </a:r>
            <a:endParaRPr lang="en-US" b="0" dirty="0"/>
          </a:p>
        </p:txBody>
      </p:sp>
      <p:sp>
        <p:nvSpPr>
          <p:cNvPr id="7" name="Text Box 44"/>
          <p:cNvSpPr txBox="1">
            <a:spLocks noChangeArrowheads="1"/>
          </p:cNvSpPr>
          <p:nvPr/>
        </p:nvSpPr>
        <p:spPr bwMode="auto">
          <a:xfrm>
            <a:off x="4869624" y="2679581"/>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G = 2</a:t>
            </a:r>
            <a:endParaRPr kumimoji="0" lang="en-US" sz="1800" b="0" i="0" u="none" strike="noStrike" cap="none" normalizeH="0" baseline="0" dirty="0" smtClean="0">
              <a:ln>
                <a:noFill/>
              </a:ln>
              <a:solidFill>
                <a:schemeClr val="tx1"/>
              </a:solidFill>
              <a:effectLst/>
              <a:latin typeface="Arial" pitchFamily="34" charset="0"/>
            </a:endParaRPr>
          </a:p>
        </p:txBody>
      </p:sp>
      <p:sp>
        <p:nvSpPr>
          <p:cNvPr id="8" name="Text Box 42"/>
          <p:cNvSpPr txBox="1">
            <a:spLocks noChangeArrowheads="1"/>
          </p:cNvSpPr>
          <p:nvPr/>
        </p:nvSpPr>
        <p:spPr bwMode="auto">
          <a:xfrm>
            <a:off x="1779492" y="2752448"/>
            <a:ext cx="468312"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A = 3</a:t>
            </a:r>
            <a:endParaRPr kumimoji="0" lang="en-US" sz="1800" b="0" i="0" u="none" strike="noStrike" cap="none" normalizeH="0" baseline="0" dirty="0" smtClean="0">
              <a:ln>
                <a:noFill/>
              </a:ln>
              <a:solidFill>
                <a:schemeClr val="tx1"/>
              </a:solidFill>
              <a:effectLst/>
              <a:latin typeface="Arial" pitchFamily="34" charset="0"/>
            </a:endParaRPr>
          </a:p>
        </p:txBody>
      </p:sp>
      <p:sp>
        <p:nvSpPr>
          <p:cNvPr id="9" name="Text Box 2"/>
          <p:cNvSpPr txBox="1">
            <a:spLocks noChangeArrowheads="1"/>
          </p:cNvSpPr>
          <p:nvPr/>
        </p:nvSpPr>
        <p:spPr bwMode="auto">
          <a:xfrm>
            <a:off x="5478382" y="3230752"/>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I = 2</a:t>
            </a: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Text Box 3"/>
          <p:cNvSpPr txBox="1">
            <a:spLocks noChangeArrowheads="1"/>
          </p:cNvSpPr>
          <p:nvPr/>
        </p:nvSpPr>
        <p:spPr bwMode="auto">
          <a:xfrm>
            <a:off x="3921787" y="2228078"/>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F = 4</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Text Box 4"/>
          <p:cNvSpPr txBox="1">
            <a:spLocks noChangeArrowheads="1"/>
          </p:cNvSpPr>
          <p:nvPr/>
        </p:nvSpPr>
        <p:spPr bwMode="auto">
          <a:xfrm>
            <a:off x="2872774" y="2213428"/>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E</a:t>
            </a:r>
            <a:r>
              <a:rPr kumimoji="0" lang="en-US" sz="1100" b="0" i="0" u="none" strike="noStrike" cap="none" normalizeH="0" baseline="0" dirty="0" smtClean="0">
                <a:ln>
                  <a:noFill/>
                </a:ln>
                <a:solidFill>
                  <a:schemeClr val="tx1"/>
                </a:solidFill>
                <a:effectLst/>
                <a:latin typeface="Calibri" pitchFamily="34" charset="0"/>
              </a:rPr>
              <a:t> = 2</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Text Box 5"/>
          <p:cNvSpPr txBox="1">
            <a:spLocks noChangeArrowheads="1"/>
          </p:cNvSpPr>
          <p:nvPr/>
        </p:nvSpPr>
        <p:spPr bwMode="auto">
          <a:xfrm>
            <a:off x="2379309" y="2947711"/>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B</a:t>
            </a:r>
            <a:r>
              <a:rPr kumimoji="0" lang="en-US" sz="1100" b="0" i="0" u="none" strike="noStrike" cap="none" normalizeH="0" baseline="0" dirty="0" smtClean="0">
                <a:ln>
                  <a:noFill/>
                </a:ln>
                <a:solidFill>
                  <a:schemeClr val="tx1"/>
                </a:solidFill>
                <a:effectLst/>
                <a:latin typeface="Calibri" pitchFamily="34" charset="0"/>
              </a:rPr>
              <a:t> = 2</a:t>
            </a: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Text Box 6"/>
          <p:cNvSpPr txBox="1">
            <a:spLocks noChangeArrowheads="1"/>
          </p:cNvSpPr>
          <p:nvPr/>
        </p:nvSpPr>
        <p:spPr bwMode="auto">
          <a:xfrm>
            <a:off x="3977690" y="3517781"/>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H = 1</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14" name="Group 8"/>
          <p:cNvGrpSpPr>
            <a:grpSpLocks/>
          </p:cNvGrpSpPr>
          <p:nvPr/>
        </p:nvGrpSpPr>
        <p:grpSpPr bwMode="auto">
          <a:xfrm>
            <a:off x="2275485" y="2139892"/>
            <a:ext cx="595312" cy="647700"/>
            <a:chOff x="2497" y="1444"/>
            <a:chExt cx="1230" cy="1242"/>
          </a:xfrm>
        </p:grpSpPr>
        <p:sp>
          <p:nvSpPr>
            <p:cNvPr id="15" name="AutoShape 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ext Box 1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7" name="Text Box 1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18" name="Group 12"/>
          <p:cNvGrpSpPr>
            <a:grpSpLocks/>
          </p:cNvGrpSpPr>
          <p:nvPr/>
        </p:nvGrpSpPr>
        <p:grpSpPr bwMode="auto">
          <a:xfrm>
            <a:off x="1685941" y="3107454"/>
            <a:ext cx="595313" cy="647700"/>
            <a:chOff x="2497" y="1444"/>
            <a:chExt cx="1230" cy="1242"/>
          </a:xfrm>
        </p:grpSpPr>
        <p:sp>
          <p:nvSpPr>
            <p:cNvPr id="19" name="AutoShape 13"/>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Text Box 14"/>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1" name="Text Box 15"/>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2" name="Group 16"/>
          <p:cNvGrpSpPr>
            <a:grpSpLocks/>
          </p:cNvGrpSpPr>
          <p:nvPr/>
        </p:nvGrpSpPr>
        <p:grpSpPr bwMode="auto">
          <a:xfrm>
            <a:off x="3396665" y="3755154"/>
            <a:ext cx="595313" cy="647700"/>
            <a:chOff x="2497" y="1444"/>
            <a:chExt cx="1230" cy="1242"/>
          </a:xfrm>
        </p:grpSpPr>
        <p:sp>
          <p:nvSpPr>
            <p:cNvPr id="23" name="AutoShape 17"/>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Text Box 18"/>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25" name="Text Box 19"/>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26" name="Group 24"/>
          <p:cNvGrpSpPr>
            <a:grpSpLocks/>
          </p:cNvGrpSpPr>
          <p:nvPr/>
        </p:nvGrpSpPr>
        <p:grpSpPr bwMode="auto">
          <a:xfrm>
            <a:off x="4410885" y="2097764"/>
            <a:ext cx="595312" cy="647700"/>
            <a:chOff x="2497" y="1444"/>
            <a:chExt cx="1230" cy="1242"/>
          </a:xfrm>
        </p:grpSpPr>
        <p:sp>
          <p:nvSpPr>
            <p:cNvPr id="27" name="AutoShape 25"/>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Text Box 26"/>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29" name="Text Box 27"/>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9</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30" name="Group 28"/>
          <p:cNvGrpSpPr>
            <a:grpSpLocks/>
          </p:cNvGrpSpPr>
          <p:nvPr/>
        </p:nvGrpSpPr>
        <p:grpSpPr bwMode="auto">
          <a:xfrm>
            <a:off x="3311917" y="2106336"/>
            <a:ext cx="595313" cy="647700"/>
            <a:chOff x="2497" y="1444"/>
            <a:chExt cx="1230" cy="1242"/>
          </a:xfrm>
        </p:grpSpPr>
        <p:sp>
          <p:nvSpPr>
            <p:cNvPr id="31" name="AutoShape 2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Text Box 3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a:t>
              </a:r>
              <a:endParaRPr kumimoji="0" lang="en-US" sz="1800" b="0" i="0" u="none" strike="noStrike" cap="none" normalizeH="0" baseline="0" dirty="0" smtClean="0">
                <a:ln>
                  <a:noFill/>
                </a:ln>
                <a:solidFill>
                  <a:schemeClr val="tx1"/>
                </a:solidFill>
                <a:effectLst/>
                <a:latin typeface="Arial" pitchFamily="34" charset="0"/>
              </a:endParaRPr>
            </a:p>
          </p:txBody>
        </p:sp>
        <p:sp>
          <p:nvSpPr>
            <p:cNvPr id="33" name="Text Box 3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5</a:t>
              </a:r>
              <a:endParaRPr kumimoji="0" lang="en-US" sz="1800" b="0" i="0" u="none" strike="noStrike" cap="none" normalizeH="0" baseline="0" dirty="0" smtClean="0">
                <a:ln>
                  <a:noFill/>
                </a:ln>
                <a:solidFill>
                  <a:schemeClr val="tx1"/>
                </a:solidFill>
                <a:effectLst/>
                <a:latin typeface="Arial" pitchFamily="34" charset="0"/>
              </a:endParaRPr>
            </a:p>
          </p:txBody>
        </p:sp>
      </p:grpSp>
      <p:cxnSp>
        <p:nvCxnSpPr>
          <p:cNvPr id="34" name="AutoShape 32"/>
          <p:cNvCxnSpPr>
            <a:cxnSpLocks noChangeShapeType="1"/>
            <a:stCxn id="20" idx="0"/>
            <a:endCxn id="15" idx="2"/>
          </p:cNvCxnSpPr>
          <p:nvPr/>
        </p:nvCxnSpPr>
        <p:spPr bwMode="auto">
          <a:xfrm flipV="1">
            <a:off x="2018687" y="2630506"/>
            <a:ext cx="307900" cy="502501"/>
          </a:xfrm>
          <a:prstGeom prst="straightConnector1">
            <a:avLst/>
          </a:prstGeom>
          <a:noFill/>
          <a:ln w="9525">
            <a:solidFill>
              <a:srgbClr val="000000"/>
            </a:solidFill>
            <a:round/>
            <a:headEnd/>
            <a:tailEnd type="triangle" w="med" len="med"/>
          </a:ln>
        </p:spPr>
      </p:cxnSp>
      <p:cxnSp>
        <p:nvCxnSpPr>
          <p:cNvPr id="35" name="AutoShape 35"/>
          <p:cNvCxnSpPr>
            <a:cxnSpLocks noChangeShapeType="1"/>
            <a:stCxn id="19" idx="5"/>
          </p:cNvCxnSpPr>
          <p:nvPr/>
        </p:nvCxnSpPr>
        <p:spPr bwMode="auto">
          <a:xfrm>
            <a:off x="2286235" y="3503067"/>
            <a:ext cx="1110430" cy="404487"/>
          </a:xfrm>
          <a:prstGeom prst="straightConnector1">
            <a:avLst/>
          </a:prstGeom>
          <a:noFill/>
          <a:ln w="9525">
            <a:solidFill>
              <a:srgbClr val="000000"/>
            </a:solidFill>
            <a:round/>
            <a:headEnd/>
            <a:tailEnd type="triangle" w="med" len="med"/>
          </a:ln>
        </p:spPr>
      </p:cxnSp>
      <p:cxnSp>
        <p:nvCxnSpPr>
          <p:cNvPr id="36" name="AutoShape 36"/>
          <p:cNvCxnSpPr>
            <a:cxnSpLocks noChangeShapeType="1"/>
            <a:endCxn id="54" idx="2"/>
          </p:cNvCxnSpPr>
          <p:nvPr/>
        </p:nvCxnSpPr>
        <p:spPr bwMode="auto">
          <a:xfrm flipV="1">
            <a:off x="3991978" y="3374835"/>
            <a:ext cx="887365" cy="666069"/>
          </a:xfrm>
          <a:prstGeom prst="straightConnector1">
            <a:avLst/>
          </a:prstGeom>
          <a:noFill/>
          <a:ln w="9525">
            <a:solidFill>
              <a:srgbClr val="000000"/>
            </a:solidFill>
            <a:round/>
            <a:headEnd/>
            <a:tailEnd type="triangle" w="med" len="med"/>
          </a:ln>
        </p:spPr>
      </p:cxnSp>
      <p:cxnSp>
        <p:nvCxnSpPr>
          <p:cNvPr id="37" name="AutoShape 37"/>
          <p:cNvCxnSpPr>
            <a:cxnSpLocks noChangeShapeType="1"/>
            <a:endCxn id="54" idx="0"/>
          </p:cNvCxnSpPr>
          <p:nvPr/>
        </p:nvCxnSpPr>
        <p:spPr bwMode="auto">
          <a:xfrm>
            <a:off x="4797817" y="2728677"/>
            <a:ext cx="146523" cy="211223"/>
          </a:xfrm>
          <a:prstGeom prst="straightConnector1">
            <a:avLst/>
          </a:prstGeom>
          <a:noFill/>
          <a:ln w="9525">
            <a:solidFill>
              <a:srgbClr val="000000"/>
            </a:solidFill>
            <a:round/>
            <a:headEnd/>
            <a:tailEnd type="triangle" w="med" len="med"/>
          </a:ln>
        </p:spPr>
      </p:cxnSp>
      <p:cxnSp>
        <p:nvCxnSpPr>
          <p:cNvPr id="38" name="AutoShape 38"/>
          <p:cNvCxnSpPr>
            <a:cxnSpLocks noChangeShapeType="1"/>
          </p:cNvCxnSpPr>
          <p:nvPr/>
        </p:nvCxnSpPr>
        <p:spPr bwMode="auto">
          <a:xfrm>
            <a:off x="5427582" y="3202704"/>
            <a:ext cx="681038" cy="0"/>
          </a:xfrm>
          <a:prstGeom prst="straightConnector1">
            <a:avLst/>
          </a:prstGeom>
          <a:noFill/>
          <a:ln w="9525">
            <a:solidFill>
              <a:srgbClr val="000000"/>
            </a:solidFill>
            <a:round/>
            <a:headEnd/>
            <a:tailEnd type="triangle" w="med" len="med"/>
          </a:ln>
        </p:spPr>
      </p:cxnSp>
      <p:cxnSp>
        <p:nvCxnSpPr>
          <p:cNvPr id="39" name="AutoShape 40"/>
          <p:cNvCxnSpPr>
            <a:cxnSpLocks noChangeShapeType="1"/>
          </p:cNvCxnSpPr>
          <p:nvPr/>
        </p:nvCxnSpPr>
        <p:spPr bwMode="auto">
          <a:xfrm>
            <a:off x="6703932" y="3202704"/>
            <a:ext cx="804863" cy="0"/>
          </a:xfrm>
          <a:prstGeom prst="straightConnector1">
            <a:avLst/>
          </a:prstGeom>
          <a:noFill/>
          <a:ln w="9525">
            <a:solidFill>
              <a:srgbClr val="000000"/>
            </a:solidFill>
            <a:round/>
            <a:headEnd/>
            <a:tailEnd type="triangle" w="med" len="med"/>
          </a:ln>
        </p:spPr>
      </p:cxnSp>
      <p:sp>
        <p:nvSpPr>
          <p:cNvPr id="40" name="Text Box 43"/>
          <p:cNvSpPr txBox="1">
            <a:spLocks noChangeArrowheads="1"/>
          </p:cNvSpPr>
          <p:nvPr/>
        </p:nvSpPr>
        <p:spPr bwMode="auto">
          <a:xfrm>
            <a:off x="2275100" y="3783443"/>
            <a:ext cx="468312" cy="1555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D</a:t>
            </a:r>
            <a:r>
              <a:rPr kumimoji="0" lang="en-US" sz="1100" b="0" i="0" u="none" strike="noStrike" cap="none" normalizeH="0" baseline="0" dirty="0" smtClean="0">
                <a:ln>
                  <a:noFill/>
                </a:ln>
                <a:solidFill>
                  <a:schemeClr val="tx1"/>
                </a:solidFill>
                <a:effectLst/>
                <a:latin typeface="Calibri" pitchFamily="34" charset="0"/>
              </a:rPr>
              <a:t> = 3</a:t>
            </a:r>
            <a:endParaRPr kumimoji="0" lang="en-US" sz="1800" b="0" i="0" u="none" strike="noStrike" cap="none" normalizeH="0" baseline="0" dirty="0" smtClean="0">
              <a:ln>
                <a:noFill/>
              </a:ln>
              <a:solidFill>
                <a:schemeClr val="tx1"/>
              </a:solidFill>
              <a:effectLst/>
              <a:latin typeface="Arial" pitchFamily="34" charset="0"/>
            </a:endParaRPr>
          </a:p>
        </p:txBody>
      </p:sp>
      <p:sp>
        <p:nvSpPr>
          <p:cNvPr id="41" name="Text Box 45"/>
          <p:cNvSpPr txBox="1">
            <a:spLocks noChangeArrowheads="1"/>
          </p:cNvSpPr>
          <p:nvPr/>
        </p:nvSpPr>
        <p:spPr bwMode="auto">
          <a:xfrm>
            <a:off x="6821407" y="3043954"/>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J = 4</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42" name="Group 46"/>
          <p:cNvGrpSpPr>
            <a:grpSpLocks/>
          </p:cNvGrpSpPr>
          <p:nvPr/>
        </p:nvGrpSpPr>
        <p:grpSpPr bwMode="auto">
          <a:xfrm>
            <a:off x="6078457" y="2882029"/>
            <a:ext cx="625475" cy="647700"/>
            <a:chOff x="6154" y="1895"/>
            <a:chExt cx="986" cy="1020"/>
          </a:xfrm>
        </p:grpSpPr>
        <p:sp>
          <p:nvSpPr>
            <p:cNvPr id="43" name="AutoShape 47"/>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Text Box 48"/>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45" name="Text Box 49"/>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13</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46" name="Group 50"/>
          <p:cNvGrpSpPr>
            <a:grpSpLocks/>
          </p:cNvGrpSpPr>
          <p:nvPr/>
        </p:nvGrpSpPr>
        <p:grpSpPr bwMode="auto">
          <a:xfrm>
            <a:off x="7478632" y="2882029"/>
            <a:ext cx="625475" cy="647700"/>
            <a:chOff x="6154" y="1895"/>
            <a:chExt cx="986" cy="1020"/>
          </a:xfrm>
        </p:grpSpPr>
        <p:sp>
          <p:nvSpPr>
            <p:cNvPr id="47" name="AutoShape 51"/>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Text Box 52"/>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49" name="Text Box 53"/>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17</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50" name="TextBox 49"/>
          <p:cNvSpPr txBox="1"/>
          <p:nvPr/>
        </p:nvSpPr>
        <p:spPr>
          <a:xfrm>
            <a:off x="1559866" y="4940480"/>
            <a:ext cx="4476913" cy="338554"/>
          </a:xfrm>
          <a:prstGeom prst="rect">
            <a:avLst/>
          </a:prstGeom>
          <a:noFill/>
        </p:spPr>
        <p:txBody>
          <a:bodyPr wrap="square" rtlCol="0">
            <a:spAutoFit/>
          </a:bodyPr>
          <a:lstStyle/>
          <a:p>
            <a:pPr algn="ctr"/>
            <a:r>
              <a:rPr lang="en-US" dirty="0" smtClean="0"/>
              <a:t>Figure 4.15 Forward Pass.</a:t>
            </a:r>
            <a:endParaRPr lang="en-US" dirty="0"/>
          </a:p>
        </p:txBody>
      </p:sp>
      <p:cxnSp>
        <p:nvCxnSpPr>
          <p:cNvPr id="51" name="Straight Arrow Connector 50"/>
          <p:cNvCxnSpPr>
            <a:endCxn id="33" idx="1"/>
          </p:cNvCxnSpPr>
          <p:nvPr/>
        </p:nvCxnSpPr>
        <p:spPr>
          <a:xfrm>
            <a:off x="2870216" y="2399679"/>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937032" y="2401951"/>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oup 46"/>
          <p:cNvGrpSpPr>
            <a:grpSpLocks/>
          </p:cNvGrpSpPr>
          <p:nvPr/>
        </p:nvGrpSpPr>
        <p:grpSpPr bwMode="auto">
          <a:xfrm>
            <a:off x="4797817" y="2884301"/>
            <a:ext cx="625475" cy="647700"/>
            <a:chOff x="6154" y="1895"/>
            <a:chExt cx="986" cy="1020"/>
          </a:xfrm>
        </p:grpSpPr>
        <p:sp>
          <p:nvSpPr>
            <p:cNvPr id="54" name="AutoShape 47"/>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 Box 48"/>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6</a:t>
              </a:r>
              <a:endParaRPr kumimoji="0" lang="en-US" sz="1800" b="0" i="0" u="none" strike="noStrike" cap="none" normalizeH="0" baseline="0" dirty="0" smtClean="0">
                <a:ln>
                  <a:noFill/>
                </a:ln>
                <a:solidFill>
                  <a:schemeClr val="tx1"/>
                </a:solidFill>
                <a:effectLst/>
                <a:latin typeface="Arial" pitchFamily="34" charset="0"/>
              </a:endParaRPr>
            </a:p>
          </p:txBody>
        </p:sp>
        <p:sp>
          <p:nvSpPr>
            <p:cNvPr id="56" name="Text Box 49"/>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11</a:t>
              </a:r>
              <a:endParaRPr kumimoji="0" lang="en-US" sz="1800" b="0" i="0" u="none" strike="noStrike" cap="none" normalizeH="0" baseline="0" dirty="0" smtClean="0">
                <a:ln>
                  <a:noFill/>
                </a:ln>
                <a:solidFill>
                  <a:schemeClr val="tx1"/>
                </a:solidFill>
                <a:effectLst/>
                <a:latin typeface="Arial" pitchFamily="34" charset="0"/>
              </a:endParaRPr>
            </a:p>
          </p:txBody>
        </p:sp>
      </p:grpSp>
      <p:cxnSp>
        <p:nvCxnSpPr>
          <p:cNvPr id="57" name="Straight Connector 56"/>
          <p:cNvCxnSpPr/>
          <p:nvPr/>
        </p:nvCxnSpPr>
        <p:spPr>
          <a:xfrm>
            <a:off x="1951203" y="3738906"/>
            <a:ext cx="6839" cy="10241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964095" y="4763059"/>
            <a:ext cx="4380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3" idx="3"/>
          </p:cNvCxnSpPr>
          <p:nvPr/>
        </p:nvCxnSpPr>
        <p:spPr>
          <a:xfrm flipV="1">
            <a:off x="6344849" y="3513424"/>
            <a:ext cx="15611" cy="1249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 Box 43"/>
          <p:cNvSpPr txBox="1">
            <a:spLocks noChangeArrowheads="1"/>
          </p:cNvSpPr>
          <p:nvPr/>
        </p:nvSpPr>
        <p:spPr bwMode="auto">
          <a:xfrm>
            <a:off x="2072652" y="4809315"/>
            <a:ext cx="468312" cy="1555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C</a:t>
            </a:r>
            <a:r>
              <a:rPr kumimoji="0" lang="en-US" sz="1100" b="0" i="0" u="none" strike="noStrike" cap="none" normalizeH="0" baseline="0" dirty="0" smtClean="0">
                <a:ln>
                  <a:noFill/>
                </a:ln>
                <a:solidFill>
                  <a:schemeClr val="tx1"/>
                </a:solidFill>
                <a:effectLst/>
                <a:latin typeface="Calibri" pitchFamily="34" charset="0"/>
              </a:rPr>
              <a:t> = 4</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61" name="AutoShape 32"/>
          <p:cNvCxnSpPr>
            <a:cxnSpLocks noChangeShapeType="1"/>
          </p:cNvCxnSpPr>
          <p:nvPr/>
        </p:nvCxnSpPr>
        <p:spPr bwMode="auto">
          <a:xfrm flipV="1">
            <a:off x="2198383" y="2741962"/>
            <a:ext cx="307900" cy="502501"/>
          </a:xfrm>
          <a:prstGeom prst="straightConnector1">
            <a:avLst/>
          </a:prstGeom>
          <a:noFill/>
          <a:ln w="9525">
            <a:solidFill>
              <a:srgbClr val="000000"/>
            </a:solidFill>
            <a:round/>
            <a:headEnd/>
            <a:tailEnd type="triangle" w="med" len="med"/>
          </a:ln>
        </p:spPr>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4.11 : Solution</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2" name="Table 61"/>
          <p:cNvGraphicFramePr>
            <a:graphicFrameLocks noGrp="1"/>
          </p:cNvGraphicFramePr>
          <p:nvPr/>
        </p:nvGraphicFramePr>
        <p:xfrm>
          <a:off x="1282889" y="2579518"/>
          <a:ext cx="6550925" cy="2729461"/>
        </p:xfrm>
        <a:graphic>
          <a:graphicData uri="http://schemas.openxmlformats.org/drawingml/2006/table">
            <a:tbl>
              <a:tblPr>
                <a:tableStyleId>{3C2FFA5D-87B4-456A-9821-1D502468CF0F}</a:tableStyleId>
              </a:tblPr>
              <a:tblGrid>
                <a:gridCol w="1041569"/>
                <a:gridCol w="1836452"/>
                <a:gridCol w="1836452"/>
                <a:gridCol w="1836452"/>
              </a:tblGrid>
              <a:tr h="275821">
                <a:tc>
                  <a:txBody>
                    <a:bodyPr/>
                    <a:lstStyle/>
                    <a:p>
                      <a:pPr marL="0" marR="0" algn="ctr">
                        <a:lnSpc>
                          <a:spcPct val="115000"/>
                        </a:lnSpc>
                        <a:spcBef>
                          <a:spcPts val="0"/>
                        </a:spcBef>
                        <a:spcAft>
                          <a:spcPts val="0"/>
                        </a:spcAft>
                      </a:pPr>
                      <a:r>
                        <a:rPr lang="en-US" sz="1400" dirty="0"/>
                        <a:t>Activity</a:t>
                      </a:r>
                      <a:endParaRPr lang="en-US" sz="1400" b="0" i="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Duration (months)</a:t>
                      </a:r>
                      <a:endParaRPr lang="en-US" sz="1400" b="0" i="0" dirty="0">
                        <a:solidFill>
                          <a:srgbClr val="000000"/>
                        </a:solidFill>
                        <a:latin typeface="Calibri"/>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Earliest start date</a:t>
                      </a:r>
                      <a:endParaRPr lang="en-US" sz="1400" b="0" i="0" kern="1200" dirty="0" smtClean="0">
                        <a:solidFill>
                          <a:srgbClr val="000000"/>
                        </a:solidFill>
                        <a:latin typeface="Georgia"/>
                        <a:ea typeface="Times New Roman"/>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Earliest end date</a:t>
                      </a:r>
                      <a:endParaRPr lang="en-US" sz="1400" b="0" i="0" kern="1200" dirty="0" smtClean="0">
                        <a:solidFill>
                          <a:srgbClr val="000000"/>
                        </a:solidFill>
                        <a:latin typeface="Georgia"/>
                        <a:ea typeface="Times New Roman"/>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A</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0</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B</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0</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C</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0</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D</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0</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E</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F</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G</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11</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H</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I</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11</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13</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J</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17</a:t>
                      </a:r>
                      <a:endParaRPr lang="en-US" sz="1400" dirty="0">
                        <a:solidFill>
                          <a:srgbClr val="000000"/>
                        </a:solidFill>
                        <a:latin typeface="Calibri"/>
                        <a:ea typeface="Calibri"/>
                        <a:cs typeface="Times New Roman"/>
                      </a:endParaRPr>
                    </a:p>
                  </a:txBody>
                  <a:tcPr marL="68580" marR="68580" marT="0" marB="0" anchor="ctr"/>
                </a:tc>
              </a:tr>
            </a:tbl>
          </a:graphicData>
        </a:graphic>
      </p:graphicFrame>
      <p:sp>
        <p:nvSpPr>
          <p:cNvPr id="63" name="TextBox 62"/>
          <p:cNvSpPr txBox="1"/>
          <p:nvPr/>
        </p:nvSpPr>
        <p:spPr>
          <a:xfrm>
            <a:off x="2333767" y="1719618"/>
            <a:ext cx="4421875" cy="338554"/>
          </a:xfrm>
          <a:prstGeom prst="rect">
            <a:avLst/>
          </a:prstGeom>
          <a:noFill/>
        </p:spPr>
        <p:txBody>
          <a:bodyPr wrap="square" rtlCol="0">
            <a:spAutoFit/>
          </a:bodyPr>
          <a:lstStyle/>
          <a:p>
            <a:pPr algn="ctr"/>
            <a:r>
              <a:rPr lang="en-US" dirty="0" smtClean="0"/>
              <a:t>Table  4.26    </a:t>
            </a:r>
            <a:r>
              <a:rPr lang="en-US" b="0" dirty="0" smtClean="0"/>
              <a:t>Table after forward pass</a:t>
            </a:r>
            <a:endParaRPr lang="en-US" b="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4.11 : Solution</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 name="TextBox 62"/>
          <p:cNvSpPr txBox="1"/>
          <p:nvPr/>
        </p:nvSpPr>
        <p:spPr>
          <a:xfrm>
            <a:off x="239991" y="1550341"/>
            <a:ext cx="8480928" cy="338554"/>
          </a:xfrm>
          <a:prstGeom prst="rect">
            <a:avLst/>
          </a:prstGeom>
          <a:noFill/>
        </p:spPr>
        <p:txBody>
          <a:bodyPr wrap="square" rtlCol="0">
            <a:spAutoFit/>
          </a:bodyPr>
          <a:lstStyle/>
          <a:p>
            <a:pPr algn="just"/>
            <a:r>
              <a:rPr lang="en-US" b="0" dirty="0" smtClean="0"/>
              <a:t>The backward pass is shown in figure 4.16 and the final table is given in table is given in table 4.27.</a:t>
            </a:r>
            <a:endParaRPr lang="en-US" b="0" dirty="0"/>
          </a:p>
        </p:txBody>
      </p:sp>
      <p:sp>
        <p:nvSpPr>
          <p:cNvPr id="6" name="Text Box 44"/>
          <p:cNvSpPr txBox="1">
            <a:spLocks noChangeArrowheads="1"/>
          </p:cNvSpPr>
          <p:nvPr/>
        </p:nvSpPr>
        <p:spPr bwMode="auto">
          <a:xfrm>
            <a:off x="5183528" y="3252797"/>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G = 2</a:t>
            </a:r>
            <a:endParaRPr kumimoji="0" lang="en-US" sz="1800" b="0" i="0" u="none" strike="noStrike" cap="none" normalizeH="0" baseline="0" dirty="0" smtClean="0">
              <a:ln>
                <a:noFill/>
              </a:ln>
              <a:solidFill>
                <a:schemeClr val="tx1"/>
              </a:solidFill>
              <a:effectLst/>
              <a:latin typeface="Arial" pitchFamily="34" charset="0"/>
            </a:endParaRPr>
          </a:p>
        </p:txBody>
      </p:sp>
      <p:sp>
        <p:nvSpPr>
          <p:cNvPr id="7" name="Text Box 42"/>
          <p:cNvSpPr txBox="1">
            <a:spLocks noChangeArrowheads="1"/>
          </p:cNvSpPr>
          <p:nvPr/>
        </p:nvSpPr>
        <p:spPr bwMode="auto">
          <a:xfrm>
            <a:off x="2093396" y="3325664"/>
            <a:ext cx="468312"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A = 3</a:t>
            </a:r>
            <a:endParaRPr kumimoji="0" lang="en-US" sz="1800" b="0" i="0" u="none" strike="noStrike" cap="none" normalizeH="0" baseline="0" dirty="0" smtClean="0">
              <a:ln>
                <a:noFill/>
              </a:ln>
              <a:solidFill>
                <a:schemeClr val="tx1"/>
              </a:solidFill>
              <a:effectLst/>
              <a:latin typeface="Arial" pitchFamily="34" charset="0"/>
            </a:endParaRPr>
          </a:p>
        </p:txBody>
      </p:sp>
      <p:sp>
        <p:nvSpPr>
          <p:cNvPr id="8" name="Text Box 2"/>
          <p:cNvSpPr txBox="1">
            <a:spLocks noChangeArrowheads="1"/>
          </p:cNvSpPr>
          <p:nvPr/>
        </p:nvSpPr>
        <p:spPr bwMode="auto">
          <a:xfrm>
            <a:off x="5792286" y="3803968"/>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I = 2</a:t>
            </a:r>
            <a:endParaRPr kumimoji="0" lang="en-US" sz="1800" b="0" i="0" u="none" strike="noStrike" cap="none" normalizeH="0" baseline="0" dirty="0" smtClean="0">
              <a:ln>
                <a:noFill/>
              </a:ln>
              <a:solidFill>
                <a:schemeClr val="tx1"/>
              </a:solidFill>
              <a:effectLst/>
              <a:latin typeface="Arial" pitchFamily="34" charset="0"/>
            </a:endParaRPr>
          </a:p>
        </p:txBody>
      </p:sp>
      <p:sp>
        <p:nvSpPr>
          <p:cNvPr id="9" name="Text Box 3"/>
          <p:cNvSpPr txBox="1">
            <a:spLocks noChangeArrowheads="1"/>
          </p:cNvSpPr>
          <p:nvPr/>
        </p:nvSpPr>
        <p:spPr bwMode="auto">
          <a:xfrm>
            <a:off x="4235691" y="2801294"/>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F = 4</a:t>
            </a: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Text Box 4"/>
          <p:cNvSpPr txBox="1">
            <a:spLocks noChangeArrowheads="1"/>
          </p:cNvSpPr>
          <p:nvPr/>
        </p:nvSpPr>
        <p:spPr bwMode="auto">
          <a:xfrm>
            <a:off x="3186678" y="2786644"/>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E</a:t>
            </a:r>
            <a:r>
              <a:rPr kumimoji="0" lang="en-US" sz="1100" b="0" i="0" u="none" strike="noStrike" cap="none" normalizeH="0" baseline="0" dirty="0" smtClean="0">
                <a:ln>
                  <a:noFill/>
                </a:ln>
                <a:solidFill>
                  <a:schemeClr val="tx1"/>
                </a:solidFill>
                <a:effectLst/>
                <a:latin typeface="Calibri" pitchFamily="34" charset="0"/>
              </a:rPr>
              <a:t> = 2</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Text Box 5"/>
          <p:cNvSpPr txBox="1">
            <a:spLocks noChangeArrowheads="1"/>
          </p:cNvSpPr>
          <p:nvPr/>
        </p:nvSpPr>
        <p:spPr bwMode="auto">
          <a:xfrm>
            <a:off x="2693213" y="3520927"/>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B</a:t>
            </a:r>
            <a:r>
              <a:rPr kumimoji="0" lang="en-US" sz="1100" b="0" i="0" u="none" strike="noStrike" cap="none" normalizeH="0" baseline="0" dirty="0" smtClean="0">
                <a:ln>
                  <a:noFill/>
                </a:ln>
                <a:solidFill>
                  <a:schemeClr val="tx1"/>
                </a:solidFill>
                <a:effectLst/>
                <a:latin typeface="Calibri" pitchFamily="34" charset="0"/>
              </a:rPr>
              <a:t> = 2</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Text Box 6"/>
          <p:cNvSpPr txBox="1">
            <a:spLocks noChangeArrowheads="1"/>
          </p:cNvSpPr>
          <p:nvPr/>
        </p:nvSpPr>
        <p:spPr bwMode="auto">
          <a:xfrm>
            <a:off x="4291594" y="4090997"/>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H = 1</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13" name="Group 8"/>
          <p:cNvGrpSpPr>
            <a:grpSpLocks/>
          </p:cNvGrpSpPr>
          <p:nvPr/>
        </p:nvGrpSpPr>
        <p:grpSpPr bwMode="auto">
          <a:xfrm>
            <a:off x="2589389" y="2713108"/>
            <a:ext cx="595312" cy="647700"/>
            <a:chOff x="2497" y="1444"/>
            <a:chExt cx="1230" cy="1242"/>
          </a:xfrm>
        </p:grpSpPr>
        <p:sp>
          <p:nvSpPr>
            <p:cNvPr id="14" name="AutoShape 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Text Box 1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6" name="Text Box 1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17" name="Group 12"/>
          <p:cNvGrpSpPr>
            <a:grpSpLocks/>
          </p:cNvGrpSpPr>
          <p:nvPr/>
        </p:nvGrpSpPr>
        <p:grpSpPr bwMode="auto">
          <a:xfrm>
            <a:off x="1999845" y="3680670"/>
            <a:ext cx="595313" cy="647700"/>
            <a:chOff x="2497" y="1444"/>
            <a:chExt cx="1230" cy="1242"/>
          </a:xfrm>
        </p:grpSpPr>
        <p:sp>
          <p:nvSpPr>
            <p:cNvPr id="18" name="AutoShape 13"/>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Text Box 14"/>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0" name="Text Box 15"/>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21" name="Group 16"/>
          <p:cNvGrpSpPr>
            <a:grpSpLocks/>
          </p:cNvGrpSpPr>
          <p:nvPr/>
        </p:nvGrpSpPr>
        <p:grpSpPr bwMode="auto">
          <a:xfrm>
            <a:off x="3710569" y="4328370"/>
            <a:ext cx="595313" cy="647700"/>
            <a:chOff x="2497" y="1444"/>
            <a:chExt cx="1230" cy="1242"/>
          </a:xfrm>
        </p:grpSpPr>
        <p:sp>
          <p:nvSpPr>
            <p:cNvPr id="22" name="AutoShape 17"/>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Text Box 18"/>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24" name="Text Box 19"/>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25" name="Group 24"/>
          <p:cNvGrpSpPr>
            <a:grpSpLocks/>
          </p:cNvGrpSpPr>
          <p:nvPr/>
        </p:nvGrpSpPr>
        <p:grpSpPr bwMode="auto">
          <a:xfrm>
            <a:off x="4724789" y="2670980"/>
            <a:ext cx="595312" cy="647700"/>
            <a:chOff x="2497" y="1444"/>
            <a:chExt cx="1230" cy="1242"/>
          </a:xfrm>
        </p:grpSpPr>
        <p:sp>
          <p:nvSpPr>
            <p:cNvPr id="26" name="AutoShape 25"/>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Text Box 26"/>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28" name="Text Box 27"/>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9</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29" name="Group 28"/>
          <p:cNvGrpSpPr>
            <a:grpSpLocks/>
          </p:cNvGrpSpPr>
          <p:nvPr/>
        </p:nvGrpSpPr>
        <p:grpSpPr bwMode="auto">
          <a:xfrm>
            <a:off x="3625821" y="2679552"/>
            <a:ext cx="595313" cy="647700"/>
            <a:chOff x="2497" y="1444"/>
            <a:chExt cx="1230" cy="1242"/>
          </a:xfrm>
        </p:grpSpPr>
        <p:sp>
          <p:nvSpPr>
            <p:cNvPr id="30" name="AutoShape 2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Text Box 3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a:t>
              </a:r>
              <a:endParaRPr kumimoji="0" lang="en-US" sz="1800" b="0" i="0" u="none" strike="noStrike" cap="none" normalizeH="0" baseline="0" dirty="0" smtClean="0">
                <a:ln>
                  <a:noFill/>
                </a:ln>
                <a:solidFill>
                  <a:schemeClr val="tx1"/>
                </a:solidFill>
                <a:effectLst/>
                <a:latin typeface="Arial" pitchFamily="34" charset="0"/>
              </a:endParaRPr>
            </a:p>
          </p:txBody>
        </p:sp>
        <p:sp>
          <p:nvSpPr>
            <p:cNvPr id="32" name="Text Box 3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5</a:t>
              </a:r>
              <a:endParaRPr kumimoji="0" lang="en-US" sz="1800" b="0" i="0" u="none" strike="noStrike" cap="none" normalizeH="0" baseline="0" dirty="0" smtClean="0">
                <a:ln>
                  <a:noFill/>
                </a:ln>
                <a:solidFill>
                  <a:schemeClr val="tx1"/>
                </a:solidFill>
                <a:effectLst/>
                <a:latin typeface="Arial" pitchFamily="34" charset="0"/>
              </a:endParaRPr>
            </a:p>
          </p:txBody>
        </p:sp>
      </p:grpSp>
      <p:cxnSp>
        <p:nvCxnSpPr>
          <p:cNvPr id="33" name="AutoShape 32"/>
          <p:cNvCxnSpPr>
            <a:cxnSpLocks noChangeShapeType="1"/>
            <a:stCxn id="19" idx="0"/>
            <a:endCxn id="14" idx="2"/>
          </p:cNvCxnSpPr>
          <p:nvPr/>
        </p:nvCxnSpPr>
        <p:spPr bwMode="auto">
          <a:xfrm flipV="1">
            <a:off x="2332591" y="3203722"/>
            <a:ext cx="307900" cy="502501"/>
          </a:xfrm>
          <a:prstGeom prst="straightConnector1">
            <a:avLst/>
          </a:prstGeom>
          <a:noFill/>
          <a:ln w="9525">
            <a:solidFill>
              <a:srgbClr val="000000"/>
            </a:solidFill>
            <a:round/>
            <a:headEnd/>
            <a:tailEnd type="triangle" w="med" len="med"/>
          </a:ln>
        </p:spPr>
      </p:cxnSp>
      <p:cxnSp>
        <p:nvCxnSpPr>
          <p:cNvPr id="34" name="AutoShape 35"/>
          <p:cNvCxnSpPr>
            <a:cxnSpLocks noChangeShapeType="1"/>
            <a:stCxn id="18" idx="5"/>
          </p:cNvCxnSpPr>
          <p:nvPr/>
        </p:nvCxnSpPr>
        <p:spPr bwMode="auto">
          <a:xfrm>
            <a:off x="2600139" y="4076283"/>
            <a:ext cx="1110430" cy="404487"/>
          </a:xfrm>
          <a:prstGeom prst="straightConnector1">
            <a:avLst/>
          </a:prstGeom>
          <a:noFill/>
          <a:ln w="9525">
            <a:solidFill>
              <a:srgbClr val="000000"/>
            </a:solidFill>
            <a:round/>
            <a:headEnd/>
            <a:tailEnd type="triangle" w="med" len="med"/>
          </a:ln>
        </p:spPr>
      </p:cxnSp>
      <p:cxnSp>
        <p:nvCxnSpPr>
          <p:cNvPr id="35" name="AutoShape 36"/>
          <p:cNvCxnSpPr>
            <a:cxnSpLocks noChangeShapeType="1"/>
            <a:endCxn id="53" idx="2"/>
          </p:cNvCxnSpPr>
          <p:nvPr/>
        </p:nvCxnSpPr>
        <p:spPr bwMode="auto">
          <a:xfrm flipV="1">
            <a:off x="4305882" y="3948051"/>
            <a:ext cx="887365" cy="666069"/>
          </a:xfrm>
          <a:prstGeom prst="straightConnector1">
            <a:avLst/>
          </a:prstGeom>
          <a:noFill/>
          <a:ln w="9525">
            <a:solidFill>
              <a:srgbClr val="000000"/>
            </a:solidFill>
            <a:round/>
            <a:headEnd/>
            <a:tailEnd type="triangle" w="med" len="med"/>
          </a:ln>
        </p:spPr>
      </p:cxnSp>
      <p:cxnSp>
        <p:nvCxnSpPr>
          <p:cNvPr id="36" name="AutoShape 37"/>
          <p:cNvCxnSpPr>
            <a:cxnSpLocks noChangeShapeType="1"/>
            <a:endCxn id="53" idx="0"/>
          </p:cNvCxnSpPr>
          <p:nvPr/>
        </p:nvCxnSpPr>
        <p:spPr bwMode="auto">
          <a:xfrm>
            <a:off x="5111721" y="3301893"/>
            <a:ext cx="146523" cy="211223"/>
          </a:xfrm>
          <a:prstGeom prst="straightConnector1">
            <a:avLst/>
          </a:prstGeom>
          <a:noFill/>
          <a:ln w="9525">
            <a:solidFill>
              <a:srgbClr val="000000"/>
            </a:solidFill>
            <a:round/>
            <a:headEnd/>
            <a:tailEnd type="triangle" w="med" len="med"/>
          </a:ln>
        </p:spPr>
      </p:cxnSp>
      <p:cxnSp>
        <p:nvCxnSpPr>
          <p:cNvPr id="37" name="AutoShape 38"/>
          <p:cNvCxnSpPr>
            <a:cxnSpLocks noChangeShapeType="1"/>
          </p:cNvCxnSpPr>
          <p:nvPr/>
        </p:nvCxnSpPr>
        <p:spPr bwMode="auto">
          <a:xfrm>
            <a:off x="5741486" y="3775920"/>
            <a:ext cx="681038" cy="0"/>
          </a:xfrm>
          <a:prstGeom prst="straightConnector1">
            <a:avLst/>
          </a:prstGeom>
          <a:noFill/>
          <a:ln w="9525">
            <a:solidFill>
              <a:srgbClr val="000000"/>
            </a:solidFill>
            <a:round/>
            <a:headEnd/>
            <a:tailEnd type="triangle" w="med" len="med"/>
          </a:ln>
        </p:spPr>
      </p:cxnSp>
      <p:cxnSp>
        <p:nvCxnSpPr>
          <p:cNvPr id="38" name="AutoShape 40"/>
          <p:cNvCxnSpPr>
            <a:cxnSpLocks noChangeShapeType="1"/>
          </p:cNvCxnSpPr>
          <p:nvPr/>
        </p:nvCxnSpPr>
        <p:spPr bwMode="auto">
          <a:xfrm>
            <a:off x="7017836" y="3775920"/>
            <a:ext cx="804863" cy="0"/>
          </a:xfrm>
          <a:prstGeom prst="straightConnector1">
            <a:avLst/>
          </a:prstGeom>
          <a:noFill/>
          <a:ln w="9525">
            <a:solidFill>
              <a:srgbClr val="000000"/>
            </a:solidFill>
            <a:round/>
            <a:headEnd/>
            <a:tailEnd type="triangle" w="med" len="med"/>
          </a:ln>
        </p:spPr>
      </p:cxnSp>
      <p:sp>
        <p:nvSpPr>
          <p:cNvPr id="39" name="Text Box 43"/>
          <p:cNvSpPr txBox="1">
            <a:spLocks noChangeArrowheads="1"/>
          </p:cNvSpPr>
          <p:nvPr/>
        </p:nvSpPr>
        <p:spPr bwMode="auto">
          <a:xfrm>
            <a:off x="2589004" y="4356659"/>
            <a:ext cx="468312" cy="1555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D</a:t>
            </a:r>
            <a:r>
              <a:rPr kumimoji="0" lang="en-US" sz="1100" b="0" i="0" u="none" strike="noStrike" cap="none" normalizeH="0" baseline="0" dirty="0" smtClean="0">
                <a:ln>
                  <a:noFill/>
                </a:ln>
                <a:solidFill>
                  <a:schemeClr val="tx1"/>
                </a:solidFill>
                <a:effectLst/>
                <a:latin typeface="Calibri" pitchFamily="34" charset="0"/>
              </a:rPr>
              <a:t> = 3</a:t>
            </a:r>
            <a:endParaRPr kumimoji="0" lang="en-US" sz="1800" b="0" i="0" u="none" strike="noStrike" cap="none" normalizeH="0" baseline="0" dirty="0" smtClean="0">
              <a:ln>
                <a:noFill/>
              </a:ln>
              <a:solidFill>
                <a:schemeClr val="tx1"/>
              </a:solidFill>
              <a:effectLst/>
              <a:latin typeface="Arial" pitchFamily="34" charset="0"/>
            </a:endParaRPr>
          </a:p>
        </p:txBody>
      </p:sp>
      <p:sp>
        <p:nvSpPr>
          <p:cNvPr id="40" name="Text Box 45"/>
          <p:cNvSpPr txBox="1">
            <a:spLocks noChangeArrowheads="1"/>
          </p:cNvSpPr>
          <p:nvPr/>
        </p:nvSpPr>
        <p:spPr bwMode="auto">
          <a:xfrm>
            <a:off x="7135311" y="3617170"/>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J = 4</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41" name="Group 46"/>
          <p:cNvGrpSpPr>
            <a:grpSpLocks/>
          </p:cNvGrpSpPr>
          <p:nvPr/>
        </p:nvGrpSpPr>
        <p:grpSpPr bwMode="auto">
          <a:xfrm>
            <a:off x="6392361" y="3455245"/>
            <a:ext cx="625475" cy="647700"/>
            <a:chOff x="6154" y="1895"/>
            <a:chExt cx="986" cy="1020"/>
          </a:xfrm>
        </p:grpSpPr>
        <p:sp>
          <p:nvSpPr>
            <p:cNvPr id="42" name="AutoShape 47"/>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Text Box 48"/>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44" name="Text Box 49"/>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13</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45" name="Group 50"/>
          <p:cNvGrpSpPr>
            <a:grpSpLocks/>
          </p:cNvGrpSpPr>
          <p:nvPr/>
        </p:nvGrpSpPr>
        <p:grpSpPr bwMode="auto">
          <a:xfrm>
            <a:off x="7792536" y="3455245"/>
            <a:ext cx="625475" cy="647700"/>
            <a:chOff x="6154" y="1895"/>
            <a:chExt cx="986" cy="1020"/>
          </a:xfrm>
        </p:grpSpPr>
        <p:sp>
          <p:nvSpPr>
            <p:cNvPr id="46" name="AutoShape 51"/>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Text Box 52"/>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48" name="Text Box 53"/>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17</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49" name="TextBox 48"/>
          <p:cNvSpPr txBox="1"/>
          <p:nvPr/>
        </p:nvSpPr>
        <p:spPr>
          <a:xfrm>
            <a:off x="1873770" y="5513696"/>
            <a:ext cx="4476913" cy="338554"/>
          </a:xfrm>
          <a:prstGeom prst="rect">
            <a:avLst/>
          </a:prstGeom>
          <a:noFill/>
        </p:spPr>
        <p:txBody>
          <a:bodyPr wrap="square" rtlCol="0">
            <a:spAutoFit/>
          </a:bodyPr>
          <a:lstStyle/>
          <a:p>
            <a:pPr algn="ctr"/>
            <a:r>
              <a:rPr lang="en-US" dirty="0" smtClean="0"/>
              <a:t>Figure 4.16 Backward Pass.</a:t>
            </a:r>
            <a:endParaRPr lang="en-US" dirty="0"/>
          </a:p>
        </p:txBody>
      </p:sp>
      <p:cxnSp>
        <p:nvCxnSpPr>
          <p:cNvPr id="50" name="Straight Arrow Connector 49"/>
          <p:cNvCxnSpPr>
            <a:endCxn id="32" idx="1"/>
          </p:cNvCxnSpPr>
          <p:nvPr/>
        </p:nvCxnSpPr>
        <p:spPr>
          <a:xfrm>
            <a:off x="3184120" y="2972895"/>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250936" y="2975167"/>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46"/>
          <p:cNvGrpSpPr>
            <a:grpSpLocks/>
          </p:cNvGrpSpPr>
          <p:nvPr/>
        </p:nvGrpSpPr>
        <p:grpSpPr bwMode="auto">
          <a:xfrm>
            <a:off x="5111721" y="3457517"/>
            <a:ext cx="625475" cy="647700"/>
            <a:chOff x="6154" y="1895"/>
            <a:chExt cx="986" cy="1020"/>
          </a:xfrm>
        </p:grpSpPr>
        <p:sp>
          <p:nvSpPr>
            <p:cNvPr id="53" name="AutoShape 47"/>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Text Box 48"/>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6</a:t>
              </a:r>
              <a:endParaRPr kumimoji="0" lang="en-US" sz="1800" b="0" i="0" u="none" strike="noStrike" cap="none" normalizeH="0" baseline="0" dirty="0" smtClean="0">
                <a:ln>
                  <a:noFill/>
                </a:ln>
                <a:solidFill>
                  <a:schemeClr val="tx1"/>
                </a:solidFill>
                <a:effectLst/>
                <a:latin typeface="Arial" pitchFamily="34" charset="0"/>
              </a:endParaRPr>
            </a:p>
          </p:txBody>
        </p:sp>
        <p:sp>
          <p:nvSpPr>
            <p:cNvPr id="55" name="Text Box 49"/>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11</a:t>
              </a:r>
              <a:endParaRPr kumimoji="0" lang="en-US" sz="1800" b="0" i="0" u="none" strike="noStrike" cap="none" normalizeH="0" baseline="0" dirty="0" smtClean="0">
                <a:ln>
                  <a:noFill/>
                </a:ln>
                <a:solidFill>
                  <a:schemeClr val="tx1"/>
                </a:solidFill>
                <a:effectLst/>
                <a:latin typeface="Arial" pitchFamily="34" charset="0"/>
              </a:endParaRPr>
            </a:p>
          </p:txBody>
        </p:sp>
      </p:grpSp>
      <p:cxnSp>
        <p:nvCxnSpPr>
          <p:cNvPr id="56" name="Straight Connector 55"/>
          <p:cNvCxnSpPr/>
          <p:nvPr/>
        </p:nvCxnSpPr>
        <p:spPr>
          <a:xfrm>
            <a:off x="2265107" y="4312122"/>
            <a:ext cx="6839" cy="10241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77999" y="5336275"/>
            <a:ext cx="4380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2" idx="3"/>
          </p:cNvCxnSpPr>
          <p:nvPr/>
        </p:nvCxnSpPr>
        <p:spPr>
          <a:xfrm flipV="1">
            <a:off x="6658753" y="4086640"/>
            <a:ext cx="15611" cy="1249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 Box 43"/>
          <p:cNvSpPr txBox="1">
            <a:spLocks noChangeArrowheads="1"/>
          </p:cNvSpPr>
          <p:nvPr/>
        </p:nvSpPr>
        <p:spPr bwMode="auto">
          <a:xfrm>
            <a:off x="2386556" y="5382531"/>
            <a:ext cx="468312" cy="1555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C</a:t>
            </a:r>
            <a:r>
              <a:rPr kumimoji="0" lang="en-US" sz="1100" b="0" i="0" u="none" strike="noStrike" cap="none" normalizeH="0" baseline="0" dirty="0" smtClean="0">
                <a:ln>
                  <a:noFill/>
                </a:ln>
                <a:solidFill>
                  <a:schemeClr val="tx1"/>
                </a:solidFill>
                <a:effectLst/>
                <a:latin typeface="Calibri" pitchFamily="34" charset="0"/>
              </a:rPr>
              <a:t> = 4</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60" name="AutoShape 32"/>
          <p:cNvCxnSpPr>
            <a:cxnSpLocks noChangeShapeType="1"/>
          </p:cNvCxnSpPr>
          <p:nvPr/>
        </p:nvCxnSpPr>
        <p:spPr bwMode="auto">
          <a:xfrm flipV="1">
            <a:off x="2512287" y="3315178"/>
            <a:ext cx="307900" cy="502501"/>
          </a:xfrm>
          <a:prstGeom prst="straightConnector1">
            <a:avLst/>
          </a:prstGeom>
          <a:noFill/>
          <a:ln w="9525">
            <a:solidFill>
              <a:srgbClr val="000000"/>
            </a:solidFill>
            <a:round/>
            <a:headEnd/>
            <a:tailEnd type="triangle" w="med" len="med"/>
          </a:ln>
        </p:spPr>
      </p:cxnSp>
      <p:sp>
        <p:nvSpPr>
          <p:cNvPr id="61" name="Text Box 15"/>
          <p:cNvSpPr txBox="1">
            <a:spLocks noChangeArrowheads="1"/>
          </p:cNvSpPr>
          <p:nvPr/>
        </p:nvSpPr>
        <p:spPr bwMode="auto">
          <a:xfrm>
            <a:off x="2338673" y="3954655"/>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Text Box 49"/>
          <p:cNvSpPr txBox="1">
            <a:spLocks noChangeArrowheads="1"/>
          </p:cNvSpPr>
          <p:nvPr/>
        </p:nvSpPr>
        <p:spPr bwMode="auto">
          <a:xfrm>
            <a:off x="5455193" y="3708369"/>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11</a:t>
            </a:r>
            <a:endParaRPr kumimoji="0" lang="en-US" sz="1800" b="0" i="0" u="none" strike="noStrike" cap="none" normalizeH="0" baseline="0" dirty="0" smtClean="0">
              <a:ln>
                <a:noFill/>
              </a:ln>
              <a:solidFill>
                <a:schemeClr val="tx1"/>
              </a:solidFill>
              <a:effectLst/>
              <a:latin typeface="Arial" pitchFamily="34" charset="0"/>
            </a:endParaRPr>
          </a:p>
        </p:txBody>
      </p:sp>
      <p:sp>
        <p:nvSpPr>
          <p:cNvPr id="65" name="Text Box 49"/>
          <p:cNvSpPr txBox="1">
            <a:spLocks noChangeArrowheads="1"/>
          </p:cNvSpPr>
          <p:nvPr/>
        </p:nvSpPr>
        <p:spPr bwMode="auto">
          <a:xfrm>
            <a:off x="4022153" y="4568193"/>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10</a:t>
            </a:r>
            <a:endParaRPr kumimoji="0" lang="en-US" sz="1800" b="0" i="0" u="none" strike="noStrike" cap="none" normalizeH="0" baseline="0" dirty="0" smtClean="0">
              <a:ln>
                <a:noFill/>
              </a:ln>
              <a:solidFill>
                <a:schemeClr val="tx1"/>
              </a:solidFill>
              <a:effectLst/>
              <a:latin typeface="Arial" pitchFamily="34" charset="0"/>
            </a:endParaRPr>
          </a:p>
        </p:txBody>
      </p:sp>
      <p:sp>
        <p:nvSpPr>
          <p:cNvPr id="66" name="Text Box 49"/>
          <p:cNvSpPr txBox="1">
            <a:spLocks noChangeArrowheads="1"/>
          </p:cNvSpPr>
          <p:nvPr/>
        </p:nvSpPr>
        <p:spPr bwMode="auto">
          <a:xfrm>
            <a:off x="6738105" y="3694721"/>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13</a:t>
            </a:r>
            <a:endParaRPr kumimoji="0" lang="en-US" sz="1800" b="0" i="0" u="none" strike="noStrike" cap="none" normalizeH="0" baseline="0" dirty="0" smtClean="0">
              <a:ln>
                <a:noFill/>
              </a:ln>
              <a:solidFill>
                <a:schemeClr val="tx1"/>
              </a:solidFill>
              <a:effectLst/>
              <a:latin typeface="Arial" pitchFamily="34" charset="0"/>
            </a:endParaRPr>
          </a:p>
        </p:txBody>
      </p:sp>
      <p:sp>
        <p:nvSpPr>
          <p:cNvPr id="67" name="Text Box 49"/>
          <p:cNvSpPr txBox="1">
            <a:spLocks noChangeArrowheads="1"/>
          </p:cNvSpPr>
          <p:nvPr/>
        </p:nvSpPr>
        <p:spPr bwMode="auto">
          <a:xfrm>
            <a:off x="8157497" y="3708369"/>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17</a:t>
            </a:r>
            <a:endParaRPr kumimoji="0" lang="en-US" sz="1800" b="0" i="0" u="none" strike="noStrike" cap="none" normalizeH="0" baseline="0" dirty="0" smtClean="0">
              <a:ln>
                <a:noFill/>
              </a:ln>
              <a:solidFill>
                <a:schemeClr val="tx1"/>
              </a:solidFill>
              <a:effectLst/>
              <a:latin typeface="Arial" pitchFamily="34" charset="0"/>
            </a:endParaRPr>
          </a:p>
        </p:txBody>
      </p:sp>
      <p:sp>
        <p:nvSpPr>
          <p:cNvPr id="68" name="Text Box 49"/>
          <p:cNvSpPr txBox="1">
            <a:spLocks noChangeArrowheads="1"/>
          </p:cNvSpPr>
          <p:nvPr/>
        </p:nvSpPr>
        <p:spPr bwMode="auto">
          <a:xfrm>
            <a:off x="5086697" y="2930433"/>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9</a:t>
            </a:r>
            <a:endParaRPr kumimoji="0" lang="en-US" sz="1800" b="0" i="0" u="none" strike="noStrike" cap="none" normalizeH="0" baseline="0" dirty="0" smtClean="0">
              <a:ln>
                <a:noFill/>
              </a:ln>
              <a:solidFill>
                <a:schemeClr val="tx1"/>
              </a:solidFill>
              <a:effectLst/>
              <a:latin typeface="Arial" pitchFamily="34" charset="0"/>
            </a:endParaRPr>
          </a:p>
        </p:txBody>
      </p:sp>
      <p:sp>
        <p:nvSpPr>
          <p:cNvPr id="69" name="Text Box 49"/>
          <p:cNvSpPr txBox="1">
            <a:spLocks noChangeArrowheads="1"/>
          </p:cNvSpPr>
          <p:nvPr/>
        </p:nvSpPr>
        <p:spPr bwMode="auto">
          <a:xfrm>
            <a:off x="3981209" y="2930433"/>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5</a:t>
            </a: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Text Box 49"/>
          <p:cNvSpPr txBox="1">
            <a:spLocks noChangeArrowheads="1"/>
          </p:cNvSpPr>
          <p:nvPr/>
        </p:nvSpPr>
        <p:spPr bwMode="auto">
          <a:xfrm>
            <a:off x="2916665" y="2957729"/>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4.11 : Solution</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1" name="Table 70"/>
          <p:cNvGraphicFramePr>
            <a:graphicFrameLocks noGrp="1"/>
          </p:cNvGraphicFramePr>
          <p:nvPr/>
        </p:nvGraphicFramePr>
        <p:xfrm>
          <a:off x="308230" y="2208072"/>
          <a:ext cx="8439987" cy="2729461"/>
        </p:xfrm>
        <a:graphic>
          <a:graphicData uri="http://schemas.openxmlformats.org/drawingml/2006/table">
            <a:tbl>
              <a:tblPr>
                <a:tableStyleId>{3C2FFA5D-87B4-456A-9821-1D502468CF0F}</a:tableStyleId>
              </a:tblPr>
              <a:tblGrid>
                <a:gridCol w="756297"/>
                <a:gridCol w="1619570"/>
                <a:gridCol w="1516030"/>
                <a:gridCol w="1516030"/>
                <a:gridCol w="1516030"/>
                <a:gridCol w="1516030"/>
              </a:tblGrid>
              <a:tr h="275821">
                <a:tc>
                  <a:txBody>
                    <a:bodyPr/>
                    <a:lstStyle/>
                    <a:p>
                      <a:pPr marL="0" marR="0" algn="ctr">
                        <a:lnSpc>
                          <a:spcPct val="115000"/>
                        </a:lnSpc>
                        <a:spcBef>
                          <a:spcPts val="0"/>
                        </a:spcBef>
                        <a:spcAft>
                          <a:spcPts val="0"/>
                        </a:spcAft>
                      </a:pPr>
                      <a:r>
                        <a:rPr lang="en-US" sz="1400" dirty="0"/>
                        <a:t>Activity</a:t>
                      </a:r>
                      <a:endParaRPr lang="en-US" sz="1400" b="0" i="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Duration (months)</a:t>
                      </a:r>
                      <a:endParaRPr lang="en-US" sz="1400" b="0" i="0" dirty="0">
                        <a:solidFill>
                          <a:srgbClr val="000000"/>
                        </a:solidFill>
                        <a:latin typeface="Calibri"/>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Earliest start date</a:t>
                      </a:r>
                      <a:endParaRPr lang="en-US" sz="1400" b="0" i="0" kern="1200" dirty="0" smtClean="0">
                        <a:solidFill>
                          <a:srgbClr val="000000"/>
                        </a:solidFill>
                        <a:latin typeface="Georgia"/>
                        <a:ea typeface="Times New Roman"/>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Earliest end date</a:t>
                      </a:r>
                      <a:endParaRPr lang="en-US" sz="1400" b="0" i="0" kern="1200" dirty="0" smtClean="0">
                        <a:solidFill>
                          <a:srgbClr val="000000"/>
                        </a:solidFill>
                        <a:latin typeface="Georgia"/>
                        <a:ea typeface="Times New Roman"/>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Latest start date</a:t>
                      </a:r>
                      <a:endParaRPr lang="en-US" sz="1400" b="0" i="0" kern="1200" dirty="0" smtClean="0">
                        <a:solidFill>
                          <a:srgbClr val="000000"/>
                        </a:solidFill>
                        <a:latin typeface="Georgia"/>
                        <a:ea typeface="Times New Roman"/>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Latest end date</a:t>
                      </a:r>
                      <a:endParaRPr lang="en-US" sz="1400" b="0" i="0" kern="1200" dirty="0" smtClean="0">
                        <a:solidFill>
                          <a:srgbClr val="000000"/>
                        </a:solidFill>
                        <a:latin typeface="Georgia"/>
                        <a:ea typeface="Times New Roman"/>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A</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0</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0</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B</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0</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C</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0</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13</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D</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0</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10</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E</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F</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G</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11</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11</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H</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10</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11</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I</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11</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11</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13</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J</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17</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17</a:t>
                      </a:r>
                      <a:endParaRPr lang="en-US" sz="1400" dirty="0">
                        <a:solidFill>
                          <a:srgbClr val="000000"/>
                        </a:solidFill>
                        <a:latin typeface="Calibri"/>
                        <a:ea typeface="Calibri"/>
                        <a:cs typeface="Times New Roman"/>
                      </a:endParaRPr>
                    </a:p>
                  </a:txBody>
                  <a:tcPr marL="68580" marR="68580" marT="0" marB="0" anchor="ctr"/>
                </a:tc>
              </a:tr>
            </a:tbl>
          </a:graphicData>
        </a:graphic>
      </p:graphicFrame>
      <p:sp>
        <p:nvSpPr>
          <p:cNvPr id="72" name="TextBox 71"/>
          <p:cNvSpPr txBox="1"/>
          <p:nvPr/>
        </p:nvSpPr>
        <p:spPr>
          <a:xfrm>
            <a:off x="2333767" y="1719618"/>
            <a:ext cx="4421875" cy="338554"/>
          </a:xfrm>
          <a:prstGeom prst="rect">
            <a:avLst/>
          </a:prstGeom>
          <a:noFill/>
        </p:spPr>
        <p:txBody>
          <a:bodyPr wrap="square" rtlCol="0">
            <a:spAutoFit/>
          </a:bodyPr>
          <a:lstStyle/>
          <a:p>
            <a:pPr algn="ctr"/>
            <a:r>
              <a:rPr lang="en-US" dirty="0" smtClean="0"/>
              <a:t>Table  4.27    </a:t>
            </a:r>
            <a:r>
              <a:rPr lang="en-US" b="0" dirty="0" smtClean="0"/>
              <a:t>Table after backward pass</a:t>
            </a:r>
            <a:endParaRPr lang="en-US" b="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4.11 : Solution</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TextBox 71"/>
          <p:cNvSpPr txBox="1"/>
          <p:nvPr/>
        </p:nvSpPr>
        <p:spPr>
          <a:xfrm>
            <a:off x="308231" y="1555843"/>
            <a:ext cx="8412688" cy="338554"/>
          </a:xfrm>
          <a:prstGeom prst="rect">
            <a:avLst/>
          </a:prstGeom>
          <a:noFill/>
        </p:spPr>
        <p:txBody>
          <a:bodyPr wrap="square" rtlCol="0">
            <a:spAutoFit/>
          </a:bodyPr>
          <a:lstStyle/>
          <a:p>
            <a:r>
              <a:rPr lang="en-US" b="0" dirty="0" smtClean="0"/>
              <a:t>The final CPM chart is shown in figure 4.17. The critical path is A-E-F-G-I-J.</a:t>
            </a:r>
            <a:endParaRPr lang="en-US" b="0" dirty="0"/>
          </a:p>
        </p:txBody>
      </p:sp>
      <p:sp>
        <p:nvSpPr>
          <p:cNvPr id="6" name="Text Box 44"/>
          <p:cNvSpPr txBox="1">
            <a:spLocks noChangeArrowheads="1"/>
          </p:cNvSpPr>
          <p:nvPr/>
        </p:nvSpPr>
        <p:spPr bwMode="auto">
          <a:xfrm>
            <a:off x="5183528" y="3252797"/>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G = 2</a:t>
            </a:r>
            <a:endParaRPr kumimoji="0" lang="en-US" sz="1800" b="0" i="0" u="none" strike="noStrike" cap="none" normalizeH="0" baseline="0" dirty="0" smtClean="0">
              <a:ln>
                <a:noFill/>
              </a:ln>
              <a:solidFill>
                <a:schemeClr val="tx1"/>
              </a:solidFill>
              <a:effectLst/>
              <a:latin typeface="Arial" pitchFamily="34" charset="0"/>
            </a:endParaRPr>
          </a:p>
        </p:txBody>
      </p:sp>
      <p:sp>
        <p:nvSpPr>
          <p:cNvPr id="7" name="Text Box 42"/>
          <p:cNvSpPr txBox="1">
            <a:spLocks noChangeArrowheads="1"/>
          </p:cNvSpPr>
          <p:nvPr/>
        </p:nvSpPr>
        <p:spPr bwMode="auto">
          <a:xfrm>
            <a:off x="2093396" y="3325664"/>
            <a:ext cx="468312"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A = 3</a:t>
            </a:r>
            <a:endParaRPr kumimoji="0" lang="en-US" sz="1800" b="0" i="0" u="none" strike="noStrike" cap="none" normalizeH="0" baseline="0" dirty="0" smtClean="0">
              <a:ln>
                <a:noFill/>
              </a:ln>
              <a:solidFill>
                <a:schemeClr val="tx1"/>
              </a:solidFill>
              <a:effectLst/>
              <a:latin typeface="Arial" pitchFamily="34" charset="0"/>
            </a:endParaRPr>
          </a:p>
        </p:txBody>
      </p:sp>
      <p:sp>
        <p:nvSpPr>
          <p:cNvPr id="8" name="Text Box 2"/>
          <p:cNvSpPr txBox="1">
            <a:spLocks noChangeArrowheads="1"/>
          </p:cNvSpPr>
          <p:nvPr/>
        </p:nvSpPr>
        <p:spPr bwMode="auto">
          <a:xfrm>
            <a:off x="5792286" y="3803968"/>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I = 2</a:t>
            </a:r>
            <a:endParaRPr kumimoji="0" lang="en-US" sz="1800" b="0" i="0" u="none" strike="noStrike" cap="none" normalizeH="0" baseline="0" dirty="0" smtClean="0">
              <a:ln>
                <a:noFill/>
              </a:ln>
              <a:solidFill>
                <a:schemeClr val="tx1"/>
              </a:solidFill>
              <a:effectLst/>
              <a:latin typeface="Arial" pitchFamily="34" charset="0"/>
            </a:endParaRPr>
          </a:p>
        </p:txBody>
      </p:sp>
      <p:sp>
        <p:nvSpPr>
          <p:cNvPr id="9" name="Text Box 3"/>
          <p:cNvSpPr txBox="1">
            <a:spLocks noChangeArrowheads="1"/>
          </p:cNvSpPr>
          <p:nvPr/>
        </p:nvSpPr>
        <p:spPr bwMode="auto">
          <a:xfrm>
            <a:off x="4235691" y="2801294"/>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F = 4</a:t>
            </a: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Text Box 4"/>
          <p:cNvSpPr txBox="1">
            <a:spLocks noChangeArrowheads="1"/>
          </p:cNvSpPr>
          <p:nvPr/>
        </p:nvSpPr>
        <p:spPr bwMode="auto">
          <a:xfrm>
            <a:off x="3186678" y="2786644"/>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E</a:t>
            </a:r>
            <a:r>
              <a:rPr kumimoji="0" lang="en-US" sz="1100" b="0" i="0" u="none" strike="noStrike" cap="none" normalizeH="0" baseline="0" dirty="0" smtClean="0">
                <a:ln>
                  <a:noFill/>
                </a:ln>
                <a:solidFill>
                  <a:schemeClr val="tx1"/>
                </a:solidFill>
                <a:effectLst/>
                <a:latin typeface="Calibri" pitchFamily="34" charset="0"/>
              </a:rPr>
              <a:t> = 2</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Text Box 5"/>
          <p:cNvSpPr txBox="1">
            <a:spLocks noChangeArrowheads="1"/>
          </p:cNvSpPr>
          <p:nvPr/>
        </p:nvSpPr>
        <p:spPr bwMode="auto">
          <a:xfrm>
            <a:off x="2693213" y="3520927"/>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B</a:t>
            </a:r>
            <a:r>
              <a:rPr kumimoji="0" lang="en-US" sz="1100" b="0" i="0" u="none" strike="noStrike" cap="none" normalizeH="0" baseline="0" dirty="0" smtClean="0">
                <a:ln>
                  <a:noFill/>
                </a:ln>
                <a:solidFill>
                  <a:schemeClr val="tx1"/>
                </a:solidFill>
                <a:effectLst/>
                <a:latin typeface="Calibri" pitchFamily="34" charset="0"/>
              </a:rPr>
              <a:t> = 2</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Text Box 6"/>
          <p:cNvSpPr txBox="1">
            <a:spLocks noChangeArrowheads="1"/>
          </p:cNvSpPr>
          <p:nvPr/>
        </p:nvSpPr>
        <p:spPr bwMode="auto">
          <a:xfrm>
            <a:off x="4291594" y="4090997"/>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H = 1</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13" name="Group 8"/>
          <p:cNvGrpSpPr>
            <a:grpSpLocks/>
          </p:cNvGrpSpPr>
          <p:nvPr/>
        </p:nvGrpSpPr>
        <p:grpSpPr bwMode="auto">
          <a:xfrm>
            <a:off x="2589389" y="2713108"/>
            <a:ext cx="595312" cy="647700"/>
            <a:chOff x="2497" y="1444"/>
            <a:chExt cx="1230" cy="1242"/>
          </a:xfrm>
        </p:grpSpPr>
        <p:sp>
          <p:nvSpPr>
            <p:cNvPr id="14" name="AutoShape 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Text Box 1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6" name="Text Box 1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17" name="Group 12"/>
          <p:cNvGrpSpPr>
            <a:grpSpLocks/>
          </p:cNvGrpSpPr>
          <p:nvPr/>
        </p:nvGrpSpPr>
        <p:grpSpPr bwMode="auto">
          <a:xfrm>
            <a:off x="1999845" y="3680670"/>
            <a:ext cx="595313" cy="647700"/>
            <a:chOff x="2497" y="1444"/>
            <a:chExt cx="1230" cy="1242"/>
          </a:xfrm>
        </p:grpSpPr>
        <p:sp>
          <p:nvSpPr>
            <p:cNvPr id="18" name="AutoShape 13"/>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Text Box 14"/>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0" name="Text Box 15"/>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21" name="Group 16"/>
          <p:cNvGrpSpPr>
            <a:grpSpLocks/>
          </p:cNvGrpSpPr>
          <p:nvPr/>
        </p:nvGrpSpPr>
        <p:grpSpPr bwMode="auto">
          <a:xfrm>
            <a:off x="3710569" y="4328370"/>
            <a:ext cx="595313" cy="647700"/>
            <a:chOff x="2497" y="1444"/>
            <a:chExt cx="1230" cy="1242"/>
          </a:xfrm>
        </p:grpSpPr>
        <p:sp>
          <p:nvSpPr>
            <p:cNvPr id="22" name="AutoShape 17"/>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Text Box 18"/>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24" name="Text Box 19"/>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25" name="Group 24"/>
          <p:cNvGrpSpPr>
            <a:grpSpLocks/>
          </p:cNvGrpSpPr>
          <p:nvPr/>
        </p:nvGrpSpPr>
        <p:grpSpPr bwMode="auto">
          <a:xfrm>
            <a:off x="4724789" y="2670980"/>
            <a:ext cx="595312" cy="647700"/>
            <a:chOff x="2497" y="1444"/>
            <a:chExt cx="1230" cy="1242"/>
          </a:xfrm>
        </p:grpSpPr>
        <p:sp>
          <p:nvSpPr>
            <p:cNvPr id="26" name="AutoShape 25"/>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Text Box 26"/>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28" name="Text Box 27"/>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9</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29" name="Group 28"/>
          <p:cNvGrpSpPr>
            <a:grpSpLocks/>
          </p:cNvGrpSpPr>
          <p:nvPr/>
        </p:nvGrpSpPr>
        <p:grpSpPr bwMode="auto">
          <a:xfrm>
            <a:off x="3625821" y="2679552"/>
            <a:ext cx="595313" cy="647700"/>
            <a:chOff x="2497" y="1444"/>
            <a:chExt cx="1230" cy="1242"/>
          </a:xfrm>
        </p:grpSpPr>
        <p:sp>
          <p:nvSpPr>
            <p:cNvPr id="30" name="AutoShape 2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Text Box 3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a:t>
              </a:r>
              <a:endParaRPr kumimoji="0" lang="en-US" sz="1800" b="0" i="0" u="none" strike="noStrike" cap="none" normalizeH="0" baseline="0" dirty="0" smtClean="0">
                <a:ln>
                  <a:noFill/>
                </a:ln>
                <a:solidFill>
                  <a:schemeClr val="tx1"/>
                </a:solidFill>
                <a:effectLst/>
                <a:latin typeface="Arial" pitchFamily="34" charset="0"/>
              </a:endParaRPr>
            </a:p>
          </p:txBody>
        </p:sp>
        <p:sp>
          <p:nvSpPr>
            <p:cNvPr id="32" name="Text Box 3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5</a:t>
              </a:r>
              <a:endParaRPr kumimoji="0" lang="en-US" sz="1800" b="0" i="0" u="none" strike="noStrike" cap="none" normalizeH="0" baseline="0" dirty="0" smtClean="0">
                <a:ln>
                  <a:noFill/>
                </a:ln>
                <a:solidFill>
                  <a:schemeClr val="tx1"/>
                </a:solidFill>
                <a:effectLst/>
                <a:latin typeface="Arial" pitchFamily="34" charset="0"/>
              </a:endParaRPr>
            </a:p>
          </p:txBody>
        </p:sp>
      </p:grpSp>
      <p:cxnSp>
        <p:nvCxnSpPr>
          <p:cNvPr id="33" name="AutoShape 32"/>
          <p:cNvCxnSpPr>
            <a:cxnSpLocks noChangeShapeType="1"/>
            <a:stCxn id="19" idx="0"/>
            <a:endCxn id="14" idx="2"/>
          </p:cNvCxnSpPr>
          <p:nvPr/>
        </p:nvCxnSpPr>
        <p:spPr bwMode="auto">
          <a:xfrm flipV="1">
            <a:off x="2332591" y="3203722"/>
            <a:ext cx="307900" cy="502501"/>
          </a:xfrm>
          <a:prstGeom prst="straightConnector1">
            <a:avLst/>
          </a:prstGeom>
          <a:noFill/>
          <a:ln w="9525">
            <a:solidFill>
              <a:srgbClr val="000000"/>
            </a:solidFill>
            <a:round/>
            <a:headEnd/>
            <a:tailEnd type="triangle" w="med" len="med"/>
          </a:ln>
        </p:spPr>
      </p:cxnSp>
      <p:cxnSp>
        <p:nvCxnSpPr>
          <p:cNvPr id="34" name="AutoShape 35"/>
          <p:cNvCxnSpPr>
            <a:cxnSpLocks noChangeShapeType="1"/>
            <a:stCxn id="18" idx="5"/>
          </p:cNvCxnSpPr>
          <p:nvPr/>
        </p:nvCxnSpPr>
        <p:spPr bwMode="auto">
          <a:xfrm>
            <a:off x="2600139" y="4076283"/>
            <a:ext cx="1110430" cy="404487"/>
          </a:xfrm>
          <a:prstGeom prst="straightConnector1">
            <a:avLst/>
          </a:prstGeom>
          <a:noFill/>
          <a:ln w="9525">
            <a:solidFill>
              <a:srgbClr val="000000"/>
            </a:solidFill>
            <a:round/>
            <a:headEnd/>
            <a:tailEnd type="triangle" w="med" len="med"/>
          </a:ln>
        </p:spPr>
      </p:cxnSp>
      <p:cxnSp>
        <p:nvCxnSpPr>
          <p:cNvPr id="35" name="AutoShape 36"/>
          <p:cNvCxnSpPr>
            <a:cxnSpLocks noChangeShapeType="1"/>
            <a:endCxn id="53" idx="2"/>
          </p:cNvCxnSpPr>
          <p:nvPr/>
        </p:nvCxnSpPr>
        <p:spPr bwMode="auto">
          <a:xfrm flipV="1">
            <a:off x="4305882" y="3948051"/>
            <a:ext cx="887365" cy="666069"/>
          </a:xfrm>
          <a:prstGeom prst="straightConnector1">
            <a:avLst/>
          </a:prstGeom>
          <a:noFill/>
          <a:ln w="9525">
            <a:solidFill>
              <a:srgbClr val="000000"/>
            </a:solidFill>
            <a:round/>
            <a:headEnd/>
            <a:tailEnd type="triangle" w="med" len="med"/>
          </a:ln>
        </p:spPr>
      </p:cxnSp>
      <p:cxnSp>
        <p:nvCxnSpPr>
          <p:cNvPr id="36" name="AutoShape 37"/>
          <p:cNvCxnSpPr>
            <a:cxnSpLocks noChangeShapeType="1"/>
            <a:endCxn id="53" idx="0"/>
          </p:cNvCxnSpPr>
          <p:nvPr/>
        </p:nvCxnSpPr>
        <p:spPr bwMode="auto">
          <a:xfrm>
            <a:off x="5111721" y="3301893"/>
            <a:ext cx="146523" cy="211223"/>
          </a:xfrm>
          <a:prstGeom prst="straightConnector1">
            <a:avLst/>
          </a:prstGeom>
          <a:noFill/>
          <a:ln w="9525">
            <a:solidFill>
              <a:srgbClr val="000000"/>
            </a:solidFill>
            <a:round/>
            <a:headEnd/>
            <a:tailEnd type="triangle" w="med" len="med"/>
          </a:ln>
        </p:spPr>
      </p:cxnSp>
      <p:cxnSp>
        <p:nvCxnSpPr>
          <p:cNvPr id="37" name="AutoShape 38"/>
          <p:cNvCxnSpPr>
            <a:cxnSpLocks noChangeShapeType="1"/>
          </p:cNvCxnSpPr>
          <p:nvPr/>
        </p:nvCxnSpPr>
        <p:spPr bwMode="auto">
          <a:xfrm>
            <a:off x="5741486" y="3775920"/>
            <a:ext cx="681038" cy="0"/>
          </a:xfrm>
          <a:prstGeom prst="straightConnector1">
            <a:avLst/>
          </a:prstGeom>
          <a:noFill/>
          <a:ln w="9525">
            <a:solidFill>
              <a:srgbClr val="000000"/>
            </a:solidFill>
            <a:round/>
            <a:headEnd/>
            <a:tailEnd type="triangle" w="med" len="med"/>
          </a:ln>
        </p:spPr>
      </p:cxnSp>
      <p:cxnSp>
        <p:nvCxnSpPr>
          <p:cNvPr id="38" name="AutoShape 40"/>
          <p:cNvCxnSpPr>
            <a:cxnSpLocks noChangeShapeType="1"/>
          </p:cNvCxnSpPr>
          <p:nvPr/>
        </p:nvCxnSpPr>
        <p:spPr bwMode="auto">
          <a:xfrm>
            <a:off x="7017836" y="3775920"/>
            <a:ext cx="804863" cy="0"/>
          </a:xfrm>
          <a:prstGeom prst="straightConnector1">
            <a:avLst/>
          </a:prstGeom>
          <a:noFill/>
          <a:ln w="9525">
            <a:solidFill>
              <a:srgbClr val="000000"/>
            </a:solidFill>
            <a:round/>
            <a:headEnd/>
            <a:tailEnd type="triangle" w="med" len="med"/>
          </a:ln>
        </p:spPr>
      </p:cxnSp>
      <p:sp>
        <p:nvSpPr>
          <p:cNvPr id="39" name="Text Box 43"/>
          <p:cNvSpPr txBox="1">
            <a:spLocks noChangeArrowheads="1"/>
          </p:cNvSpPr>
          <p:nvPr/>
        </p:nvSpPr>
        <p:spPr bwMode="auto">
          <a:xfrm>
            <a:off x="2589004" y="4356659"/>
            <a:ext cx="468312" cy="1555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D</a:t>
            </a:r>
            <a:r>
              <a:rPr kumimoji="0" lang="en-US" sz="1100" b="0" i="0" u="none" strike="noStrike" cap="none" normalizeH="0" baseline="0" dirty="0" smtClean="0">
                <a:ln>
                  <a:noFill/>
                </a:ln>
                <a:solidFill>
                  <a:schemeClr val="tx1"/>
                </a:solidFill>
                <a:effectLst/>
                <a:latin typeface="Calibri" pitchFamily="34" charset="0"/>
              </a:rPr>
              <a:t> = 3</a:t>
            </a:r>
            <a:endParaRPr kumimoji="0" lang="en-US" sz="1800" b="0" i="0" u="none" strike="noStrike" cap="none" normalizeH="0" baseline="0" dirty="0" smtClean="0">
              <a:ln>
                <a:noFill/>
              </a:ln>
              <a:solidFill>
                <a:schemeClr val="tx1"/>
              </a:solidFill>
              <a:effectLst/>
              <a:latin typeface="Arial" pitchFamily="34" charset="0"/>
            </a:endParaRPr>
          </a:p>
        </p:txBody>
      </p:sp>
      <p:sp>
        <p:nvSpPr>
          <p:cNvPr id="40" name="Text Box 45"/>
          <p:cNvSpPr txBox="1">
            <a:spLocks noChangeArrowheads="1"/>
          </p:cNvSpPr>
          <p:nvPr/>
        </p:nvSpPr>
        <p:spPr bwMode="auto">
          <a:xfrm>
            <a:off x="7135311" y="3617170"/>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J = 4</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41" name="Group 46"/>
          <p:cNvGrpSpPr>
            <a:grpSpLocks/>
          </p:cNvGrpSpPr>
          <p:nvPr/>
        </p:nvGrpSpPr>
        <p:grpSpPr bwMode="auto">
          <a:xfrm>
            <a:off x="6392361" y="3455245"/>
            <a:ext cx="625475" cy="647700"/>
            <a:chOff x="6154" y="1895"/>
            <a:chExt cx="986" cy="1020"/>
          </a:xfrm>
        </p:grpSpPr>
        <p:sp>
          <p:nvSpPr>
            <p:cNvPr id="42" name="AutoShape 47"/>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Text Box 48"/>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44" name="Text Box 49"/>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13</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45" name="Group 50"/>
          <p:cNvGrpSpPr>
            <a:grpSpLocks/>
          </p:cNvGrpSpPr>
          <p:nvPr/>
        </p:nvGrpSpPr>
        <p:grpSpPr bwMode="auto">
          <a:xfrm>
            <a:off x="7792536" y="3455245"/>
            <a:ext cx="625475" cy="647700"/>
            <a:chOff x="6154" y="1895"/>
            <a:chExt cx="986" cy="1020"/>
          </a:xfrm>
        </p:grpSpPr>
        <p:sp>
          <p:nvSpPr>
            <p:cNvPr id="46" name="AutoShape 51"/>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Text Box 52"/>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48" name="Text Box 53"/>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17</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49" name="TextBox 48"/>
          <p:cNvSpPr txBox="1"/>
          <p:nvPr/>
        </p:nvSpPr>
        <p:spPr>
          <a:xfrm>
            <a:off x="1873770" y="5513696"/>
            <a:ext cx="4476913" cy="338554"/>
          </a:xfrm>
          <a:prstGeom prst="rect">
            <a:avLst/>
          </a:prstGeom>
          <a:noFill/>
        </p:spPr>
        <p:txBody>
          <a:bodyPr wrap="square" rtlCol="0">
            <a:spAutoFit/>
          </a:bodyPr>
          <a:lstStyle/>
          <a:p>
            <a:pPr algn="ctr"/>
            <a:r>
              <a:rPr lang="en-US" dirty="0" smtClean="0"/>
              <a:t>Figure 4.17 Final Pass.</a:t>
            </a:r>
            <a:endParaRPr lang="en-US" dirty="0"/>
          </a:p>
        </p:txBody>
      </p:sp>
      <p:cxnSp>
        <p:nvCxnSpPr>
          <p:cNvPr id="50" name="Straight Arrow Connector 49"/>
          <p:cNvCxnSpPr>
            <a:endCxn id="32" idx="1"/>
          </p:cNvCxnSpPr>
          <p:nvPr/>
        </p:nvCxnSpPr>
        <p:spPr>
          <a:xfrm>
            <a:off x="3184120" y="2972895"/>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250936" y="2975167"/>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46"/>
          <p:cNvGrpSpPr>
            <a:grpSpLocks/>
          </p:cNvGrpSpPr>
          <p:nvPr/>
        </p:nvGrpSpPr>
        <p:grpSpPr bwMode="auto">
          <a:xfrm>
            <a:off x="5111721" y="3457517"/>
            <a:ext cx="625475" cy="647700"/>
            <a:chOff x="6154" y="1895"/>
            <a:chExt cx="986" cy="1020"/>
          </a:xfrm>
        </p:grpSpPr>
        <p:sp>
          <p:nvSpPr>
            <p:cNvPr id="53" name="AutoShape 47"/>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Text Box 48"/>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6</a:t>
              </a:r>
              <a:endParaRPr kumimoji="0" lang="en-US" sz="1800" b="0" i="0" u="none" strike="noStrike" cap="none" normalizeH="0" baseline="0" dirty="0" smtClean="0">
                <a:ln>
                  <a:noFill/>
                </a:ln>
                <a:solidFill>
                  <a:schemeClr val="tx1"/>
                </a:solidFill>
                <a:effectLst/>
                <a:latin typeface="Arial" pitchFamily="34" charset="0"/>
              </a:endParaRPr>
            </a:p>
          </p:txBody>
        </p:sp>
        <p:sp>
          <p:nvSpPr>
            <p:cNvPr id="55" name="Text Box 49"/>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11</a:t>
              </a:r>
              <a:endParaRPr kumimoji="0" lang="en-US" sz="1800" b="0" i="0" u="none" strike="noStrike" cap="none" normalizeH="0" baseline="0" dirty="0" smtClean="0">
                <a:ln>
                  <a:noFill/>
                </a:ln>
                <a:solidFill>
                  <a:schemeClr val="tx1"/>
                </a:solidFill>
                <a:effectLst/>
                <a:latin typeface="Arial" pitchFamily="34" charset="0"/>
              </a:endParaRPr>
            </a:p>
          </p:txBody>
        </p:sp>
      </p:grpSp>
      <p:cxnSp>
        <p:nvCxnSpPr>
          <p:cNvPr id="56" name="Straight Connector 55"/>
          <p:cNvCxnSpPr/>
          <p:nvPr/>
        </p:nvCxnSpPr>
        <p:spPr>
          <a:xfrm>
            <a:off x="2265107" y="4312122"/>
            <a:ext cx="6839" cy="10241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77999" y="5336275"/>
            <a:ext cx="4380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2" idx="3"/>
          </p:cNvCxnSpPr>
          <p:nvPr/>
        </p:nvCxnSpPr>
        <p:spPr>
          <a:xfrm flipV="1">
            <a:off x="6658753" y="4086640"/>
            <a:ext cx="15611" cy="1249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 Box 43"/>
          <p:cNvSpPr txBox="1">
            <a:spLocks noChangeArrowheads="1"/>
          </p:cNvSpPr>
          <p:nvPr/>
        </p:nvSpPr>
        <p:spPr bwMode="auto">
          <a:xfrm>
            <a:off x="2386556" y="5382531"/>
            <a:ext cx="468312" cy="1555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C</a:t>
            </a:r>
            <a:r>
              <a:rPr kumimoji="0" lang="en-US" sz="1100" b="0" i="0" u="none" strike="noStrike" cap="none" normalizeH="0" baseline="0" dirty="0" smtClean="0">
                <a:ln>
                  <a:noFill/>
                </a:ln>
                <a:solidFill>
                  <a:schemeClr val="tx1"/>
                </a:solidFill>
                <a:effectLst/>
                <a:latin typeface="Calibri" pitchFamily="34" charset="0"/>
              </a:rPr>
              <a:t> = 4</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60" name="AutoShape 32"/>
          <p:cNvCxnSpPr>
            <a:cxnSpLocks noChangeShapeType="1"/>
          </p:cNvCxnSpPr>
          <p:nvPr/>
        </p:nvCxnSpPr>
        <p:spPr bwMode="auto">
          <a:xfrm flipV="1">
            <a:off x="2512287" y="3315178"/>
            <a:ext cx="307900" cy="502501"/>
          </a:xfrm>
          <a:prstGeom prst="straightConnector1">
            <a:avLst/>
          </a:prstGeom>
          <a:noFill/>
          <a:ln w="9525">
            <a:solidFill>
              <a:srgbClr val="000000"/>
            </a:solidFill>
            <a:round/>
            <a:headEnd/>
            <a:tailEnd type="triangle" w="med" len="med"/>
          </a:ln>
        </p:spPr>
      </p:cxnSp>
      <p:sp>
        <p:nvSpPr>
          <p:cNvPr id="61" name="Text Box 15"/>
          <p:cNvSpPr txBox="1">
            <a:spLocks noChangeArrowheads="1"/>
          </p:cNvSpPr>
          <p:nvPr/>
        </p:nvSpPr>
        <p:spPr bwMode="auto">
          <a:xfrm>
            <a:off x="2338673" y="3954655"/>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62" name="Text Box 49"/>
          <p:cNvSpPr txBox="1">
            <a:spLocks noChangeArrowheads="1"/>
          </p:cNvSpPr>
          <p:nvPr/>
        </p:nvSpPr>
        <p:spPr bwMode="auto">
          <a:xfrm>
            <a:off x="5455193" y="3708369"/>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11</a:t>
            </a:r>
            <a:endParaRPr kumimoji="0" lang="en-US" sz="1800" b="0" i="0" u="none" strike="noStrike" cap="none" normalizeH="0" baseline="0" dirty="0" smtClean="0">
              <a:ln>
                <a:noFill/>
              </a:ln>
              <a:solidFill>
                <a:schemeClr val="tx1"/>
              </a:solidFill>
              <a:effectLst/>
              <a:latin typeface="Arial" pitchFamily="34" charset="0"/>
            </a:endParaRPr>
          </a:p>
        </p:txBody>
      </p:sp>
      <p:sp>
        <p:nvSpPr>
          <p:cNvPr id="63" name="Text Box 49"/>
          <p:cNvSpPr txBox="1">
            <a:spLocks noChangeArrowheads="1"/>
          </p:cNvSpPr>
          <p:nvPr/>
        </p:nvSpPr>
        <p:spPr bwMode="auto">
          <a:xfrm>
            <a:off x="4022153" y="4568193"/>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10</a:t>
            </a: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Text Box 49"/>
          <p:cNvSpPr txBox="1">
            <a:spLocks noChangeArrowheads="1"/>
          </p:cNvSpPr>
          <p:nvPr/>
        </p:nvSpPr>
        <p:spPr bwMode="auto">
          <a:xfrm>
            <a:off x="6738105" y="3694721"/>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13</a:t>
            </a:r>
            <a:endParaRPr kumimoji="0" lang="en-US" sz="1800" b="0" i="0" u="none" strike="noStrike" cap="none" normalizeH="0" baseline="0" dirty="0" smtClean="0">
              <a:ln>
                <a:noFill/>
              </a:ln>
              <a:solidFill>
                <a:schemeClr val="tx1"/>
              </a:solidFill>
              <a:effectLst/>
              <a:latin typeface="Arial" pitchFamily="34" charset="0"/>
            </a:endParaRPr>
          </a:p>
        </p:txBody>
      </p:sp>
      <p:sp>
        <p:nvSpPr>
          <p:cNvPr id="65" name="Text Box 49"/>
          <p:cNvSpPr txBox="1">
            <a:spLocks noChangeArrowheads="1"/>
          </p:cNvSpPr>
          <p:nvPr/>
        </p:nvSpPr>
        <p:spPr bwMode="auto">
          <a:xfrm>
            <a:off x="8157497" y="3708369"/>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17</a:t>
            </a:r>
            <a:endParaRPr kumimoji="0" lang="en-US" sz="1800" b="0" i="0" u="none" strike="noStrike" cap="none" normalizeH="0" baseline="0" dirty="0" smtClean="0">
              <a:ln>
                <a:noFill/>
              </a:ln>
              <a:solidFill>
                <a:schemeClr val="tx1"/>
              </a:solidFill>
              <a:effectLst/>
              <a:latin typeface="Arial" pitchFamily="34" charset="0"/>
            </a:endParaRPr>
          </a:p>
        </p:txBody>
      </p:sp>
      <p:sp>
        <p:nvSpPr>
          <p:cNvPr id="66" name="Text Box 49"/>
          <p:cNvSpPr txBox="1">
            <a:spLocks noChangeArrowheads="1"/>
          </p:cNvSpPr>
          <p:nvPr/>
        </p:nvSpPr>
        <p:spPr bwMode="auto">
          <a:xfrm>
            <a:off x="5086697" y="2930433"/>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9</a:t>
            </a:r>
            <a:endParaRPr kumimoji="0" lang="en-US" sz="1800" b="0" i="0" u="none" strike="noStrike" cap="none" normalizeH="0" baseline="0" dirty="0" smtClean="0">
              <a:ln>
                <a:noFill/>
              </a:ln>
              <a:solidFill>
                <a:schemeClr val="tx1"/>
              </a:solidFill>
              <a:effectLst/>
              <a:latin typeface="Arial" pitchFamily="34" charset="0"/>
            </a:endParaRPr>
          </a:p>
        </p:txBody>
      </p:sp>
      <p:sp>
        <p:nvSpPr>
          <p:cNvPr id="67" name="Text Box 49"/>
          <p:cNvSpPr txBox="1">
            <a:spLocks noChangeArrowheads="1"/>
          </p:cNvSpPr>
          <p:nvPr/>
        </p:nvSpPr>
        <p:spPr bwMode="auto">
          <a:xfrm>
            <a:off x="3981209" y="2930433"/>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5</a:t>
            </a:r>
            <a:endParaRPr kumimoji="0" lang="en-US" sz="1800" b="0" i="0" u="none" strike="noStrike" cap="none" normalizeH="0" baseline="0" dirty="0" smtClean="0">
              <a:ln>
                <a:noFill/>
              </a:ln>
              <a:solidFill>
                <a:schemeClr val="tx1"/>
              </a:solidFill>
              <a:effectLst/>
              <a:latin typeface="Arial" pitchFamily="34" charset="0"/>
            </a:endParaRPr>
          </a:p>
        </p:txBody>
      </p:sp>
      <p:sp>
        <p:nvSpPr>
          <p:cNvPr id="68" name="Text Box 49"/>
          <p:cNvSpPr txBox="1">
            <a:spLocks noChangeArrowheads="1"/>
          </p:cNvSpPr>
          <p:nvPr/>
        </p:nvSpPr>
        <p:spPr bwMode="auto">
          <a:xfrm>
            <a:off x="2916665" y="2957729"/>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a:t>
            </a:r>
            <a:endParaRPr kumimoji="0" lang="en-US" sz="1800" b="0" i="0" u="none" strike="noStrike" cap="none" normalizeH="0" baseline="0" dirty="0" smtClean="0">
              <a:ln>
                <a:noFill/>
              </a:ln>
              <a:solidFill>
                <a:schemeClr val="tx1"/>
              </a:solidFill>
              <a:effectLst/>
              <a:latin typeface="Arial" pitchFamily="34" charset="0"/>
            </a:endParaRPr>
          </a:p>
        </p:txBody>
      </p:sp>
      <p:sp>
        <p:nvSpPr>
          <p:cNvPr id="69" name="Text Box 15"/>
          <p:cNvSpPr txBox="1">
            <a:spLocks noChangeArrowheads="1"/>
          </p:cNvSpPr>
          <p:nvPr/>
        </p:nvSpPr>
        <p:spPr bwMode="auto">
          <a:xfrm>
            <a:off x="2177169" y="4093407"/>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Text Box 15"/>
          <p:cNvSpPr txBox="1">
            <a:spLocks noChangeArrowheads="1"/>
          </p:cNvSpPr>
          <p:nvPr/>
        </p:nvSpPr>
        <p:spPr bwMode="auto">
          <a:xfrm>
            <a:off x="3855873" y="4721215"/>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latin typeface="Times New Roman" pitchFamily="18" charset="0"/>
              </a:rPr>
              <a:t>7</a:t>
            </a:r>
            <a:endParaRPr kumimoji="0" lang="en-US" sz="1800" b="0" i="0" u="none" strike="noStrike" cap="none" normalizeH="0" baseline="0" dirty="0" smtClean="0">
              <a:ln>
                <a:noFill/>
              </a:ln>
              <a:solidFill>
                <a:schemeClr val="tx1"/>
              </a:solidFill>
              <a:effectLst/>
              <a:latin typeface="Arial" pitchFamily="34" charset="0"/>
            </a:endParaRPr>
          </a:p>
        </p:txBody>
      </p:sp>
      <p:sp>
        <p:nvSpPr>
          <p:cNvPr id="73" name="Text Box 15"/>
          <p:cNvSpPr txBox="1">
            <a:spLocks noChangeArrowheads="1"/>
          </p:cNvSpPr>
          <p:nvPr/>
        </p:nvSpPr>
        <p:spPr bwMode="auto">
          <a:xfrm>
            <a:off x="2736737" y="3097103"/>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74" name="Text Box 15"/>
          <p:cNvSpPr txBox="1">
            <a:spLocks noChangeArrowheads="1"/>
          </p:cNvSpPr>
          <p:nvPr/>
        </p:nvSpPr>
        <p:spPr bwMode="auto">
          <a:xfrm>
            <a:off x="3787633" y="3069807"/>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75" name="Text Box 15"/>
          <p:cNvSpPr txBox="1">
            <a:spLocks noChangeArrowheads="1"/>
          </p:cNvSpPr>
          <p:nvPr/>
        </p:nvSpPr>
        <p:spPr bwMode="auto">
          <a:xfrm>
            <a:off x="4879473" y="3056159"/>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76" name="Text Box 15"/>
          <p:cNvSpPr txBox="1">
            <a:spLocks noChangeArrowheads="1"/>
          </p:cNvSpPr>
          <p:nvPr/>
        </p:nvSpPr>
        <p:spPr bwMode="auto">
          <a:xfrm>
            <a:off x="5288913" y="3847743"/>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77" name="Text Box 15"/>
          <p:cNvSpPr txBox="1">
            <a:spLocks noChangeArrowheads="1"/>
          </p:cNvSpPr>
          <p:nvPr/>
        </p:nvSpPr>
        <p:spPr bwMode="auto">
          <a:xfrm>
            <a:off x="6585473" y="3834095"/>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78" name="Text Box 15"/>
          <p:cNvSpPr txBox="1">
            <a:spLocks noChangeArrowheads="1"/>
          </p:cNvSpPr>
          <p:nvPr/>
        </p:nvSpPr>
        <p:spPr bwMode="auto">
          <a:xfrm>
            <a:off x="7977569" y="3847743"/>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4.12</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6" name="Rectangle 1"/>
          <p:cNvSpPr>
            <a:spLocks noChangeArrowheads="1"/>
          </p:cNvSpPr>
          <p:nvPr/>
        </p:nvSpPr>
        <p:spPr bwMode="auto">
          <a:xfrm>
            <a:off x="288431" y="5500749"/>
            <a:ext cx="8480929"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0" dirty="0" smtClean="0"/>
              <a:t>Draw the CPM chart. Find out the project completion time and the critical path.</a:t>
            </a:r>
            <a:endParaRPr lang="en-US" b="0" dirty="0"/>
          </a:p>
        </p:txBody>
      </p:sp>
      <p:sp>
        <p:nvSpPr>
          <p:cNvPr id="78" name="Rectangle 1"/>
          <p:cNvSpPr>
            <a:spLocks noChangeArrowheads="1"/>
          </p:cNvSpPr>
          <p:nvPr/>
        </p:nvSpPr>
        <p:spPr bwMode="auto">
          <a:xfrm>
            <a:off x="253638" y="1462556"/>
            <a:ext cx="8480929"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0" dirty="0" smtClean="0"/>
              <a:t>For a software project, consider the following information</a:t>
            </a:r>
            <a:endParaRPr lang="en-US" b="0" dirty="0"/>
          </a:p>
        </p:txBody>
      </p:sp>
      <p:graphicFrame>
        <p:nvGraphicFramePr>
          <p:cNvPr id="7" name="Table 6"/>
          <p:cNvGraphicFramePr>
            <a:graphicFrameLocks noGrp="1"/>
          </p:cNvGraphicFramePr>
          <p:nvPr/>
        </p:nvGraphicFramePr>
        <p:xfrm>
          <a:off x="288431" y="1976056"/>
          <a:ext cx="8473432" cy="4447009"/>
        </p:xfrm>
        <a:graphic>
          <a:graphicData uri="http://schemas.openxmlformats.org/drawingml/2006/table">
            <a:tbl>
              <a:tblPr>
                <a:tableStyleId>{3C2FFA5D-87B4-456A-9821-1D502468CF0F}</a:tableStyleId>
              </a:tblPr>
              <a:tblGrid>
                <a:gridCol w="1182414"/>
                <a:gridCol w="3169394"/>
                <a:gridCol w="1902546"/>
                <a:gridCol w="2219078"/>
              </a:tblGrid>
              <a:tr h="275821">
                <a:tc>
                  <a:txBody>
                    <a:bodyPr/>
                    <a:lstStyle/>
                    <a:p>
                      <a:pPr marL="0" marR="0" algn="ctr">
                        <a:lnSpc>
                          <a:spcPct val="115000"/>
                        </a:lnSpc>
                        <a:spcBef>
                          <a:spcPts val="0"/>
                        </a:spcBef>
                        <a:spcAft>
                          <a:spcPts val="0"/>
                        </a:spcAft>
                      </a:pPr>
                      <a:r>
                        <a:rPr lang="en-US" sz="1400" dirty="0" smtClean="0"/>
                        <a:t>Activity No.</a:t>
                      </a:r>
                      <a:endParaRPr lang="en-US" sz="1400" b="0" i="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Activity</a:t>
                      </a:r>
                      <a:r>
                        <a:rPr lang="en-US" sz="1400" baseline="0" dirty="0" smtClean="0"/>
                        <a:t> name</a:t>
                      </a:r>
                      <a:endParaRPr lang="en-US" sz="1400" b="0" i="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Duration (months)</a:t>
                      </a:r>
                      <a:endParaRPr lang="en-US" sz="1400" b="0" i="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Immediate predecessor</a:t>
                      </a:r>
                      <a:endParaRPr lang="en-US" sz="1400" b="0" i="0" dirty="0">
                        <a:solidFill>
                          <a:srgbClr val="000000"/>
                        </a:solidFill>
                        <a:latin typeface="Calibri"/>
                        <a:ea typeface="Calibri"/>
                        <a:cs typeface="Times New Roman"/>
                      </a:endParaRPr>
                    </a:p>
                  </a:txBody>
                  <a:tcPr marL="68580" marR="68580" marT="0" marB="0" anchor="ctr"/>
                </a:tc>
              </a:tr>
              <a:tr h="177356">
                <a:tc>
                  <a:txBody>
                    <a:bodyPr/>
                    <a:lstStyle/>
                    <a:p>
                      <a:pPr marL="0" marR="0" algn="ctr" defTabSz="914400" rtl="0" eaLnBrk="1" latinLnBrk="0" hangingPunct="1">
                        <a:lnSpc>
                          <a:spcPct val="115000"/>
                        </a:lnSpc>
                        <a:spcBef>
                          <a:spcPts val="0"/>
                        </a:spcBef>
                        <a:spcAft>
                          <a:spcPts val="0"/>
                        </a:spcAft>
                      </a:pPr>
                      <a:r>
                        <a:rPr lang="en-US" sz="1400" kern="1200" dirty="0" smtClean="0"/>
                        <a:t>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Obtain requirements </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 - </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77356">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Determine operations</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 - </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77356">
                <a:tc>
                  <a:txBody>
                    <a:bodyPr/>
                    <a:lstStyle/>
                    <a:p>
                      <a:pPr marL="0" marR="0" algn="ctr" defTabSz="914400" rtl="0" eaLnBrk="1" latinLnBrk="0" hangingPunct="1">
                        <a:lnSpc>
                          <a:spcPct val="115000"/>
                        </a:lnSpc>
                        <a:spcBef>
                          <a:spcPts val="0"/>
                        </a:spcBef>
                        <a:spcAft>
                          <a:spcPts val="0"/>
                        </a:spcAft>
                      </a:pPr>
                      <a:r>
                        <a:rPr lang="en-US" sz="1400" kern="1200" dirty="0" smtClean="0"/>
                        <a:t>3</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Identify and define subsystems</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77356">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Develop database</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77356">
                <a:tc>
                  <a:txBody>
                    <a:bodyPr/>
                    <a:lstStyle/>
                    <a:p>
                      <a:pPr marL="0" marR="0" algn="ctr" defTabSz="914400" rtl="0" eaLnBrk="1" latinLnBrk="0" hangingPunct="1">
                        <a:lnSpc>
                          <a:spcPct val="115000"/>
                        </a:lnSpc>
                        <a:spcBef>
                          <a:spcPts val="0"/>
                        </a:spcBef>
                        <a:spcAft>
                          <a:spcPts val="0"/>
                        </a:spcAft>
                      </a:pPr>
                      <a:r>
                        <a:rPr lang="en-US" sz="1400" kern="1200" dirty="0" smtClean="0"/>
                        <a:t>5</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Make decision analysis</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3</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77356">
                <a:tc>
                  <a:txBody>
                    <a:bodyPr/>
                    <a:lstStyle/>
                    <a:p>
                      <a:pPr marL="0" marR="0" algn="ctr" defTabSz="914400" rtl="0" eaLnBrk="1" latinLnBrk="0" hangingPunct="1">
                        <a:lnSpc>
                          <a:spcPct val="115000"/>
                        </a:lnSpc>
                        <a:spcBef>
                          <a:spcPts val="0"/>
                        </a:spcBef>
                        <a:spcAft>
                          <a:spcPts val="0"/>
                        </a:spcAft>
                      </a:pPr>
                      <a:r>
                        <a:rPr lang="en-US" sz="1400" kern="1200" dirty="0" smtClean="0"/>
                        <a:t>6</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Identify risk, assumptions, constraints</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 5</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77356">
                <a:tc>
                  <a:txBody>
                    <a:bodyPr/>
                    <a:lstStyle/>
                    <a:p>
                      <a:pPr marL="0" marR="0" algn="ctr" defTabSz="914400" rtl="0" eaLnBrk="1" latinLnBrk="0" hangingPunct="1">
                        <a:lnSpc>
                          <a:spcPct val="115000"/>
                        </a:lnSpc>
                        <a:spcBef>
                          <a:spcPts val="0"/>
                        </a:spcBef>
                        <a:spcAft>
                          <a:spcPts val="0"/>
                        </a:spcAft>
                      </a:pPr>
                      <a:r>
                        <a:rPr lang="en-US" sz="1400" kern="1200" dirty="0" smtClean="0"/>
                        <a:t>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Build module A</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8</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 3, 4 , 6</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77356">
                <a:tc>
                  <a:txBody>
                    <a:bodyPr/>
                    <a:lstStyle/>
                    <a:p>
                      <a:pPr marL="0" marR="0" algn="ctr" defTabSz="914400" rtl="0" eaLnBrk="1" latinLnBrk="0" hangingPunct="1">
                        <a:lnSpc>
                          <a:spcPct val="115000"/>
                        </a:lnSpc>
                        <a:spcBef>
                          <a:spcPts val="0"/>
                        </a:spcBef>
                        <a:spcAft>
                          <a:spcPts val="0"/>
                        </a:spcAft>
                      </a:pPr>
                      <a:r>
                        <a:rPr lang="en-US" sz="1400" kern="1200" dirty="0" smtClean="0"/>
                        <a:t>8</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Build module B</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12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kern="1200" dirty="0" smtClean="0"/>
                        <a:t> 3, 4 , 6</a:t>
                      </a:r>
                      <a:endParaRPr lang="en-US" sz="1400" kern="1200" dirty="0" smtClean="0">
                        <a:solidFill>
                          <a:srgbClr val="000000"/>
                        </a:solidFill>
                        <a:latin typeface="Times New Roman" pitchFamily="18" charset="0"/>
                        <a:ea typeface="Times New Roman"/>
                        <a:cs typeface="Times New Roman" pitchFamily="18" charset="0"/>
                      </a:endParaRPr>
                    </a:p>
                  </a:txBody>
                  <a:tcPr marL="68580" marR="68580" marT="0" marB="0" anchor="ctr"/>
                </a:tc>
              </a:tr>
              <a:tr h="177356">
                <a:tc>
                  <a:txBody>
                    <a:bodyPr/>
                    <a:lstStyle/>
                    <a:p>
                      <a:pPr marL="0" marR="0" algn="ctr" defTabSz="914400" rtl="0" eaLnBrk="1" latinLnBrk="0" hangingPunct="1">
                        <a:lnSpc>
                          <a:spcPct val="115000"/>
                        </a:lnSpc>
                        <a:spcBef>
                          <a:spcPts val="0"/>
                        </a:spcBef>
                        <a:spcAft>
                          <a:spcPts val="0"/>
                        </a:spcAft>
                      </a:pPr>
                      <a:r>
                        <a:rPr lang="en-US" sz="1400" kern="1200" dirty="0" smtClean="0"/>
                        <a:t>9</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Build module C</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18</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 3, 4 , 6</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77356">
                <a:tc>
                  <a:txBody>
                    <a:bodyPr/>
                    <a:lstStyle/>
                    <a:p>
                      <a:pPr marL="0" marR="0" algn="ctr" defTabSz="914400" rtl="0" eaLnBrk="1" latinLnBrk="0" hangingPunct="1">
                        <a:lnSpc>
                          <a:spcPct val="115000"/>
                        </a:lnSpc>
                        <a:spcBef>
                          <a:spcPts val="0"/>
                        </a:spcBef>
                        <a:spcAft>
                          <a:spcPts val="0"/>
                        </a:spcAft>
                      </a:pPr>
                      <a:r>
                        <a:rPr lang="en-US" sz="1400" kern="1200" dirty="0" smtClean="0"/>
                        <a:t>10</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Write report</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endParaRPr lang="en-US" sz="1400" kern="1200" dirty="0" smtClean="0"/>
                    </a:p>
                    <a:p>
                      <a:pPr marL="0" marR="0" algn="ctr" defTabSz="914400" rtl="0" eaLnBrk="1" latinLnBrk="0" hangingPunct="1">
                        <a:lnSpc>
                          <a:spcPct val="115000"/>
                        </a:lnSpc>
                        <a:spcBef>
                          <a:spcPts val="0"/>
                        </a:spcBef>
                        <a:spcAft>
                          <a:spcPts val="0"/>
                        </a:spcAft>
                      </a:pPr>
                      <a:endParaRPr lang="en-US" sz="1400" kern="1200" dirty="0" smtClean="0"/>
                    </a:p>
                    <a:p>
                      <a:pPr marL="0" marR="0" algn="ctr" defTabSz="914400" rtl="0" eaLnBrk="1" latinLnBrk="0" hangingPunct="1">
                        <a:lnSpc>
                          <a:spcPct val="115000"/>
                        </a:lnSpc>
                        <a:spcBef>
                          <a:spcPts val="0"/>
                        </a:spcBef>
                        <a:spcAft>
                          <a:spcPts val="0"/>
                        </a:spcAft>
                      </a:pPr>
                      <a:endParaRPr lang="en-US" sz="1400" kern="1200" dirty="0" smtClean="0"/>
                    </a:p>
                    <a:p>
                      <a:pPr marL="0" marR="0" algn="ctr" defTabSz="914400" rtl="0" eaLnBrk="1" latinLnBrk="0" hangingPunct="1">
                        <a:lnSpc>
                          <a:spcPct val="115000"/>
                        </a:lnSpc>
                        <a:spcBef>
                          <a:spcPts val="0"/>
                        </a:spcBef>
                        <a:spcAft>
                          <a:spcPts val="0"/>
                        </a:spcAft>
                      </a:pPr>
                      <a:endParaRPr lang="en-US" sz="1400" kern="1200" dirty="0" smtClean="0"/>
                    </a:p>
                    <a:p>
                      <a:pPr marL="0" marR="0" algn="ctr" defTabSz="914400" rtl="0" eaLnBrk="1" latinLnBrk="0" hangingPunct="1">
                        <a:lnSpc>
                          <a:spcPct val="115000"/>
                        </a:lnSpc>
                        <a:spcBef>
                          <a:spcPts val="0"/>
                        </a:spcBef>
                        <a:spcAft>
                          <a:spcPts val="0"/>
                        </a:spcAft>
                      </a:pPr>
                      <a:endParaRPr lang="en-US" sz="1400" kern="1200" smtClean="0"/>
                    </a:p>
                    <a:p>
                      <a:pPr marL="0" marR="0" algn="ctr" defTabSz="914400" rtl="0" eaLnBrk="1" latinLnBrk="0" hangingPunct="1">
                        <a:lnSpc>
                          <a:spcPct val="115000"/>
                        </a:lnSpc>
                        <a:spcBef>
                          <a:spcPts val="0"/>
                        </a:spcBef>
                        <a:spcAft>
                          <a:spcPts val="0"/>
                        </a:spcAft>
                      </a:pPr>
                      <a:r>
                        <a:rPr lang="en-US" sz="1400" kern="1200" smtClean="0"/>
                        <a:t>10</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6</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77356">
                <a:tc>
                  <a:txBody>
                    <a:bodyPr/>
                    <a:lstStyle/>
                    <a:p>
                      <a:pPr marL="0" marR="0" algn="ctr" defTabSz="914400" rtl="0" eaLnBrk="1" latinLnBrk="0" hangingPunct="1">
                        <a:lnSpc>
                          <a:spcPct val="115000"/>
                        </a:lnSpc>
                        <a:spcBef>
                          <a:spcPts val="0"/>
                        </a:spcBef>
                        <a:spcAft>
                          <a:spcPts val="0"/>
                        </a:spcAft>
                      </a:pPr>
                      <a:r>
                        <a:rPr lang="en-US" sz="1400" kern="1200" dirty="0" smtClean="0"/>
                        <a:t>11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Testing and integration</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8</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7, 8, 9</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77356">
                <a:tc>
                  <a:txBody>
                    <a:bodyPr/>
                    <a:lstStyle/>
                    <a:p>
                      <a:pPr marL="0" marR="0" algn="ctr" defTabSz="914400" rtl="0" eaLnBrk="1" latinLnBrk="0" hangingPunct="1">
                        <a:lnSpc>
                          <a:spcPct val="115000"/>
                        </a:lnSpc>
                        <a:spcBef>
                          <a:spcPts val="0"/>
                        </a:spcBef>
                        <a:spcAft>
                          <a:spcPts val="0"/>
                        </a:spcAft>
                      </a:pPr>
                      <a:r>
                        <a:rPr lang="en-US" sz="1400" kern="1200" dirty="0" smtClean="0"/>
                        <a:t>12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Deployment</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10, 11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4.12 Solution</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8" name="Rectangle 1"/>
          <p:cNvSpPr>
            <a:spLocks noChangeArrowheads="1"/>
          </p:cNvSpPr>
          <p:nvPr/>
        </p:nvSpPr>
        <p:spPr bwMode="auto">
          <a:xfrm>
            <a:off x="253638" y="1313018"/>
            <a:ext cx="8480929" cy="11621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US" b="0" dirty="0" smtClean="0"/>
              <a:t>The forward pass of the above problem is shown in Figure 4.18 and the table for the forward pass is shown in Table 4.28. The backward pass is shown in Figure 4.19 and the data for the backward pass is given I Table 4.29.</a:t>
            </a:r>
            <a:endParaRPr lang="en-US" b="0" dirty="0"/>
          </a:p>
        </p:txBody>
      </p:sp>
      <p:sp>
        <p:nvSpPr>
          <p:cNvPr id="8" name="Text Box 44"/>
          <p:cNvSpPr txBox="1">
            <a:spLocks noChangeArrowheads="1"/>
          </p:cNvSpPr>
          <p:nvPr/>
        </p:nvSpPr>
        <p:spPr bwMode="auto">
          <a:xfrm>
            <a:off x="4325976" y="4278669"/>
            <a:ext cx="608321"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(10)</a:t>
            </a:r>
            <a:r>
              <a:rPr kumimoji="0" lang="en-US" sz="1100" b="0" i="0" u="none" strike="noStrike" cap="none" normalizeH="0" baseline="0" dirty="0" smtClean="0">
                <a:ln>
                  <a:noFill/>
                </a:ln>
                <a:solidFill>
                  <a:schemeClr val="tx1"/>
                </a:solidFill>
                <a:effectLst/>
                <a:latin typeface="Calibri" pitchFamily="34" charset="0"/>
              </a:rPr>
              <a:t>= </a:t>
            </a:r>
            <a:r>
              <a:rPr lang="en-US" sz="1100" b="0" dirty="0" smtClean="0"/>
              <a:t>10</a:t>
            </a:r>
            <a:endParaRPr kumimoji="0" lang="en-US" sz="1800" b="0" i="0" u="none" strike="noStrike" cap="none" normalizeH="0" baseline="0" dirty="0" smtClean="0">
              <a:ln>
                <a:noFill/>
              </a:ln>
              <a:solidFill>
                <a:schemeClr val="tx1"/>
              </a:solidFill>
              <a:effectLst/>
              <a:latin typeface="Arial" pitchFamily="34" charset="0"/>
            </a:endParaRPr>
          </a:p>
        </p:txBody>
      </p:sp>
      <p:sp>
        <p:nvSpPr>
          <p:cNvPr id="9" name="Text Box 6"/>
          <p:cNvSpPr txBox="1">
            <a:spLocks noChangeArrowheads="1"/>
          </p:cNvSpPr>
          <p:nvPr/>
        </p:nvSpPr>
        <p:spPr bwMode="auto">
          <a:xfrm>
            <a:off x="3459066" y="5469445"/>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(5)</a:t>
            </a:r>
            <a:r>
              <a:rPr kumimoji="0" lang="en-US" sz="1100" b="0" i="0" u="none" strike="noStrike" cap="none" normalizeH="0" baseline="0" dirty="0" smtClean="0">
                <a:ln>
                  <a:noFill/>
                </a:ln>
                <a:solidFill>
                  <a:schemeClr val="tx1"/>
                </a:solidFill>
                <a:effectLst/>
                <a:latin typeface="Calibri" pitchFamily="34" charset="0"/>
              </a:rPr>
              <a:t> = 3</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10" name="Group 12"/>
          <p:cNvGrpSpPr>
            <a:grpSpLocks/>
          </p:cNvGrpSpPr>
          <p:nvPr/>
        </p:nvGrpSpPr>
        <p:grpSpPr bwMode="auto">
          <a:xfrm>
            <a:off x="1999845" y="4376718"/>
            <a:ext cx="595313" cy="647700"/>
            <a:chOff x="2497" y="1444"/>
            <a:chExt cx="1230" cy="1242"/>
          </a:xfrm>
        </p:grpSpPr>
        <p:sp>
          <p:nvSpPr>
            <p:cNvPr id="11" name="AutoShape 13"/>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Text Box 14"/>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3" name="Text Box 15"/>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4" name="Group 16"/>
          <p:cNvGrpSpPr>
            <a:grpSpLocks/>
          </p:cNvGrpSpPr>
          <p:nvPr/>
        </p:nvGrpSpPr>
        <p:grpSpPr bwMode="auto">
          <a:xfrm>
            <a:off x="2850745" y="5024418"/>
            <a:ext cx="595313" cy="647700"/>
            <a:chOff x="2497" y="1444"/>
            <a:chExt cx="1230" cy="1242"/>
          </a:xfrm>
        </p:grpSpPr>
        <p:sp>
          <p:nvSpPr>
            <p:cNvPr id="15" name="AutoShape 17"/>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ext Box 18"/>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7" name="Text Box 19"/>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4</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18" name="Group 20"/>
          <p:cNvGrpSpPr>
            <a:grpSpLocks/>
          </p:cNvGrpSpPr>
          <p:nvPr/>
        </p:nvGrpSpPr>
        <p:grpSpPr bwMode="auto">
          <a:xfrm>
            <a:off x="3955645" y="4986318"/>
            <a:ext cx="595313" cy="647700"/>
            <a:chOff x="2497" y="1444"/>
            <a:chExt cx="1230" cy="1242"/>
          </a:xfrm>
        </p:grpSpPr>
        <p:sp>
          <p:nvSpPr>
            <p:cNvPr id="19" name="AutoShape 21"/>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Text Box 22"/>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5</a:t>
              </a:r>
              <a:endParaRPr kumimoji="0" lang="en-US" sz="1800" b="0" i="0" u="none" strike="noStrike" cap="none" normalizeH="0" baseline="0" dirty="0" smtClean="0">
                <a:ln>
                  <a:noFill/>
                </a:ln>
                <a:solidFill>
                  <a:schemeClr val="tx1"/>
                </a:solidFill>
                <a:effectLst/>
                <a:latin typeface="Arial" pitchFamily="34" charset="0"/>
              </a:endParaRPr>
            </a:p>
          </p:txBody>
        </p:sp>
        <p:sp>
          <p:nvSpPr>
            <p:cNvPr id="21" name="Text Box 23"/>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7</a:t>
              </a:r>
              <a:endParaRPr kumimoji="0" lang="en-US" sz="1800" b="0" i="0" u="none" strike="noStrike" cap="none" normalizeH="0" baseline="0" dirty="0" smtClean="0">
                <a:ln>
                  <a:noFill/>
                </a:ln>
                <a:solidFill>
                  <a:schemeClr val="tx1"/>
                </a:solidFill>
                <a:effectLst/>
                <a:latin typeface="Arial" pitchFamily="34" charset="0"/>
              </a:endParaRPr>
            </a:p>
          </p:txBody>
        </p:sp>
      </p:grpSp>
      <p:cxnSp>
        <p:nvCxnSpPr>
          <p:cNvPr id="22" name="AutoShape 35"/>
          <p:cNvCxnSpPr>
            <a:cxnSpLocks noChangeShapeType="1"/>
          </p:cNvCxnSpPr>
          <p:nvPr/>
        </p:nvCxnSpPr>
        <p:spPr bwMode="auto">
          <a:xfrm>
            <a:off x="2442758" y="5011718"/>
            <a:ext cx="407987" cy="165100"/>
          </a:xfrm>
          <a:prstGeom prst="straightConnector1">
            <a:avLst/>
          </a:prstGeom>
          <a:noFill/>
          <a:ln w="9525">
            <a:solidFill>
              <a:srgbClr val="000000"/>
            </a:solidFill>
            <a:round/>
            <a:headEnd/>
            <a:tailEnd type="triangle" w="med" len="med"/>
          </a:ln>
        </p:spPr>
      </p:cxnSp>
      <p:cxnSp>
        <p:nvCxnSpPr>
          <p:cNvPr id="23" name="AutoShape 36"/>
          <p:cNvCxnSpPr>
            <a:cxnSpLocks noChangeShapeType="1"/>
          </p:cNvCxnSpPr>
          <p:nvPr/>
        </p:nvCxnSpPr>
        <p:spPr bwMode="auto">
          <a:xfrm>
            <a:off x="3446058" y="5310168"/>
            <a:ext cx="509587" cy="0"/>
          </a:xfrm>
          <a:prstGeom prst="straightConnector1">
            <a:avLst/>
          </a:prstGeom>
          <a:noFill/>
          <a:ln w="9525">
            <a:solidFill>
              <a:srgbClr val="000000"/>
            </a:solidFill>
            <a:round/>
            <a:headEnd/>
            <a:tailEnd type="triangle" w="med" len="med"/>
          </a:ln>
        </p:spPr>
      </p:cxnSp>
      <p:cxnSp>
        <p:nvCxnSpPr>
          <p:cNvPr id="24" name="AutoShape 40"/>
          <p:cNvCxnSpPr>
            <a:cxnSpLocks noChangeShapeType="1"/>
          </p:cNvCxnSpPr>
          <p:nvPr/>
        </p:nvCxnSpPr>
        <p:spPr bwMode="auto">
          <a:xfrm>
            <a:off x="5762220" y="4471968"/>
            <a:ext cx="804863" cy="0"/>
          </a:xfrm>
          <a:prstGeom prst="straightConnector1">
            <a:avLst/>
          </a:prstGeom>
          <a:noFill/>
          <a:ln w="9525">
            <a:solidFill>
              <a:srgbClr val="000000"/>
            </a:solidFill>
            <a:round/>
            <a:headEnd/>
            <a:tailEnd type="triangle" w="med" len="med"/>
          </a:ln>
        </p:spPr>
      </p:cxnSp>
      <p:sp>
        <p:nvSpPr>
          <p:cNvPr id="25" name="Text Box 43"/>
          <p:cNvSpPr txBox="1">
            <a:spLocks noChangeArrowheads="1"/>
          </p:cNvSpPr>
          <p:nvPr/>
        </p:nvSpPr>
        <p:spPr bwMode="auto">
          <a:xfrm>
            <a:off x="2220508" y="5148243"/>
            <a:ext cx="468312" cy="1555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(2)</a:t>
            </a:r>
            <a:r>
              <a:rPr kumimoji="0" lang="en-US" sz="1100" b="0" i="0" u="none" strike="noStrike" cap="none" normalizeH="0" baseline="0" dirty="0" smtClean="0">
                <a:ln>
                  <a:noFill/>
                </a:ln>
                <a:solidFill>
                  <a:schemeClr val="tx1"/>
                </a:solidFill>
                <a:effectLst/>
                <a:latin typeface="Calibri" pitchFamily="34" charset="0"/>
              </a:rPr>
              <a:t> = 4</a:t>
            </a:r>
            <a:endParaRPr kumimoji="0" lang="en-US" sz="1800" b="0" i="0" u="none" strike="noStrike" cap="none" normalizeH="0" baseline="0" dirty="0" smtClean="0">
              <a:ln>
                <a:noFill/>
              </a:ln>
              <a:solidFill>
                <a:schemeClr val="tx1"/>
              </a:solidFill>
              <a:effectLst/>
              <a:latin typeface="Arial" pitchFamily="34" charset="0"/>
            </a:endParaRPr>
          </a:p>
        </p:txBody>
      </p:sp>
      <p:sp>
        <p:nvSpPr>
          <p:cNvPr id="26" name="Text Box 45"/>
          <p:cNvSpPr txBox="1">
            <a:spLocks noChangeArrowheads="1"/>
          </p:cNvSpPr>
          <p:nvPr/>
        </p:nvSpPr>
        <p:spPr bwMode="auto">
          <a:xfrm>
            <a:off x="5879695" y="4204034"/>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(12)</a:t>
            </a:r>
            <a:r>
              <a:rPr kumimoji="0" lang="en-US" sz="1100" b="0" i="0" u="none" strike="noStrike" cap="none" normalizeH="0" baseline="0" dirty="0" smtClean="0">
                <a:ln>
                  <a:noFill/>
                </a:ln>
                <a:solidFill>
                  <a:schemeClr val="tx1"/>
                </a:solidFill>
                <a:effectLst/>
                <a:latin typeface="Calibri" pitchFamily="34" charset="0"/>
              </a:rPr>
              <a:t>= </a:t>
            </a:r>
            <a:r>
              <a:rPr lang="en-US" sz="1100" b="0" dirty="0" smtClean="0"/>
              <a:t>2</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27" name="Group 46"/>
          <p:cNvGrpSpPr>
            <a:grpSpLocks/>
          </p:cNvGrpSpPr>
          <p:nvPr/>
        </p:nvGrpSpPr>
        <p:grpSpPr bwMode="auto">
          <a:xfrm>
            <a:off x="5136745" y="4151293"/>
            <a:ext cx="625475" cy="647700"/>
            <a:chOff x="6154" y="1895"/>
            <a:chExt cx="986" cy="1020"/>
          </a:xfrm>
        </p:grpSpPr>
        <p:sp>
          <p:nvSpPr>
            <p:cNvPr id="28" name="AutoShape 47"/>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Text Box 48"/>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30" name="Text Box 49"/>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35</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31" name="Group 50"/>
          <p:cNvGrpSpPr>
            <a:grpSpLocks/>
          </p:cNvGrpSpPr>
          <p:nvPr/>
        </p:nvGrpSpPr>
        <p:grpSpPr bwMode="auto">
          <a:xfrm>
            <a:off x="6536920" y="4151293"/>
            <a:ext cx="625475" cy="647700"/>
            <a:chOff x="6154" y="1895"/>
            <a:chExt cx="986" cy="1020"/>
          </a:xfrm>
        </p:grpSpPr>
        <p:sp>
          <p:nvSpPr>
            <p:cNvPr id="32" name="AutoShape 51"/>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 Box 52"/>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34" name="Text Box 53"/>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37</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35" name="TextBox 34"/>
          <p:cNvSpPr txBox="1"/>
          <p:nvPr/>
        </p:nvSpPr>
        <p:spPr>
          <a:xfrm>
            <a:off x="1869507" y="6209744"/>
            <a:ext cx="4476913" cy="338554"/>
          </a:xfrm>
          <a:prstGeom prst="rect">
            <a:avLst/>
          </a:prstGeom>
          <a:noFill/>
        </p:spPr>
        <p:txBody>
          <a:bodyPr wrap="square" rtlCol="0">
            <a:spAutoFit/>
          </a:bodyPr>
          <a:lstStyle/>
          <a:p>
            <a:pPr algn="ctr"/>
            <a:r>
              <a:rPr lang="en-US" dirty="0" smtClean="0"/>
              <a:t>Figure 4.18 Forward Pass.</a:t>
            </a:r>
            <a:endParaRPr lang="en-US" dirty="0"/>
          </a:p>
        </p:txBody>
      </p:sp>
      <p:sp>
        <p:nvSpPr>
          <p:cNvPr id="36" name="Text Box 44"/>
          <p:cNvSpPr txBox="1">
            <a:spLocks noChangeArrowheads="1"/>
          </p:cNvSpPr>
          <p:nvPr/>
        </p:nvSpPr>
        <p:spPr bwMode="auto">
          <a:xfrm>
            <a:off x="5156232" y="3826013"/>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(11)</a:t>
            </a:r>
            <a:r>
              <a:rPr kumimoji="0" lang="en-US" sz="1100" b="0" i="0" u="none" strike="noStrike" cap="none" normalizeH="0" baseline="0" dirty="0" smtClean="0">
                <a:ln>
                  <a:noFill/>
                </a:ln>
                <a:solidFill>
                  <a:schemeClr val="tx1"/>
                </a:solidFill>
                <a:effectLst/>
                <a:latin typeface="Calibri" pitchFamily="34" charset="0"/>
              </a:rPr>
              <a:t>= </a:t>
            </a:r>
            <a:r>
              <a:rPr lang="en-US" sz="1100" b="0" dirty="0" smtClean="0"/>
              <a:t>8</a:t>
            </a:r>
            <a:endParaRPr kumimoji="0" lang="en-US" sz="1800" b="0" i="0" u="none" strike="noStrike" cap="none" normalizeH="0" baseline="0" dirty="0" smtClean="0">
              <a:ln>
                <a:noFill/>
              </a:ln>
              <a:solidFill>
                <a:schemeClr val="tx1"/>
              </a:solidFill>
              <a:effectLst/>
              <a:latin typeface="Arial" pitchFamily="34" charset="0"/>
            </a:endParaRPr>
          </a:p>
        </p:txBody>
      </p:sp>
      <p:sp>
        <p:nvSpPr>
          <p:cNvPr id="37" name="Text Box 42"/>
          <p:cNvSpPr txBox="1">
            <a:spLocks noChangeArrowheads="1"/>
          </p:cNvSpPr>
          <p:nvPr/>
        </p:nvSpPr>
        <p:spPr bwMode="auto">
          <a:xfrm>
            <a:off x="2052452" y="4008064"/>
            <a:ext cx="468312"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(1)</a:t>
            </a:r>
            <a:r>
              <a:rPr kumimoji="0" lang="en-US" sz="1100" b="0" i="0" u="none" strike="noStrike" cap="none" normalizeH="0" baseline="0" dirty="0" smtClean="0">
                <a:ln>
                  <a:noFill/>
                </a:ln>
                <a:solidFill>
                  <a:schemeClr val="tx1"/>
                </a:solidFill>
                <a:effectLst/>
                <a:latin typeface="Calibri" pitchFamily="34" charset="0"/>
              </a:rPr>
              <a:t> = 4</a:t>
            </a:r>
            <a:endParaRPr kumimoji="0" lang="en-US" sz="1800" b="0" i="0" u="none" strike="noStrike" cap="none" normalizeH="0" baseline="0" dirty="0" smtClean="0">
              <a:ln>
                <a:noFill/>
              </a:ln>
              <a:solidFill>
                <a:schemeClr val="tx1"/>
              </a:solidFill>
              <a:effectLst/>
              <a:latin typeface="Arial" pitchFamily="34" charset="0"/>
            </a:endParaRPr>
          </a:p>
        </p:txBody>
      </p:sp>
      <p:sp>
        <p:nvSpPr>
          <p:cNvPr id="38" name="Text Box 4"/>
          <p:cNvSpPr txBox="1">
            <a:spLocks noChangeArrowheads="1"/>
          </p:cNvSpPr>
          <p:nvPr/>
        </p:nvSpPr>
        <p:spPr bwMode="auto">
          <a:xfrm>
            <a:off x="2995606" y="3196084"/>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(3) </a:t>
            </a:r>
            <a:r>
              <a:rPr kumimoji="0" lang="en-US" sz="1100" b="0" i="0" u="none" strike="noStrike" cap="none" normalizeH="0" baseline="0" dirty="0" smtClean="0">
                <a:ln>
                  <a:noFill/>
                </a:ln>
                <a:solidFill>
                  <a:schemeClr val="tx1"/>
                </a:solidFill>
                <a:effectLst/>
                <a:latin typeface="Calibri" pitchFamily="34" charset="0"/>
              </a:rPr>
              <a:t>= 2</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39" name="Group 8"/>
          <p:cNvGrpSpPr>
            <a:grpSpLocks/>
          </p:cNvGrpSpPr>
          <p:nvPr/>
        </p:nvGrpSpPr>
        <p:grpSpPr bwMode="auto">
          <a:xfrm>
            <a:off x="2411965" y="3286324"/>
            <a:ext cx="595312" cy="647700"/>
            <a:chOff x="2497" y="1444"/>
            <a:chExt cx="1230" cy="1242"/>
          </a:xfrm>
        </p:grpSpPr>
        <p:sp>
          <p:nvSpPr>
            <p:cNvPr id="40" name="AutoShape 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Text Box 1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42" name="Text Box 1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4</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43" name="Group 24"/>
          <p:cNvGrpSpPr>
            <a:grpSpLocks/>
          </p:cNvGrpSpPr>
          <p:nvPr/>
        </p:nvGrpSpPr>
        <p:grpSpPr bwMode="auto">
          <a:xfrm>
            <a:off x="4547365" y="3244196"/>
            <a:ext cx="595312" cy="647700"/>
            <a:chOff x="2497" y="1444"/>
            <a:chExt cx="1230" cy="1242"/>
          </a:xfrm>
        </p:grpSpPr>
        <p:sp>
          <p:nvSpPr>
            <p:cNvPr id="44" name="AutoShape 25"/>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Text Box 26"/>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6</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46" name="Group 28"/>
          <p:cNvGrpSpPr>
            <a:grpSpLocks/>
          </p:cNvGrpSpPr>
          <p:nvPr/>
        </p:nvGrpSpPr>
        <p:grpSpPr bwMode="auto">
          <a:xfrm>
            <a:off x="3448397" y="3252768"/>
            <a:ext cx="595313" cy="647700"/>
            <a:chOff x="2497" y="1444"/>
            <a:chExt cx="1230" cy="1242"/>
          </a:xfrm>
        </p:grpSpPr>
        <p:sp>
          <p:nvSpPr>
            <p:cNvPr id="47" name="AutoShape 2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Text Box 3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49" name="Text Box 3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9</a:t>
              </a:r>
              <a:endParaRPr kumimoji="0" lang="en-US" sz="1800" b="0" i="0" u="none" strike="noStrike" cap="none" normalizeH="0" baseline="0" dirty="0" smtClean="0">
                <a:ln>
                  <a:noFill/>
                </a:ln>
                <a:solidFill>
                  <a:schemeClr val="tx1"/>
                </a:solidFill>
                <a:effectLst/>
                <a:latin typeface="Arial" pitchFamily="34" charset="0"/>
              </a:endParaRPr>
            </a:p>
          </p:txBody>
        </p:sp>
      </p:grpSp>
      <p:cxnSp>
        <p:nvCxnSpPr>
          <p:cNvPr id="50" name="AutoShape 37"/>
          <p:cNvCxnSpPr>
            <a:cxnSpLocks noChangeShapeType="1"/>
            <a:endCxn id="28" idx="0"/>
          </p:cNvCxnSpPr>
          <p:nvPr/>
        </p:nvCxnSpPr>
        <p:spPr bwMode="auto">
          <a:xfrm>
            <a:off x="4934297" y="3875109"/>
            <a:ext cx="348971" cy="331783"/>
          </a:xfrm>
          <a:prstGeom prst="straightConnector1">
            <a:avLst/>
          </a:prstGeom>
          <a:noFill/>
          <a:ln w="9525">
            <a:solidFill>
              <a:srgbClr val="000000"/>
            </a:solidFill>
            <a:round/>
            <a:headEnd/>
            <a:tailEnd type="triangle" w="med" len="med"/>
          </a:ln>
        </p:spPr>
      </p:cxnSp>
      <p:cxnSp>
        <p:nvCxnSpPr>
          <p:cNvPr id="51" name="Straight Arrow Connector 50"/>
          <p:cNvCxnSpPr/>
          <p:nvPr/>
        </p:nvCxnSpPr>
        <p:spPr>
          <a:xfrm>
            <a:off x="3006696" y="3450575"/>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059864" y="3521087"/>
            <a:ext cx="493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2" idx="0"/>
            <a:endCxn id="40" idx="3"/>
          </p:cNvCxnSpPr>
          <p:nvPr/>
        </p:nvCxnSpPr>
        <p:spPr>
          <a:xfrm flipV="1">
            <a:off x="2332591" y="3917777"/>
            <a:ext cx="330987" cy="484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 Box 4"/>
          <p:cNvSpPr txBox="1">
            <a:spLocks noChangeArrowheads="1"/>
          </p:cNvSpPr>
          <p:nvPr/>
        </p:nvSpPr>
        <p:spPr bwMode="auto">
          <a:xfrm>
            <a:off x="2997878" y="3716980"/>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(4) </a:t>
            </a:r>
            <a:r>
              <a:rPr kumimoji="0" lang="en-US" sz="1100" b="0" i="0" u="none" strike="noStrike" cap="none" normalizeH="0" baseline="0" dirty="0" smtClean="0">
                <a:ln>
                  <a:noFill/>
                </a:ln>
                <a:solidFill>
                  <a:schemeClr val="tx1"/>
                </a:solidFill>
                <a:effectLst/>
                <a:latin typeface="Calibri" pitchFamily="34" charset="0"/>
              </a:rPr>
              <a:t>= 4</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55" name="Straight Arrow Connector 54"/>
          <p:cNvCxnSpPr/>
          <p:nvPr/>
        </p:nvCxnSpPr>
        <p:spPr>
          <a:xfrm>
            <a:off x="3008968" y="3643919"/>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 Box 49"/>
          <p:cNvSpPr txBox="1">
            <a:spLocks noChangeArrowheads="1"/>
          </p:cNvSpPr>
          <p:nvPr/>
        </p:nvSpPr>
        <p:spPr bwMode="auto">
          <a:xfrm>
            <a:off x="4511209" y="3419489"/>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27</a:t>
            </a:r>
            <a:endParaRPr kumimoji="0" lang="en-US" sz="1800" b="0" i="0" u="none" strike="noStrike" cap="none" normalizeH="0" baseline="0" dirty="0" smtClean="0">
              <a:ln>
                <a:noFill/>
              </a:ln>
              <a:solidFill>
                <a:schemeClr val="tx1"/>
              </a:solidFill>
              <a:effectLst/>
              <a:latin typeface="Arial" pitchFamily="34" charset="0"/>
            </a:endParaRPr>
          </a:p>
        </p:txBody>
      </p:sp>
      <p:sp>
        <p:nvSpPr>
          <p:cNvPr id="57" name="Text Box 4"/>
          <p:cNvSpPr txBox="1">
            <a:spLocks noChangeArrowheads="1"/>
          </p:cNvSpPr>
          <p:nvPr/>
        </p:nvSpPr>
        <p:spPr bwMode="auto">
          <a:xfrm>
            <a:off x="4048774" y="3280244"/>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(8) </a:t>
            </a:r>
            <a:r>
              <a:rPr kumimoji="0" lang="en-US" sz="1100" b="0" i="0" u="none" strike="noStrike" cap="none" normalizeH="0" baseline="0" dirty="0" smtClean="0">
                <a:ln>
                  <a:noFill/>
                </a:ln>
                <a:solidFill>
                  <a:schemeClr val="tx1"/>
                </a:solidFill>
                <a:effectLst/>
                <a:latin typeface="Calibri" pitchFamily="34" charset="0"/>
              </a:rPr>
              <a:t>= 12</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58" name="Straight Arrow Connector 57"/>
          <p:cNvCxnSpPr/>
          <p:nvPr/>
        </p:nvCxnSpPr>
        <p:spPr>
          <a:xfrm>
            <a:off x="4034840" y="3728079"/>
            <a:ext cx="530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 Box 4"/>
          <p:cNvSpPr txBox="1">
            <a:spLocks noChangeArrowheads="1"/>
          </p:cNvSpPr>
          <p:nvPr/>
        </p:nvSpPr>
        <p:spPr bwMode="auto">
          <a:xfrm>
            <a:off x="4064694" y="3555476"/>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(9) </a:t>
            </a:r>
            <a:r>
              <a:rPr kumimoji="0" lang="en-US" sz="1100" b="0" i="0" u="none" strike="noStrike" cap="none" normalizeH="0" baseline="0" dirty="0" smtClean="0">
                <a:ln>
                  <a:noFill/>
                </a:ln>
                <a:solidFill>
                  <a:schemeClr val="tx1"/>
                </a:solidFill>
                <a:effectLst/>
                <a:latin typeface="Calibri" pitchFamily="34" charset="0"/>
              </a:rPr>
              <a:t>= 18</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60" name="AutoShape 36"/>
          <p:cNvCxnSpPr>
            <a:cxnSpLocks noChangeShapeType="1"/>
          </p:cNvCxnSpPr>
          <p:nvPr/>
        </p:nvCxnSpPr>
        <p:spPr bwMode="auto">
          <a:xfrm flipH="1" flipV="1">
            <a:off x="3825307" y="3904129"/>
            <a:ext cx="348741" cy="1093942"/>
          </a:xfrm>
          <a:prstGeom prst="straightConnector1">
            <a:avLst/>
          </a:prstGeom>
          <a:noFill/>
          <a:ln w="9525">
            <a:solidFill>
              <a:srgbClr val="000000"/>
            </a:solidFill>
            <a:round/>
            <a:headEnd/>
            <a:tailEnd type="triangle" w="med" len="med"/>
          </a:ln>
        </p:spPr>
      </p:cxnSp>
      <p:sp>
        <p:nvSpPr>
          <p:cNvPr id="61" name="Text Box 4"/>
          <p:cNvSpPr txBox="1">
            <a:spLocks noChangeArrowheads="1"/>
          </p:cNvSpPr>
          <p:nvPr/>
        </p:nvSpPr>
        <p:spPr bwMode="auto">
          <a:xfrm>
            <a:off x="3505126" y="4333412"/>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(6) </a:t>
            </a:r>
            <a:r>
              <a:rPr kumimoji="0" lang="en-US" sz="1100" b="0" i="0" u="none" strike="noStrike" cap="none" normalizeH="0" baseline="0" dirty="0" smtClean="0">
                <a:ln>
                  <a:noFill/>
                </a:ln>
                <a:solidFill>
                  <a:schemeClr val="tx1"/>
                </a:solidFill>
                <a:effectLst/>
                <a:latin typeface="Calibri" pitchFamily="34" charset="0"/>
              </a:rPr>
              <a:t>= 2</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62" name="AutoShape 37"/>
          <p:cNvCxnSpPr>
            <a:cxnSpLocks noChangeShapeType="1"/>
          </p:cNvCxnSpPr>
          <p:nvPr/>
        </p:nvCxnSpPr>
        <p:spPr bwMode="auto">
          <a:xfrm>
            <a:off x="3825307" y="3917777"/>
            <a:ext cx="1323753" cy="441515"/>
          </a:xfrm>
          <a:prstGeom prst="straightConnector1">
            <a:avLst/>
          </a:prstGeom>
          <a:noFill/>
          <a:ln w="9525">
            <a:solidFill>
              <a:srgbClr val="000000"/>
            </a:solidFill>
            <a:round/>
            <a:headEnd/>
            <a:tailEnd type="triangle" w="med" len="med"/>
          </a:ln>
        </p:spPr>
      </p:cxnSp>
      <p:cxnSp>
        <p:nvCxnSpPr>
          <p:cNvPr id="63" name="Curved Connector 62"/>
          <p:cNvCxnSpPr>
            <a:stCxn id="48" idx="0"/>
            <a:endCxn id="44" idx="7"/>
          </p:cNvCxnSpPr>
          <p:nvPr/>
        </p:nvCxnSpPr>
        <p:spPr>
          <a:xfrm rot="5400000" flipH="1" flipV="1">
            <a:off x="4327164" y="2714422"/>
            <a:ext cx="17878" cy="1109921"/>
          </a:xfrm>
          <a:prstGeom prst="curvedConnector3">
            <a:avLst>
              <a:gd name="adj1" fmla="val 139319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 Box 4"/>
          <p:cNvSpPr txBox="1">
            <a:spLocks noChangeArrowheads="1"/>
          </p:cNvSpPr>
          <p:nvPr/>
        </p:nvSpPr>
        <p:spPr bwMode="auto">
          <a:xfrm>
            <a:off x="4117014" y="2857156"/>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(7) </a:t>
            </a:r>
            <a:r>
              <a:rPr kumimoji="0" lang="en-US" sz="1100" b="0" i="0" u="none" strike="noStrike" cap="none" normalizeH="0" baseline="0" dirty="0" smtClean="0">
                <a:ln>
                  <a:noFill/>
                </a:ln>
                <a:solidFill>
                  <a:schemeClr val="tx1"/>
                </a:solidFill>
                <a:effectLst/>
                <a:latin typeface="Calibri" pitchFamily="34" charset="0"/>
              </a:rPr>
              <a:t>= 8</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4.12 Solution</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5" name="Table 64"/>
          <p:cNvGraphicFramePr>
            <a:graphicFrameLocks noGrp="1"/>
          </p:cNvGraphicFramePr>
          <p:nvPr/>
        </p:nvGraphicFramePr>
        <p:xfrm>
          <a:off x="586853" y="2167128"/>
          <a:ext cx="8134065" cy="3220189"/>
        </p:xfrm>
        <a:graphic>
          <a:graphicData uri="http://schemas.openxmlformats.org/drawingml/2006/table">
            <a:tbl>
              <a:tblPr>
                <a:tableStyleId>{3C2FFA5D-87B4-456A-9821-1D502468CF0F}</a:tableStyleId>
              </a:tblPr>
              <a:tblGrid>
                <a:gridCol w="1293282"/>
                <a:gridCol w="2280261"/>
                <a:gridCol w="2280261"/>
                <a:gridCol w="2280261"/>
              </a:tblGrid>
              <a:tr h="275821">
                <a:tc>
                  <a:txBody>
                    <a:bodyPr/>
                    <a:lstStyle/>
                    <a:p>
                      <a:pPr marL="0" marR="0" algn="ctr">
                        <a:lnSpc>
                          <a:spcPct val="115000"/>
                        </a:lnSpc>
                        <a:spcBef>
                          <a:spcPts val="0"/>
                        </a:spcBef>
                        <a:spcAft>
                          <a:spcPts val="0"/>
                        </a:spcAft>
                      </a:pPr>
                      <a:r>
                        <a:rPr lang="en-US" sz="1400" dirty="0"/>
                        <a:t>Activity</a:t>
                      </a:r>
                      <a:endParaRPr lang="en-US" sz="1400" b="0" i="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Duration (months)</a:t>
                      </a:r>
                      <a:endParaRPr lang="en-US" sz="1400" b="0" i="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Earliest start date</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Earliest end date</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r>
              <a:tr h="196116">
                <a:tc>
                  <a:txBody>
                    <a:bodyPr/>
                    <a:lstStyle/>
                    <a:p>
                      <a:pPr marL="0" marR="0" algn="ctr" defTabSz="914400" rtl="0" eaLnBrk="1" latinLnBrk="0" hangingPunct="1">
                        <a:lnSpc>
                          <a:spcPct val="115000"/>
                        </a:lnSpc>
                        <a:spcBef>
                          <a:spcPts val="0"/>
                        </a:spcBef>
                        <a:spcAft>
                          <a:spcPts val="0"/>
                        </a:spcAft>
                      </a:pPr>
                      <a:r>
                        <a:rPr lang="en-US" sz="1400" kern="1200" dirty="0" smtClean="0"/>
                        <a:t>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0</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96116">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0</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96116">
                <a:tc>
                  <a:txBody>
                    <a:bodyPr/>
                    <a:lstStyle/>
                    <a:p>
                      <a:pPr marL="0" marR="0" algn="ctr" defTabSz="914400" rtl="0" eaLnBrk="1" latinLnBrk="0" hangingPunct="1">
                        <a:lnSpc>
                          <a:spcPct val="115000"/>
                        </a:lnSpc>
                        <a:spcBef>
                          <a:spcPts val="0"/>
                        </a:spcBef>
                        <a:spcAft>
                          <a:spcPts val="0"/>
                        </a:spcAft>
                      </a:pPr>
                      <a:r>
                        <a:rPr lang="en-US" sz="1400" kern="1200" dirty="0" smtClean="0"/>
                        <a:t>3</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6</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96116">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8</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96116">
                <a:tc>
                  <a:txBody>
                    <a:bodyPr/>
                    <a:lstStyle/>
                    <a:p>
                      <a:pPr marL="0" marR="0" algn="ctr" defTabSz="914400" rtl="0" eaLnBrk="1" latinLnBrk="0" hangingPunct="1">
                        <a:lnSpc>
                          <a:spcPct val="115000"/>
                        </a:lnSpc>
                        <a:spcBef>
                          <a:spcPts val="0"/>
                        </a:spcBef>
                        <a:spcAft>
                          <a:spcPts val="0"/>
                        </a:spcAft>
                      </a:pPr>
                      <a:r>
                        <a:rPr lang="en-US" sz="1400" kern="1200" dirty="0" smtClean="0"/>
                        <a:t>5</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3</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96116">
                <a:tc>
                  <a:txBody>
                    <a:bodyPr/>
                    <a:lstStyle/>
                    <a:p>
                      <a:pPr marL="0" marR="0" algn="ctr" defTabSz="914400" rtl="0" eaLnBrk="1" latinLnBrk="0" hangingPunct="1">
                        <a:lnSpc>
                          <a:spcPct val="115000"/>
                        </a:lnSpc>
                        <a:spcBef>
                          <a:spcPts val="0"/>
                        </a:spcBef>
                        <a:spcAft>
                          <a:spcPts val="0"/>
                        </a:spcAft>
                      </a:pPr>
                      <a:r>
                        <a:rPr lang="en-US" sz="1400" kern="1200" dirty="0" smtClean="0"/>
                        <a:t>6</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9</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96116">
                <a:tc>
                  <a:txBody>
                    <a:bodyPr/>
                    <a:lstStyle/>
                    <a:p>
                      <a:pPr marL="0" marR="0" algn="ctr" defTabSz="914400" rtl="0" eaLnBrk="1" latinLnBrk="0" hangingPunct="1">
                        <a:lnSpc>
                          <a:spcPct val="115000"/>
                        </a:lnSpc>
                        <a:spcBef>
                          <a:spcPts val="0"/>
                        </a:spcBef>
                        <a:spcAft>
                          <a:spcPts val="0"/>
                        </a:spcAft>
                      </a:pPr>
                      <a:r>
                        <a:rPr lang="en-US" sz="1400" kern="1200" dirty="0" smtClean="0"/>
                        <a:t>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8</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9</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17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96116">
                <a:tc>
                  <a:txBody>
                    <a:bodyPr/>
                    <a:lstStyle/>
                    <a:p>
                      <a:pPr marL="0" marR="0" algn="ctr" defTabSz="914400" rtl="0" eaLnBrk="1" latinLnBrk="0" hangingPunct="1">
                        <a:lnSpc>
                          <a:spcPct val="115000"/>
                        </a:lnSpc>
                        <a:spcBef>
                          <a:spcPts val="0"/>
                        </a:spcBef>
                        <a:spcAft>
                          <a:spcPts val="0"/>
                        </a:spcAft>
                      </a:pPr>
                      <a:r>
                        <a:rPr lang="en-US" sz="1400" kern="1200" dirty="0" smtClean="0"/>
                        <a:t>8</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12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9</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21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96116">
                <a:tc>
                  <a:txBody>
                    <a:bodyPr/>
                    <a:lstStyle/>
                    <a:p>
                      <a:pPr marL="0" marR="0" algn="ctr" defTabSz="914400" rtl="0" eaLnBrk="1" latinLnBrk="0" hangingPunct="1">
                        <a:lnSpc>
                          <a:spcPct val="115000"/>
                        </a:lnSpc>
                        <a:spcBef>
                          <a:spcPts val="0"/>
                        </a:spcBef>
                        <a:spcAft>
                          <a:spcPts val="0"/>
                        </a:spcAft>
                      </a:pPr>
                      <a:r>
                        <a:rPr lang="en-US" sz="1400" kern="1200" dirty="0" smtClean="0"/>
                        <a:t>9</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18</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9</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27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96116">
                <a:tc>
                  <a:txBody>
                    <a:bodyPr/>
                    <a:lstStyle/>
                    <a:p>
                      <a:pPr marL="0" marR="0" algn="ctr" defTabSz="914400" rtl="0" eaLnBrk="1" latinLnBrk="0" hangingPunct="1">
                        <a:lnSpc>
                          <a:spcPct val="115000"/>
                        </a:lnSpc>
                        <a:spcBef>
                          <a:spcPts val="0"/>
                        </a:spcBef>
                        <a:spcAft>
                          <a:spcPts val="0"/>
                        </a:spcAft>
                      </a:pPr>
                      <a:r>
                        <a:rPr lang="en-US" sz="1400" kern="1200" dirty="0" smtClean="0"/>
                        <a:t>10</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10</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9</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19</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96116">
                <a:tc>
                  <a:txBody>
                    <a:bodyPr/>
                    <a:lstStyle/>
                    <a:p>
                      <a:pPr marL="0" marR="0" algn="ctr" defTabSz="914400" rtl="0" eaLnBrk="1" latinLnBrk="0" hangingPunct="1">
                        <a:lnSpc>
                          <a:spcPct val="115000"/>
                        </a:lnSpc>
                        <a:spcBef>
                          <a:spcPts val="0"/>
                        </a:spcBef>
                        <a:spcAft>
                          <a:spcPts val="0"/>
                        </a:spcAft>
                      </a:pPr>
                      <a:r>
                        <a:rPr lang="en-US" sz="1400" kern="1200" dirty="0" smtClean="0"/>
                        <a:t>11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8</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27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35</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r h="196116">
                <a:tc>
                  <a:txBody>
                    <a:bodyPr/>
                    <a:lstStyle/>
                    <a:p>
                      <a:pPr marL="0" marR="0" algn="ctr" defTabSz="914400" rtl="0" eaLnBrk="1" latinLnBrk="0" hangingPunct="1">
                        <a:lnSpc>
                          <a:spcPct val="115000"/>
                        </a:lnSpc>
                        <a:spcBef>
                          <a:spcPts val="0"/>
                        </a:spcBef>
                        <a:spcAft>
                          <a:spcPts val="0"/>
                        </a:spcAft>
                      </a:pPr>
                      <a:r>
                        <a:rPr lang="en-US" sz="1400" kern="1200" dirty="0" smtClean="0"/>
                        <a:t>12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35</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37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r>
            </a:tbl>
          </a:graphicData>
        </a:graphic>
      </p:graphicFrame>
      <p:sp>
        <p:nvSpPr>
          <p:cNvPr id="66" name="TextBox 65"/>
          <p:cNvSpPr txBox="1"/>
          <p:nvPr/>
        </p:nvSpPr>
        <p:spPr>
          <a:xfrm>
            <a:off x="2333767" y="1719618"/>
            <a:ext cx="4421875" cy="338554"/>
          </a:xfrm>
          <a:prstGeom prst="rect">
            <a:avLst/>
          </a:prstGeom>
          <a:noFill/>
        </p:spPr>
        <p:txBody>
          <a:bodyPr wrap="square" rtlCol="0">
            <a:spAutoFit/>
          </a:bodyPr>
          <a:lstStyle/>
          <a:p>
            <a:pPr algn="ctr"/>
            <a:r>
              <a:rPr lang="en-US" dirty="0" smtClean="0"/>
              <a:t>Table  4.28    </a:t>
            </a:r>
            <a:r>
              <a:rPr lang="en-US" b="0" dirty="0" smtClean="0"/>
              <a:t>Table for forward pass</a:t>
            </a:r>
            <a:endParaRPr lang="en-US" b="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Critical Path Method</a:t>
            </a:r>
            <a:endParaRPr lang="en-US" sz="2800" dirty="0"/>
          </a:p>
        </p:txBody>
      </p:sp>
      <p:sp>
        <p:nvSpPr>
          <p:cNvPr id="4" name="Rectangle 1"/>
          <p:cNvSpPr>
            <a:spLocks noChangeArrowheads="1"/>
          </p:cNvSpPr>
          <p:nvPr/>
        </p:nvSpPr>
        <p:spPr bwMode="auto">
          <a:xfrm>
            <a:off x="239990" y="1603329"/>
            <a:ext cx="8480929" cy="33781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b="0" dirty="0" smtClean="0"/>
              <a:t>The Critical Path Method (CPM) activities that are crucial to the end date of the project. In CPM arrows represent activities that take time to execute and circles represent events. The events represented by circles are divided into four quadrants:</a:t>
            </a:r>
          </a:p>
          <a:p>
            <a:pPr algn="just">
              <a:lnSpc>
                <a:spcPct val="150000"/>
              </a:lnSpc>
            </a:pPr>
            <a:r>
              <a:rPr lang="en-US" b="0" dirty="0" smtClean="0"/>
              <a:t>Event no.: It shows event number i.e. order in which the activities must be executed in the project.</a:t>
            </a:r>
          </a:p>
          <a:p>
            <a:pPr algn="just">
              <a:lnSpc>
                <a:spcPct val="150000"/>
              </a:lnSpc>
            </a:pPr>
            <a:r>
              <a:rPr lang="en-US" b="0" dirty="0" smtClean="0"/>
              <a:t>Earliest start date: The earliest date by which the event must occur.</a:t>
            </a:r>
          </a:p>
          <a:p>
            <a:pPr algn="just">
              <a:lnSpc>
                <a:spcPct val="150000"/>
              </a:lnSpc>
            </a:pPr>
            <a:r>
              <a:rPr lang="en-US" b="0" dirty="0" smtClean="0"/>
              <a:t>Latest date: The latest date by which the event must occur.</a:t>
            </a:r>
          </a:p>
          <a:p>
            <a:pPr algn="just">
              <a:lnSpc>
                <a:spcPct val="150000"/>
              </a:lnSpc>
            </a:pPr>
            <a:r>
              <a:rPr lang="en-US" b="0" dirty="0" smtClean="0"/>
              <a:t>Slack: Slack is a measure that calculates how much an activity may be delayed without effecting the finish date of the project.</a:t>
            </a:r>
          </a:p>
          <a:p>
            <a:pPr algn="just">
              <a:lnSpc>
                <a:spcPct val="150000"/>
              </a:lnSpc>
            </a:pPr>
            <a:r>
              <a:rPr lang="en-US" b="0" dirty="0" smtClean="0"/>
              <a:t>The node for CPM chart is shown in figure 4.11.</a:t>
            </a:r>
            <a:endParaRPr lang="en-US" b="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89089" name="Group 1"/>
          <p:cNvGrpSpPr>
            <a:grpSpLocks noChangeAspect="1"/>
          </p:cNvGrpSpPr>
          <p:nvPr/>
        </p:nvGrpSpPr>
        <p:grpSpPr bwMode="auto">
          <a:xfrm>
            <a:off x="1603024" y="5008729"/>
            <a:ext cx="5715000" cy="1485900"/>
            <a:chOff x="1987" y="1904"/>
            <a:chExt cx="9000" cy="2340"/>
          </a:xfrm>
        </p:grpSpPr>
        <p:sp>
          <p:nvSpPr>
            <p:cNvPr id="89097" name="AutoShape 9"/>
            <p:cNvSpPr>
              <a:spLocks noChangeAspect="1" noChangeArrowheads="1" noTextEdit="1"/>
            </p:cNvSpPr>
            <p:nvPr/>
          </p:nvSpPr>
          <p:spPr bwMode="auto">
            <a:xfrm>
              <a:off x="1987" y="1904"/>
              <a:ext cx="9000" cy="234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9096" name="Oval 8"/>
            <p:cNvSpPr>
              <a:spLocks noChangeArrowheads="1"/>
            </p:cNvSpPr>
            <p:nvPr/>
          </p:nvSpPr>
          <p:spPr bwMode="auto">
            <a:xfrm>
              <a:off x="4867" y="2084"/>
              <a:ext cx="2088" cy="201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095" name="Rectangle 7"/>
            <p:cNvSpPr>
              <a:spLocks noChangeArrowheads="1"/>
            </p:cNvSpPr>
            <p:nvPr/>
          </p:nvSpPr>
          <p:spPr bwMode="auto">
            <a:xfrm>
              <a:off x="5332" y="2294"/>
              <a:ext cx="1080" cy="49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Event no.</a:t>
              </a:r>
              <a:endParaRPr kumimoji="0" lang="en-US" sz="1800" b="0" i="0" u="none" strike="noStrike" cap="none" normalizeH="0" baseline="0" dirty="0" smtClean="0">
                <a:ln>
                  <a:noFill/>
                </a:ln>
                <a:solidFill>
                  <a:schemeClr val="tx1"/>
                </a:solidFill>
                <a:effectLst/>
                <a:latin typeface="Arial" pitchFamily="34" charset="0"/>
              </a:endParaRPr>
            </a:p>
          </p:txBody>
        </p:sp>
        <p:sp>
          <p:nvSpPr>
            <p:cNvPr id="89094" name="Rectangle 6"/>
            <p:cNvSpPr>
              <a:spLocks noChangeArrowheads="1"/>
            </p:cNvSpPr>
            <p:nvPr/>
          </p:nvSpPr>
          <p:spPr bwMode="auto">
            <a:xfrm>
              <a:off x="6007" y="2774"/>
              <a:ext cx="806" cy="64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Latest date</a:t>
              </a:r>
              <a:endParaRPr kumimoji="0" lang="en-US" sz="1800" b="0" i="0" u="none" strike="noStrike" cap="none" normalizeH="0" baseline="0" smtClean="0">
                <a:ln>
                  <a:noFill/>
                </a:ln>
                <a:solidFill>
                  <a:schemeClr val="tx1"/>
                </a:solidFill>
                <a:effectLst/>
                <a:latin typeface="Arial" pitchFamily="34" charset="0"/>
              </a:endParaRPr>
            </a:p>
          </p:txBody>
        </p:sp>
        <p:sp>
          <p:nvSpPr>
            <p:cNvPr id="89093" name="Rectangle 5"/>
            <p:cNvSpPr>
              <a:spLocks noChangeArrowheads="1"/>
            </p:cNvSpPr>
            <p:nvPr/>
          </p:nvSpPr>
          <p:spPr bwMode="auto">
            <a:xfrm>
              <a:off x="4942" y="2789"/>
              <a:ext cx="936" cy="64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Earliest date</a:t>
              </a:r>
              <a:endParaRPr kumimoji="0" lang="en-US" sz="1800" b="0" i="0" u="none" strike="noStrike" cap="none" normalizeH="0" baseline="0" smtClean="0">
                <a:ln>
                  <a:noFill/>
                </a:ln>
                <a:solidFill>
                  <a:schemeClr val="tx1"/>
                </a:solidFill>
                <a:effectLst/>
                <a:latin typeface="Arial" pitchFamily="34" charset="0"/>
              </a:endParaRPr>
            </a:p>
          </p:txBody>
        </p:sp>
        <p:sp>
          <p:nvSpPr>
            <p:cNvPr id="89092" name="Rectangle 4"/>
            <p:cNvSpPr>
              <a:spLocks noChangeArrowheads="1"/>
            </p:cNvSpPr>
            <p:nvPr/>
          </p:nvSpPr>
          <p:spPr bwMode="auto">
            <a:xfrm>
              <a:off x="5512" y="3524"/>
              <a:ext cx="900"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Slack</a:t>
              </a:r>
              <a:endParaRPr kumimoji="0" lang="en-US" sz="1800" b="0" i="0" u="none" strike="noStrike" cap="none" normalizeH="0" baseline="0" smtClean="0">
                <a:ln>
                  <a:noFill/>
                </a:ln>
                <a:solidFill>
                  <a:schemeClr val="tx1"/>
                </a:solidFill>
                <a:effectLst/>
                <a:latin typeface="Arial" pitchFamily="34" charset="0"/>
              </a:endParaRPr>
            </a:p>
          </p:txBody>
        </p:sp>
        <p:sp>
          <p:nvSpPr>
            <p:cNvPr id="89091" name="AutoShape 3"/>
            <p:cNvSpPr>
              <a:spLocks noChangeShapeType="1"/>
            </p:cNvSpPr>
            <p:nvPr/>
          </p:nvSpPr>
          <p:spPr bwMode="auto">
            <a:xfrm>
              <a:off x="5173" y="2379"/>
              <a:ext cx="1476" cy="142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090" name="AutoShape 2"/>
            <p:cNvSpPr>
              <a:spLocks noChangeShapeType="1"/>
            </p:cNvSpPr>
            <p:nvPr/>
          </p:nvSpPr>
          <p:spPr bwMode="auto">
            <a:xfrm flipH="1">
              <a:off x="5173" y="2379"/>
              <a:ext cx="1476" cy="142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9103" name="Rectangle 15"/>
          <p:cNvSpPr>
            <a:spLocks noChangeArrowheads="1"/>
          </p:cNvSpPr>
          <p:nvPr/>
        </p:nvSpPr>
        <p:spPr bwMode="auto">
          <a:xfrm>
            <a:off x="-418046" y="6400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Figure 4.11: Node of CPM</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4.12 Solution</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Box 44"/>
          <p:cNvSpPr txBox="1">
            <a:spLocks noChangeArrowheads="1"/>
          </p:cNvSpPr>
          <p:nvPr/>
        </p:nvSpPr>
        <p:spPr bwMode="auto">
          <a:xfrm>
            <a:off x="4325976" y="3582621"/>
            <a:ext cx="608321"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(10)</a:t>
            </a:r>
            <a:r>
              <a:rPr kumimoji="0" lang="en-US" sz="1100" b="0" i="0" u="none" strike="noStrike" cap="none" normalizeH="0" baseline="0" dirty="0" smtClean="0">
                <a:ln>
                  <a:noFill/>
                </a:ln>
                <a:solidFill>
                  <a:schemeClr val="tx1"/>
                </a:solidFill>
                <a:effectLst/>
                <a:latin typeface="Calibri" pitchFamily="34" charset="0"/>
              </a:rPr>
              <a:t>= </a:t>
            </a:r>
            <a:r>
              <a:rPr lang="en-US" sz="1100" b="0" dirty="0" smtClean="0"/>
              <a:t>10</a:t>
            </a:r>
            <a:endParaRPr kumimoji="0" lang="en-US" sz="1800" b="0" i="0" u="none" strike="noStrike" cap="none" normalizeH="0" baseline="0" dirty="0" smtClean="0">
              <a:ln>
                <a:noFill/>
              </a:ln>
              <a:solidFill>
                <a:schemeClr val="tx1"/>
              </a:solidFill>
              <a:effectLst/>
              <a:latin typeface="Arial" pitchFamily="34" charset="0"/>
            </a:endParaRPr>
          </a:p>
        </p:txBody>
      </p:sp>
      <p:sp>
        <p:nvSpPr>
          <p:cNvPr id="7" name="Text Box 6"/>
          <p:cNvSpPr txBox="1">
            <a:spLocks noChangeArrowheads="1"/>
          </p:cNvSpPr>
          <p:nvPr/>
        </p:nvSpPr>
        <p:spPr bwMode="auto">
          <a:xfrm>
            <a:off x="3459066" y="4773397"/>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(5)</a:t>
            </a:r>
            <a:r>
              <a:rPr kumimoji="0" lang="en-US" sz="1100" b="0" i="0" u="none" strike="noStrike" cap="none" normalizeH="0" baseline="0" dirty="0" smtClean="0">
                <a:ln>
                  <a:noFill/>
                </a:ln>
                <a:solidFill>
                  <a:schemeClr val="tx1"/>
                </a:solidFill>
                <a:effectLst/>
                <a:latin typeface="Calibri" pitchFamily="34" charset="0"/>
              </a:rPr>
              <a:t> = 3</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8" name="Group 12"/>
          <p:cNvGrpSpPr>
            <a:grpSpLocks/>
          </p:cNvGrpSpPr>
          <p:nvPr/>
        </p:nvGrpSpPr>
        <p:grpSpPr bwMode="auto">
          <a:xfrm>
            <a:off x="1999845" y="3680670"/>
            <a:ext cx="595313" cy="647700"/>
            <a:chOff x="2497" y="1444"/>
            <a:chExt cx="1230" cy="1242"/>
          </a:xfrm>
        </p:grpSpPr>
        <p:sp>
          <p:nvSpPr>
            <p:cNvPr id="9" name="AutoShape 13"/>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ext Box 14"/>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 name="Text Box 15"/>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12" name="Group 16"/>
          <p:cNvGrpSpPr>
            <a:grpSpLocks/>
          </p:cNvGrpSpPr>
          <p:nvPr/>
        </p:nvGrpSpPr>
        <p:grpSpPr bwMode="auto">
          <a:xfrm>
            <a:off x="2850745" y="4328370"/>
            <a:ext cx="595313" cy="647700"/>
            <a:chOff x="2497" y="1444"/>
            <a:chExt cx="1230" cy="1242"/>
          </a:xfrm>
        </p:grpSpPr>
        <p:sp>
          <p:nvSpPr>
            <p:cNvPr id="13" name="AutoShape 17"/>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Text Box 18"/>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5" name="Text Box 19"/>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4</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16" name="Group 20"/>
          <p:cNvGrpSpPr>
            <a:grpSpLocks/>
          </p:cNvGrpSpPr>
          <p:nvPr/>
        </p:nvGrpSpPr>
        <p:grpSpPr bwMode="auto">
          <a:xfrm>
            <a:off x="3955645" y="4290270"/>
            <a:ext cx="595313" cy="647700"/>
            <a:chOff x="2497" y="1444"/>
            <a:chExt cx="1230" cy="1242"/>
          </a:xfrm>
        </p:grpSpPr>
        <p:sp>
          <p:nvSpPr>
            <p:cNvPr id="17" name="AutoShape 21"/>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Text Box 22"/>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5</a:t>
              </a:r>
              <a:endParaRPr kumimoji="0" lang="en-US" sz="1800" b="0" i="0" u="none" strike="noStrike" cap="none" normalizeH="0" baseline="0" dirty="0" smtClean="0">
                <a:ln>
                  <a:noFill/>
                </a:ln>
                <a:solidFill>
                  <a:schemeClr val="tx1"/>
                </a:solidFill>
                <a:effectLst/>
                <a:latin typeface="Arial" pitchFamily="34" charset="0"/>
              </a:endParaRPr>
            </a:p>
          </p:txBody>
        </p:sp>
        <p:sp>
          <p:nvSpPr>
            <p:cNvPr id="19" name="Text Box 23"/>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7</a:t>
              </a:r>
              <a:endParaRPr kumimoji="0" lang="en-US" sz="1800" b="0" i="0" u="none" strike="noStrike" cap="none" normalizeH="0" baseline="0" dirty="0" smtClean="0">
                <a:ln>
                  <a:noFill/>
                </a:ln>
                <a:solidFill>
                  <a:schemeClr val="tx1"/>
                </a:solidFill>
                <a:effectLst/>
                <a:latin typeface="Arial" pitchFamily="34" charset="0"/>
              </a:endParaRPr>
            </a:p>
          </p:txBody>
        </p:sp>
      </p:grpSp>
      <p:cxnSp>
        <p:nvCxnSpPr>
          <p:cNvPr id="20" name="AutoShape 35"/>
          <p:cNvCxnSpPr>
            <a:cxnSpLocks noChangeShapeType="1"/>
          </p:cNvCxnSpPr>
          <p:nvPr/>
        </p:nvCxnSpPr>
        <p:spPr bwMode="auto">
          <a:xfrm>
            <a:off x="2442758" y="4315670"/>
            <a:ext cx="407987" cy="165100"/>
          </a:xfrm>
          <a:prstGeom prst="straightConnector1">
            <a:avLst/>
          </a:prstGeom>
          <a:noFill/>
          <a:ln w="9525">
            <a:solidFill>
              <a:srgbClr val="000000"/>
            </a:solidFill>
            <a:round/>
            <a:headEnd/>
            <a:tailEnd type="triangle" w="med" len="med"/>
          </a:ln>
        </p:spPr>
      </p:cxnSp>
      <p:cxnSp>
        <p:nvCxnSpPr>
          <p:cNvPr id="21" name="AutoShape 36"/>
          <p:cNvCxnSpPr>
            <a:cxnSpLocks noChangeShapeType="1"/>
          </p:cNvCxnSpPr>
          <p:nvPr/>
        </p:nvCxnSpPr>
        <p:spPr bwMode="auto">
          <a:xfrm>
            <a:off x="3446058" y="4614120"/>
            <a:ext cx="509587" cy="0"/>
          </a:xfrm>
          <a:prstGeom prst="straightConnector1">
            <a:avLst/>
          </a:prstGeom>
          <a:noFill/>
          <a:ln w="9525">
            <a:solidFill>
              <a:srgbClr val="000000"/>
            </a:solidFill>
            <a:round/>
            <a:headEnd/>
            <a:tailEnd type="triangle" w="med" len="med"/>
          </a:ln>
        </p:spPr>
      </p:cxnSp>
      <p:cxnSp>
        <p:nvCxnSpPr>
          <p:cNvPr id="22" name="AutoShape 40"/>
          <p:cNvCxnSpPr>
            <a:cxnSpLocks noChangeShapeType="1"/>
          </p:cNvCxnSpPr>
          <p:nvPr/>
        </p:nvCxnSpPr>
        <p:spPr bwMode="auto">
          <a:xfrm>
            <a:off x="5762220" y="3775920"/>
            <a:ext cx="804863" cy="0"/>
          </a:xfrm>
          <a:prstGeom prst="straightConnector1">
            <a:avLst/>
          </a:prstGeom>
          <a:noFill/>
          <a:ln w="9525">
            <a:solidFill>
              <a:srgbClr val="000000"/>
            </a:solidFill>
            <a:round/>
            <a:headEnd/>
            <a:tailEnd type="triangle" w="med" len="med"/>
          </a:ln>
        </p:spPr>
      </p:cxnSp>
      <p:sp>
        <p:nvSpPr>
          <p:cNvPr id="23" name="Text Box 43"/>
          <p:cNvSpPr txBox="1">
            <a:spLocks noChangeArrowheads="1"/>
          </p:cNvSpPr>
          <p:nvPr/>
        </p:nvSpPr>
        <p:spPr bwMode="auto">
          <a:xfrm>
            <a:off x="2220508" y="4452195"/>
            <a:ext cx="468312" cy="1555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(2)</a:t>
            </a:r>
            <a:r>
              <a:rPr kumimoji="0" lang="en-US" sz="1100" b="0" i="0" u="none" strike="noStrike" cap="none" normalizeH="0" baseline="0" dirty="0" smtClean="0">
                <a:ln>
                  <a:noFill/>
                </a:ln>
                <a:solidFill>
                  <a:schemeClr val="tx1"/>
                </a:solidFill>
                <a:effectLst/>
                <a:latin typeface="Calibri" pitchFamily="34" charset="0"/>
              </a:rPr>
              <a:t> = 4</a:t>
            </a:r>
            <a:endParaRPr kumimoji="0" lang="en-US" sz="1800" b="0" i="0" u="none" strike="noStrike" cap="none" normalizeH="0" baseline="0" dirty="0" smtClean="0">
              <a:ln>
                <a:noFill/>
              </a:ln>
              <a:solidFill>
                <a:schemeClr val="tx1"/>
              </a:solidFill>
              <a:effectLst/>
              <a:latin typeface="Arial" pitchFamily="34" charset="0"/>
            </a:endParaRPr>
          </a:p>
        </p:txBody>
      </p:sp>
      <p:sp>
        <p:nvSpPr>
          <p:cNvPr id="24" name="Text Box 45"/>
          <p:cNvSpPr txBox="1">
            <a:spLocks noChangeArrowheads="1"/>
          </p:cNvSpPr>
          <p:nvPr/>
        </p:nvSpPr>
        <p:spPr bwMode="auto">
          <a:xfrm>
            <a:off x="5879695" y="3507986"/>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(12)</a:t>
            </a:r>
            <a:r>
              <a:rPr kumimoji="0" lang="en-US" sz="1100" b="0" i="0" u="none" strike="noStrike" cap="none" normalizeH="0" baseline="0" dirty="0" smtClean="0">
                <a:ln>
                  <a:noFill/>
                </a:ln>
                <a:solidFill>
                  <a:schemeClr val="tx1"/>
                </a:solidFill>
                <a:effectLst/>
                <a:latin typeface="Calibri" pitchFamily="34" charset="0"/>
              </a:rPr>
              <a:t>= </a:t>
            </a:r>
            <a:r>
              <a:rPr lang="en-US" sz="1100" b="0" dirty="0" smtClean="0"/>
              <a:t>2</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25" name="Group 46"/>
          <p:cNvGrpSpPr>
            <a:grpSpLocks/>
          </p:cNvGrpSpPr>
          <p:nvPr/>
        </p:nvGrpSpPr>
        <p:grpSpPr bwMode="auto">
          <a:xfrm>
            <a:off x="5136745" y="3455245"/>
            <a:ext cx="625475" cy="647700"/>
            <a:chOff x="6154" y="1895"/>
            <a:chExt cx="986" cy="1020"/>
          </a:xfrm>
        </p:grpSpPr>
        <p:sp>
          <p:nvSpPr>
            <p:cNvPr id="26" name="AutoShape 47"/>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Text Box 48"/>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28" name="Text Box 49"/>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35</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29" name="Group 50"/>
          <p:cNvGrpSpPr>
            <a:grpSpLocks/>
          </p:cNvGrpSpPr>
          <p:nvPr/>
        </p:nvGrpSpPr>
        <p:grpSpPr bwMode="auto">
          <a:xfrm>
            <a:off x="6536920" y="3455245"/>
            <a:ext cx="625475" cy="647700"/>
            <a:chOff x="6154" y="1895"/>
            <a:chExt cx="986" cy="1020"/>
          </a:xfrm>
        </p:grpSpPr>
        <p:sp>
          <p:nvSpPr>
            <p:cNvPr id="30" name="AutoShape 51"/>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Text Box 52"/>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32" name="Text Box 53"/>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37</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33" name="TextBox 32"/>
          <p:cNvSpPr txBox="1"/>
          <p:nvPr/>
        </p:nvSpPr>
        <p:spPr>
          <a:xfrm>
            <a:off x="1869507" y="5513696"/>
            <a:ext cx="4476913" cy="338554"/>
          </a:xfrm>
          <a:prstGeom prst="rect">
            <a:avLst/>
          </a:prstGeom>
          <a:noFill/>
        </p:spPr>
        <p:txBody>
          <a:bodyPr wrap="square" rtlCol="0">
            <a:spAutoFit/>
          </a:bodyPr>
          <a:lstStyle/>
          <a:p>
            <a:pPr algn="ctr"/>
            <a:r>
              <a:rPr lang="en-US" dirty="0" smtClean="0"/>
              <a:t>Figure 4.19 Backward Pass.</a:t>
            </a:r>
            <a:endParaRPr lang="en-US" dirty="0"/>
          </a:p>
        </p:txBody>
      </p:sp>
      <p:sp>
        <p:nvSpPr>
          <p:cNvPr id="34" name="Text Box 44"/>
          <p:cNvSpPr txBox="1">
            <a:spLocks noChangeArrowheads="1"/>
          </p:cNvSpPr>
          <p:nvPr/>
        </p:nvSpPr>
        <p:spPr bwMode="auto">
          <a:xfrm>
            <a:off x="5156232" y="3129965"/>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(11)</a:t>
            </a:r>
            <a:r>
              <a:rPr kumimoji="0" lang="en-US" sz="1100" b="0" i="0" u="none" strike="noStrike" cap="none" normalizeH="0" baseline="0" dirty="0" smtClean="0">
                <a:ln>
                  <a:noFill/>
                </a:ln>
                <a:solidFill>
                  <a:schemeClr val="tx1"/>
                </a:solidFill>
                <a:effectLst/>
                <a:latin typeface="Calibri" pitchFamily="34" charset="0"/>
              </a:rPr>
              <a:t>= </a:t>
            </a:r>
            <a:r>
              <a:rPr lang="en-US" sz="1100" b="0" dirty="0" smtClean="0"/>
              <a:t>8</a:t>
            </a:r>
            <a:endParaRPr kumimoji="0" lang="en-US" sz="1800" b="0" i="0" u="none" strike="noStrike" cap="none" normalizeH="0" baseline="0" dirty="0" smtClean="0">
              <a:ln>
                <a:noFill/>
              </a:ln>
              <a:solidFill>
                <a:schemeClr val="tx1"/>
              </a:solidFill>
              <a:effectLst/>
              <a:latin typeface="Arial" pitchFamily="34" charset="0"/>
            </a:endParaRPr>
          </a:p>
        </p:txBody>
      </p:sp>
      <p:sp>
        <p:nvSpPr>
          <p:cNvPr id="35" name="Text Box 42"/>
          <p:cNvSpPr txBox="1">
            <a:spLocks noChangeArrowheads="1"/>
          </p:cNvSpPr>
          <p:nvPr/>
        </p:nvSpPr>
        <p:spPr bwMode="auto">
          <a:xfrm>
            <a:off x="2052452" y="3312016"/>
            <a:ext cx="468312"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(1)</a:t>
            </a:r>
            <a:r>
              <a:rPr kumimoji="0" lang="en-US" sz="1100" b="0" i="0" u="none" strike="noStrike" cap="none" normalizeH="0" baseline="0" dirty="0" smtClean="0">
                <a:ln>
                  <a:noFill/>
                </a:ln>
                <a:solidFill>
                  <a:schemeClr val="tx1"/>
                </a:solidFill>
                <a:effectLst/>
                <a:latin typeface="Calibri" pitchFamily="34" charset="0"/>
              </a:rPr>
              <a:t> = 4</a:t>
            </a:r>
            <a:endParaRPr kumimoji="0" lang="en-US" sz="1800" b="0" i="0" u="none" strike="noStrike" cap="none" normalizeH="0" baseline="0" dirty="0" smtClean="0">
              <a:ln>
                <a:noFill/>
              </a:ln>
              <a:solidFill>
                <a:schemeClr val="tx1"/>
              </a:solidFill>
              <a:effectLst/>
              <a:latin typeface="Arial" pitchFamily="34" charset="0"/>
            </a:endParaRPr>
          </a:p>
        </p:txBody>
      </p:sp>
      <p:sp>
        <p:nvSpPr>
          <p:cNvPr id="36" name="Text Box 4"/>
          <p:cNvSpPr txBox="1">
            <a:spLocks noChangeArrowheads="1"/>
          </p:cNvSpPr>
          <p:nvPr/>
        </p:nvSpPr>
        <p:spPr bwMode="auto">
          <a:xfrm>
            <a:off x="2995606" y="2500036"/>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(3) </a:t>
            </a:r>
            <a:r>
              <a:rPr kumimoji="0" lang="en-US" sz="1100" b="0" i="0" u="none" strike="noStrike" cap="none" normalizeH="0" baseline="0" dirty="0" smtClean="0">
                <a:ln>
                  <a:noFill/>
                </a:ln>
                <a:solidFill>
                  <a:schemeClr val="tx1"/>
                </a:solidFill>
                <a:effectLst/>
                <a:latin typeface="Calibri" pitchFamily="34" charset="0"/>
              </a:rPr>
              <a:t>= 2</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37" name="Group 8"/>
          <p:cNvGrpSpPr>
            <a:grpSpLocks/>
          </p:cNvGrpSpPr>
          <p:nvPr/>
        </p:nvGrpSpPr>
        <p:grpSpPr bwMode="auto">
          <a:xfrm>
            <a:off x="2411965" y="2590276"/>
            <a:ext cx="595312" cy="647700"/>
            <a:chOff x="2497" y="1444"/>
            <a:chExt cx="1230" cy="1242"/>
          </a:xfrm>
        </p:grpSpPr>
        <p:sp>
          <p:nvSpPr>
            <p:cNvPr id="38" name="AutoShape 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Text Box 1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40" name="Text Box 1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4</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41" name="Group 24"/>
          <p:cNvGrpSpPr>
            <a:grpSpLocks/>
          </p:cNvGrpSpPr>
          <p:nvPr/>
        </p:nvGrpSpPr>
        <p:grpSpPr bwMode="auto">
          <a:xfrm>
            <a:off x="4547365" y="2548148"/>
            <a:ext cx="595312" cy="647700"/>
            <a:chOff x="2497" y="1444"/>
            <a:chExt cx="1230" cy="1242"/>
          </a:xfrm>
        </p:grpSpPr>
        <p:sp>
          <p:nvSpPr>
            <p:cNvPr id="42" name="AutoShape 25"/>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Text Box 26"/>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6</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44" name="Group 28"/>
          <p:cNvGrpSpPr>
            <a:grpSpLocks/>
          </p:cNvGrpSpPr>
          <p:nvPr/>
        </p:nvGrpSpPr>
        <p:grpSpPr bwMode="auto">
          <a:xfrm>
            <a:off x="3448397" y="2556720"/>
            <a:ext cx="595313" cy="647700"/>
            <a:chOff x="2497" y="1444"/>
            <a:chExt cx="1230" cy="1242"/>
          </a:xfrm>
        </p:grpSpPr>
        <p:sp>
          <p:nvSpPr>
            <p:cNvPr id="45" name="AutoShape 2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Text Box 3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47" name="Text Box 3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9</a:t>
              </a:r>
              <a:endParaRPr kumimoji="0" lang="en-US" sz="1800" b="0" i="0" u="none" strike="noStrike" cap="none" normalizeH="0" baseline="0" dirty="0" smtClean="0">
                <a:ln>
                  <a:noFill/>
                </a:ln>
                <a:solidFill>
                  <a:schemeClr val="tx1"/>
                </a:solidFill>
                <a:effectLst/>
                <a:latin typeface="Arial" pitchFamily="34" charset="0"/>
              </a:endParaRPr>
            </a:p>
          </p:txBody>
        </p:sp>
      </p:grpSp>
      <p:cxnSp>
        <p:nvCxnSpPr>
          <p:cNvPr id="48" name="AutoShape 37"/>
          <p:cNvCxnSpPr>
            <a:cxnSpLocks noChangeShapeType="1"/>
            <a:endCxn id="26" idx="0"/>
          </p:cNvCxnSpPr>
          <p:nvPr/>
        </p:nvCxnSpPr>
        <p:spPr bwMode="auto">
          <a:xfrm>
            <a:off x="4934297" y="3179061"/>
            <a:ext cx="348971" cy="331783"/>
          </a:xfrm>
          <a:prstGeom prst="straightConnector1">
            <a:avLst/>
          </a:prstGeom>
          <a:noFill/>
          <a:ln w="9525">
            <a:solidFill>
              <a:srgbClr val="000000"/>
            </a:solidFill>
            <a:round/>
            <a:headEnd/>
            <a:tailEnd type="triangle" w="med" len="med"/>
          </a:ln>
        </p:spPr>
      </p:cxnSp>
      <p:cxnSp>
        <p:nvCxnSpPr>
          <p:cNvPr id="49" name="Straight Arrow Connector 48"/>
          <p:cNvCxnSpPr/>
          <p:nvPr/>
        </p:nvCxnSpPr>
        <p:spPr>
          <a:xfrm>
            <a:off x="3006696" y="2754527"/>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059864" y="2825039"/>
            <a:ext cx="493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0" idx="0"/>
            <a:endCxn id="38" idx="3"/>
          </p:cNvCxnSpPr>
          <p:nvPr/>
        </p:nvCxnSpPr>
        <p:spPr>
          <a:xfrm flipV="1">
            <a:off x="2332591" y="3221729"/>
            <a:ext cx="330987" cy="484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4"/>
          <p:cNvSpPr txBox="1">
            <a:spLocks noChangeArrowheads="1"/>
          </p:cNvSpPr>
          <p:nvPr/>
        </p:nvSpPr>
        <p:spPr bwMode="auto">
          <a:xfrm>
            <a:off x="2997878" y="3020932"/>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(4) </a:t>
            </a:r>
            <a:r>
              <a:rPr kumimoji="0" lang="en-US" sz="1100" b="0" i="0" u="none" strike="noStrike" cap="none" normalizeH="0" baseline="0" dirty="0" smtClean="0">
                <a:ln>
                  <a:noFill/>
                </a:ln>
                <a:solidFill>
                  <a:schemeClr val="tx1"/>
                </a:solidFill>
                <a:effectLst/>
                <a:latin typeface="Calibri" pitchFamily="34" charset="0"/>
              </a:rPr>
              <a:t>= 4</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53" name="Straight Arrow Connector 52"/>
          <p:cNvCxnSpPr/>
          <p:nvPr/>
        </p:nvCxnSpPr>
        <p:spPr>
          <a:xfrm>
            <a:off x="3008968" y="2947871"/>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 Box 49"/>
          <p:cNvSpPr txBox="1">
            <a:spLocks noChangeArrowheads="1"/>
          </p:cNvSpPr>
          <p:nvPr/>
        </p:nvSpPr>
        <p:spPr bwMode="auto">
          <a:xfrm>
            <a:off x="4511209" y="2723441"/>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27</a:t>
            </a:r>
            <a:endParaRPr kumimoji="0" lang="en-US" sz="1800" b="0" i="0" u="none" strike="noStrike" cap="none" normalizeH="0" baseline="0" dirty="0" smtClean="0">
              <a:ln>
                <a:noFill/>
              </a:ln>
              <a:solidFill>
                <a:schemeClr val="tx1"/>
              </a:solidFill>
              <a:effectLst/>
              <a:latin typeface="Arial" pitchFamily="34" charset="0"/>
            </a:endParaRPr>
          </a:p>
        </p:txBody>
      </p:sp>
      <p:sp>
        <p:nvSpPr>
          <p:cNvPr id="55" name="Text Box 4"/>
          <p:cNvSpPr txBox="1">
            <a:spLocks noChangeArrowheads="1"/>
          </p:cNvSpPr>
          <p:nvPr/>
        </p:nvSpPr>
        <p:spPr bwMode="auto">
          <a:xfrm>
            <a:off x="4048774" y="2584196"/>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(8) </a:t>
            </a:r>
            <a:r>
              <a:rPr kumimoji="0" lang="en-US" sz="1100" b="0" i="0" u="none" strike="noStrike" cap="none" normalizeH="0" baseline="0" dirty="0" smtClean="0">
                <a:ln>
                  <a:noFill/>
                </a:ln>
                <a:solidFill>
                  <a:schemeClr val="tx1"/>
                </a:solidFill>
                <a:effectLst/>
                <a:latin typeface="Calibri" pitchFamily="34" charset="0"/>
              </a:rPr>
              <a:t>= 12</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56" name="Straight Arrow Connector 55"/>
          <p:cNvCxnSpPr/>
          <p:nvPr/>
        </p:nvCxnSpPr>
        <p:spPr>
          <a:xfrm>
            <a:off x="4034840" y="3032031"/>
            <a:ext cx="530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 Box 4"/>
          <p:cNvSpPr txBox="1">
            <a:spLocks noChangeArrowheads="1"/>
          </p:cNvSpPr>
          <p:nvPr/>
        </p:nvSpPr>
        <p:spPr bwMode="auto">
          <a:xfrm>
            <a:off x="4064694" y="2859428"/>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(9) </a:t>
            </a:r>
            <a:r>
              <a:rPr kumimoji="0" lang="en-US" sz="1100" b="0" i="0" u="none" strike="noStrike" cap="none" normalizeH="0" baseline="0" dirty="0" smtClean="0">
                <a:ln>
                  <a:noFill/>
                </a:ln>
                <a:solidFill>
                  <a:schemeClr val="tx1"/>
                </a:solidFill>
                <a:effectLst/>
                <a:latin typeface="Calibri" pitchFamily="34" charset="0"/>
              </a:rPr>
              <a:t>= 18</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58" name="AutoShape 36"/>
          <p:cNvCxnSpPr>
            <a:cxnSpLocks noChangeShapeType="1"/>
          </p:cNvCxnSpPr>
          <p:nvPr/>
        </p:nvCxnSpPr>
        <p:spPr bwMode="auto">
          <a:xfrm flipH="1" flipV="1">
            <a:off x="3825307" y="3208081"/>
            <a:ext cx="348741" cy="1093942"/>
          </a:xfrm>
          <a:prstGeom prst="straightConnector1">
            <a:avLst/>
          </a:prstGeom>
          <a:noFill/>
          <a:ln w="9525">
            <a:solidFill>
              <a:srgbClr val="000000"/>
            </a:solidFill>
            <a:round/>
            <a:headEnd/>
            <a:tailEnd type="triangle" w="med" len="med"/>
          </a:ln>
        </p:spPr>
      </p:cxnSp>
      <p:sp>
        <p:nvSpPr>
          <p:cNvPr id="59" name="Text Box 4"/>
          <p:cNvSpPr txBox="1">
            <a:spLocks noChangeArrowheads="1"/>
          </p:cNvSpPr>
          <p:nvPr/>
        </p:nvSpPr>
        <p:spPr bwMode="auto">
          <a:xfrm>
            <a:off x="3505126" y="3637364"/>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(6) </a:t>
            </a:r>
            <a:r>
              <a:rPr kumimoji="0" lang="en-US" sz="1100" b="0" i="0" u="none" strike="noStrike" cap="none" normalizeH="0" baseline="0" dirty="0" smtClean="0">
                <a:ln>
                  <a:noFill/>
                </a:ln>
                <a:solidFill>
                  <a:schemeClr val="tx1"/>
                </a:solidFill>
                <a:effectLst/>
                <a:latin typeface="Calibri" pitchFamily="34" charset="0"/>
              </a:rPr>
              <a:t>= 2</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60" name="AutoShape 37"/>
          <p:cNvCxnSpPr>
            <a:cxnSpLocks noChangeShapeType="1"/>
          </p:cNvCxnSpPr>
          <p:nvPr/>
        </p:nvCxnSpPr>
        <p:spPr bwMode="auto">
          <a:xfrm>
            <a:off x="3825307" y="3221729"/>
            <a:ext cx="1323753" cy="441515"/>
          </a:xfrm>
          <a:prstGeom prst="straightConnector1">
            <a:avLst/>
          </a:prstGeom>
          <a:noFill/>
          <a:ln w="9525">
            <a:solidFill>
              <a:srgbClr val="000000"/>
            </a:solidFill>
            <a:round/>
            <a:headEnd/>
            <a:tailEnd type="triangle" w="med" len="med"/>
          </a:ln>
        </p:spPr>
      </p:cxnSp>
      <p:cxnSp>
        <p:nvCxnSpPr>
          <p:cNvPr id="61" name="Curved Connector 60"/>
          <p:cNvCxnSpPr>
            <a:stCxn id="46" idx="0"/>
            <a:endCxn id="42" idx="7"/>
          </p:cNvCxnSpPr>
          <p:nvPr/>
        </p:nvCxnSpPr>
        <p:spPr>
          <a:xfrm rot="5400000" flipH="1" flipV="1">
            <a:off x="4327164" y="2018374"/>
            <a:ext cx="17878" cy="1109921"/>
          </a:xfrm>
          <a:prstGeom prst="curvedConnector3">
            <a:avLst>
              <a:gd name="adj1" fmla="val 139319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 Box 4"/>
          <p:cNvSpPr txBox="1">
            <a:spLocks noChangeArrowheads="1"/>
          </p:cNvSpPr>
          <p:nvPr/>
        </p:nvSpPr>
        <p:spPr bwMode="auto">
          <a:xfrm>
            <a:off x="4117014" y="2161108"/>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(7) </a:t>
            </a:r>
            <a:r>
              <a:rPr kumimoji="0" lang="en-US" sz="1100" b="0" i="0" u="none" strike="noStrike" cap="none" normalizeH="0" baseline="0" dirty="0" smtClean="0">
                <a:ln>
                  <a:noFill/>
                </a:ln>
                <a:solidFill>
                  <a:schemeClr val="tx1"/>
                </a:solidFill>
                <a:effectLst/>
                <a:latin typeface="Calibri" pitchFamily="34" charset="0"/>
              </a:rPr>
              <a:t>= 8</a:t>
            </a:r>
            <a:endParaRPr kumimoji="0" lang="en-US" sz="1800" b="0" i="0" u="none" strike="noStrike" cap="none" normalizeH="0" baseline="0" dirty="0" smtClean="0">
              <a:ln>
                <a:noFill/>
              </a:ln>
              <a:solidFill>
                <a:schemeClr val="tx1"/>
              </a:solidFill>
              <a:effectLst/>
              <a:latin typeface="Arial" pitchFamily="34" charset="0"/>
            </a:endParaRPr>
          </a:p>
        </p:txBody>
      </p:sp>
      <p:sp>
        <p:nvSpPr>
          <p:cNvPr id="63" name="Text Box 15"/>
          <p:cNvSpPr txBox="1">
            <a:spLocks noChangeArrowheads="1"/>
          </p:cNvSpPr>
          <p:nvPr/>
        </p:nvSpPr>
        <p:spPr bwMode="auto">
          <a:xfrm>
            <a:off x="2338673" y="3954655"/>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Text Box 15"/>
          <p:cNvSpPr txBox="1">
            <a:spLocks noChangeArrowheads="1"/>
          </p:cNvSpPr>
          <p:nvPr/>
        </p:nvSpPr>
        <p:spPr bwMode="auto">
          <a:xfrm>
            <a:off x="3198497" y="4582463"/>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latin typeface="Times New Roman" pitchFamily="18" charset="0"/>
              </a:rPr>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67" name="Text Box 15"/>
          <p:cNvSpPr txBox="1">
            <a:spLocks noChangeArrowheads="1"/>
          </p:cNvSpPr>
          <p:nvPr/>
        </p:nvSpPr>
        <p:spPr bwMode="auto">
          <a:xfrm>
            <a:off x="4290337" y="4555167"/>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latin typeface="Times New Roman" pitchFamily="18" charset="0"/>
              </a:rPr>
              <a:t>7</a:t>
            </a:r>
            <a:endParaRPr kumimoji="0" lang="en-US" sz="1800" b="0" i="0" u="none" strike="noStrike" cap="none" normalizeH="0" baseline="0" dirty="0" smtClean="0">
              <a:ln>
                <a:noFill/>
              </a:ln>
              <a:solidFill>
                <a:schemeClr val="tx1"/>
              </a:solidFill>
              <a:effectLst/>
              <a:latin typeface="Arial" pitchFamily="34" charset="0"/>
            </a:endParaRPr>
          </a:p>
        </p:txBody>
      </p:sp>
      <p:sp>
        <p:nvSpPr>
          <p:cNvPr id="68" name="Text Box 15"/>
          <p:cNvSpPr txBox="1">
            <a:spLocks noChangeArrowheads="1"/>
          </p:cNvSpPr>
          <p:nvPr/>
        </p:nvSpPr>
        <p:spPr bwMode="auto">
          <a:xfrm>
            <a:off x="2761761" y="2862815"/>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latin typeface="Times New Roman" pitchFamily="18" charset="0"/>
              </a:rPr>
              <a:t>5</a:t>
            </a:r>
            <a:endParaRPr kumimoji="0" lang="en-US" sz="1800" b="0" i="0" u="none" strike="noStrike" cap="none" normalizeH="0" baseline="0" dirty="0" smtClean="0">
              <a:ln>
                <a:noFill/>
              </a:ln>
              <a:solidFill>
                <a:schemeClr val="tx1"/>
              </a:solidFill>
              <a:effectLst/>
              <a:latin typeface="Arial" pitchFamily="34" charset="0"/>
            </a:endParaRPr>
          </a:p>
        </p:txBody>
      </p:sp>
      <p:sp>
        <p:nvSpPr>
          <p:cNvPr id="69" name="Text Box 15"/>
          <p:cNvSpPr txBox="1">
            <a:spLocks noChangeArrowheads="1"/>
          </p:cNvSpPr>
          <p:nvPr/>
        </p:nvSpPr>
        <p:spPr bwMode="auto">
          <a:xfrm>
            <a:off x="3799009" y="2821871"/>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latin typeface="Times New Roman" pitchFamily="18" charset="0"/>
              </a:rPr>
              <a:t>9</a:t>
            </a: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Text Box 49"/>
          <p:cNvSpPr txBox="1">
            <a:spLocks noChangeArrowheads="1"/>
          </p:cNvSpPr>
          <p:nvPr/>
        </p:nvSpPr>
        <p:spPr bwMode="auto">
          <a:xfrm>
            <a:off x="4868329" y="2807601"/>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27</a:t>
            </a:r>
            <a:endParaRPr kumimoji="0" lang="en-US" sz="1800" b="0" i="0" u="none" strike="noStrike" cap="none" normalizeH="0" baseline="0" dirty="0" smtClean="0">
              <a:ln>
                <a:noFill/>
              </a:ln>
              <a:solidFill>
                <a:schemeClr val="tx1"/>
              </a:solidFill>
              <a:effectLst/>
              <a:latin typeface="Arial" pitchFamily="34" charset="0"/>
            </a:endParaRPr>
          </a:p>
        </p:txBody>
      </p:sp>
      <p:sp>
        <p:nvSpPr>
          <p:cNvPr id="71" name="Text Box 49"/>
          <p:cNvSpPr txBox="1">
            <a:spLocks noChangeArrowheads="1"/>
          </p:cNvSpPr>
          <p:nvPr/>
        </p:nvSpPr>
        <p:spPr bwMode="auto">
          <a:xfrm>
            <a:off x="5482489" y="3708369"/>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35</a:t>
            </a:r>
            <a:endParaRPr kumimoji="0" lang="en-US" sz="1800" b="0" i="0" u="none" strike="noStrike" cap="none" normalizeH="0" baseline="0" dirty="0" smtClean="0">
              <a:ln>
                <a:noFill/>
              </a:ln>
              <a:solidFill>
                <a:schemeClr val="tx1"/>
              </a:solidFill>
              <a:effectLst/>
              <a:latin typeface="Arial" pitchFamily="34" charset="0"/>
            </a:endParaRPr>
          </a:p>
        </p:txBody>
      </p:sp>
      <p:sp>
        <p:nvSpPr>
          <p:cNvPr id="72" name="Text Box 49"/>
          <p:cNvSpPr txBox="1">
            <a:spLocks noChangeArrowheads="1"/>
          </p:cNvSpPr>
          <p:nvPr/>
        </p:nvSpPr>
        <p:spPr bwMode="auto">
          <a:xfrm>
            <a:off x="6901881" y="3694721"/>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a:t>
            </a:r>
            <a:r>
              <a:rPr kumimoji="0" lang="en-US" sz="900" b="0" i="0" u="none" strike="noStrike" cap="none" normalizeH="0" baseline="0" dirty="0" smtClean="0">
                <a:ln>
                  <a:noFill/>
                </a:ln>
                <a:solidFill>
                  <a:schemeClr val="tx1"/>
                </a:solidFill>
                <a:effectLst/>
                <a:latin typeface="Calibri" pitchFamily="34" charset="0"/>
              </a:rPr>
              <a:t>7</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4.12 Solution</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3" name="Table 72"/>
          <p:cNvGraphicFramePr>
            <a:graphicFrameLocks noGrp="1"/>
          </p:cNvGraphicFramePr>
          <p:nvPr/>
        </p:nvGraphicFramePr>
        <p:xfrm>
          <a:off x="655094" y="2385496"/>
          <a:ext cx="8024883" cy="3435096"/>
        </p:xfrm>
        <a:graphic>
          <a:graphicData uri="http://schemas.openxmlformats.org/drawingml/2006/table">
            <a:tbl>
              <a:tblPr>
                <a:tableStyleId>{3C2FFA5D-87B4-456A-9821-1D502468CF0F}</a:tableStyleId>
              </a:tblPr>
              <a:tblGrid>
                <a:gridCol w="777921"/>
                <a:gridCol w="1501254"/>
                <a:gridCol w="1446662"/>
                <a:gridCol w="1416112"/>
                <a:gridCol w="1441467"/>
                <a:gridCol w="1441467"/>
              </a:tblGrid>
              <a:tr h="275821">
                <a:tc>
                  <a:txBody>
                    <a:bodyPr/>
                    <a:lstStyle/>
                    <a:p>
                      <a:pPr marL="0" marR="0" algn="ctr">
                        <a:lnSpc>
                          <a:spcPct val="115000"/>
                        </a:lnSpc>
                        <a:spcBef>
                          <a:spcPts val="0"/>
                        </a:spcBef>
                        <a:spcAft>
                          <a:spcPts val="0"/>
                        </a:spcAft>
                      </a:pPr>
                      <a:r>
                        <a:rPr lang="en-US" sz="1400" dirty="0"/>
                        <a:t>Activity</a:t>
                      </a:r>
                      <a:endParaRPr lang="en-US" sz="1400" b="0" i="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Duration (months)</a:t>
                      </a:r>
                      <a:endParaRPr lang="en-US" sz="1400" b="0" i="0" dirty="0">
                        <a:solidFill>
                          <a:srgbClr val="000000"/>
                        </a:solidFill>
                        <a:latin typeface="Calibri"/>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Earliest start date</a:t>
                      </a:r>
                      <a:endParaRPr lang="en-US" sz="1400" b="0" i="0" kern="1200" dirty="0" smtClean="0">
                        <a:solidFill>
                          <a:srgbClr val="000000"/>
                        </a:solidFill>
                        <a:latin typeface="Georgia"/>
                        <a:ea typeface="Times New Roman"/>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Earliest end date</a:t>
                      </a:r>
                      <a:endParaRPr lang="en-US" sz="1400" b="0" i="0" kern="1200" dirty="0" smtClean="0">
                        <a:solidFill>
                          <a:srgbClr val="000000"/>
                        </a:solidFill>
                        <a:latin typeface="Georgia"/>
                        <a:ea typeface="Times New Roman"/>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Latest start date</a:t>
                      </a:r>
                      <a:endParaRPr lang="en-US" sz="1400" b="0" i="0" kern="1200" dirty="0" smtClean="0">
                        <a:solidFill>
                          <a:srgbClr val="000000"/>
                        </a:solidFill>
                        <a:latin typeface="Georgia"/>
                        <a:ea typeface="Times New Roman"/>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Latest end date</a:t>
                      </a:r>
                      <a:endParaRPr lang="en-US" sz="1400" b="0" i="0" kern="1200" dirty="0" smtClean="0">
                        <a:solidFill>
                          <a:srgbClr val="000000"/>
                        </a:solidFill>
                        <a:latin typeface="Georgia"/>
                        <a:ea typeface="Times New Roman"/>
                        <a:cs typeface="Times New Roman"/>
                      </a:endParaRPr>
                    </a:p>
                  </a:txBody>
                  <a:tcPr marL="68580" marR="68580" marT="0" marB="0" anchor="ctr"/>
                </a:tc>
              </a:tr>
              <a:tr h="0">
                <a:tc>
                  <a:txBody>
                    <a:bodyPr/>
                    <a:lstStyle/>
                    <a:p>
                      <a:pPr marL="0" marR="0" algn="ctr" defTabSz="914400" rtl="0" eaLnBrk="1" latinLnBrk="0" hangingPunct="1">
                        <a:lnSpc>
                          <a:spcPct val="115000"/>
                        </a:lnSpc>
                        <a:spcBef>
                          <a:spcPts val="0"/>
                        </a:spcBef>
                        <a:spcAft>
                          <a:spcPts val="0"/>
                        </a:spcAft>
                      </a:pPr>
                      <a:r>
                        <a:rPr lang="en-US" sz="1400" kern="1200" dirty="0" smtClean="0"/>
                        <a:t>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0</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0</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defTabSz="914400" rtl="0" eaLnBrk="1" latinLnBrk="0" hangingPunct="1">
                        <a:lnSpc>
                          <a:spcPct val="115000"/>
                        </a:lnSpc>
                        <a:spcBef>
                          <a:spcPts val="0"/>
                        </a:spcBef>
                        <a:spcAft>
                          <a:spcPts val="0"/>
                        </a:spcAft>
                      </a:pPr>
                      <a:r>
                        <a:rPr lang="en-US" sz="1400" kern="1200" dirty="0" smtClean="0"/>
                        <a:t>3</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6</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8</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defTabSz="914400" rtl="0" eaLnBrk="1" latinLnBrk="0" hangingPunct="1">
                        <a:lnSpc>
                          <a:spcPct val="115000"/>
                        </a:lnSpc>
                        <a:spcBef>
                          <a:spcPts val="0"/>
                        </a:spcBef>
                        <a:spcAft>
                          <a:spcPts val="0"/>
                        </a:spcAft>
                      </a:pPr>
                      <a:r>
                        <a:rPr lang="en-US" sz="1400" kern="1200" dirty="0" smtClean="0"/>
                        <a:t>5</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3</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defTabSz="914400" rtl="0" eaLnBrk="1" latinLnBrk="0" hangingPunct="1">
                        <a:lnSpc>
                          <a:spcPct val="115000"/>
                        </a:lnSpc>
                        <a:spcBef>
                          <a:spcPts val="0"/>
                        </a:spcBef>
                        <a:spcAft>
                          <a:spcPts val="0"/>
                        </a:spcAft>
                      </a:pPr>
                      <a:r>
                        <a:rPr lang="en-US" sz="1400" kern="1200" dirty="0" smtClean="0"/>
                        <a:t>6</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9</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defTabSz="914400" rtl="0" eaLnBrk="1" latinLnBrk="0" hangingPunct="1">
                        <a:lnSpc>
                          <a:spcPct val="115000"/>
                        </a:lnSpc>
                        <a:spcBef>
                          <a:spcPts val="0"/>
                        </a:spcBef>
                        <a:spcAft>
                          <a:spcPts val="0"/>
                        </a:spcAft>
                      </a:pPr>
                      <a:r>
                        <a:rPr lang="en-US" sz="1400" kern="1200" dirty="0" smtClean="0"/>
                        <a:t>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8</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9</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17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19</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27</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defTabSz="914400" rtl="0" eaLnBrk="1" latinLnBrk="0" hangingPunct="1">
                        <a:lnSpc>
                          <a:spcPct val="115000"/>
                        </a:lnSpc>
                        <a:spcBef>
                          <a:spcPts val="0"/>
                        </a:spcBef>
                        <a:spcAft>
                          <a:spcPts val="0"/>
                        </a:spcAft>
                      </a:pPr>
                      <a:r>
                        <a:rPr lang="en-US" sz="1400" kern="1200" dirty="0" smtClean="0"/>
                        <a:t>8</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12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9</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21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15</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27</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defTabSz="914400" rtl="0" eaLnBrk="1" latinLnBrk="0" hangingPunct="1">
                        <a:lnSpc>
                          <a:spcPct val="115000"/>
                        </a:lnSpc>
                        <a:spcBef>
                          <a:spcPts val="0"/>
                        </a:spcBef>
                        <a:spcAft>
                          <a:spcPts val="0"/>
                        </a:spcAft>
                      </a:pPr>
                      <a:r>
                        <a:rPr lang="en-US" sz="1400" kern="1200" dirty="0" smtClean="0"/>
                        <a:t>9</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18</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9</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27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27</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defTabSz="914400" rtl="0" eaLnBrk="1" latinLnBrk="0" hangingPunct="1">
                        <a:lnSpc>
                          <a:spcPct val="115000"/>
                        </a:lnSpc>
                        <a:spcBef>
                          <a:spcPts val="0"/>
                        </a:spcBef>
                        <a:spcAft>
                          <a:spcPts val="0"/>
                        </a:spcAft>
                      </a:pPr>
                      <a:r>
                        <a:rPr lang="en-US" sz="1400" kern="1200" dirty="0" smtClean="0"/>
                        <a:t>10</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10</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9</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19</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25</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35</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defTabSz="914400" rtl="0" eaLnBrk="1" latinLnBrk="0" hangingPunct="1">
                        <a:lnSpc>
                          <a:spcPct val="115000"/>
                        </a:lnSpc>
                        <a:spcBef>
                          <a:spcPts val="0"/>
                        </a:spcBef>
                        <a:spcAft>
                          <a:spcPts val="0"/>
                        </a:spcAft>
                      </a:pPr>
                      <a:r>
                        <a:rPr lang="en-US" sz="1400" kern="1200" dirty="0" smtClean="0"/>
                        <a:t>11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8</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27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35</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27</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35</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defTabSz="914400" rtl="0" eaLnBrk="1" latinLnBrk="0" hangingPunct="1">
                        <a:lnSpc>
                          <a:spcPct val="115000"/>
                        </a:lnSpc>
                        <a:spcBef>
                          <a:spcPts val="0"/>
                        </a:spcBef>
                        <a:spcAft>
                          <a:spcPts val="0"/>
                        </a:spcAft>
                      </a:pPr>
                      <a:r>
                        <a:rPr lang="en-US" sz="1400" kern="1200" dirty="0" smtClean="0"/>
                        <a:t>12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35</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37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35</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37</a:t>
                      </a:r>
                      <a:endParaRPr lang="en-US" sz="1400" dirty="0">
                        <a:solidFill>
                          <a:srgbClr val="000000"/>
                        </a:solidFill>
                        <a:latin typeface="Calibri"/>
                        <a:ea typeface="Calibri"/>
                        <a:cs typeface="Times New Roman"/>
                      </a:endParaRPr>
                    </a:p>
                  </a:txBody>
                  <a:tcPr marL="68580" marR="68580" marT="0" marB="0" anchor="ctr"/>
                </a:tc>
              </a:tr>
            </a:tbl>
          </a:graphicData>
        </a:graphic>
      </p:graphicFrame>
      <p:sp>
        <p:nvSpPr>
          <p:cNvPr id="74" name="TextBox 73"/>
          <p:cNvSpPr txBox="1"/>
          <p:nvPr/>
        </p:nvSpPr>
        <p:spPr>
          <a:xfrm>
            <a:off x="2333767" y="1719618"/>
            <a:ext cx="4421875" cy="338554"/>
          </a:xfrm>
          <a:prstGeom prst="rect">
            <a:avLst/>
          </a:prstGeom>
          <a:noFill/>
        </p:spPr>
        <p:txBody>
          <a:bodyPr wrap="square" rtlCol="0">
            <a:spAutoFit/>
          </a:bodyPr>
          <a:lstStyle/>
          <a:p>
            <a:pPr algn="ctr"/>
            <a:r>
              <a:rPr lang="en-US" dirty="0" smtClean="0"/>
              <a:t>Table  4.29    </a:t>
            </a:r>
            <a:r>
              <a:rPr lang="en-US" b="0" dirty="0" smtClean="0"/>
              <a:t>Table after backward pass</a:t>
            </a:r>
            <a:endParaRPr lang="en-US" b="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4.12 Solution</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4" name="TextBox 73"/>
          <p:cNvSpPr txBox="1"/>
          <p:nvPr/>
        </p:nvSpPr>
        <p:spPr>
          <a:xfrm>
            <a:off x="239991" y="1719618"/>
            <a:ext cx="8480928" cy="338554"/>
          </a:xfrm>
          <a:prstGeom prst="rect">
            <a:avLst/>
          </a:prstGeom>
          <a:noFill/>
        </p:spPr>
        <p:txBody>
          <a:bodyPr wrap="square" rtlCol="0">
            <a:spAutoFit/>
          </a:bodyPr>
          <a:lstStyle/>
          <a:p>
            <a:r>
              <a:rPr lang="en-US" b="0" dirty="0" smtClean="0"/>
              <a:t>The final CPM chart is shown in figure 4.20.</a:t>
            </a:r>
            <a:endParaRPr lang="en-US" b="0" dirty="0"/>
          </a:p>
        </p:txBody>
      </p:sp>
      <p:sp>
        <p:nvSpPr>
          <p:cNvPr id="6" name="Text Box 44"/>
          <p:cNvSpPr txBox="1">
            <a:spLocks noChangeArrowheads="1"/>
          </p:cNvSpPr>
          <p:nvPr/>
        </p:nvSpPr>
        <p:spPr bwMode="auto">
          <a:xfrm>
            <a:off x="4325976" y="3582621"/>
            <a:ext cx="608321"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(10)</a:t>
            </a:r>
            <a:r>
              <a:rPr kumimoji="0" lang="en-US" sz="1100" b="0" i="0" u="none" strike="noStrike" cap="none" normalizeH="0" baseline="0" dirty="0" smtClean="0">
                <a:ln>
                  <a:noFill/>
                </a:ln>
                <a:solidFill>
                  <a:schemeClr val="tx1"/>
                </a:solidFill>
                <a:effectLst/>
                <a:latin typeface="Calibri" pitchFamily="34" charset="0"/>
              </a:rPr>
              <a:t>= </a:t>
            </a:r>
            <a:r>
              <a:rPr lang="en-US" sz="1100" b="0" dirty="0" smtClean="0"/>
              <a:t>10</a:t>
            </a:r>
            <a:endParaRPr kumimoji="0" lang="en-US" sz="1800" b="0" i="0" u="none" strike="noStrike" cap="none" normalizeH="0" baseline="0" dirty="0" smtClean="0">
              <a:ln>
                <a:noFill/>
              </a:ln>
              <a:solidFill>
                <a:schemeClr val="tx1"/>
              </a:solidFill>
              <a:effectLst/>
              <a:latin typeface="Arial" pitchFamily="34" charset="0"/>
            </a:endParaRPr>
          </a:p>
        </p:txBody>
      </p:sp>
      <p:sp>
        <p:nvSpPr>
          <p:cNvPr id="7" name="Text Box 6"/>
          <p:cNvSpPr txBox="1">
            <a:spLocks noChangeArrowheads="1"/>
          </p:cNvSpPr>
          <p:nvPr/>
        </p:nvSpPr>
        <p:spPr bwMode="auto">
          <a:xfrm>
            <a:off x="3459066" y="4773397"/>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(5)</a:t>
            </a:r>
            <a:r>
              <a:rPr kumimoji="0" lang="en-US" sz="1100" b="0" i="0" u="none" strike="noStrike" cap="none" normalizeH="0" baseline="0" dirty="0" smtClean="0">
                <a:ln>
                  <a:noFill/>
                </a:ln>
                <a:solidFill>
                  <a:schemeClr val="tx1"/>
                </a:solidFill>
                <a:effectLst/>
                <a:latin typeface="Calibri" pitchFamily="34" charset="0"/>
              </a:rPr>
              <a:t> = 3</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8" name="Group 12"/>
          <p:cNvGrpSpPr>
            <a:grpSpLocks/>
          </p:cNvGrpSpPr>
          <p:nvPr/>
        </p:nvGrpSpPr>
        <p:grpSpPr bwMode="auto">
          <a:xfrm>
            <a:off x="1999845" y="3680670"/>
            <a:ext cx="595313" cy="647700"/>
            <a:chOff x="2497" y="1444"/>
            <a:chExt cx="1230" cy="1242"/>
          </a:xfrm>
        </p:grpSpPr>
        <p:sp>
          <p:nvSpPr>
            <p:cNvPr id="9" name="AutoShape 13"/>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ext Box 14"/>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 name="Text Box 15"/>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12" name="Group 16"/>
          <p:cNvGrpSpPr>
            <a:grpSpLocks/>
          </p:cNvGrpSpPr>
          <p:nvPr/>
        </p:nvGrpSpPr>
        <p:grpSpPr bwMode="auto">
          <a:xfrm>
            <a:off x="2850745" y="4328370"/>
            <a:ext cx="595313" cy="647700"/>
            <a:chOff x="2497" y="1444"/>
            <a:chExt cx="1230" cy="1242"/>
          </a:xfrm>
        </p:grpSpPr>
        <p:sp>
          <p:nvSpPr>
            <p:cNvPr id="13" name="AutoShape 17"/>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Text Box 18"/>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5" name="Text Box 19"/>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4</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16" name="Group 20"/>
          <p:cNvGrpSpPr>
            <a:grpSpLocks/>
          </p:cNvGrpSpPr>
          <p:nvPr/>
        </p:nvGrpSpPr>
        <p:grpSpPr bwMode="auto">
          <a:xfrm>
            <a:off x="3955645" y="4290270"/>
            <a:ext cx="595313" cy="647700"/>
            <a:chOff x="2497" y="1444"/>
            <a:chExt cx="1230" cy="1242"/>
          </a:xfrm>
        </p:grpSpPr>
        <p:sp>
          <p:nvSpPr>
            <p:cNvPr id="17" name="AutoShape 21"/>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Text Box 22"/>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5</a:t>
              </a:r>
              <a:endParaRPr kumimoji="0" lang="en-US" sz="1800" b="0" i="0" u="none" strike="noStrike" cap="none" normalizeH="0" baseline="0" dirty="0" smtClean="0">
                <a:ln>
                  <a:noFill/>
                </a:ln>
                <a:solidFill>
                  <a:schemeClr val="tx1"/>
                </a:solidFill>
                <a:effectLst/>
                <a:latin typeface="Arial" pitchFamily="34" charset="0"/>
              </a:endParaRPr>
            </a:p>
          </p:txBody>
        </p:sp>
        <p:sp>
          <p:nvSpPr>
            <p:cNvPr id="19" name="Text Box 23"/>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7</a:t>
              </a:r>
              <a:endParaRPr kumimoji="0" lang="en-US" sz="1800" b="0" i="0" u="none" strike="noStrike" cap="none" normalizeH="0" baseline="0" dirty="0" smtClean="0">
                <a:ln>
                  <a:noFill/>
                </a:ln>
                <a:solidFill>
                  <a:schemeClr val="tx1"/>
                </a:solidFill>
                <a:effectLst/>
                <a:latin typeface="Arial" pitchFamily="34" charset="0"/>
              </a:endParaRPr>
            </a:p>
          </p:txBody>
        </p:sp>
      </p:grpSp>
      <p:cxnSp>
        <p:nvCxnSpPr>
          <p:cNvPr id="20" name="AutoShape 35"/>
          <p:cNvCxnSpPr>
            <a:cxnSpLocks noChangeShapeType="1"/>
          </p:cNvCxnSpPr>
          <p:nvPr/>
        </p:nvCxnSpPr>
        <p:spPr bwMode="auto">
          <a:xfrm>
            <a:off x="2442758" y="4315670"/>
            <a:ext cx="407987" cy="165100"/>
          </a:xfrm>
          <a:prstGeom prst="straightConnector1">
            <a:avLst/>
          </a:prstGeom>
          <a:noFill/>
          <a:ln w="9525">
            <a:solidFill>
              <a:srgbClr val="000000"/>
            </a:solidFill>
            <a:round/>
            <a:headEnd/>
            <a:tailEnd type="triangle" w="med" len="med"/>
          </a:ln>
        </p:spPr>
      </p:cxnSp>
      <p:cxnSp>
        <p:nvCxnSpPr>
          <p:cNvPr id="21" name="AutoShape 36"/>
          <p:cNvCxnSpPr>
            <a:cxnSpLocks noChangeShapeType="1"/>
          </p:cNvCxnSpPr>
          <p:nvPr/>
        </p:nvCxnSpPr>
        <p:spPr bwMode="auto">
          <a:xfrm>
            <a:off x="3446058" y="4614120"/>
            <a:ext cx="509587" cy="0"/>
          </a:xfrm>
          <a:prstGeom prst="straightConnector1">
            <a:avLst/>
          </a:prstGeom>
          <a:noFill/>
          <a:ln w="9525">
            <a:solidFill>
              <a:srgbClr val="000000"/>
            </a:solidFill>
            <a:round/>
            <a:headEnd/>
            <a:tailEnd type="triangle" w="med" len="med"/>
          </a:ln>
        </p:spPr>
      </p:cxnSp>
      <p:cxnSp>
        <p:nvCxnSpPr>
          <p:cNvPr id="22" name="AutoShape 40"/>
          <p:cNvCxnSpPr>
            <a:cxnSpLocks noChangeShapeType="1"/>
          </p:cNvCxnSpPr>
          <p:nvPr/>
        </p:nvCxnSpPr>
        <p:spPr bwMode="auto">
          <a:xfrm>
            <a:off x="5762220" y="3775920"/>
            <a:ext cx="804863" cy="0"/>
          </a:xfrm>
          <a:prstGeom prst="straightConnector1">
            <a:avLst/>
          </a:prstGeom>
          <a:noFill/>
          <a:ln w="9525">
            <a:solidFill>
              <a:srgbClr val="000000"/>
            </a:solidFill>
            <a:round/>
            <a:headEnd/>
            <a:tailEnd type="triangle" w="med" len="med"/>
          </a:ln>
        </p:spPr>
      </p:cxnSp>
      <p:sp>
        <p:nvSpPr>
          <p:cNvPr id="23" name="Text Box 43"/>
          <p:cNvSpPr txBox="1">
            <a:spLocks noChangeArrowheads="1"/>
          </p:cNvSpPr>
          <p:nvPr/>
        </p:nvSpPr>
        <p:spPr bwMode="auto">
          <a:xfrm>
            <a:off x="2220508" y="4452195"/>
            <a:ext cx="468312" cy="1555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(2)</a:t>
            </a:r>
            <a:r>
              <a:rPr kumimoji="0" lang="en-US" sz="1100" b="0" i="0" u="none" strike="noStrike" cap="none" normalizeH="0" baseline="0" dirty="0" smtClean="0">
                <a:ln>
                  <a:noFill/>
                </a:ln>
                <a:solidFill>
                  <a:schemeClr val="tx1"/>
                </a:solidFill>
                <a:effectLst/>
                <a:latin typeface="Calibri" pitchFamily="34" charset="0"/>
              </a:rPr>
              <a:t> = 4</a:t>
            </a:r>
            <a:endParaRPr kumimoji="0" lang="en-US" sz="1800" b="0" i="0" u="none" strike="noStrike" cap="none" normalizeH="0" baseline="0" dirty="0" smtClean="0">
              <a:ln>
                <a:noFill/>
              </a:ln>
              <a:solidFill>
                <a:schemeClr val="tx1"/>
              </a:solidFill>
              <a:effectLst/>
              <a:latin typeface="Arial" pitchFamily="34" charset="0"/>
            </a:endParaRPr>
          </a:p>
        </p:txBody>
      </p:sp>
      <p:sp>
        <p:nvSpPr>
          <p:cNvPr id="24" name="Text Box 45"/>
          <p:cNvSpPr txBox="1">
            <a:spLocks noChangeArrowheads="1"/>
          </p:cNvSpPr>
          <p:nvPr/>
        </p:nvSpPr>
        <p:spPr bwMode="auto">
          <a:xfrm>
            <a:off x="5879695" y="3507986"/>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(12)</a:t>
            </a:r>
            <a:r>
              <a:rPr kumimoji="0" lang="en-US" sz="1100" b="0" i="0" u="none" strike="noStrike" cap="none" normalizeH="0" baseline="0" dirty="0" smtClean="0">
                <a:ln>
                  <a:noFill/>
                </a:ln>
                <a:solidFill>
                  <a:schemeClr val="tx1"/>
                </a:solidFill>
                <a:effectLst/>
                <a:latin typeface="Calibri" pitchFamily="34" charset="0"/>
              </a:rPr>
              <a:t>= </a:t>
            </a:r>
            <a:r>
              <a:rPr lang="en-US" sz="1100" b="0" dirty="0" smtClean="0"/>
              <a:t>2</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25" name="Group 46"/>
          <p:cNvGrpSpPr>
            <a:grpSpLocks/>
          </p:cNvGrpSpPr>
          <p:nvPr/>
        </p:nvGrpSpPr>
        <p:grpSpPr bwMode="auto">
          <a:xfrm>
            <a:off x="5136745" y="3455245"/>
            <a:ext cx="625475" cy="647700"/>
            <a:chOff x="6154" y="1895"/>
            <a:chExt cx="986" cy="1020"/>
          </a:xfrm>
        </p:grpSpPr>
        <p:sp>
          <p:nvSpPr>
            <p:cNvPr id="26" name="AutoShape 47"/>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Text Box 48"/>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28" name="Text Box 49"/>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35</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29" name="Group 50"/>
          <p:cNvGrpSpPr>
            <a:grpSpLocks/>
          </p:cNvGrpSpPr>
          <p:nvPr/>
        </p:nvGrpSpPr>
        <p:grpSpPr bwMode="auto">
          <a:xfrm>
            <a:off x="6536920" y="3455245"/>
            <a:ext cx="625475" cy="647700"/>
            <a:chOff x="6154" y="1895"/>
            <a:chExt cx="986" cy="1020"/>
          </a:xfrm>
        </p:grpSpPr>
        <p:sp>
          <p:nvSpPr>
            <p:cNvPr id="30" name="AutoShape 51"/>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Text Box 52"/>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32" name="Text Box 53"/>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37</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33" name="TextBox 32"/>
          <p:cNvSpPr txBox="1"/>
          <p:nvPr/>
        </p:nvSpPr>
        <p:spPr>
          <a:xfrm>
            <a:off x="1869507" y="5513696"/>
            <a:ext cx="4476913" cy="338554"/>
          </a:xfrm>
          <a:prstGeom prst="rect">
            <a:avLst/>
          </a:prstGeom>
          <a:noFill/>
        </p:spPr>
        <p:txBody>
          <a:bodyPr wrap="square" rtlCol="0">
            <a:spAutoFit/>
          </a:bodyPr>
          <a:lstStyle/>
          <a:p>
            <a:pPr algn="ctr"/>
            <a:r>
              <a:rPr lang="en-US" dirty="0" smtClean="0"/>
              <a:t>Figure 4.20 Final Pass.</a:t>
            </a:r>
            <a:endParaRPr lang="en-US" dirty="0"/>
          </a:p>
        </p:txBody>
      </p:sp>
      <p:sp>
        <p:nvSpPr>
          <p:cNvPr id="34" name="Text Box 44"/>
          <p:cNvSpPr txBox="1">
            <a:spLocks noChangeArrowheads="1"/>
          </p:cNvSpPr>
          <p:nvPr/>
        </p:nvSpPr>
        <p:spPr bwMode="auto">
          <a:xfrm>
            <a:off x="5156232" y="3129965"/>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(11)</a:t>
            </a:r>
            <a:r>
              <a:rPr kumimoji="0" lang="en-US" sz="1100" b="0" i="0" u="none" strike="noStrike" cap="none" normalizeH="0" baseline="0" dirty="0" smtClean="0">
                <a:ln>
                  <a:noFill/>
                </a:ln>
                <a:solidFill>
                  <a:schemeClr val="tx1"/>
                </a:solidFill>
                <a:effectLst/>
                <a:latin typeface="Calibri" pitchFamily="34" charset="0"/>
              </a:rPr>
              <a:t>= </a:t>
            </a:r>
            <a:r>
              <a:rPr lang="en-US" sz="1100" b="0" dirty="0" smtClean="0"/>
              <a:t>8</a:t>
            </a:r>
            <a:endParaRPr kumimoji="0" lang="en-US" sz="1800" b="0" i="0" u="none" strike="noStrike" cap="none" normalizeH="0" baseline="0" dirty="0" smtClean="0">
              <a:ln>
                <a:noFill/>
              </a:ln>
              <a:solidFill>
                <a:schemeClr val="tx1"/>
              </a:solidFill>
              <a:effectLst/>
              <a:latin typeface="Arial" pitchFamily="34" charset="0"/>
            </a:endParaRPr>
          </a:p>
        </p:txBody>
      </p:sp>
      <p:sp>
        <p:nvSpPr>
          <p:cNvPr id="35" name="Text Box 42"/>
          <p:cNvSpPr txBox="1">
            <a:spLocks noChangeArrowheads="1"/>
          </p:cNvSpPr>
          <p:nvPr/>
        </p:nvSpPr>
        <p:spPr bwMode="auto">
          <a:xfrm>
            <a:off x="2052452" y="3312016"/>
            <a:ext cx="468312"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(1)</a:t>
            </a:r>
            <a:r>
              <a:rPr kumimoji="0" lang="en-US" sz="1100" b="0" i="0" u="none" strike="noStrike" cap="none" normalizeH="0" baseline="0" dirty="0" smtClean="0">
                <a:ln>
                  <a:noFill/>
                </a:ln>
                <a:solidFill>
                  <a:schemeClr val="tx1"/>
                </a:solidFill>
                <a:effectLst/>
                <a:latin typeface="Calibri" pitchFamily="34" charset="0"/>
              </a:rPr>
              <a:t> = 4</a:t>
            </a:r>
            <a:endParaRPr kumimoji="0" lang="en-US" sz="1800" b="0" i="0" u="none" strike="noStrike" cap="none" normalizeH="0" baseline="0" dirty="0" smtClean="0">
              <a:ln>
                <a:noFill/>
              </a:ln>
              <a:solidFill>
                <a:schemeClr val="tx1"/>
              </a:solidFill>
              <a:effectLst/>
              <a:latin typeface="Arial" pitchFamily="34" charset="0"/>
            </a:endParaRPr>
          </a:p>
        </p:txBody>
      </p:sp>
      <p:sp>
        <p:nvSpPr>
          <p:cNvPr id="36" name="Text Box 4"/>
          <p:cNvSpPr txBox="1">
            <a:spLocks noChangeArrowheads="1"/>
          </p:cNvSpPr>
          <p:nvPr/>
        </p:nvSpPr>
        <p:spPr bwMode="auto">
          <a:xfrm>
            <a:off x="2995606" y="2500036"/>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(3) </a:t>
            </a:r>
            <a:r>
              <a:rPr kumimoji="0" lang="en-US" sz="1100" b="0" i="0" u="none" strike="noStrike" cap="none" normalizeH="0" baseline="0" dirty="0" smtClean="0">
                <a:ln>
                  <a:noFill/>
                </a:ln>
                <a:solidFill>
                  <a:schemeClr val="tx1"/>
                </a:solidFill>
                <a:effectLst/>
                <a:latin typeface="Calibri" pitchFamily="34" charset="0"/>
              </a:rPr>
              <a:t>= 2</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37" name="Group 8"/>
          <p:cNvGrpSpPr>
            <a:grpSpLocks/>
          </p:cNvGrpSpPr>
          <p:nvPr/>
        </p:nvGrpSpPr>
        <p:grpSpPr bwMode="auto">
          <a:xfrm>
            <a:off x="2411965" y="2590276"/>
            <a:ext cx="595312" cy="647700"/>
            <a:chOff x="2497" y="1444"/>
            <a:chExt cx="1230" cy="1242"/>
          </a:xfrm>
        </p:grpSpPr>
        <p:sp>
          <p:nvSpPr>
            <p:cNvPr id="38" name="AutoShape 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Text Box 1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40" name="Text Box 1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4</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41" name="Group 24"/>
          <p:cNvGrpSpPr>
            <a:grpSpLocks/>
          </p:cNvGrpSpPr>
          <p:nvPr/>
        </p:nvGrpSpPr>
        <p:grpSpPr bwMode="auto">
          <a:xfrm>
            <a:off x="4547365" y="2548148"/>
            <a:ext cx="595312" cy="647700"/>
            <a:chOff x="2497" y="1444"/>
            <a:chExt cx="1230" cy="1242"/>
          </a:xfrm>
        </p:grpSpPr>
        <p:sp>
          <p:nvSpPr>
            <p:cNvPr id="42" name="AutoShape 25"/>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Text Box 26"/>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6</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44" name="Group 28"/>
          <p:cNvGrpSpPr>
            <a:grpSpLocks/>
          </p:cNvGrpSpPr>
          <p:nvPr/>
        </p:nvGrpSpPr>
        <p:grpSpPr bwMode="auto">
          <a:xfrm>
            <a:off x="3448397" y="2556720"/>
            <a:ext cx="595313" cy="647700"/>
            <a:chOff x="2497" y="1444"/>
            <a:chExt cx="1230" cy="1242"/>
          </a:xfrm>
        </p:grpSpPr>
        <p:sp>
          <p:nvSpPr>
            <p:cNvPr id="45" name="AutoShape 2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Text Box 3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47" name="Text Box 3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9</a:t>
              </a:r>
              <a:endParaRPr kumimoji="0" lang="en-US" sz="1800" b="0" i="0" u="none" strike="noStrike" cap="none" normalizeH="0" baseline="0" dirty="0" smtClean="0">
                <a:ln>
                  <a:noFill/>
                </a:ln>
                <a:solidFill>
                  <a:schemeClr val="tx1"/>
                </a:solidFill>
                <a:effectLst/>
                <a:latin typeface="Arial" pitchFamily="34" charset="0"/>
              </a:endParaRPr>
            </a:p>
          </p:txBody>
        </p:sp>
      </p:grpSp>
      <p:cxnSp>
        <p:nvCxnSpPr>
          <p:cNvPr id="48" name="AutoShape 37"/>
          <p:cNvCxnSpPr>
            <a:cxnSpLocks noChangeShapeType="1"/>
            <a:endCxn id="26" idx="0"/>
          </p:cNvCxnSpPr>
          <p:nvPr/>
        </p:nvCxnSpPr>
        <p:spPr bwMode="auto">
          <a:xfrm>
            <a:off x="4934297" y="3179061"/>
            <a:ext cx="348971" cy="331783"/>
          </a:xfrm>
          <a:prstGeom prst="straightConnector1">
            <a:avLst/>
          </a:prstGeom>
          <a:noFill/>
          <a:ln w="9525">
            <a:solidFill>
              <a:srgbClr val="000000"/>
            </a:solidFill>
            <a:round/>
            <a:headEnd/>
            <a:tailEnd type="triangle" w="med" len="med"/>
          </a:ln>
        </p:spPr>
      </p:cxnSp>
      <p:cxnSp>
        <p:nvCxnSpPr>
          <p:cNvPr id="49" name="Straight Arrow Connector 48"/>
          <p:cNvCxnSpPr/>
          <p:nvPr/>
        </p:nvCxnSpPr>
        <p:spPr>
          <a:xfrm>
            <a:off x="3006696" y="2754527"/>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059864" y="2825039"/>
            <a:ext cx="493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0" idx="0"/>
            <a:endCxn id="38" idx="3"/>
          </p:cNvCxnSpPr>
          <p:nvPr/>
        </p:nvCxnSpPr>
        <p:spPr>
          <a:xfrm flipV="1">
            <a:off x="2332591" y="3221729"/>
            <a:ext cx="330987" cy="484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4"/>
          <p:cNvSpPr txBox="1">
            <a:spLocks noChangeArrowheads="1"/>
          </p:cNvSpPr>
          <p:nvPr/>
        </p:nvSpPr>
        <p:spPr bwMode="auto">
          <a:xfrm>
            <a:off x="2997878" y="3020932"/>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(4) </a:t>
            </a:r>
            <a:r>
              <a:rPr kumimoji="0" lang="en-US" sz="1100" b="0" i="0" u="none" strike="noStrike" cap="none" normalizeH="0" baseline="0" dirty="0" smtClean="0">
                <a:ln>
                  <a:noFill/>
                </a:ln>
                <a:solidFill>
                  <a:schemeClr val="tx1"/>
                </a:solidFill>
                <a:effectLst/>
                <a:latin typeface="Calibri" pitchFamily="34" charset="0"/>
              </a:rPr>
              <a:t>= 4</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53" name="Straight Arrow Connector 52"/>
          <p:cNvCxnSpPr/>
          <p:nvPr/>
        </p:nvCxnSpPr>
        <p:spPr>
          <a:xfrm>
            <a:off x="3008968" y="2947871"/>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 Box 49"/>
          <p:cNvSpPr txBox="1">
            <a:spLocks noChangeArrowheads="1"/>
          </p:cNvSpPr>
          <p:nvPr/>
        </p:nvSpPr>
        <p:spPr bwMode="auto">
          <a:xfrm>
            <a:off x="4511209" y="2723441"/>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27</a:t>
            </a:r>
            <a:endParaRPr kumimoji="0" lang="en-US" sz="1800" b="0" i="0" u="none" strike="noStrike" cap="none" normalizeH="0" baseline="0" dirty="0" smtClean="0">
              <a:ln>
                <a:noFill/>
              </a:ln>
              <a:solidFill>
                <a:schemeClr val="tx1"/>
              </a:solidFill>
              <a:effectLst/>
              <a:latin typeface="Arial" pitchFamily="34" charset="0"/>
            </a:endParaRPr>
          </a:p>
        </p:txBody>
      </p:sp>
      <p:sp>
        <p:nvSpPr>
          <p:cNvPr id="55" name="Text Box 4"/>
          <p:cNvSpPr txBox="1">
            <a:spLocks noChangeArrowheads="1"/>
          </p:cNvSpPr>
          <p:nvPr/>
        </p:nvSpPr>
        <p:spPr bwMode="auto">
          <a:xfrm>
            <a:off x="4048774" y="2584196"/>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(8) </a:t>
            </a:r>
            <a:r>
              <a:rPr kumimoji="0" lang="en-US" sz="1100" b="0" i="0" u="none" strike="noStrike" cap="none" normalizeH="0" baseline="0" dirty="0" smtClean="0">
                <a:ln>
                  <a:noFill/>
                </a:ln>
                <a:solidFill>
                  <a:schemeClr val="tx1"/>
                </a:solidFill>
                <a:effectLst/>
                <a:latin typeface="Calibri" pitchFamily="34" charset="0"/>
              </a:rPr>
              <a:t>= 12</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56" name="Straight Arrow Connector 55"/>
          <p:cNvCxnSpPr/>
          <p:nvPr/>
        </p:nvCxnSpPr>
        <p:spPr>
          <a:xfrm>
            <a:off x="4034840" y="3032031"/>
            <a:ext cx="530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 Box 4"/>
          <p:cNvSpPr txBox="1">
            <a:spLocks noChangeArrowheads="1"/>
          </p:cNvSpPr>
          <p:nvPr/>
        </p:nvSpPr>
        <p:spPr bwMode="auto">
          <a:xfrm>
            <a:off x="4064694" y="2859428"/>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(9) </a:t>
            </a:r>
            <a:r>
              <a:rPr kumimoji="0" lang="en-US" sz="1100" b="0" i="0" u="none" strike="noStrike" cap="none" normalizeH="0" baseline="0" dirty="0" smtClean="0">
                <a:ln>
                  <a:noFill/>
                </a:ln>
                <a:solidFill>
                  <a:schemeClr val="tx1"/>
                </a:solidFill>
                <a:effectLst/>
                <a:latin typeface="Calibri" pitchFamily="34" charset="0"/>
              </a:rPr>
              <a:t>= 18</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58" name="AutoShape 36"/>
          <p:cNvCxnSpPr>
            <a:cxnSpLocks noChangeShapeType="1"/>
          </p:cNvCxnSpPr>
          <p:nvPr/>
        </p:nvCxnSpPr>
        <p:spPr bwMode="auto">
          <a:xfrm flipH="1" flipV="1">
            <a:off x="3825307" y="3208081"/>
            <a:ext cx="348741" cy="1093942"/>
          </a:xfrm>
          <a:prstGeom prst="straightConnector1">
            <a:avLst/>
          </a:prstGeom>
          <a:noFill/>
          <a:ln w="9525">
            <a:solidFill>
              <a:srgbClr val="000000"/>
            </a:solidFill>
            <a:round/>
            <a:headEnd/>
            <a:tailEnd type="triangle" w="med" len="med"/>
          </a:ln>
        </p:spPr>
      </p:cxnSp>
      <p:sp>
        <p:nvSpPr>
          <p:cNvPr id="59" name="Text Box 4"/>
          <p:cNvSpPr txBox="1">
            <a:spLocks noChangeArrowheads="1"/>
          </p:cNvSpPr>
          <p:nvPr/>
        </p:nvSpPr>
        <p:spPr bwMode="auto">
          <a:xfrm>
            <a:off x="3505126" y="3637364"/>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(6) </a:t>
            </a:r>
            <a:r>
              <a:rPr kumimoji="0" lang="en-US" sz="1100" b="0" i="0" u="none" strike="noStrike" cap="none" normalizeH="0" baseline="0" dirty="0" smtClean="0">
                <a:ln>
                  <a:noFill/>
                </a:ln>
                <a:solidFill>
                  <a:schemeClr val="tx1"/>
                </a:solidFill>
                <a:effectLst/>
                <a:latin typeface="Calibri" pitchFamily="34" charset="0"/>
              </a:rPr>
              <a:t>= 2</a:t>
            </a:r>
            <a:endParaRPr kumimoji="0" lang="en-US" sz="1800" b="0" i="0" u="none" strike="noStrike" cap="none" normalizeH="0" baseline="0" dirty="0" smtClean="0">
              <a:ln>
                <a:noFill/>
              </a:ln>
              <a:solidFill>
                <a:schemeClr val="tx1"/>
              </a:solidFill>
              <a:effectLst/>
              <a:latin typeface="Arial" pitchFamily="34" charset="0"/>
            </a:endParaRPr>
          </a:p>
        </p:txBody>
      </p:sp>
      <p:cxnSp>
        <p:nvCxnSpPr>
          <p:cNvPr id="60" name="AutoShape 37"/>
          <p:cNvCxnSpPr>
            <a:cxnSpLocks noChangeShapeType="1"/>
          </p:cNvCxnSpPr>
          <p:nvPr/>
        </p:nvCxnSpPr>
        <p:spPr bwMode="auto">
          <a:xfrm>
            <a:off x="3825307" y="3221729"/>
            <a:ext cx="1323753" cy="441515"/>
          </a:xfrm>
          <a:prstGeom prst="straightConnector1">
            <a:avLst/>
          </a:prstGeom>
          <a:noFill/>
          <a:ln w="9525">
            <a:solidFill>
              <a:srgbClr val="000000"/>
            </a:solidFill>
            <a:round/>
            <a:headEnd/>
            <a:tailEnd type="triangle" w="med" len="med"/>
          </a:ln>
        </p:spPr>
      </p:cxnSp>
      <p:cxnSp>
        <p:nvCxnSpPr>
          <p:cNvPr id="61" name="Curved Connector 60"/>
          <p:cNvCxnSpPr>
            <a:stCxn id="46" idx="0"/>
            <a:endCxn id="42" idx="7"/>
          </p:cNvCxnSpPr>
          <p:nvPr/>
        </p:nvCxnSpPr>
        <p:spPr>
          <a:xfrm rot="5400000" flipH="1" flipV="1">
            <a:off x="4327164" y="2018374"/>
            <a:ext cx="17878" cy="1109921"/>
          </a:xfrm>
          <a:prstGeom prst="curvedConnector3">
            <a:avLst>
              <a:gd name="adj1" fmla="val 139319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 Box 4"/>
          <p:cNvSpPr txBox="1">
            <a:spLocks noChangeArrowheads="1"/>
          </p:cNvSpPr>
          <p:nvPr/>
        </p:nvSpPr>
        <p:spPr bwMode="auto">
          <a:xfrm>
            <a:off x="4117014" y="2161108"/>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100" b="0" dirty="0" smtClean="0"/>
              <a:t>(7) </a:t>
            </a:r>
            <a:r>
              <a:rPr kumimoji="0" lang="en-US" sz="1100" b="0" i="0" u="none" strike="noStrike" cap="none" normalizeH="0" baseline="0" dirty="0" smtClean="0">
                <a:ln>
                  <a:noFill/>
                </a:ln>
                <a:solidFill>
                  <a:schemeClr val="tx1"/>
                </a:solidFill>
                <a:effectLst/>
                <a:latin typeface="Calibri" pitchFamily="34" charset="0"/>
              </a:rPr>
              <a:t>= 8</a:t>
            </a:r>
            <a:endParaRPr kumimoji="0" lang="en-US" sz="1800" b="0" i="0" u="none" strike="noStrike" cap="none" normalizeH="0" baseline="0" dirty="0" smtClean="0">
              <a:ln>
                <a:noFill/>
              </a:ln>
              <a:solidFill>
                <a:schemeClr val="tx1"/>
              </a:solidFill>
              <a:effectLst/>
              <a:latin typeface="Arial" pitchFamily="34" charset="0"/>
            </a:endParaRPr>
          </a:p>
        </p:txBody>
      </p:sp>
      <p:sp>
        <p:nvSpPr>
          <p:cNvPr id="63" name="Text Box 15"/>
          <p:cNvSpPr txBox="1">
            <a:spLocks noChangeArrowheads="1"/>
          </p:cNvSpPr>
          <p:nvPr/>
        </p:nvSpPr>
        <p:spPr bwMode="auto">
          <a:xfrm>
            <a:off x="2338673" y="3954655"/>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Text Box 15"/>
          <p:cNvSpPr txBox="1">
            <a:spLocks noChangeArrowheads="1"/>
          </p:cNvSpPr>
          <p:nvPr/>
        </p:nvSpPr>
        <p:spPr bwMode="auto">
          <a:xfrm>
            <a:off x="3198497" y="4582463"/>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latin typeface="Times New Roman" pitchFamily="18" charset="0"/>
              </a:rPr>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65" name="Text Box 15"/>
          <p:cNvSpPr txBox="1">
            <a:spLocks noChangeArrowheads="1"/>
          </p:cNvSpPr>
          <p:nvPr/>
        </p:nvSpPr>
        <p:spPr bwMode="auto">
          <a:xfrm>
            <a:off x="4290337" y="4555167"/>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latin typeface="Times New Roman" pitchFamily="18" charset="0"/>
              </a:rPr>
              <a:t>7</a:t>
            </a:r>
            <a:endParaRPr kumimoji="0" lang="en-US" sz="1800" b="0" i="0" u="none" strike="noStrike" cap="none" normalizeH="0" baseline="0" dirty="0" smtClean="0">
              <a:ln>
                <a:noFill/>
              </a:ln>
              <a:solidFill>
                <a:schemeClr val="tx1"/>
              </a:solidFill>
              <a:effectLst/>
              <a:latin typeface="Arial" pitchFamily="34" charset="0"/>
            </a:endParaRPr>
          </a:p>
        </p:txBody>
      </p:sp>
      <p:sp>
        <p:nvSpPr>
          <p:cNvPr id="66" name="Text Box 15"/>
          <p:cNvSpPr txBox="1">
            <a:spLocks noChangeArrowheads="1"/>
          </p:cNvSpPr>
          <p:nvPr/>
        </p:nvSpPr>
        <p:spPr bwMode="auto">
          <a:xfrm>
            <a:off x="2761761" y="2862815"/>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latin typeface="Times New Roman" pitchFamily="18" charset="0"/>
              </a:rPr>
              <a:t>5</a:t>
            </a:r>
            <a:endParaRPr kumimoji="0" lang="en-US" sz="1800" b="0" i="0" u="none" strike="noStrike" cap="none" normalizeH="0" baseline="0" dirty="0" smtClean="0">
              <a:ln>
                <a:noFill/>
              </a:ln>
              <a:solidFill>
                <a:schemeClr val="tx1"/>
              </a:solidFill>
              <a:effectLst/>
              <a:latin typeface="Arial" pitchFamily="34" charset="0"/>
            </a:endParaRPr>
          </a:p>
        </p:txBody>
      </p:sp>
      <p:sp>
        <p:nvSpPr>
          <p:cNvPr id="67" name="Text Box 15"/>
          <p:cNvSpPr txBox="1">
            <a:spLocks noChangeArrowheads="1"/>
          </p:cNvSpPr>
          <p:nvPr/>
        </p:nvSpPr>
        <p:spPr bwMode="auto">
          <a:xfrm>
            <a:off x="3799009" y="2821871"/>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latin typeface="Times New Roman" pitchFamily="18" charset="0"/>
              </a:rPr>
              <a:t>9</a:t>
            </a:r>
            <a:endParaRPr kumimoji="0" lang="en-US" sz="1800" b="0" i="0" u="none" strike="noStrike" cap="none" normalizeH="0" baseline="0" dirty="0" smtClean="0">
              <a:ln>
                <a:noFill/>
              </a:ln>
              <a:solidFill>
                <a:schemeClr val="tx1"/>
              </a:solidFill>
              <a:effectLst/>
              <a:latin typeface="Arial" pitchFamily="34" charset="0"/>
            </a:endParaRPr>
          </a:p>
        </p:txBody>
      </p:sp>
      <p:sp>
        <p:nvSpPr>
          <p:cNvPr id="68" name="Text Box 49"/>
          <p:cNvSpPr txBox="1">
            <a:spLocks noChangeArrowheads="1"/>
          </p:cNvSpPr>
          <p:nvPr/>
        </p:nvSpPr>
        <p:spPr bwMode="auto">
          <a:xfrm>
            <a:off x="4868329" y="2807601"/>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rPr>
              <a:t>27</a:t>
            </a:r>
            <a:endParaRPr kumimoji="0" lang="en-US" sz="1800" b="0" i="0" u="none" strike="noStrike" cap="none" normalizeH="0" baseline="0" dirty="0" smtClean="0">
              <a:ln>
                <a:noFill/>
              </a:ln>
              <a:solidFill>
                <a:schemeClr val="tx1"/>
              </a:solidFill>
              <a:effectLst/>
              <a:latin typeface="Arial" pitchFamily="34" charset="0"/>
            </a:endParaRPr>
          </a:p>
        </p:txBody>
      </p:sp>
      <p:sp>
        <p:nvSpPr>
          <p:cNvPr id="69" name="Text Box 49"/>
          <p:cNvSpPr txBox="1">
            <a:spLocks noChangeArrowheads="1"/>
          </p:cNvSpPr>
          <p:nvPr/>
        </p:nvSpPr>
        <p:spPr bwMode="auto">
          <a:xfrm>
            <a:off x="5482489" y="3708369"/>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35</a:t>
            </a: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Text Box 49"/>
          <p:cNvSpPr txBox="1">
            <a:spLocks noChangeArrowheads="1"/>
          </p:cNvSpPr>
          <p:nvPr/>
        </p:nvSpPr>
        <p:spPr bwMode="auto">
          <a:xfrm>
            <a:off x="6901881" y="3694721"/>
            <a:ext cx="320984" cy="2070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t>3</a:t>
            </a:r>
            <a:r>
              <a:rPr kumimoji="0" lang="en-US" sz="900" b="0" i="0" u="none" strike="noStrike" cap="none" normalizeH="0" baseline="0" dirty="0" smtClean="0">
                <a:ln>
                  <a:noFill/>
                </a:ln>
                <a:solidFill>
                  <a:schemeClr val="tx1"/>
                </a:solidFill>
                <a:effectLst/>
                <a:latin typeface="Calibri" pitchFamily="34" charset="0"/>
              </a:rPr>
              <a:t>7</a:t>
            </a:r>
            <a:endParaRPr kumimoji="0" lang="en-US" sz="1800" b="0" i="0" u="none" strike="noStrike" cap="none" normalizeH="0" baseline="0" dirty="0" smtClean="0">
              <a:ln>
                <a:noFill/>
              </a:ln>
              <a:solidFill>
                <a:schemeClr val="tx1"/>
              </a:solidFill>
              <a:effectLst/>
              <a:latin typeface="Arial" pitchFamily="34" charset="0"/>
            </a:endParaRPr>
          </a:p>
        </p:txBody>
      </p:sp>
      <p:sp>
        <p:nvSpPr>
          <p:cNvPr id="71" name="Text Box 15"/>
          <p:cNvSpPr txBox="1">
            <a:spLocks noChangeArrowheads="1"/>
          </p:cNvSpPr>
          <p:nvPr/>
        </p:nvSpPr>
        <p:spPr bwMode="auto">
          <a:xfrm>
            <a:off x="2163521" y="4079759"/>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72" name="Text Box 15"/>
          <p:cNvSpPr txBox="1">
            <a:spLocks noChangeArrowheads="1"/>
          </p:cNvSpPr>
          <p:nvPr/>
        </p:nvSpPr>
        <p:spPr bwMode="auto">
          <a:xfrm>
            <a:off x="3009697" y="4707567"/>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75" name="Text Box 15"/>
          <p:cNvSpPr txBox="1">
            <a:spLocks noChangeArrowheads="1"/>
          </p:cNvSpPr>
          <p:nvPr/>
        </p:nvSpPr>
        <p:spPr bwMode="auto">
          <a:xfrm>
            <a:off x="2586609" y="2960623"/>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0" dirty="0" smtClean="0">
                <a:latin typeface="Times New Roman" pitchFamily="18"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76" name="Text Box 15"/>
          <p:cNvSpPr txBox="1">
            <a:spLocks noChangeArrowheads="1"/>
          </p:cNvSpPr>
          <p:nvPr/>
        </p:nvSpPr>
        <p:spPr bwMode="auto">
          <a:xfrm>
            <a:off x="3610209" y="2946975"/>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77" name="Text Box 15"/>
          <p:cNvSpPr txBox="1">
            <a:spLocks noChangeArrowheads="1"/>
          </p:cNvSpPr>
          <p:nvPr/>
        </p:nvSpPr>
        <p:spPr bwMode="auto">
          <a:xfrm>
            <a:off x="4115185" y="4666623"/>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78" name="Text Box 15"/>
          <p:cNvSpPr txBox="1">
            <a:spLocks noChangeArrowheads="1"/>
          </p:cNvSpPr>
          <p:nvPr/>
        </p:nvSpPr>
        <p:spPr bwMode="auto">
          <a:xfrm>
            <a:off x="5316209" y="3847743"/>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79" name="Text Box 15"/>
          <p:cNvSpPr txBox="1">
            <a:spLocks noChangeArrowheads="1"/>
          </p:cNvSpPr>
          <p:nvPr/>
        </p:nvSpPr>
        <p:spPr bwMode="auto">
          <a:xfrm>
            <a:off x="6735601" y="3834095"/>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80" name="Text Box 15"/>
          <p:cNvSpPr txBox="1">
            <a:spLocks noChangeArrowheads="1"/>
          </p:cNvSpPr>
          <p:nvPr/>
        </p:nvSpPr>
        <p:spPr bwMode="auto">
          <a:xfrm>
            <a:off x="4702049" y="2946975"/>
            <a:ext cx="222153" cy="207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Program Evaluation Review Technique (PERT)</a:t>
            </a:r>
            <a:endParaRPr lang="en-US" sz="2800" dirty="0"/>
          </a:p>
        </p:txBody>
      </p:sp>
      <p:sp>
        <p:nvSpPr>
          <p:cNvPr id="4" name="Rectangle 1"/>
          <p:cNvSpPr>
            <a:spLocks noChangeArrowheads="1"/>
          </p:cNvSpPr>
          <p:nvPr/>
        </p:nvSpPr>
        <p:spPr bwMode="auto">
          <a:xfrm>
            <a:off x="239990" y="1344831"/>
            <a:ext cx="8480929"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US" b="0" dirty="0" smtClean="0"/>
              <a:t>PERT can be used to measure the uncertainty in activity durations. PERT was developed for high risk, expensive and large sized project. Thus, the environment was similar of today’s software project. The PERT method is based on CPM technique and requires the following estimates:</a:t>
            </a:r>
          </a:p>
          <a:p>
            <a:pPr marL="342900" lvl="0" indent="-342900">
              <a:lnSpc>
                <a:spcPct val="150000"/>
              </a:lnSpc>
              <a:buFont typeface="+mj-lt"/>
              <a:buAutoNum type="arabicPeriod"/>
            </a:pPr>
            <a:r>
              <a:rPr lang="en-US" b="0" dirty="0" smtClean="0"/>
              <a:t>Most likely time (m): The expected time taken by a project in ordinary conditions.</a:t>
            </a:r>
          </a:p>
          <a:p>
            <a:pPr marL="342900" lvl="0" indent="-342900">
              <a:lnSpc>
                <a:spcPct val="150000"/>
              </a:lnSpc>
              <a:buFont typeface="+mj-lt"/>
              <a:buAutoNum type="arabicPeriod"/>
            </a:pPr>
            <a:r>
              <a:rPr lang="en-US" b="0" dirty="0" smtClean="0"/>
              <a:t>Optimistic time (a): The expected shortest time taken by a project.</a:t>
            </a:r>
          </a:p>
          <a:p>
            <a:pPr marL="342900" lvl="0" indent="-342900">
              <a:lnSpc>
                <a:spcPct val="150000"/>
              </a:lnSpc>
              <a:buFont typeface="+mj-lt"/>
              <a:buAutoNum type="arabicPeriod"/>
            </a:pPr>
            <a:r>
              <a:rPr lang="en-US" b="0" dirty="0" smtClean="0"/>
              <a:t>Pessimistic time (b): The worst possible time that a project may take.</a:t>
            </a:r>
          </a:p>
          <a:p>
            <a:pPr>
              <a:lnSpc>
                <a:spcPct val="150000"/>
              </a:lnSpc>
            </a:pPr>
            <a:endParaRPr lang="en-US" b="0" dirty="0" smtClean="0"/>
          </a:p>
          <a:p>
            <a:pPr>
              <a:lnSpc>
                <a:spcPct val="150000"/>
              </a:lnSpc>
            </a:pPr>
            <a:r>
              <a:rPr lang="en-US" b="0" dirty="0" smtClean="0"/>
              <a:t>PERT calculates the total estimated time by using the above three estimates as:</a:t>
            </a:r>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3185" name="Object 1"/>
          <p:cNvGraphicFramePr>
            <a:graphicFrameLocks noChangeAspect="1"/>
          </p:cNvGraphicFramePr>
          <p:nvPr/>
        </p:nvGraphicFramePr>
        <p:xfrm>
          <a:off x="3643952" y="4576484"/>
          <a:ext cx="1405720" cy="594170"/>
        </p:xfrm>
        <a:graphic>
          <a:graphicData uri="http://schemas.openxmlformats.org/presentationml/2006/ole">
            <p:oleObj spid="_x0000_s93187" name="Equation" r:id="rId3" imgW="927077" imgH="393539" progId="Equation.3">
              <p:embed/>
            </p:oleObj>
          </a:graphicData>
        </a:graphic>
      </p:graphicFrame>
      <p:sp>
        <p:nvSpPr>
          <p:cNvPr id="6" name="Rectangle 1"/>
          <p:cNvSpPr>
            <a:spLocks noChangeArrowheads="1"/>
          </p:cNvSpPr>
          <p:nvPr/>
        </p:nvSpPr>
        <p:spPr bwMode="auto">
          <a:xfrm>
            <a:off x="242262" y="5455023"/>
            <a:ext cx="848092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US" b="0" dirty="0" smtClean="0"/>
              <a:t>Table 4.30 shows the additional time estimates for </a:t>
            </a:r>
            <a:r>
              <a:rPr lang="en-US" b="0" smtClean="0"/>
              <a:t>project taken </a:t>
            </a:r>
            <a:r>
              <a:rPr lang="en-US" b="0" dirty="0" smtClean="0"/>
              <a:t>in table 4.23.</a:t>
            </a:r>
            <a:endParaRPr lang="en-US" b="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Program Evaluation Review Technique (PERT)</a:t>
            </a:r>
            <a:endParaRPr lang="en-US" sz="2800" dirty="0"/>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nvGraphicFramePr>
        <p:xfrm>
          <a:off x="1524000" y="2167128"/>
          <a:ext cx="5941326" cy="2771795"/>
        </p:xfrm>
        <a:graphic>
          <a:graphicData uri="http://schemas.openxmlformats.org/drawingml/2006/table">
            <a:tbl>
              <a:tblPr>
                <a:tableStyleId>{3C2FFA5D-87B4-456A-9821-1D502468CF0F}</a:tableStyleId>
              </a:tblPr>
              <a:tblGrid>
                <a:gridCol w="944646"/>
                <a:gridCol w="1665560"/>
                <a:gridCol w="1665560"/>
                <a:gridCol w="1665560"/>
              </a:tblGrid>
              <a:tr h="318155">
                <a:tc>
                  <a:txBody>
                    <a:bodyPr/>
                    <a:lstStyle/>
                    <a:p>
                      <a:pPr marL="0" marR="0" algn="ctr">
                        <a:lnSpc>
                          <a:spcPct val="115000"/>
                        </a:lnSpc>
                        <a:spcBef>
                          <a:spcPts val="0"/>
                        </a:spcBef>
                        <a:spcAft>
                          <a:spcPts val="0"/>
                        </a:spcAft>
                      </a:pPr>
                      <a:r>
                        <a:rPr lang="en-US" sz="1400" dirty="0"/>
                        <a:t>Activity</a:t>
                      </a:r>
                      <a:endParaRPr lang="en-US" sz="1400" b="0" i="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Optimistic (a)</a:t>
                      </a:r>
                      <a:endParaRPr lang="en-US" sz="1400" b="0" i="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Most</a:t>
                      </a:r>
                      <a:r>
                        <a:rPr lang="en-US" sz="1400" kern="1200" baseline="0" dirty="0" smtClean="0"/>
                        <a:t> likely (m)</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Pessimistic</a:t>
                      </a:r>
                      <a:r>
                        <a:rPr lang="en-US" sz="1400" kern="1200" baseline="0" dirty="0" smtClean="0"/>
                        <a:t> (b)</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r>
              <a:tr h="204577">
                <a:tc>
                  <a:txBody>
                    <a:bodyPr/>
                    <a:lstStyle/>
                    <a:p>
                      <a:pPr marL="0" marR="0" algn="ctr">
                        <a:lnSpc>
                          <a:spcPct val="115000"/>
                        </a:lnSpc>
                        <a:spcBef>
                          <a:spcPts val="0"/>
                        </a:spcBef>
                        <a:spcAft>
                          <a:spcPts val="0"/>
                        </a:spcAft>
                      </a:pPr>
                      <a:r>
                        <a:rPr lang="en-US" sz="1400" dirty="0" smtClean="0"/>
                        <a:t>A</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04577">
                <a:tc>
                  <a:txBody>
                    <a:bodyPr/>
                    <a:lstStyle/>
                    <a:p>
                      <a:pPr marL="0" marR="0" algn="ctr">
                        <a:lnSpc>
                          <a:spcPct val="115000"/>
                        </a:lnSpc>
                        <a:spcBef>
                          <a:spcPts val="0"/>
                        </a:spcBef>
                        <a:spcAft>
                          <a:spcPts val="0"/>
                        </a:spcAft>
                      </a:pPr>
                      <a:r>
                        <a:rPr lang="en-US" sz="1400" dirty="0" smtClean="0"/>
                        <a:t>B</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04577">
                <a:tc>
                  <a:txBody>
                    <a:bodyPr/>
                    <a:lstStyle/>
                    <a:p>
                      <a:pPr marL="0" marR="0" algn="ctr">
                        <a:lnSpc>
                          <a:spcPct val="115000"/>
                        </a:lnSpc>
                        <a:spcBef>
                          <a:spcPts val="0"/>
                        </a:spcBef>
                        <a:spcAft>
                          <a:spcPts val="0"/>
                        </a:spcAft>
                      </a:pPr>
                      <a:r>
                        <a:rPr lang="en-US" sz="1400" dirty="0" smtClean="0"/>
                        <a:t>C</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04577">
                <a:tc>
                  <a:txBody>
                    <a:bodyPr/>
                    <a:lstStyle/>
                    <a:p>
                      <a:pPr marL="0" marR="0" algn="ctr">
                        <a:lnSpc>
                          <a:spcPct val="115000"/>
                        </a:lnSpc>
                        <a:spcBef>
                          <a:spcPts val="0"/>
                        </a:spcBef>
                        <a:spcAft>
                          <a:spcPts val="0"/>
                        </a:spcAft>
                      </a:pPr>
                      <a:r>
                        <a:rPr lang="en-US" sz="1400" dirty="0" smtClean="0"/>
                        <a:t>D</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04577">
                <a:tc>
                  <a:txBody>
                    <a:bodyPr/>
                    <a:lstStyle/>
                    <a:p>
                      <a:pPr marL="0" marR="0" algn="ctr">
                        <a:lnSpc>
                          <a:spcPct val="115000"/>
                        </a:lnSpc>
                        <a:spcBef>
                          <a:spcPts val="0"/>
                        </a:spcBef>
                        <a:spcAft>
                          <a:spcPts val="0"/>
                        </a:spcAft>
                      </a:pPr>
                      <a:r>
                        <a:rPr lang="en-US" sz="1400" dirty="0" smtClean="0"/>
                        <a:t>E</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04577">
                <a:tc>
                  <a:txBody>
                    <a:bodyPr/>
                    <a:lstStyle/>
                    <a:p>
                      <a:pPr marL="0" marR="0" algn="ctr">
                        <a:lnSpc>
                          <a:spcPct val="115000"/>
                        </a:lnSpc>
                        <a:spcBef>
                          <a:spcPts val="0"/>
                        </a:spcBef>
                        <a:spcAft>
                          <a:spcPts val="0"/>
                        </a:spcAft>
                      </a:pPr>
                      <a:r>
                        <a:rPr lang="en-US" sz="1400" dirty="0" smtClean="0"/>
                        <a:t>F</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04577">
                <a:tc>
                  <a:txBody>
                    <a:bodyPr/>
                    <a:lstStyle/>
                    <a:p>
                      <a:pPr marL="0" marR="0" algn="ctr">
                        <a:lnSpc>
                          <a:spcPct val="115000"/>
                        </a:lnSpc>
                        <a:spcBef>
                          <a:spcPts val="0"/>
                        </a:spcBef>
                        <a:spcAft>
                          <a:spcPts val="0"/>
                        </a:spcAft>
                      </a:pPr>
                      <a:r>
                        <a:rPr lang="en-US" sz="1400" dirty="0" smtClean="0"/>
                        <a:t>G</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6</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04577">
                <a:tc>
                  <a:txBody>
                    <a:bodyPr/>
                    <a:lstStyle/>
                    <a:p>
                      <a:pPr marL="0" marR="0" algn="ctr">
                        <a:lnSpc>
                          <a:spcPct val="115000"/>
                        </a:lnSpc>
                        <a:spcBef>
                          <a:spcPts val="0"/>
                        </a:spcBef>
                        <a:spcAft>
                          <a:spcPts val="0"/>
                        </a:spcAft>
                      </a:pPr>
                      <a:r>
                        <a:rPr lang="en-US" sz="1400" dirty="0" smtClean="0"/>
                        <a:t>H</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04577">
                <a:tc>
                  <a:txBody>
                    <a:bodyPr/>
                    <a:lstStyle/>
                    <a:p>
                      <a:pPr marL="0" marR="0" algn="ctr">
                        <a:lnSpc>
                          <a:spcPct val="115000"/>
                        </a:lnSpc>
                        <a:spcBef>
                          <a:spcPts val="0"/>
                        </a:spcBef>
                        <a:spcAft>
                          <a:spcPts val="0"/>
                        </a:spcAft>
                      </a:pPr>
                      <a:r>
                        <a:rPr lang="en-US" sz="1400" dirty="0" smtClean="0"/>
                        <a:t>I</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04577">
                <a:tc>
                  <a:txBody>
                    <a:bodyPr/>
                    <a:lstStyle/>
                    <a:p>
                      <a:pPr marL="0" marR="0" algn="ctr">
                        <a:lnSpc>
                          <a:spcPct val="115000"/>
                        </a:lnSpc>
                        <a:spcBef>
                          <a:spcPts val="0"/>
                        </a:spcBef>
                        <a:spcAft>
                          <a:spcPts val="0"/>
                        </a:spcAft>
                      </a:pPr>
                      <a:r>
                        <a:rPr lang="en-US" sz="1400" dirty="0" smtClean="0"/>
                        <a:t>J</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bl>
          </a:graphicData>
        </a:graphic>
      </p:graphicFrame>
      <p:sp>
        <p:nvSpPr>
          <p:cNvPr id="8" name="TextBox 7"/>
          <p:cNvSpPr txBox="1"/>
          <p:nvPr/>
        </p:nvSpPr>
        <p:spPr>
          <a:xfrm>
            <a:off x="2333767" y="1719618"/>
            <a:ext cx="4421875" cy="338554"/>
          </a:xfrm>
          <a:prstGeom prst="rect">
            <a:avLst/>
          </a:prstGeom>
          <a:noFill/>
        </p:spPr>
        <p:txBody>
          <a:bodyPr wrap="square" rtlCol="0">
            <a:spAutoFit/>
          </a:bodyPr>
          <a:lstStyle/>
          <a:p>
            <a:pPr algn="ctr"/>
            <a:r>
              <a:rPr lang="en-US" dirty="0" smtClean="0"/>
              <a:t>Table  4.30    </a:t>
            </a:r>
            <a:r>
              <a:rPr lang="en-US" b="0" dirty="0" smtClean="0"/>
              <a:t>Table with time estimates</a:t>
            </a:r>
            <a:endParaRPr lang="en-US" b="0" dirty="0"/>
          </a:p>
        </p:txBody>
      </p:sp>
      <p:sp>
        <p:nvSpPr>
          <p:cNvPr id="9" name="TextBox 8"/>
          <p:cNvSpPr txBox="1"/>
          <p:nvPr/>
        </p:nvSpPr>
        <p:spPr>
          <a:xfrm>
            <a:off x="409433" y="5516336"/>
            <a:ext cx="8311486" cy="338554"/>
          </a:xfrm>
          <a:prstGeom prst="rect">
            <a:avLst/>
          </a:prstGeom>
          <a:noFill/>
        </p:spPr>
        <p:txBody>
          <a:bodyPr wrap="square" rtlCol="0">
            <a:spAutoFit/>
          </a:bodyPr>
          <a:lstStyle/>
          <a:p>
            <a:r>
              <a:rPr lang="en-US" b="0" dirty="0" smtClean="0"/>
              <a:t>The nodes in the PERT network are divided into four quadrants as shown in figure 4.21.</a:t>
            </a:r>
            <a:endParaRPr lang="en-US" b="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Program Evaluation Review Technique (PERT)</a:t>
            </a:r>
            <a:endParaRPr lang="en-US" sz="2800" dirty="0"/>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239990" y="1640371"/>
            <a:ext cx="8311486" cy="338554"/>
          </a:xfrm>
          <a:prstGeom prst="rect">
            <a:avLst/>
          </a:prstGeom>
          <a:noFill/>
        </p:spPr>
        <p:txBody>
          <a:bodyPr wrap="square" rtlCol="0">
            <a:spAutoFit/>
          </a:bodyPr>
          <a:lstStyle/>
          <a:p>
            <a:r>
              <a:rPr lang="en-US" b="0" dirty="0" smtClean="0"/>
              <a:t>The nodes in the PERT network are divided into four quadrants as shown in figure 4.21.</a:t>
            </a:r>
            <a:endParaRPr lang="en-US" b="0" dirty="0"/>
          </a:p>
        </p:txBody>
      </p:sp>
      <p:sp>
        <p:nvSpPr>
          <p:cNvPr id="1157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15713" name="Group 1"/>
          <p:cNvGrpSpPr>
            <a:grpSpLocks noChangeAspect="1"/>
          </p:cNvGrpSpPr>
          <p:nvPr/>
        </p:nvGrpSpPr>
        <p:grpSpPr bwMode="auto">
          <a:xfrm>
            <a:off x="1134138" y="2384639"/>
            <a:ext cx="6828997" cy="2845416"/>
            <a:chOff x="1996" y="5649"/>
            <a:chExt cx="6480" cy="2700"/>
          </a:xfrm>
        </p:grpSpPr>
        <p:sp>
          <p:nvSpPr>
            <p:cNvPr id="115725" name="AutoShape 13"/>
            <p:cNvSpPr>
              <a:spLocks noChangeAspect="1" noChangeArrowheads="1" noTextEdit="1"/>
            </p:cNvSpPr>
            <p:nvPr/>
          </p:nvSpPr>
          <p:spPr bwMode="auto">
            <a:xfrm>
              <a:off x="1996" y="5649"/>
              <a:ext cx="6480" cy="2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5724" name="AutoShape 12"/>
            <p:cNvSpPr>
              <a:spLocks noChangeArrowheads="1"/>
            </p:cNvSpPr>
            <p:nvPr/>
          </p:nvSpPr>
          <p:spPr bwMode="auto">
            <a:xfrm>
              <a:off x="3796" y="6189"/>
              <a:ext cx="1800" cy="18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723" name="AutoShape 11"/>
            <p:cNvSpPr>
              <a:spLocks noChangeShapeType="1"/>
            </p:cNvSpPr>
            <p:nvPr/>
          </p:nvSpPr>
          <p:spPr bwMode="auto">
            <a:xfrm>
              <a:off x="4696" y="6189"/>
              <a:ext cx="1" cy="18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722" name="AutoShape 10"/>
            <p:cNvSpPr>
              <a:spLocks noChangeShapeType="1"/>
            </p:cNvSpPr>
            <p:nvPr/>
          </p:nvSpPr>
          <p:spPr bwMode="auto">
            <a:xfrm>
              <a:off x="3796" y="7089"/>
              <a:ext cx="180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721" name="Text Box 9"/>
            <p:cNvSpPr txBox="1">
              <a:spLocks noChangeArrowheads="1"/>
            </p:cNvSpPr>
            <p:nvPr/>
          </p:nvSpPr>
          <p:spPr bwMode="auto">
            <a:xfrm>
              <a:off x="2176" y="7269"/>
              <a:ext cx="1260" cy="70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Expected date</a:t>
              </a:r>
              <a:endParaRPr kumimoji="0" lang="en-US" sz="1800" b="0" i="0" u="none" strike="noStrike" cap="none" normalizeH="0" baseline="0" smtClean="0">
                <a:ln>
                  <a:noFill/>
                </a:ln>
                <a:solidFill>
                  <a:schemeClr val="tx1"/>
                </a:solidFill>
                <a:effectLst/>
                <a:latin typeface="Arial" pitchFamily="34" charset="0"/>
              </a:endParaRPr>
            </a:p>
          </p:txBody>
        </p:sp>
        <p:sp>
          <p:nvSpPr>
            <p:cNvPr id="115720" name="Text Box 8"/>
            <p:cNvSpPr txBox="1">
              <a:spLocks noChangeArrowheads="1"/>
            </p:cNvSpPr>
            <p:nvPr/>
          </p:nvSpPr>
          <p:spPr bwMode="auto">
            <a:xfrm>
              <a:off x="5776" y="7269"/>
              <a:ext cx="1440" cy="70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Standard Deviation</a:t>
              </a:r>
              <a:endParaRPr kumimoji="0" lang="en-US" sz="1800" b="0" i="0" u="none" strike="noStrike" cap="none" normalizeH="0" baseline="0" smtClean="0">
                <a:ln>
                  <a:noFill/>
                </a:ln>
                <a:solidFill>
                  <a:schemeClr val="tx1"/>
                </a:solidFill>
                <a:effectLst/>
                <a:latin typeface="Arial" pitchFamily="34" charset="0"/>
              </a:endParaRPr>
            </a:p>
          </p:txBody>
        </p:sp>
        <p:sp>
          <p:nvSpPr>
            <p:cNvPr id="115719" name="Text Box 7"/>
            <p:cNvSpPr txBox="1">
              <a:spLocks noChangeArrowheads="1"/>
            </p:cNvSpPr>
            <p:nvPr/>
          </p:nvSpPr>
          <p:spPr bwMode="auto">
            <a:xfrm>
              <a:off x="5767" y="6300"/>
              <a:ext cx="1080" cy="70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Target date</a:t>
              </a:r>
              <a:endParaRPr kumimoji="0" lang="en-US" sz="1800" b="0" i="0" u="none" strike="noStrike" cap="none" normalizeH="0" baseline="0" smtClean="0">
                <a:ln>
                  <a:noFill/>
                </a:ln>
                <a:solidFill>
                  <a:schemeClr val="tx1"/>
                </a:solidFill>
                <a:effectLst/>
                <a:latin typeface="Arial" pitchFamily="34" charset="0"/>
              </a:endParaRPr>
            </a:p>
          </p:txBody>
        </p:sp>
        <p:sp>
          <p:nvSpPr>
            <p:cNvPr id="115718" name="Text Box 6"/>
            <p:cNvSpPr txBox="1">
              <a:spLocks noChangeArrowheads="1"/>
            </p:cNvSpPr>
            <p:nvPr/>
          </p:nvSpPr>
          <p:spPr bwMode="auto">
            <a:xfrm>
              <a:off x="2176" y="6369"/>
              <a:ext cx="1440" cy="70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Event No.</a:t>
              </a:r>
              <a:endParaRPr kumimoji="0" lang="en-US" sz="1800" b="0" i="0" u="none" strike="noStrike" cap="none" normalizeH="0" baseline="0" smtClean="0">
                <a:ln>
                  <a:noFill/>
                </a:ln>
                <a:solidFill>
                  <a:schemeClr val="tx1"/>
                </a:solidFill>
                <a:effectLst/>
                <a:latin typeface="Arial" pitchFamily="34" charset="0"/>
              </a:endParaRPr>
            </a:p>
          </p:txBody>
        </p:sp>
        <p:sp>
          <p:nvSpPr>
            <p:cNvPr id="115717" name="Line 5"/>
            <p:cNvSpPr>
              <a:spLocks noChangeShapeType="1"/>
            </p:cNvSpPr>
            <p:nvPr/>
          </p:nvSpPr>
          <p:spPr bwMode="auto">
            <a:xfrm flipH="1">
              <a:off x="3256" y="6549"/>
              <a:ext cx="9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15716" name="Line 4"/>
            <p:cNvSpPr>
              <a:spLocks noChangeShapeType="1"/>
            </p:cNvSpPr>
            <p:nvPr/>
          </p:nvSpPr>
          <p:spPr bwMode="auto">
            <a:xfrm>
              <a:off x="5056" y="6549"/>
              <a:ext cx="72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15715" name="Line 3"/>
            <p:cNvSpPr>
              <a:spLocks noChangeShapeType="1"/>
            </p:cNvSpPr>
            <p:nvPr/>
          </p:nvSpPr>
          <p:spPr bwMode="auto">
            <a:xfrm>
              <a:off x="5056" y="7449"/>
              <a:ext cx="720"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15714" name="Line 2"/>
            <p:cNvSpPr>
              <a:spLocks noChangeShapeType="1"/>
            </p:cNvSpPr>
            <p:nvPr/>
          </p:nvSpPr>
          <p:spPr bwMode="auto">
            <a:xfrm flipH="1">
              <a:off x="3247" y="7560"/>
              <a:ext cx="9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
        <p:nvSpPr>
          <p:cNvPr id="115731" name="Rectangle 19"/>
          <p:cNvSpPr>
            <a:spLocks noChangeArrowheads="1"/>
          </p:cNvSpPr>
          <p:nvPr/>
        </p:nvSpPr>
        <p:spPr bwMode="auto">
          <a:xfrm>
            <a:off x="3617508" y="5304766"/>
            <a:ext cx="1908984"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562100" algn="l"/>
                <a:tab pos="3352800" algn="l"/>
              </a:tabLst>
            </a:pPr>
            <a:r>
              <a:rPr kumimoji="0" lang="en-US" sz="14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Figure 4.21: PERT Node</a:t>
            </a:r>
            <a:endParaRPr kumimoji="0" lang="en-US" sz="1400" b="0" i="0" u="none" strike="noStrike" cap="none" normalizeH="0" baseline="0" smtClean="0">
              <a:ln>
                <a:noFill/>
              </a:ln>
              <a:solidFill>
                <a:schemeClr val="tx1"/>
              </a:solidFill>
              <a:effectLst/>
              <a:latin typeface="Arial"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Program Evaluation Review Technique (PERT)</a:t>
            </a:r>
            <a:endParaRPr lang="en-US" sz="2800" dirty="0"/>
          </a:p>
        </p:txBody>
      </p:sp>
      <p:sp>
        <p:nvSpPr>
          <p:cNvPr id="4" name="Rectangle 1"/>
          <p:cNvSpPr>
            <a:spLocks noChangeArrowheads="1"/>
          </p:cNvSpPr>
          <p:nvPr/>
        </p:nvSpPr>
        <p:spPr bwMode="auto">
          <a:xfrm>
            <a:off x="239990" y="1494849"/>
            <a:ext cx="8480929" cy="1900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b="0" dirty="0" smtClean="0"/>
              <a:t>In the forward pass we calculate the expected duration as shown in figure 4.22. Table 4.31 shows the expected time of the project. Unlike CPM technique, PERT is based on expected date instead of earliest date by which the project must be completed. Thus, PERT deals with the uncertainties involved in durations. The three estimators emphasize on the fact that we are uncertain about the future happenings and thus the approximate estimate of the durations is taken.</a:t>
            </a:r>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Program Evaluation Review Technique (PERT)</a:t>
            </a:r>
            <a:endParaRPr lang="en-US" sz="2800" dirty="0"/>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 name="TextBox 4"/>
          <p:cNvSpPr txBox="1"/>
          <p:nvPr/>
        </p:nvSpPr>
        <p:spPr>
          <a:xfrm>
            <a:off x="1869507" y="5868544"/>
            <a:ext cx="4476913" cy="338554"/>
          </a:xfrm>
          <a:prstGeom prst="rect">
            <a:avLst/>
          </a:prstGeom>
          <a:noFill/>
        </p:spPr>
        <p:txBody>
          <a:bodyPr wrap="square" rtlCol="0">
            <a:spAutoFit/>
          </a:bodyPr>
          <a:lstStyle/>
          <a:p>
            <a:pPr algn="ctr"/>
            <a:r>
              <a:rPr lang="en-US" dirty="0" smtClean="0"/>
              <a:t>Figure 4.22 First pass of PERT.</a:t>
            </a:r>
            <a:endParaRPr lang="en-US" dirty="0"/>
          </a:p>
        </p:txBody>
      </p:sp>
      <p:grpSp>
        <p:nvGrpSpPr>
          <p:cNvPr id="6" name="Group 5"/>
          <p:cNvGrpSpPr/>
          <p:nvPr/>
        </p:nvGrpSpPr>
        <p:grpSpPr>
          <a:xfrm>
            <a:off x="1023575" y="3316411"/>
            <a:ext cx="1105469" cy="805217"/>
            <a:chOff x="1023575" y="2961563"/>
            <a:chExt cx="1105469" cy="805217"/>
          </a:xfrm>
        </p:grpSpPr>
        <p:sp>
          <p:nvSpPr>
            <p:cNvPr id="7" name="Rounded Rectangle 6"/>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7" idx="0"/>
              <a:endCxn id="7"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1"/>
              <a:endCxn id="7"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1</a:t>
              </a:r>
              <a:endParaRPr lang="en-US" sz="1200" b="0" dirty="0"/>
            </a:p>
          </p:txBody>
        </p:sp>
        <p:sp>
          <p:nvSpPr>
            <p:cNvPr id="11" name="TextBox 10"/>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0</a:t>
              </a:r>
              <a:endParaRPr lang="en-US" sz="1200" b="0" dirty="0"/>
            </a:p>
          </p:txBody>
        </p:sp>
      </p:grpSp>
      <p:grpSp>
        <p:nvGrpSpPr>
          <p:cNvPr id="12" name="Group 11"/>
          <p:cNvGrpSpPr/>
          <p:nvPr/>
        </p:nvGrpSpPr>
        <p:grpSpPr>
          <a:xfrm>
            <a:off x="2499831" y="2745467"/>
            <a:ext cx="1105469" cy="805217"/>
            <a:chOff x="1023575" y="2961563"/>
            <a:chExt cx="1105469" cy="805217"/>
          </a:xfrm>
        </p:grpSpPr>
        <p:sp>
          <p:nvSpPr>
            <p:cNvPr id="13" name="Rounded Rectangle 12"/>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3" idx="0"/>
              <a:endCxn id="13"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1"/>
              <a:endCxn id="13"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2</a:t>
              </a:r>
              <a:endParaRPr lang="en-US" sz="1200" b="0" dirty="0"/>
            </a:p>
          </p:txBody>
        </p:sp>
        <p:sp>
          <p:nvSpPr>
            <p:cNvPr id="17" name="TextBox 16"/>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5.17</a:t>
              </a:r>
              <a:endParaRPr lang="en-US" sz="1200" b="0" dirty="0"/>
            </a:p>
          </p:txBody>
        </p:sp>
      </p:grpSp>
      <p:grpSp>
        <p:nvGrpSpPr>
          <p:cNvPr id="18" name="Group 17"/>
          <p:cNvGrpSpPr/>
          <p:nvPr/>
        </p:nvGrpSpPr>
        <p:grpSpPr>
          <a:xfrm>
            <a:off x="4096647" y="2213195"/>
            <a:ext cx="1105469" cy="805217"/>
            <a:chOff x="1023575" y="2961563"/>
            <a:chExt cx="1105469" cy="805217"/>
          </a:xfrm>
        </p:grpSpPr>
        <p:sp>
          <p:nvSpPr>
            <p:cNvPr id="19" name="Rounded Rectangle 18"/>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9" idx="0"/>
              <a:endCxn id="19"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1"/>
              <a:endCxn id="19"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4</a:t>
              </a:r>
              <a:endParaRPr lang="en-US" sz="1200" b="0" dirty="0"/>
            </a:p>
          </p:txBody>
        </p:sp>
        <p:sp>
          <p:nvSpPr>
            <p:cNvPr id="23" name="TextBox 22"/>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7</a:t>
              </a:r>
              <a:endParaRPr lang="en-US" sz="1200" b="0" dirty="0"/>
            </a:p>
          </p:txBody>
        </p:sp>
      </p:grpSp>
      <p:grpSp>
        <p:nvGrpSpPr>
          <p:cNvPr id="24" name="Group 23"/>
          <p:cNvGrpSpPr/>
          <p:nvPr/>
        </p:nvGrpSpPr>
        <p:grpSpPr>
          <a:xfrm>
            <a:off x="4098919" y="3293659"/>
            <a:ext cx="1105469" cy="805217"/>
            <a:chOff x="1023575" y="2961563"/>
            <a:chExt cx="1105469" cy="805217"/>
          </a:xfrm>
        </p:grpSpPr>
        <p:sp>
          <p:nvSpPr>
            <p:cNvPr id="25" name="Rounded Rectangle 24"/>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25" idx="0"/>
              <a:endCxn id="25"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1"/>
              <a:endCxn id="25"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5</a:t>
              </a:r>
              <a:endParaRPr lang="en-US" sz="1200" b="0" dirty="0"/>
            </a:p>
          </p:txBody>
        </p:sp>
        <p:sp>
          <p:nvSpPr>
            <p:cNvPr id="29" name="TextBox 28"/>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8</a:t>
              </a:r>
              <a:endParaRPr lang="en-US" sz="1200" b="0" dirty="0"/>
            </a:p>
          </p:txBody>
        </p:sp>
      </p:grpSp>
      <p:grpSp>
        <p:nvGrpSpPr>
          <p:cNvPr id="30" name="Group 29"/>
          <p:cNvGrpSpPr/>
          <p:nvPr/>
        </p:nvGrpSpPr>
        <p:grpSpPr>
          <a:xfrm>
            <a:off x="4101191" y="4510603"/>
            <a:ext cx="1105469" cy="805217"/>
            <a:chOff x="1023575" y="2961563"/>
            <a:chExt cx="1105469" cy="805217"/>
          </a:xfrm>
        </p:grpSpPr>
        <p:sp>
          <p:nvSpPr>
            <p:cNvPr id="31" name="Rounded Rectangle 30"/>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1" idx="0"/>
              <a:endCxn id="31"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1"/>
              <a:endCxn id="31"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6</a:t>
              </a:r>
              <a:endParaRPr lang="en-US" sz="1200" b="0" dirty="0"/>
            </a:p>
          </p:txBody>
        </p:sp>
        <p:sp>
          <p:nvSpPr>
            <p:cNvPr id="35" name="TextBox 34"/>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8.25</a:t>
              </a:r>
              <a:endParaRPr lang="en-US" sz="1200" b="0" dirty="0"/>
            </a:p>
          </p:txBody>
        </p:sp>
      </p:grpSp>
      <p:grpSp>
        <p:nvGrpSpPr>
          <p:cNvPr id="36" name="Group 35"/>
          <p:cNvGrpSpPr/>
          <p:nvPr/>
        </p:nvGrpSpPr>
        <p:grpSpPr>
          <a:xfrm>
            <a:off x="2502103" y="4481035"/>
            <a:ext cx="1105469" cy="805217"/>
            <a:chOff x="1023575" y="2961563"/>
            <a:chExt cx="1105469" cy="805217"/>
          </a:xfrm>
        </p:grpSpPr>
        <p:sp>
          <p:nvSpPr>
            <p:cNvPr id="37" name="Rounded Rectangle 36"/>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7" idx="0"/>
              <a:endCxn id="37"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1"/>
              <a:endCxn id="37"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3</a:t>
              </a:r>
              <a:endParaRPr lang="en-US" sz="1200" b="0" dirty="0"/>
            </a:p>
          </p:txBody>
        </p:sp>
        <p:sp>
          <p:nvSpPr>
            <p:cNvPr id="41" name="TextBox 40"/>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6.25</a:t>
              </a:r>
              <a:endParaRPr lang="en-US" sz="1200" b="0" dirty="0"/>
            </a:p>
          </p:txBody>
        </p:sp>
      </p:grpSp>
      <p:grpSp>
        <p:nvGrpSpPr>
          <p:cNvPr id="42" name="Group 41"/>
          <p:cNvGrpSpPr/>
          <p:nvPr/>
        </p:nvGrpSpPr>
        <p:grpSpPr>
          <a:xfrm>
            <a:off x="5654791" y="2761387"/>
            <a:ext cx="1105469" cy="805217"/>
            <a:chOff x="1023575" y="2961563"/>
            <a:chExt cx="1105469" cy="805217"/>
          </a:xfrm>
        </p:grpSpPr>
        <p:sp>
          <p:nvSpPr>
            <p:cNvPr id="43" name="Rounded Rectangle 42"/>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43" idx="0"/>
              <a:endCxn id="43"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3" idx="1"/>
              <a:endCxn id="43"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7</a:t>
              </a:r>
              <a:endParaRPr lang="en-US" sz="1200" b="0" dirty="0"/>
            </a:p>
          </p:txBody>
        </p:sp>
        <p:sp>
          <p:nvSpPr>
            <p:cNvPr id="47" name="TextBox 46"/>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12.17</a:t>
              </a:r>
              <a:endParaRPr lang="en-US" sz="1200" b="0" dirty="0"/>
            </a:p>
          </p:txBody>
        </p:sp>
      </p:grpSp>
      <p:grpSp>
        <p:nvGrpSpPr>
          <p:cNvPr id="48" name="Group 47"/>
          <p:cNvGrpSpPr/>
          <p:nvPr/>
        </p:nvGrpSpPr>
        <p:grpSpPr>
          <a:xfrm>
            <a:off x="7171991" y="2763659"/>
            <a:ext cx="1105469" cy="805217"/>
            <a:chOff x="1023575" y="2961563"/>
            <a:chExt cx="1105469" cy="805217"/>
          </a:xfrm>
        </p:grpSpPr>
        <p:sp>
          <p:nvSpPr>
            <p:cNvPr id="49" name="Rounded Rectangle 48"/>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a:stCxn id="49" idx="0"/>
              <a:endCxn id="49"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9" idx="1"/>
              <a:endCxn id="49"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8</a:t>
              </a:r>
              <a:endParaRPr lang="en-US" sz="1200" b="0" dirty="0"/>
            </a:p>
          </p:txBody>
        </p:sp>
        <p:sp>
          <p:nvSpPr>
            <p:cNvPr id="53" name="TextBox 52"/>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13.25</a:t>
              </a:r>
              <a:endParaRPr lang="en-US" sz="1200" b="0" dirty="0"/>
            </a:p>
          </p:txBody>
        </p:sp>
      </p:grpSp>
      <p:cxnSp>
        <p:nvCxnSpPr>
          <p:cNvPr id="54" name="Straight Arrow Connector 53"/>
          <p:cNvCxnSpPr>
            <a:stCxn id="7" idx="3"/>
            <a:endCxn id="13" idx="1"/>
          </p:cNvCxnSpPr>
          <p:nvPr/>
        </p:nvCxnSpPr>
        <p:spPr>
          <a:xfrm flipV="1">
            <a:off x="2129044" y="3148076"/>
            <a:ext cx="370787" cy="5709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9" idx="1"/>
          </p:cNvCxnSpPr>
          <p:nvPr/>
        </p:nvCxnSpPr>
        <p:spPr>
          <a:xfrm flipV="1">
            <a:off x="3605300" y="2615804"/>
            <a:ext cx="491347" cy="532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5202116" y="3163996"/>
            <a:ext cx="452675" cy="532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1" idx="3"/>
          </p:cNvCxnSpPr>
          <p:nvPr/>
        </p:nvCxnSpPr>
        <p:spPr>
          <a:xfrm flipV="1">
            <a:off x="5206660" y="3156471"/>
            <a:ext cx="1965331" cy="17567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7" idx="1"/>
          </p:cNvCxnSpPr>
          <p:nvPr/>
        </p:nvCxnSpPr>
        <p:spPr>
          <a:xfrm>
            <a:off x="2129044" y="3717868"/>
            <a:ext cx="373059" cy="1165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7" idx="0"/>
          </p:cNvCxnSpPr>
          <p:nvPr/>
        </p:nvCxnSpPr>
        <p:spPr>
          <a:xfrm>
            <a:off x="3054838" y="3550684"/>
            <a:ext cx="0" cy="93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3"/>
            <a:endCxn id="25" idx="1"/>
          </p:cNvCxnSpPr>
          <p:nvPr/>
        </p:nvCxnSpPr>
        <p:spPr>
          <a:xfrm>
            <a:off x="3605300" y="3148076"/>
            <a:ext cx="493619" cy="54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3" idx="1"/>
          </p:cNvCxnSpPr>
          <p:nvPr/>
        </p:nvCxnSpPr>
        <p:spPr>
          <a:xfrm>
            <a:off x="5190754" y="2615804"/>
            <a:ext cx="464037" cy="54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9" idx="1"/>
          </p:cNvCxnSpPr>
          <p:nvPr/>
        </p:nvCxnSpPr>
        <p:spPr>
          <a:xfrm>
            <a:off x="6760260" y="3163996"/>
            <a:ext cx="411731" cy="2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19369" y="2700407"/>
            <a:ext cx="791563" cy="584775"/>
          </a:xfrm>
          <a:prstGeom prst="rect">
            <a:avLst/>
          </a:prstGeom>
          <a:noFill/>
        </p:spPr>
        <p:txBody>
          <a:bodyPr wrap="square" rtlCol="0">
            <a:spAutoFit/>
          </a:bodyPr>
          <a:lstStyle/>
          <a:p>
            <a:pPr algn="ctr"/>
            <a:r>
              <a:rPr lang="en-US" b="0" dirty="0" smtClean="0"/>
              <a:t>A</a:t>
            </a:r>
          </a:p>
          <a:p>
            <a:pPr algn="ctr"/>
            <a:r>
              <a:rPr lang="en-US" sz="1400" b="0" dirty="0" smtClean="0"/>
              <a:t>t = </a:t>
            </a:r>
            <a:r>
              <a:rPr lang="en-US" b="0" dirty="0" smtClean="0"/>
              <a:t>5.17</a:t>
            </a:r>
            <a:endParaRPr lang="en-US" b="0" dirty="0"/>
          </a:p>
        </p:txBody>
      </p:sp>
      <p:sp>
        <p:nvSpPr>
          <p:cNvPr id="64" name="TextBox 63"/>
          <p:cNvSpPr txBox="1"/>
          <p:nvPr/>
        </p:nvSpPr>
        <p:spPr>
          <a:xfrm>
            <a:off x="3113993" y="2184055"/>
            <a:ext cx="791563" cy="584775"/>
          </a:xfrm>
          <a:prstGeom prst="rect">
            <a:avLst/>
          </a:prstGeom>
          <a:noFill/>
        </p:spPr>
        <p:txBody>
          <a:bodyPr wrap="square" rtlCol="0">
            <a:spAutoFit/>
          </a:bodyPr>
          <a:lstStyle/>
          <a:p>
            <a:pPr algn="ctr"/>
            <a:r>
              <a:rPr lang="en-US" b="0" dirty="0" smtClean="0"/>
              <a:t>C</a:t>
            </a:r>
          </a:p>
          <a:p>
            <a:pPr algn="ctr"/>
            <a:r>
              <a:rPr lang="en-US" sz="1400" b="0" dirty="0" smtClean="0"/>
              <a:t>t = </a:t>
            </a:r>
            <a:r>
              <a:rPr lang="en-US" b="0" dirty="0" smtClean="0"/>
              <a:t>1.83</a:t>
            </a:r>
            <a:endParaRPr lang="en-US" b="0" dirty="0"/>
          </a:p>
        </p:txBody>
      </p:sp>
      <p:sp>
        <p:nvSpPr>
          <p:cNvPr id="65" name="TextBox 64"/>
          <p:cNvSpPr txBox="1"/>
          <p:nvPr/>
        </p:nvSpPr>
        <p:spPr>
          <a:xfrm>
            <a:off x="1558121" y="4217607"/>
            <a:ext cx="791563" cy="584775"/>
          </a:xfrm>
          <a:prstGeom prst="rect">
            <a:avLst/>
          </a:prstGeom>
          <a:noFill/>
        </p:spPr>
        <p:txBody>
          <a:bodyPr wrap="square" rtlCol="0">
            <a:spAutoFit/>
          </a:bodyPr>
          <a:lstStyle/>
          <a:p>
            <a:pPr algn="ctr"/>
            <a:r>
              <a:rPr lang="en-US" b="0" dirty="0" smtClean="0"/>
              <a:t>B</a:t>
            </a:r>
          </a:p>
          <a:p>
            <a:pPr algn="ctr"/>
            <a:r>
              <a:rPr lang="en-US" sz="1400" b="0" dirty="0" smtClean="0"/>
              <a:t>t = </a:t>
            </a:r>
            <a:r>
              <a:rPr lang="en-US" b="0" dirty="0" smtClean="0"/>
              <a:t>1.08</a:t>
            </a:r>
            <a:endParaRPr lang="en-US" b="0" dirty="0"/>
          </a:p>
        </p:txBody>
      </p:sp>
      <p:sp>
        <p:nvSpPr>
          <p:cNvPr id="66" name="TextBox 65"/>
          <p:cNvSpPr txBox="1"/>
          <p:nvPr/>
        </p:nvSpPr>
        <p:spPr>
          <a:xfrm>
            <a:off x="2267817" y="3644391"/>
            <a:ext cx="791563" cy="584775"/>
          </a:xfrm>
          <a:prstGeom prst="rect">
            <a:avLst/>
          </a:prstGeom>
          <a:noFill/>
        </p:spPr>
        <p:txBody>
          <a:bodyPr wrap="square" rtlCol="0">
            <a:spAutoFit/>
          </a:bodyPr>
          <a:lstStyle/>
          <a:p>
            <a:pPr algn="ctr"/>
            <a:r>
              <a:rPr lang="en-US" b="0" dirty="0" smtClean="0"/>
              <a:t>E</a:t>
            </a:r>
          </a:p>
          <a:p>
            <a:pPr algn="ctr"/>
            <a:r>
              <a:rPr lang="en-US" sz="1400" b="0" dirty="0" smtClean="0"/>
              <a:t>t = </a:t>
            </a:r>
            <a:r>
              <a:rPr lang="en-US" b="0" dirty="0" smtClean="0"/>
              <a:t>1.08</a:t>
            </a:r>
            <a:endParaRPr lang="en-US" b="0" dirty="0"/>
          </a:p>
        </p:txBody>
      </p:sp>
      <p:sp>
        <p:nvSpPr>
          <p:cNvPr id="67" name="TextBox 66"/>
          <p:cNvSpPr txBox="1"/>
          <p:nvPr/>
        </p:nvSpPr>
        <p:spPr>
          <a:xfrm>
            <a:off x="3482489" y="4981895"/>
            <a:ext cx="791563" cy="584775"/>
          </a:xfrm>
          <a:prstGeom prst="rect">
            <a:avLst/>
          </a:prstGeom>
          <a:noFill/>
        </p:spPr>
        <p:txBody>
          <a:bodyPr wrap="square" rtlCol="0">
            <a:spAutoFit/>
          </a:bodyPr>
          <a:lstStyle/>
          <a:p>
            <a:pPr algn="ctr"/>
            <a:r>
              <a:rPr lang="en-US" b="0" dirty="0" smtClean="0"/>
              <a:t>H</a:t>
            </a:r>
          </a:p>
          <a:p>
            <a:pPr algn="ctr"/>
            <a:r>
              <a:rPr lang="en-US" sz="1400" b="0" dirty="0" smtClean="0"/>
              <a:t>t = </a:t>
            </a:r>
            <a:r>
              <a:rPr lang="en-US" b="0" dirty="0" smtClean="0"/>
              <a:t>2</a:t>
            </a:r>
            <a:endParaRPr lang="en-US" b="0" dirty="0"/>
          </a:p>
        </p:txBody>
      </p:sp>
      <p:cxnSp>
        <p:nvCxnSpPr>
          <p:cNvPr id="68" name="Straight Arrow Connector 67"/>
          <p:cNvCxnSpPr/>
          <p:nvPr/>
        </p:nvCxnSpPr>
        <p:spPr>
          <a:xfrm>
            <a:off x="3605300" y="4899564"/>
            <a:ext cx="4958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231705" y="2022551"/>
            <a:ext cx="791563" cy="584775"/>
          </a:xfrm>
          <a:prstGeom prst="rect">
            <a:avLst/>
          </a:prstGeom>
          <a:noFill/>
        </p:spPr>
        <p:txBody>
          <a:bodyPr wrap="square" rtlCol="0">
            <a:spAutoFit/>
          </a:bodyPr>
          <a:lstStyle/>
          <a:p>
            <a:pPr algn="ctr"/>
            <a:r>
              <a:rPr lang="en-US" b="0" dirty="0" smtClean="0"/>
              <a:t>F</a:t>
            </a:r>
          </a:p>
          <a:p>
            <a:pPr algn="ctr"/>
            <a:r>
              <a:rPr lang="en-US" sz="1400" b="0" dirty="0" smtClean="0"/>
              <a:t>t = </a:t>
            </a:r>
            <a:r>
              <a:rPr lang="en-US" b="0" dirty="0" smtClean="0"/>
              <a:t>2.83</a:t>
            </a:r>
            <a:endParaRPr lang="en-US" b="0" dirty="0"/>
          </a:p>
        </p:txBody>
      </p:sp>
      <p:sp>
        <p:nvSpPr>
          <p:cNvPr id="70" name="TextBox 69"/>
          <p:cNvSpPr txBox="1"/>
          <p:nvPr/>
        </p:nvSpPr>
        <p:spPr>
          <a:xfrm>
            <a:off x="6760260" y="2115632"/>
            <a:ext cx="791563" cy="584775"/>
          </a:xfrm>
          <a:prstGeom prst="rect">
            <a:avLst/>
          </a:prstGeom>
          <a:noFill/>
        </p:spPr>
        <p:txBody>
          <a:bodyPr wrap="square" rtlCol="0">
            <a:spAutoFit/>
          </a:bodyPr>
          <a:lstStyle/>
          <a:p>
            <a:pPr algn="ctr"/>
            <a:r>
              <a:rPr lang="en-US" b="0" dirty="0" smtClean="0"/>
              <a:t>J</a:t>
            </a:r>
          </a:p>
          <a:p>
            <a:pPr algn="ctr"/>
            <a:r>
              <a:rPr lang="en-US" sz="1400" b="0" dirty="0" smtClean="0"/>
              <a:t>t = </a:t>
            </a:r>
            <a:r>
              <a:rPr lang="en-US" b="0" dirty="0" smtClean="0"/>
              <a:t>1.08</a:t>
            </a:r>
            <a:endParaRPr lang="en-US" b="0" dirty="0"/>
          </a:p>
        </p:txBody>
      </p:sp>
      <p:sp>
        <p:nvSpPr>
          <p:cNvPr id="71" name="TextBox 70"/>
          <p:cNvSpPr txBox="1"/>
          <p:nvPr/>
        </p:nvSpPr>
        <p:spPr>
          <a:xfrm>
            <a:off x="6410010" y="3896260"/>
            <a:ext cx="791563" cy="584775"/>
          </a:xfrm>
          <a:prstGeom prst="rect">
            <a:avLst/>
          </a:prstGeom>
          <a:noFill/>
        </p:spPr>
        <p:txBody>
          <a:bodyPr wrap="square" rtlCol="0">
            <a:spAutoFit/>
          </a:bodyPr>
          <a:lstStyle/>
          <a:p>
            <a:pPr algn="ctr"/>
            <a:r>
              <a:rPr lang="en-US" b="0" dirty="0" smtClean="0"/>
              <a:t>I</a:t>
            </a:r>
          </a:p>
          <a:p>
            <a:pPr algn="ctr"/>
            <a:r>
              <a:rPr lang="en-US" sz="1400" b="0" dirty="0" smtClean="0"/>
              <a:t>t = </a:t>
            </a:r>
            <a:r>
              <a:rPr lang="en-US" b="0" dirty="0" smtClean="0"/>
              <a:t>1.08</a:t>
            </a:r>
            <a:endParaRPr lang="en-US" b="0" dirty="0"/>
          </a:p>
        </p:txBody>
      </p:sp>
      <p:sp>
        <p:nvSpPr>
          <p:cNvPr id="72" name="TextBox 71"/>
          <p:cNvSpPr txBox="1"/>
          <p:nvPr/>
        </p:nvSpPr>
        <p:spPr>
          <a:xfrm>
            <a:off x="5259009" y="3557706"/>
            <a:ext cx="791563" cy="338554"/>
          </a:xfrm>
          <a:prstGeom prst="rect">
            <a:avLst/>
          </a:prstGeom>
          <a:noFill/>
        </p:spPr>
        <p:txBody>
          <a:bodyPr wrap="square" rtlCol="0">
            <a:spAutoFit/>
          </a:bodyPr>
          <a:lstStyle/>
          <a:p>
            <a:pPr algn="ctr"/>
            <a:r>
              <a:rPr lang="en-US" sz="1400" b="0" dirty="0" smtClean="0"/>
              <a:t>t = </a:t>
            </a:r>
            <a:r>
              <a:rPr lang="en-US" b="0" dirty="0" smtClean="0"/>
              <a:t>4.17</a:t>
            </a:r>
            <a:endParaRPr lang="en-US" b="0" dirty="0"/>
          </a:p>
        </p:txBody>
      </p:sp>
      <p:sp>
        <p:nvSpPr>
          <p:cNvPr id="73" name="TextBox 72"/>
          <p:cNvSpPr txBox="1"/>
          <p:nvPr/>
        </p:nvSpPr>
        <p:spPr>
          <a:xfrm>
            <a:off x="3291417" y="3523648"/>
            <a:ext cx="791563" cy="338554"/>
          </a:xfrm>
          <a:prstGeom prst="rect">
            <a:avLst/>
          </a:prstGeom>
          <a:noFill/>
        </p:spPr>
        <p:txBody>
          <a:bodyPr wrap="square" rtlCol="0">
            <a:spAutoFit/>
          </a:bodyPr>
          <a:lstStyle/>
          <a:p>
            <a:pPr algn="ctr"/>
            <a:r>
              <a:rPr lang="en-US" sz="1400" b="0" dirty="0" smtClean="0"/>
              <a:t>t = </a:t>
            </a:r>
            <a:r>
              <a:rPr lang="en-US" b="0" dirty="0" smtClean="0"/>
              <a:t>2.83</a:t>
            </a:r>
            <a:endParaRPr lang="en-US" b="0" dirty="0"/>
          </a:p>
        </p:txBody>
      </p:sp>
      <p:sp>
        <p:nvSpPr>
          <p:cNvPr id="74" name="TextBox 73"/>
          <p:cNvSpPr txBox="1"/>
          <p:nvPr/>
        </p:nvSpPr>
        <p:spPr>
          <a:xfrm>
            <a:off x="3516623" y="3072854"/>
            <a:ext cx="791563" cy="338554"/>
          </a:xfrm>
          <a:prstGeom prst="rect">
            <a:avLst/>
          </a:prstGeom>
          <a:noFill/>
        </p:spPr>
        <p:txBody>
          <a:bodyPr wrap="square" rtlCol="0">
            <a:spAutoFit/>
          </a:bodyPr>
          <a:lstStyle/>
          <a:p>
            <a:pPr algn="ctr"/>
            <a:r>
              <a:rPr lang="en-US" b="0" dirty="0" smtClean="0"/>
              <a:t>D</a:t>
            </a:r>
          </a:p>
        </p:txBody>
      </p:sp>
      <p:sp>
        <p:nvSpPr>
          <p:cNvPr id="75" name="TextBox 74"/>
          <p:cNvSpPr txBox="1"/>
          <p:nvPr/>
        </p:nvSpPr>
        <p:spPr>
          <a:xfrm>
            <a:off x="5020175" y="3034182"/>
            <a:ext cx="791563" cy="338554"/>
          </a:xfrm>
          <a:prstGeom prst="rect">
            <a:avLst/>
          </a:prstGeom>
          <a:noFill/>
        </p:spPr>
        <p:txBody>
          <a:bodyPr wrap="square" rtlCol="0">
            <a:spAutoFit/>
          </a:bodyPr>
          <a:lstStyle/>
          <a:p>
            <a:pPr algn="ctr"/>
            <a:r>
              <a:rPr lang="en-US" b="0" dirty="0" smtClean="0"/>
              <a:t>G</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Program Evaluation Review Technique (PERT)</a:t>
            </a:r>
            <a:endParaRPr lang="en-US" sz="2800" dirty="0"/>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6" name="Table 75"/>
          <p:cNvGraphicFramePr>
            <a:graphicFrameLocks noGrp="1"/>
          </p:cNvGraphicFramePr>
          <p:nvPr/>
        </p:nvGraphicFramePr>
        <p:xfrm>
          <a:off x="423082" y="1962408"/>
          <a:ext cx="8297836" cy="2819553"/>
        </p:xfrm>
        <a:graphic>
          <a:graphicData uri="http://schemas.openxmlformats.org/drawingml/2006/table">
            <a:tbl>
              <a:tblPr>
                <a:tableStyleId>{3C2FFA5D-87B4-456A-9821-1D502468CF0F}</a:tableStyleId>
              </a:tblPr>
              <a:tblGrid>
                <a:gridCol w="845356"/>
                <a:gridCol w="1490496"/>
                <a:gridCol w="1490496"/>
                <a:gridCol w="1490496"/>
                <a:gridCol w="1490496"/>
                <a:gridCol w="1490496"/>
              </a:tblGrid>
              <a:tr h="365913">
                <a:tc>
                  <a:txBody>
                    <a:bodyPr/>
                    <a:lstStyle/>
                    <a:p>
                      <a:pPr marL="0" marR="0" algn="ctr">
                        <a:lnSpc>
                          <a:spcPct val="115000"/>
                        </a:lnSpc>
                        <a:spcBef>
                          <a:spcPts val="0"/>
                        </a:spcBef>
                        <a:spcAft>
                          <a:spcPts val="0"/>
                        </a:spcAft>
                      </a:pPr>
                      <a:r>
                        <a:rPr lang="en-US" sz="1400" dirty="0"/>
                        <a:t>Activity</a:t>
                      </a:r>
                      <a:endParaRPr lang="en-US" sz="1400" b="0" i="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a</a:t>
                      </a:r>
                      <a:endParaRPr lang="en-US" sz="1400" b="0" i="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baseline="0" dirty="0" smtClean="0"/>
                        <a:t>m</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baseline="0" dirty="0" smtClean="0"/>
                        <a:t>b</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t</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SD</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A</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5.17</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B</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1.08</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0.25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C</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1.83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0.17</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D</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2.83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0.17</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E</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0.33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F</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2.83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G</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6</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4.17</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H</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0.33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I</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1.08</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0.25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J</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1.08</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0.08</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bl>
          </a:graphicData>
        </a:graphic>
      </p:graphicFrame>
      <p:sp>
        <p:nvSpPr>
          <p:cNvPr id="77" name="TextBox 76"/>
          <p:cNvSpPr txBox="1"/>
          <p:nvPr/>
        </p:nvSpPr>
        <p:spPr>
          <a:xfrm>
            <a:off x="1937975" y="1514898"/>
            <a:ext cx="5131559" cy="338554"/>
          </a:xfrm>
          <a:prstGeom prst="rect">
            <a:avLst/>
          </a:prstGeom>
          <a:noFill/>
        </p:spPr>
        <p:txBody>
          <a:bodyPr wrap="square" rtlCol="0">
            <a:spAutoFit/>
          </a:bodyPr>
          <a:lstStyle/>
          <a:p>
            <a:pPr algn="ctr"/>
            <a:r>
              <a:rPr lang="en-US" dirty="0" smtClean="0"/>
              <a:t>Table  4.31    </a:t>
            </a:r>
            <a:r>
              <a:rPr lang="en-US" b="0" dirty="0" smtClean="0"/>
              <a:t>Expected time and standard deviation for PERT</a:t>
            </a:r>
            <a:endParaRPr lang="en-US" b="0" dirty="0"/>
          </a:p>
        </p:txBody>
      </p:sp>
      <p:sp>
        <p:nvSpPr>
          <p:cNvPr id="1177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Program Evaluation Review Technique (PERT)</a:t>
            </a:r>
            <a:endParaRPr lang="en-US" sz="2800" dirty="0"/>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77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7761" name="Object 1"/>
          <p:cNvGraphicFramePr>
            <a:graphicFrameLocks noChangeAspect="1"/>
          </p:cNvGraphicFramePr>
          <p:nvPr/>
        </p:nvGraphicFramePr>
        <p:xfrm>
          <a:off x="3567734" y="1746913"/>
          <a:ext cx="1127095" cy="641818"/>
        </p:xfrm>
        <a:graphic>
          <a:graphicData uri="http://schemas.openxmlformats.org/presentationml/2006/ole">
            <p:oleObj spid="_x0000_s119816" name="Equation" r:id="rId3" imgW="685662" imgH="393539" progId="Equation.3">
              <p:embed/>
            </p:oleObj>
          </a:graphicData>
        </a:graphic>
      </p:graphicFrame>
      <p:sp>
        <p:nvSpPr>
          <p:cNvPr id="8" name="Rectangle 1"/>
          <p:cNvSpPr>
            <a:spLocks noChangeArrowheads="1"/>
          </p:cNvSpPr>
          <p:nvPr/>
        </p:nvSpPr>
        <p:spPr bwMode="auto">
          <a:xfrm>
            <a:off x="239990" y="2606722"/>
            <a:ext cx="8480929" cy="15314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b="0" dirty="0" smtClean="0"/>
              <a:t>Standard Deviation (SD) is proportional to the difference between pessimistic and optimistic activity durations. This measure can be used to rank the activities by calculating the probability of uncertainty of meeting the target date. Figure 4.23 shows the SD of the project. Two standard deviations cannot be added, thus they are calculated as follows: </a:t>
            </a:r>
            <a:endParaRPr lang="en-US" b="0" dirty="0"/>
          </a:p>
        </p:txBody>
      </p:sp>
      <p:sp>
        <p:nvSpPr>
          <p:cNvPr id="1198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9811" name="Object 3"/>
          <p:cNvGraphicFramePr>
            <a:graphicFrameLocks noChangeAspect="1"/>
          </p:cNvGraphicFramePr>
          <p:nvPr/>
        </p:nvGraphicFramePr>
        <p:xfrm>
          <a:off x="3316407" y="4445900"/>
          <a:ext cx="2131853" cy="494590"/>
        </p:xfrm>
        <a:graphic>
          <a:graphicData uri="http://schemas.openxmlformats.org/presentationml/2006/ole">
            <p:oleObj spid="_x0000_s119817" name="Equation" r:id="rId4" imgW="1194014" imgH="279614" progId="Equation.3">
              <p:embed/>
            </p:oleObj>
          </a:graphicData>
        </a:graphic>
      </p:graphicFrame>
      <p:sp>
        <p:nvSpPr>
          <p:cNvPr id="119813" name="Rectangle 5"/>
          <p:cNvSpPr>
            <a:spLocks noChangeArrowheads="1"/>
          </p:cNvSpPr>
          <p:nvPr/>
        </p:nvSpPr>
        <p:spPr bwMode="auto">
          <a:xfrm>
            <a:off x="239990" y="4985041"/>
            <a:ext cx="8480929" cy="7911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1562100" algn="l"/>
                <a:tab pos="3352800" algn="l"/>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SD for event 2 is 0.5 as it depends only on activity 1. For event 3 there are two possibilities A+E or B.  thus, the total SD is:</a:t>
            </a:r>
            <a:endParaRPr kumimoji="0" lang="en-US" b="0" i="0" u="none" strike="noStrike" cap="none" normalizeH="0" baseline="0" dirty="0" smtClean="0">
              <a:ln>
                <a:noFill/>
              </a:ln>
              <a:solidFill>
                <a:schemeClr val="tx1"/>
              </a:solidFill>
              <a:effectLst/>
              <a:latin typeface="Arial" pitchFamily="34" charset="0"/>
            </a:endParaRPr>
          </a:p>
        </p:txBody>
      </p:sp>
      <p:sp>
        <p:nvSpPr>
          <p:cNvPr id="11981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9814" name="Object 6"/>
          <p:cNvGraphicFramePr>
            <a:graphicFrameLocks noChangeAspect="1"/>
          </p:cNvGraphicFramePr>
          <p:nvPr/>
        </p:nvGraphicFramePr>
        <p:xfrm>
          <a:off x="2408355" y="6029041"/>
          <a:ext cx="4081361" cy="439998"/>
        </p:xfrm>
        <a:graphic>
          <a:graphicData uri="http://schemas.openxmlformats.org/presentationml/2006/ole">
            <p:oleObj spid="_x0000_s119818" name="Equation" r:id="rId5" imgW="2565170" imgH="279446" progId="Equation.3">
              <p:embed/>
            </p:oleObj>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Critical Path Method</a:t>
            </a:r>
            <a:endParaRPr lang="en-US" sz="2800" dirty="0"/>
          </a:p>
        </p:txBody>
      </p:sp>
      <p:sp>
        <p:nvSpPr>
          <p:cNvPr id="4" name="Rectangle 1"/>
          <p:cNvSpPr>
            <a:spLocks noChangeArrowheads="1"/>
          </p:cNvSpPr>
          <p:nvPr/>
        </p:nvSpPr>
        <p:spPr bwMode="auto">
          <a:xfrm>
            <a:off x="245025" y="1528549"/>
            <a:ext cx="8480929" cy="7927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b="0" dirty="0" smtClean="0"/>
              <a:t>The estimated durations of activities given in table 4.23 are used to illustrate the construction of networks by CPM.</a:t>
            </a:r>
            <a:endParaRPr lang="en-US" b="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Table 14"/>
          <p:cNvGraphicFramePr>
            <a:graphicFrameLocks noGrp="1"/>
          </p:cNvGraphicFramePr>
          <p:nvPr/>
        </p:nvGraphicFramePr>
        <p:xfrm>
          <a:off x="559558" y="3190728"/>
          <a:ext cx="7588155" cy="2729461"/>
        </p:xfrm>
        <a:graphic>
          <a:graphicData uri="http://schemas.openxmlformats.org/drawingml/2006/table">
            <a:tbl>
              <a:tblPr>
                <a:tableStyleId>{3C2FFA5D-87B4-456A-9821-1D502468CF0F}</a:tableStyleId>
              </a:tblPr>
              <a:tblGrid>
                <a:gridCol w="1075933"/>
                <a:gridCol w="1649758"/>
                <a:gridCol w="2965425"/>
                <a:gridCol w="1897039"/>
              </a:tblGrid>
              <a:tr h="275821">
                <a:tc>
                  <a:txBody>
                    <a:bodyPr/>
                    <a:lstStyle/>
                    <a:p>
                      <a:pPr marL="0" marR="0" algn="ctr">
                        <a:lnSpc>
                          <a:spcPct val="115000"/>
                        </a:lnSpc>
                        <a:spcBef>
                          <a:spcPts val="0"/>
                        </a:spcBef>
                        <a:spcAft>
                          <a:spcPts val="0"/>
                        </a:spcAft>
                      </a:pPr>
                      <a:r>
                        <a:rPr lang="en-US" sz="1400" dirty="0"/>
                        <a:t>Activity</a:t>
                      </a:r>
                      <a:endParaRPr lang="en-US" sz="1400" b="0" i="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t>Description</a:t>
                      </a:r>
                      <a:endParaRPr lang="en-US" sz="1400" b="0" i="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t>Required </a:t>
                      </a:r>
                      <a:r>
                        <a:rPr lang="en-US" sz="1400" dirty="0" smtClean="0"/>
                        <a:t>predecessor</a:t>
                      </a:r>
                      <a:endParaRPr lang="en-US" sz="1400" b="0" i="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Duration (months)</a:t>
                      </a:r>
                      <a:endParaRPr lang="en-US" sz="1400" b="0" i="0" dirty="0">
                        <a:solidFill>
                          <a:srgbClr val="000000"/>
                        </a:solidFill>
                        <a:latin typeface="+mj-lt"/>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A</a:t>
                      </a:r>
                      <a:endParaRPr lang="en-US" sz="1400" b="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t>Market research</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baseline="0" dirty="0" smtClean="0"/>
                        <a:t> - </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mj-lt"/>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B</a:t>
                      </a:r>
                      <a:endParaRPr lang="en-US" sz="1400" b="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Product</a:t>
                      </a:r>
                      <a:r>
                        <a:rPr lang="en-US" sz="1400" baseline="0" dirty="0" smtClean="0"/>
                        <a:t> </a:t>
                      </a:r>
                      <a:r>
                        <a:rPr lang="en-US" sz="1400" dirty="0" smtClean="0"/>
                        <a:t>analysis</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baseline="0" dirty="0" smtClean="0"/>
                        <a:t> - </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mj-lt"/>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C</a:t>
                      </a:r>
                      <a:endParaRPr lang="en-US" sz="1400" b="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t>Product </a:t>
                      </a:r>
                      <a:r>
                        <a:rPr lang="en-US" sz="1400" dirty="0" smtClean="0"/>
                        <a:t>design</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t>A</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mj-lt"/>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D</a:t>
                      </a:r>
                      <a:endParaRPr lang="en-US" sz="1400" b="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Product</a:t>
                      </a:r>
                      <a:r>
                        <a:rPr lang="en-US" sz="1400" baseline="0" dirty="0" smtClean="0"/>
                        <a:t> model</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t>A</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mj-lt"/>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E</a:t>
                      </a:r>
                      <a:endParaRPr lang="en-US" sz="1400" b="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Sale</a:t>
                      </a:r>
                      <a:r>
                        <a:rPr lang="en-US" sz="1400" baseline="0" dirty="0" smtClean="0"/>
                        <a:t> brochure</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A</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mj-lt"/>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F</a:t>
                      </a:r>
                      <a:endParaRPr lang="en-US" sz="1400" b="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Cost</a:t>
                      </a:r>
                      <a:r>
                        <a:rPr lang="en-US" sz="1400" baseline="0" dirty="0" smtClean="0"/>
                        <a:t> analysis</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baseline="0" dirty="0" smtClean="0"/>
                        <a:t> C</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mj-lt"/>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G</a:t>
                      </a:r>
                      <a:endParaRPr lang="en-US" sz="1400" b="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Implementation</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baseline="0" dirty="0" smtClean="0"/>
                        <a:t> D</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mj-lt"/>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H</a:t>
                      </a:r>
                      <a:endParaRPr lang="en-US" sz="1400" b="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Testing</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B,</a:t>
                      </a:r>
                      <a:r>
                        <a:rPr lang="en-US" sz="1400" baseline="0" dirty="0" smtClean="0"/>
                        <a:t> E</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mj-lt"/>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I</a:t>
                      </a:r>
                      <a:endParaRPr lang="en-US" sz="1400" b="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Training</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t>H</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mj-lt"/>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J</a:t>
                      </a:r>
                      <a:endParaRPr lang="en-US" sz="1400" b="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Project</a:t>
                      </a:r>
                      <a:r>
                        <a:rPr lang="en-US" sz="1400" baseline="0" dirty="0" smtClean="0"/>
                        <a:t> report</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F,</a:t>
                      </a:r>
                      <a:r>
                        <a:rPr lang="en-US" sz="1400" baseline="0" dirty="0" smtClean="0"/>
                        <a:t> G, I</a:t>
                      </a:r>
                      <a:endParaRPr lang="en-US" sz="140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mj-lt"/>
                        <a:ea typeface="Calibri"/>
                        <a:cs typeface="Times New Roman"/>
                      </a:endParaRPr>
                    </a:p>
                  </a:txBody>
                  <a:tcPr marL="68580" marR="68580" marT="0" marB="0" anchor="ctr"/>
                </a:tc>
              </a:tr>
            </a:tbl>
          </a:graphicData>
        </a:graphic>
      </p:graphicFrame>
      <p:sp>
        <p:nvSpPr>
          <p:cNvPr id="16" name="TextBox 15"/>
          <p:cNvSpPr txBox="1"/>
          <p:nvPr/>
        </p:nvSpPr>
        <p:spPr>
          <a:xfrm>
            <a:off x="2333767" y="2674978"/>
            <a:ext cx="4421875" cy="338554"/>
          </a:xfrm>
          <a:prstGeom prst="rect">
            <a:avLst/>
          </a:prstGeom>
          <a:noFill/>
        </p:spPr>
        <p:txBody>
          <a:bodyPr wrap="square" rtlCol="0">
            <a:spAutoFit/>
          </a:bodyPr>
          <a:lstStyle/>
          <a:p>
            <a:pPr algn="ctr"/>
            <a:r>
              <a:rPr lang="en-US" dirty="0" smtClean="0"/>
              <a:t>Table  4.23    </a:t>
            </a:r>
            <a:r>
              <a:rPr lang="en-US" b="0" dirty="0" smtClean="0"/>
              <a:t>An example application</a:t>
            </a:r>
            <a:endParaRPr lang="en-US" b="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Program Evaluation Review Technique (PERT)</a:t>
            </a:r>
            <a:endParaRPr lang="en-US" sz="2800" dirty="0"/>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77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
          <p:cNvSpPr>
            <a:spLocks noChangeArrowheads="1"/>
          </p:cNvSpPr>
          <p:nvPr/>
        </p:nvSpPr>
        <p:spPr bwMode="auto">
          <a:xfrm>
            <a:off x="239990" y="1583140"/>
            <a:ext cx="8480929"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0" dirty="0" smtClean="0"/>
              <a:t>Similarly the SD for each of the events is calculated.</a:t>
            </a:r>
            <a:endParaRPr lang="en-US" b="0" dirty="0"/>
          </a:p>
        </p:txBody>
      </p:sp>
      <p:sp>
        <p:nvSpPr>
          <p:cNvPr id="1198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1869507" y="6086912"/>
            <a:ext cx="4476913" cy="338554"/>
          </a:xfrm>
          <a:prstGeom prst="rect">
            <a:avLst/>
          </a:prstGeom>
          <a:noFill/>
        </p:spPr>
        <p:txBody>
          <a:bodyPr wrap="square" rtlCol="0">
            <a:spAutoFit/>
          </a:bodyPr>
          <a:lstStyle/>
          <a:p>
            <a:pPr algn="ctr"/>
            <a:r>
              <a:rPr lang="en-US" dirty="0" smtClean="0"/>
              <a:t>Figure 4.23 Standard deviation.</a:t>
            </a:r>
            <a:endParaRPr lang="en-US" dirty="0"/>
          </a:p>
        </p:txBody>
      </p:sp>
      <p:grpSp>
        <p:nvGrpSpPr>
          <p:cNvPr id="2" name="Group 109"/>
          <p:cNvGrpSpPr/>
          <p:nvPr/>
        </p:nvGrpSpPr>
        <p:grpSpPr>
          <a:xfrm>
            <a:off x="1023575" y="3534779"/>
            <a:ext cx="1105469" cy="805217"/>
            <a:chOff x="1023575" y="2961563"/>
            <a:chExt cx="1105469" cy="805217"/>
          </a:xfrm>
        </p:grpSpPr>
        <p:sp>
          <p:nvSpPr>
            <p:cNvPr id="14" name="Rounded Rectangle 13"/>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14" idx="0"/>
              <a:endCxn id="14"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4" idx="1"/>
              <a:endCxn id="14"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1</a:t>
              </a:r>
              <a:endParaRPr lang="en-US" sz="1200" b="0" dirty="0"/>
            </a:p>
          </p:txBody>
        </p:sp>
        <p:sp>
          <p:nvSpPr>
            <p:cNvPr id="18" name="TextBox 17"/>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0</a:t>
              </a:r>
              <a:endParaRPr lang="en-US" sz="1200" b="0" dirty="0"/>
            </a:p>
          </p:txBody>
        </p:sp>
      </p:grpSp>
      <p:grpSp>
        <p:nvGrpSpPr>
          <p:cNvPr id="4" name="Group 110"/>
          <p:cNvGrpSpPr/>
          <p:nvPr/>
        </p:nvGrpSpPr>
        <p:grpSpPr>
          <a:xfrm>
            <a:off x="2499831" y="2963835"/>
            <a:ext cx="1105469" cy="805217"/>
            <a:chOff x="1023575" y="2961563"/>
            <a:chExt cx="1105469" cy="805217"/>
          </a:xfrm>
        </p:grpSpPr>
        <p:sp>
          <p:nvSpPr>
            <p:cNvPr id="20" name="Rounded Rectangle 19"/>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0"/>
              <a:endCxn id="20"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0" idx="1"/>
              <a:endCxn id="20"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2</a:t>
              </a:r>
              <a:endParaRPr lang="en-US" sz="1200" b="0" dirty="0"/>
            </a:p>
          </p:txBody>
        </p:sp>
        <p:sp>
          <p:nvSpPr>
            <p:cNvPr id="24" name="TextBox 23"/>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5.17</a:t>
              </a:r>
              <a:endParaRPr lang="en-US" sz="1200" b="0" dirty="0"/>
            </a:p>
          </p:txBody>
        </p:sp>
      </p:grpSp>
      <p:grpSp>
        <p:nvGrpSpPr>
          <p:cNvPr id="5" name="Group 116"/>
          <p:cNvGrpSpPr/>
          <p:nvPr/>
        </p:nvGrpSpPr>
        <p:grpSpPr>
          <a:xfrm>
            <a:off x="4096647" y="2431563"/>
            <a:ext cx="1105469" cy="805217"/>
            <a:chOff x="1023575" y="2961563"/>
            <a:chExt cx="1105469" cy="805217"/>
          </a:xfrm>
        </p:grpSpPr>
        <p:sp>
          <p:nvSpPr>
            <p:cNvPr id="26" name="Rounded Rectangle 25"/>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6" idx="0"/>
              <a:endCxn id="26"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6" idx="1"/>
              <a:endCxn id="26"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4</a:t>
              </a:r>
              <a:endParaRPr lang="en-US" sz="1200" b="0" dirty="0"/>
            </a:p>
          </p:txBody>
        </p:sp>
        <p:sp>
          <p:nvSpPr>
            <p:cNvPr id="30" name="TextBox 29"/>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7</a:t>
              </a:r>
              <a:endParaRPr lang="en-US" sz="1200" b="0" dirty="0"/>
            </a:p>
          </p:txBody>
        </p:sp>
      </p:grpSp>
      <p:grpSp>
        <p:nvGrpSpPr>
          <p:cNvPr id="6" name="Group 122"/>
          <p:cNvGrpSpPr/>
          <p:nvPr/>
        </p:nvGrpSpPr>
        <p:grpSpPr>
          <a:xfrm>
            <a:off x="4098919" y="3512027"/>
            <a:ext cx="1105469" cy="805217"/>
            <a:chOff x="1023575" y="2961563"/>
            <a:chExt cx="1105469" cy="805217"/>
          </a:xfrm>
        </p:grpSpPr>
        <p:sp>
          <p:nvSpPr>
            <p:cNvPr id="32" name="Rounded Rectangle 31"/>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32" idx="0"/>
              <a:endCxn id="32"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2" idx="1"/>
              <a:endCxn id="32"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5</a:t>
              </a:r>
              <a:endParaRPr lang="en-US" sz="1200" b="0" dirty="0"/>
            </a:p>
          </p:txBody>
        </p:sp>
        <p:sp>
          <p:nvSpPr>
            <p:cNvPr id="36" name="TextBox 35"/>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8</a:t>
              </a:r>
              <a:endParaRPr lang="en-US" sz="1200" b="0" dirty="0"/>
            </a:p>
          </p:txBody>
        </p:sp>
      </p:grpSp>
      <p:grpSp>
        <p:nvGrpSpPr>
          <p:cNvPr id="7" name="Group 128"/>
          <p:cNvGrpSpPr/>
          <p:nvPr/>
        </p:nvGrpSpPr>
        <p:grpSpPr>
          <a:xfrm>
            <a:off x="4101191" y="4728971"/>
            <a:ext cx="1105469" cy="805217"/>
            <a:chOff x="1023575" y="2961563"/>
            <a:chExt cx="1105469" cy="805217"/>
          </a:xfrm>
        </p:grpSpPr>
        <p:sp>
          <p:nvSpPr>
            <p:cNvPr id="38" name="Rounded Rectangle 37"/>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8" idx="0"/>
              <a:endCxn id="38"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8" idx="1"/>
              <a:endCxn id="38"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6</a:t>
              </a:r>
              <a:endParaRPr lang="en-US" sz="1200" b="0" dirty="0"/>
            </a:p>
          </p:txBody>
        </p:sp>
        <p:sp>
          <p:nvSpPr>
            <p:cNvPr id="42" name="TextBox 41"/>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8.25</a:t>
              </a:r>
              <a:endParaRPr lang="en-US" sz="1200" b="0" dirty="0"/>
            </a:p>
          </p:txBody>
        </p:sp>
      </p:grpSp>
      <p:grpSp>
        <p:nvGrpSpPr>
          <p:cNvPr id="9" name="Group 134"/>
          <p:cNvGrpSpPr/>
          <p:nvPr/>
        </p:nvGrpSpPr>
        <p:grpSpPr>
          <a:xfrm>
            <a:off x="2502103" y="4699403"/>
            <a:ext cx="1105469" cy="805217"/>
            <a:chOff x="1023575" y="2961563"/>
            <a:chExt cx="1105469" cy="805217"/>
          </a:xfrm>
        </p:grpSpPr>
        <p:sp>
          <p:nvSpPr>
            <p:cNvPr id="44" name="Rounded Rectangle 43"/>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44" idx="0"/>
              <a:endCxn id="44"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1"/>
              <a:endCxn id="44"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3</a:t>
              </a:r>
              <a:endParaRPr lang="en-US" sz="1200" b="0" dirty="0"/>
            </a:p>
          </p:txBody>
        </p:sp>
        <p:sp>
          <p:nvSpPr>
            <p:cNvPr id="48" name="TextBox 47"/>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6.25</a:t>
              </a:r>
              <a:endParaRPr lang="en-US" sz="1200" b="0" dirty="0"/>
            </a:p>
          </p:txBody>
        </p:sp>
      </p:grpSp>
      <p:grpSp>
        <p:nvGrpSpPr>
          <p:cNvPr id="10" name="Group 140"/>
          <p:cNvGrpSpPr/>
          <p:nvPr/>
        </p:nvGrpSpPr>
        <p:grpSpPr>
          <a:xfrm>
            <a:off x="5654791" y="2979755"/>
            <a:ext cx="1105469" cy="805217"/>
            <a:chOff x="1023575" y="2961563"/>
            <a:chExt cx="1105469" cy="805217"/>
          </a:xfrm>
        </p:grpSpPr>
        <p:sp>
          <p:nvSpPr>
            <p:cNvPr id="50" name="Rounded Rectangle 49"/>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a:stCxn id="50" idx="0"/>
              <a:endCxn id="50"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0" idx="1"/>
              <a:endCxn id="50"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7</a:t>
              </a:r>
              <a:endParaRPr lang="en-US" sz="1200" b="0" dirty="0"/>
            </a:p>
          </p:txBody>
        </p:sp>
        <p:sp>
          <p:nvSpPr>
            <p:cNvPr id="54" name="TextBox 53"/>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12.17</a:t>
              </a:r>
              <a:endParaRPr lang="en-US" sz="1200" b="0" dirty="0"/>
            </a:p>
          </p:txBody>
        </p:sp>
      </p:grpSp>
      <p:grpSp>
        <p:nvGrpSpPr>
          <p:cNvPr id="11" name="Group 146"/>
          <p:cNvGrpSpPr/>
          <p:nvPr/>
        </p:nvGrpSpPr>
        <p:grpSpPr>
          <a:xfrm>
            <a:off x="7171991" y="2982027"/>
            <a:ext cx="1105469" cy="805217"/>
            <a:chOff x="1023575" y="2961563"/>
            <a:chExt cx="1105469" cy="805217"/>
          </a:xfrm>
        </p:grpSpPr>
        <p:sp>
          <p:nvSpPr>
            <p:cNvPr id="56" name="Rounded Rectangle 55"/>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6" idx="0"/>
              <a:endCxn id="56"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1"/>
              <a:endCxn id="56"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8</a:t>
              </a:r>
              <a:endParaRPr lang="en-US" sz="1200" b="0" dirty="0"/>
            </a:p>
          </p:txBody>
        </p:sp>
        <p:sp>
          <p:nvSpPr>
            <p:cNvPr id="60" name="TextBox 59"/>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13.25</a:t>
              </a:r>
              <a:endParaRPr lang="en-US" sz="1200" b="0" dirty="0"/>
            </a:p>
          </p:txBody>
        </p:sp>
      </p:grpSp>
      <p:cxnSp>
        <p:nvCxnSpPr>
          <p:cNvPr id="61" name="Straight Arrow Connector 60"/>
          <p:cNvCxnSpPr>
            <a:stCxn id="14" idx="3"/>
            <a:endCxn id="20" idx="1"/>
          </p:cNvCxnSpPr>
          <p:nvPr/>
        </p:nvCxnSpPr>
        <p:spPr>
          <a:xfrm flipV="1">
            <a:off x="2129044" y="3366444"/>
            <a:ext cx="370787" cy="5709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6" idx="1"/>
          </p:cNvCxnSpPr>
          <p:nvPr/>
        </p:nvCxnSpPr>
        <p:spPr>
          <a:xfrm flipV="1">
            <a:off x="3605300" y="2834172"/>
            <a:ext cx="491347" cy="532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flipV="1">
            <a:off x="5202116" y="3382364"/>
            <a:ext cx="452675" cy="532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8" idx="3"/>
          </p:cNvCxnSpPr>
          <p:nvPr/>
        </p:nvCxnSpPr>
        <p:spPr>
          <a:xfrm flipV="1">
            <a:off x="5206660" y="3374839"/>
            <a:ext cx="1965331" cy="17567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44" idx="1"/>
          </p:cNvCxnSpPr>
          <p:nvPr/>
        </p:nvCxnSpPr>
        <p:spPr>
          <a:xfrm>
            <a:off x="2129044" y="3936236"/>
            <a:ext cx="373059" cy="1165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44" idx="0"/>
          </p:cNvCxnSpPr>
          <p:nvPr/>
        </p:nvCxnSpPr>
        <p:spPr>
          <a:xfrm>
            <a:off x="3054838" y="3769052"/>
            <a:ext cx="0" cy="93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0" idx="3"/>
            <a:endCxn id="32" idx="1"/>
          </p:cNvCxnSpPr>
          <p:nvPr/>
        </p:nvCxnSpPr>
        <p:spPr>
          <a:xfrm>
            <a:off x="3605300" y="3366444"/>
            <a:ext cx="493619" cy="54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50" idx="1"/>
          </p:cNvCxnSpPr>
          <p:nvPr/>
        </p:nvCxnSpPr>
        <p:spPr>
          <a:xfrm>
            <a:off x="5190754" y="2834172"/>
            <a:ext cx="464037" cy="548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56" idx="1"/>
          </p:cNvCxnSpPr>
          <p:nvPr/>
        </p:nvCxnSpPr>
        <p:spPr>
          <a:xfrm>
            <a:off x="6760260" y="3382364"/>
            <a:ext cx="411731" cy="2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419369" y="2918775"/>
            <a:ext cx="791563" cy="584775"/>
          </a:xfrm>
          <a:prstGeom prst="rect">
            <a:avLst/>
          </a:prstGeom>
          <a:noFill/>
        </p:spPr>
        <p:txBody>
          <a:bodyPr wrap="square" rtlCol="0">
            <a:spAutoFit/>
          </a:bodyPr>
          <a:lstStyle/>
          <a:p>
            <a:pPr algn="ctr"/>
            <a:r>
              <a:rPr lang="en-US" b="0" dirty="0" smtClean="0"/>
              <a:t>A</a:t>
            </a:r>
          </a:p>
          <a:p>
            <a:pPr algn="ctr"/>
            <a:r>
              <a:rPr lang="en-US" sz="1400" b="0" dirty="0" smtClean="0"/>
              <a:t>t = </a:t>
            </a:r>
            <a:r>
              <a:rPr lang="en-US" b="0" dirty="0" smtClean="0"/>
              <a:t>5.17</a:t>
            </a:r>
            <a:endParaRPr lang="en-US" b="0" dirty="0"/>
          </a:p>
        </p:txBody>
      </p:sp>
      <p:sp>
        <p:nvSpPr>
          <p:cNvPr id="71" name="TextBox 70"/>
          <p:cNvSpPr txBox="1"/>
          <p:nvPr/>
        </p:nvSpPr>
        <p:spPr>
          <a:xfrm>
            <a:off x="3113993" y="2402423"/>
            <a:ext cx="791563" cy="584775"/>
          </a:xfrm>
          <a:prstGeom prst="rect">
            <a:avLst/>
          </a:prstGeom>
          <a:noFill/>
        </p:spPr>
        <p:txBody>
          <a:bodyPr wrap="square" rtlCol="0">
            <a:spAutoFit/>
          </a:bodyPr>
          <a:lstStyle/>
          <a:p>
            <a:pPr algn="ctr"/>
            <a:r>
              <a:rPr lang="en-US" b="0" dirty="0" smtClean="0"/>
              <a:t>C</a:t>
            </a:r>
          </a:p>
          <a:p>
            <a:pPr algn="ctr"/>
            <a:r>
              <a:rPr lang="en-US" sz="1400" b="0" dirty="0" smtClean="0"/>
              <a:t>t = </a:t>
            </a:r>
            <a:r>
              <a:rPr lang="en-US" b="0" dirty="0" smtClean="0"/>
              <a:t>1.83</a:t>
            </a:r>
            <a:endParaRPr lang="en-US" b="0" dirty="0"/>
          </a:p>
        </p:txBody>
      </p:sp>
      <p:sp>
        <p:nvSpPr>
          <p:cNvPr id="72" name="TextBox 71"/>
          <p:cNvSpPr txBox="1"/>
          <p:nvPr/>
        </p:nvSpPr>
        <p:spPr>
          <a:xfrm>
            <a:off x="1558121" y="4435975"/>
            <a:ext cx="791563" cy="584775"/>
          </a:xfrm>
          <a:prstGeom prst="rect">
            <a:avLst/>
          </a:prstGeom>
          <a:noFill/>
        </p:spPr>
        <p:txBody>
          <a:bodyPr wrap="square" rtlCol="0">
            <a:spAutoFit/>
          </a:bodyPr>
          <a:lstStyle/>
          <a:p>
            <a:pPr algn="ctr"/>
            <a:r>
              <a:rPr lang="en-US" b="0" dirty="0" smtClean="0"/>
              <a:t>B</a:t>
            </a:r>
          </a:p>
          <a:p>
            <a:pPr algn="ctr"/>
            <a:r>
              <a:rPr lang="en-US" sz="1400" b="0" dirty="0" smtClean="0"/>
              <a:t>t = </a:t>
            </a:r>
            <a:r>
              <a:rPr lang="en-US" b="0" dirty="0" smtClean="0"/>
              <a:t>1.08</a:t>
            </a:r>
            <a:endParaRPr lang="en-US" b="0" dirty="0"/>
          </a:p>
        </p:txBody>
      </p:sp>
      <p:sp>
        <p:nvSpPr>
          <p:cNvPr id="73" name="TextBox 72"/>
          <p:cNvSpPr txBox="1"/>
          <p:nvPr/>
        </p:nvSpPr>
        <p:spPr>
          <a:xfrm>
            <a:off x="2267817" y="3862759"/>
            <a:ext cx="791563" cy="584775"/>
          </a:xfrm>
          <a:prstGeom prst="rect">
            <a:avLst/>
          </a:prstGeom>
          <a:noFill/>
        </p:spPr>
        <p:txBody>
          <a:bodyPr wrap="square" rtlCol="0">
            <a:spAutoFit/>
          </a:bodyPr>
          <a:lstStyle/>
          <a:p>
            <a:pPr algn="ctr"/>
            <a:r>
              <a:rPr lang="en-US" b="0" dirty="0" smtClean="0"/>
              <a:t>E</a:t>
            </a:r>
          </a:p>
          <a:p>
            <a:pPr algn="ctr"/>
            <a:r>
              <a:rPr lang="en-US" sz="1400" b="0" dirty="0" smtClean="0"/>
              <a:t>t = </a:t>
            </a:r>
            <a:r>
              <a:rPr lang="en-US" b="0" dirty="0" smtClean="0"/>
              <a:t>1.08</a:t>
            </a:r>
            <a:endParaRPr lang="en-US" b="0" dirty="0"/>
          </a:p>
        </p:txBody>
      </p:sp>
      <p:sp>
        <p:nvSpPr>
          <p:cNvPr id="74" name="TextBox 73"/>
          <p:cNvSpPr txBox="1"/>
          <p:nvPr/>
        </p:nvSpPr>
        <p:spPr>
          <a:xfrm>
            <a:off x="3482489" y="5200263"/>
            <a:ext cx="791563" cy="584775"/>
          </a:xfrm>
          <a:prstGeom prst="rect">
            <a:avLst/>
          </a:prstGeom>
          <a:noFill/>
        </p:spPr>
        <p:txBody>
          <a:bodyPr wrap="square" rtlCol="0">
            <a:spAutoFit/>
          </a:bodyPr>
          <a:lstStyle/>
          <a:p>
            <a:pPr algn="ctr"/>
            <a:r>
              <a:rPr lang="en-US" b="0" dirty="0" smtClean="0"/>
              <a:t>H</a:t>
            </a:r>
          </a:p>
          <a:p>
            <a:pPr algn="ctr"/>
            <a:r>
              <a:rPr lang="en-US" sz="1400" b="0" dirty="0" smtClean="0"/>
              <a:t>t = </a:t>
            </a:r>
            <a:r>
              <a:rPr lang="en-US" b="0" dirty="0" smtClean="0"/>
              <a:t>2</a:t>
            </a:r>
            <a:endParaRPr lang="en-US" b="0" dirty="0"/>
          </a:p>
        </p:txBody>
      </p:sp>
      <p:cxnSp>
        <p:nvCxnSpPr>
          <p:cNvPr id="75" name="Straight Arrow Connector 74"/>
          <p:cNvCxnSpPr/>
          <p:nvPr/>
        </p:nvCxnSpPr>
        <p:spPr>
          <a:xfrm>
            <a:off x="3605300" y="5117932"/>
            <a:ext cx="4958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231705" y="2240919"/>
            <a:ext cx="791563" cy="584775"/>
          </a:xfrm>
          <a:prstGeom prst="rect">
            <a:avLst/>
          </a:prstGeom>
          <a:noFill/>
        </p:spPr>
        <p:txBody>
          <a:bodyPr wrap="square" rtlCol="0">
            <a:spAutoFit/>
          </a:bodyPr>
          <a:lstStyle/>
          <a:p>
            <a:pPr algn="ctr"/>
            <a:r>
              <a:rPr lang="en-US" b="0" dirty="0" smtClean="0"/>
              <a:t>F</a:t>
            </a:r>
          </a:p>
          <a:p>
            <a:pPr algn="ctr"/>
            <a:r>
              <a:rPr lang="en-US" sz="1400" b="0" dirty="0" smtClean="0"/>
              <a:t>t = </a:t>
            </a:r>
            <a:r>
              <a:rPr lang="en-US" b="0" dirty="0" smtClean="0"/>
              <a:t>2.83</a:t>
            </a:r>
            <a:endParaRPr lang="en-US" b="0" dirty="0"/>
          </a:p>
        </p:txBody>
      </p:sp>
      <p:sp>
        <p:nvSpPr>
          <p:cNvPr id="77" name="TextBox 76"/>
          <p:cNvSpPr txBox="1"/>
          <p:nvPr/>
        </p:nvSpPr>
        <p:spPr>
          <a:xfrm>
            <a:off x="6760260" y="2334000"/>
            <a:ext cx="791563" cy="584775"/>
          </a:xfrm>
          <a:prstGeom prst="rect">
            <a:avLst/>
          </a:prstGeom>
          <a:noFill/>
        </p:spPr>
        <p:txBody>
          <a:bodyPr wrap="square" rtlCol="0">
            <a:spAutoFit/>
          </a:bodyPr>
          <a:lstStyle/>
          <a:p>
            <a:pPr algn="ctr"/>
            <a:r>
              <a:rPr lang="en-US" b="0" dirty="0" smtClean="0"/>
              <a:t>J</a:t>
            </a:r>
          </a:p>
          <a:p>
            <a:pPr algn="ctr"/>
            <a:r>
              <a:rPr lang="en-US" sz="1400" b="0" dirty="0" smtClean="0"/>
              <a:t>t = </a:t>
            </a:r>
            <a:r>
              <a:rPr lang="en-US" b="0" dirty="0" smtClean="0"/>
              <a:t>1.08</a:t>
            </a:r>
            <a:endParaRPr lang="en-US" b="0" dirty="0"/>
          </a:p>
        </p:txBody>
      </p:sp>
      <p:sp>
        <p:nvSpPr>
          <p:cNvPr id="78" name="TextBox 77"/>
          <p:cNvSpPr txBox="1"/>
          <p:nvPr/>
        </p:nvSpPr>
        <p:spPr>
          <a:xfrm>
            <a:off x="6410010" y="4114628"/>
            <a:ext cx="791563" cy="584775"/>
          </a:xfrm>
          <a:prstGeom prst="rect">
            <a:avLst/>
          </a:prstGeom>
          <a:noFill/>
        </p:spPr>
        <p:txBody>
          <a:bodyPr wrap="square" rtlCol="0">
            <a:spAutoFit/>
          </a:bodyPr>
          <a:lstStyle/>
          <a:p>
            <a:pPr algn="ctr"/>
            <a:r>
              <a:rPr lang="en-US" b="0" dirty="0" smtClean="0"/>
              <a:t>I</a:t>
            </a:r>
          </a:p>
          <a:p>
            <a:pPr algn="ctr"/>
            <a:r>
              <a:rPr lang="en-US" sz="1400" b="0" dirty="0" smtClean="0"/>
              <a:t>t = </a:t>
            </a:r>
            <a:r>
              <a:rPr lang="en-US" b="0" dirty="0" smtClean="0"/>
              <a:t>1.08</a:t>
            </a:r>
            <a:endParaRPr lang="en-US" b="0" dirty="0"/>
          </a:p>
        </p:txBody>
      </p:sp>
      <p:sp>
        <p:nvSpPr>
          <p:cNvPr id="79" name="TextBox 78"/>
          <p:cNvSpPr txBox="1"/>
          <p:nvPr/>
        </p:nvSpPr>
        <p:spPr>
          <a:xfrm>
            <a:off x="5259009" y="3776074"/>
            <a:ext cx="791563" cy="338554"/>
          </a:xfrm>
          <a:prstGeom prst="rect">
            <a:avLst/>
          </a:prstGeom>
          <a:noFill/>
        </p:spPr>
        <p:txBody>
          <a:bodyPr wrap="square" rtlCol="0">
            <a:spAutoFit/>
          </a:bodyPr>
          <a:lstStyle/>
          <a:p>
            <a:pPr algn="ctr"/>
            <a:r>
              <a:rPr lang="en-US" sz="1400" b="0" dirty="0" smtClean="0"/>
              <a:t>t = </a:t>
            </a:r>
            <a:r>
              <a:rPr lang="en-US" b="0" dirty="0" smtClean="0"/>
              <a:t>4.17</a:t>
            </a:r>
            <a:endParaRPr lang="en-US" b="0" dirty="0"/>
          </a:p>
        </p:txBody>
      </p:sp>
      <p:sp>
        <p:nvSpPr>
          <p:cNvPr id="80" name="TextBox 79"/>
          <p:cNvSpPr txBox="1"/>
          <p:nvPr/>
        </p:nvSpPr>
        <p:spPr>
          <a:xfrm>
            <a:off x="3291417" y="3742016"/>
            <a:ext cx="791563" cy="338554"/>
          </a:xfrm>
          <a:prstGeom prst="rect">
            <a:avLst/>
          </a:prstGeom>
          <a:noFill/>
        </p:spPr>
        <p:txBody>
          <a:bodyPr wrap="square" rtlCol="0">
            <a:spAutoFit/>
          </a:bodyPr>
          <a:lstStyle/>
          <a:p>
            <a:pPr algn="ctr"/>
            <a:r>
              <a:rPr lang="en-US" sz="1400" b="0" dirty="0" smtClean="0"/>
              <a:t>t = </a:t>
            </a:r>
            <a:r>
              <a:rPr lang="en-US" b="0" dirty="0" smtClean="0"/>
              <a:t>2.83</a:t>
            </a:r>
            <a:endParaRPr lang="en-US" b="0" dirty="0"/>
          </a:p>
        </p:txBody>
      </p:sp>
      <p:sp>
        <p:nvSpPr>
          <p:cNvPr id="81" name="TextBox 80"/>
          <p:cNvSpPr txBox="1"/>
          <p:nvPr/>
        </p:nvSpPr>
        <p:spPr>
          <a:xfrm>
            <a:off x="3516623" y="3291222"/>
            <a:ext cx="791563" cy="338554"/>
          </a:xfrm>
          <a:prstGeom prst="rect">
            <a:avLst/>
          </a:prstGeom>
          <a:noFill/>
        </p:spPr>
        <p:txBody>
          <a:bodyPr wrap="square" rtlCol="0">
            <a:spAutoFit/>
          </a:bodyPr>
          <a:lstStyle/>
          <a:p>
            <a:pPr algn="ctr"/>
            <a:r>
              <a:rPr lang="en-US" b="0" dirty="0" smtClean="0"/>
              <a:t>D</a:t>
            </a:r>
          </a:p>
        </p:txBody>
      </p:sp>
      <p:sp>
        <p:nvSpPr>
          <p:cNvPr id="82" name="TextBox 81"/>
          <p:cNvSpPr txBox="1"/>
          <p:nvPr/>
        </p:nvSpPr>
        <p:spPr>
          <a:xfrm>
            <a:off x="5020175" y="3252550"/>
            <a:ext cx="791563" cy="338554"/>
          </a:xfrm>
          <a:prstGeom prst="rect">
            <a:avLst/>
          </a:prstGeom>
          <a:noFill/>
        </p:spPr>
        <p:txBody>
          <a:bodyPr wrap="square" rtlCol="0">
            <a:spAutoFit/>
          </a:bodyPr>
          <a:lstStyle/>
          <a:p>
            <a:pPr algn="ctr"/>
            <a:r>
              <a:rPr lang="en-US" b="0" dirty="0" smtClean="0"/>
              <a:t>G</a:t>
            </a:r>
          </a:p>
        </p:txBody>
      </p:sp>
      <p:sp>
        <p:nvSpPr>
          <p:cNvPr id="83" name="TextBox 82"/>
          <p:cNvSpPr txBox="1"/>
          <p:nvPr/>
        </p:nvSpPr>
        <p:spPr>
          <a:xfrm>
            <a:off x="3066229" y="5195293"/>
            <a:ext cx="518615" cy="184666"/>
          </a:xfrm>
          <a:prstGeom prst="rect">
            <a:avLst/>
          </a:prstGeom>
          <a:noFill/>
        </p:spPr>
        <p:txBody>
          <a:bodyPr wrap="square" lIns="0" tIns="0" rIns="0" bIns="0" rtlCol="0">
            <a:spAutoFit/>
          </a:bodyPr>
          <a:lstStyle/>
          <a:p>
            <a:pPr algn="ctr"/>
            <a:r>
              <a:rPr lang="en-US" sz="1200" b="0" dirty="0" smtClean="0"/>
              <a:t>0.6</a:t>
            </a:r>
            <a:endParaRPr lang="en-US" sz="1200" b="0" dirty="0"/>
          </a:p>
        </p:txBody>
      </p:sp>
      <p:sp>
        <p:nvSpPr>
          <p:cNvPr id="84" name="TextBox 83"/>
          <p:cNvSpPr txBox="1"/>
          <p:nvPr/>
        </p:nvSpPr>
        <p:spPr>
          <a:xfrm>
            <a:off x="3054838" y="3458758"/>
            <a:ext cx="518615" cy="184666"/>
          </a:xfrm>
          <a:prstGeom prst="rect">
            <a:avLst/>
          </a:prstGeom>
          <a:noFill/>
        </p:spPr>
        <p:txBody>
          <a:bodyPr wrap="square" lIns="0" tIns="0" rIns="0" bIns="0" rtlCol="0">
            <a:spAutoFit/>
          </a:bodyPr>
          <a:lstStyle/>
          <a:p>
            <a:pPr algn="ctr"/>
            <a:r>
              <a:rPr lang="en-US" sz="1200" b="0" dirty="0" smtClean="0"/>
              <a:t>0.5</a:t>
            </a:r>
            <a:endParaRPr lang="en-US" sz="1200" b="0" dirty="0"/>
          </a:p>
        </p:txBody>
      </p:sp>
      <p:sp>
        <p:nvSpPr>
          <p:cNvPr id="85" name="TextBox 84"/>
          <p:cNvSpPr txBox="1"/>
          <p:nvPr/>
        </p:nvSpPr>
        <p:spPr>
          <a:xfrm>
            <a:off x="4642572" y="5227559"/>
            <a:ext cx="518615" cy="184666"/>
          </a:xfrm>
          <a:prstGeom prst="rect">
            <a:avLst/>
          </a:prstGeom>
          <a:noFill/>
        </p:spPr>
        <p:txBody>
          <a:bodyPr wrap="square" lIns="0" tIns="0" rIns="0" bIns="0" rtlCol="0">
            <a:spAutoFit/>
          </a:bodyPr>
          <a:lstStyle/>
          <a:p>
            <a:pPr algn="ctr"/>
            <a:r>
              <a:rPr lang="en-US" sz="1200" b="0" dirty="0" smtClean="0"/>
              <a:t>0.68</a:t>
            </a:r>
            <a:endParaRPr lang="en-US" sz="1200" b="0" dirty="0"/>
          </a:p>
        </p:txBody>
      </p:sp>
      <p:sp>
        <p:nvSpPr>
          <p:cNvPr id="86" name="TextBox 85"/>
          <p:cNvSpPr txBox="1"/>
          <p:nvPr/>
        </p:nvSpPr>
        <p:spPr>
          <a:xfrm>
            <a:off x="6200716" y="3472963"/>
            <a:ext cx="518615" cy="184666"/>
          </a:xfrm>
          <a:prstGeom prst="rect">
            <a:avLst/>
          </a:prstGeom>
          <a:noFill/>
        </p:spPr>
        <p:txBody>
          <a:bodyPr wrap="square" lIns="0" tIns="0" rIns="0" bIns="0" rtlCol="0">
            <a:spAutoFit/>
          </a:bodyPr>
          <a:lstStyle/>
          <a:p>
            <a:pPr algn="ctr"/>
            <a:r>
              <a:rPr lang="en-US" sz="1200" b="0" dirty="0" smtClean="0"/>
              <a:t>0.73</a:t>
            </a:r>
            <a:endParaRPr lang="en-US" sz="1200" b="0" dirty="0"/>
          </a:p>
        </p:txBody>
      </p:sp>
      <p:sp>
        <p:nvSpPr>
          <p:cNvPr id="87" name="TextBox 86"/>
          <p:cNvSpPr txBox="1"/>
          <p:nvPr/>
        </p:nvSpPr>
        <p:spPr>
          <a:xfrm>
            <a:off x="7724726" y="3472963"/>
            <a:ext cx="518615" cy="184666"/>
          </a:xfrm>
          <a:prstGeom prst="rect">
            <a:avLst/>
          </a:prstGeom>
          <a:noFill/>
        </p:spPr>
        <p:txBody>
          <a:bodyPr wrap="square" lIns="0" tIns="0" rIns="0" bIns="0" rtlCol="0">
            <a:spAutoFit/>
          </a:bodyPr>
          <a:lstStyle/>
          <a:p>
            <a:pPr algn="ctr"/>
            <a:r>
              <a:rPr lang="en-US" sz="1200" b="0" dirty="0" smtClean="0"/>
              <a:t>0.92</a:t>
            </a:r>
            <a:endParaRPr lang="en-US" sz="1200" b="0" dirty="0"/>
          </a:p>
        </p:txBody>
      </p:sp>
      <p:sp>
        <p:nvSpPr>
          <p:cNvPr id="88" name="TextBox 87"/>
          <p:cNvSpPr txBox="1"/>
          <p:nvPr/>
        </p:nvSpPr>
        <p:spPr>
          <a:xfrm>
            <a:off x="4672139" y="3629776"/>
            <a:ext cx="518615" cy="184666"/>
          </a:xfrm>
          <a:prstGeom prst="rect">
            <a:avLst/>
          </a:prstGeom>
          <a:noFill/>
        </p:spPr>
        <p:txBody>
          <a:bodyPr wrap="square" lIns="0" tIns="0" rIns="0" bIns="0" rtlCol="0">
            <a:spAutoFit/>
          </a:bodyPr>
          <a:lstStyle/>
          <a:p>
            <a:pPr algn="ctr"/>
            <a:r>
              <a:rPr lang="en-US" sz="1200" b="0" dirty="0" smtClean="0"/>
              <a:t>9</a:t>
            </a:r>
            <a:endParaRPr lang="en-US" sz="1200" b="0"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Program Evaluation Review Technique (PERT)</a:t>
            </a:r>
            <a:endParaRPr lang="en-US" sz="2800" dirty="0"/>
          </a:p>
        </p:txBody>
      </p:sp>
      <p:sp>
        <p:nvSpPr>
          <p:cNvPr id="4" name="Rectangle 1"/>
          <p:cNvSpPr>
            <a:spLocks noChangeArrowheads="1"/>
          </p:cNvSpPr>
          <p:nvPr/>
        </p:nvSpPr>
        <p:spPr bwMode="auto">
          <a:xfrm>
            <a:off x="239990" y="1475742"/>
            <a:ext cx="8480929"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b="0" dirty="0" smtClean="0"/>
              <a:t>The PERT technique uses the following steps to compute the probability of meeting the target durations:</a:t>
            </a:r>
          </a:p>
          <a:p>
            <a:pPr marL="231775" lvl="0" indent="-231775" algn="just">
              <a:lnSpc>
                <a:spcPct val="150000"/>
              </a:lnSpc>
              <a:buFont typeface="Arial" pitchFamily="34" charset="0"/>
              <a:buChar char="•"/>
            </a:pPr>
            <a:r>
              <a:rPr lang="en-US" b="0" dirty="0" smtClean="0"/>
              <a:t>Calculate the Z value for each event corresponding to its target date.</a:t>
            </a:r>
          </a:p>
          <a:p>
            <a:pPr marL="231775" lvl="0" indent="-231775" algn="just">
              <a:lnSpc>
                <a:spcPct val="150000"/>
              </a:lnSpc>
              <a:buFont typeface="Arial" pitchFamily="34" charset="0"/>
              <a:buChar char="•"/>
            </a:pPr>
            <a:r>
              <a:rPr lang="en-US" b="0" dirty="0" smtClean="0"/>
              <a:t>Convert the Z values to probabilities of meeting or missing the targets.</a:t>
            </a:r>
          </a:p>
          <a:p>
            <a:pPr algn="just">
              <a:lnSpc>
                <a:spcPct val="150000"/>
              </a:lnSpc>
            </a:pPr>
            <a:r>
              <a:rPr lang="en-US" b="0" dirty="0" smtClean="0"/>
              <a:t>The Z value for each event is calculated by using the following formula:</a:t>
            </a:r>
            <a:endParaRPr lang="en-US" b="0" dirty="0"/>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18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1857" name="Object 1"/>
          <p:cNvGraphicFramePr>
            <a:graphicFrameLocks noChangeAspect="1"/>
          </p:cNvGraphicFramePr>
          <p:nvPr/>
        </p:nvGraphicFramePr>
        <p:xfrm>
          <a:off x="3548418" y="3649212"/>
          <a:ext cx="1064525" cy="581940"/>
        </p:xfrm>
        <a:graphic>
          <a:graphicData uri="http://schemas.openxmlformats.org/presentationml/2006/ole">
            <p:oleObj spid="_x0000_s121862" name="Equation" r:id="rId3" imgW="711016" imgH="393539" progId="Equation.3">
              <p:embed/>
            </p:oleObj>
          </a:graphicData>
        </a:graphic>
      </p:graphicFrame>
      <p:sp>
        <p:nvSpPr>
          <p:cNvPr id="121859" name="Rectangle 3"/>
          <p:cNvSpPr>
            <a:spLocks noChangeArrowheads="1"/>
          </p:cNvSpPr>
          <p:nvPr/>
        </p:nvSpPr>
        <p:spPr bwMode="auto">
          <a:xfrm>
            <a:off x="412815" y="4233440"/>
            <a:ext cx="8308103" cy="7911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1562100" algn="l"/>
                <a:tab pos="3352800" algn="l"/>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Where TT is</a:t>
            </a:r>
            <a:r>
              <a:rPr kumimoji="0" lang="en-US"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target time.</a:t>
            </a:r>
          </a:p>
          <a:p>
            <a:pPr marL="0" marR="0" lvl="0" indent="0" algn="just" defTabSz="914400" rtl="0" eaLnBrk="1" fontAlgn="base" latinLnBrk="0" hangingPunct="1">
              <a:lnSpc>
                <a:spcPct val="150000"/>
              </a:lnSpc>
              <a:spcBef>
                <a:spcPct val="0"/>
              </a:spcBef>
              <a:spcAft>
                <a:spcPct val="0"/>
              </a:spcAft>
              <a:buClrTx/>
              <a:buSzTx/>
              <a:buFontTx/>
              <a:buNone/>
              <a:tabLst>
                <a:tab pos="1562100" algn="l"/>
                <a:tab pos="3352800" algn="l"/>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If we want to complete the event 5 in 9 months the Z value for event 5 is:</a:t>
            </a:r>
            <a:endParaRPr kumimoji="0" lang="en-US" b="0" i="0" u="none" strike="noStrike" cap="none" normalizeH="0" baseline="0" dirty="0" smtClean="0">
              <a:ln>
                <a:noFill/>
              </a:ln>
              <a:solidFill>
                <a:schemeClr val="tx1"/>
              </a:solidFill>
              <a:effectLst/>
              <a:latin typeface="Arial" pitchFamily="34" charset="0"/>
            </a:endParaRPr>
          </a:p>
        </p:txBody>
      </p:sp>
      <p:sp>
        <p:nvSpPr>
          <p:cNvPr id="12186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1860" name="Object 4"/>
          <p:cNvGraphicFramePr>
            <a:graphicFrameLocks noChangeAspect="1"/>
          </p:cNvGraphicFramePr>
          <p:nvPr/>
        </p:nvGraphicFramePr>
        <p:xfrm>
          <a:off x="3548418" y="5341535"/>
          <a:ext cx="1405719" cy="496849"/>
        </p:xfrm>
        <a:graphic>
          <a:graphicData uri="http://schemas.openxmlformats.org/presentationml/2006/ole">
            <p:oleObj spid="_x0000_s121863" name="Equation" r:id="rId4" imgW="1105222" imgH="393777" progId="Equation.3">
              <p:embed/>
            </p:oleObj>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Program Evaluation Review Technique (PERT)</a:t>
            </a:r>
            <a:endParaRPr lang="en-US" sz="2800" dirty="0"/>
          </a:p>
        </p:txBody>
      </p:sp>
      <p:sp>
        <p:nvSpPr>
          <p:cNvPr id="93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77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
          <p:cNvSpPr>
            <a:spLocks noChangeArrowheads="1"/>
          </p:cNvSpPr>
          <p:nvPr/>
        </p:nvSpPr>
        <p:spPr bwMode="auto">
          <a:xfrm>
            <a:off x="239990" y="1471667"/>
            <a:ext cx="8480929" cy="1900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b="0" dirty="0" smtClean="0"/>
              <a:t>By seeing the table of normal distribution we conclude that there is 0.89 probability of meeting the target date. Thus, there is 11% risk of not meeting the target date at the end of month 9. After calculating the probabilities of meeting the target dates, we can rank the risk by their risk percentage. Using these ranking we can find out which activity is more uncertain and is a cause of concern.</a:t>
            </a:r>
            <a:endParaRPr lang="en-US" b="0" dirty="0"/>
          </a:p>
        </p:txBody>
      </p:sp>
      <p:sp>
        <p:nvSpPr>
          <p:cNvPr id="1198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981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4.13</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8" name="Rectangle 1"/>
          <p:cNvSpPr>
            <a:spLocks noChangeArrowheads="1"/>
          </p:cNvSpPr>
          <p:nvPr/>
        </p:nvSpPr>
        <p:spPr bwMode="auto">
          <a:xfrm>
            <a:off x="253638" y="1462556"/>
            <a:ext cx="8480929"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0" dirty="0" smtClean="0"/>
              <a:t>For the following software project, draw the PERT chart and identify the critical path </a:t>
            </a:r>
            <a:endParaRPr lang="en-US" b="0" dirty="0"/>
          </a:p>
        </p:txBody>
      </p:sp>
      <p:graphicFrame>
        <p:nvGraphicFramePr>
          <p:cNvPr id="8" name="Table 7"/>
          <p:cNvGraphicFramePr>
            <a:graphicFrameLocks noGrp="1"/>
          </p:cNvGraphicFramePr>
          <p:nvPr/>
        </p:nvGraphicFramePr>
        <p:xfrm>
          <a:off x="300253" y="2227188"/>
          <a:ext cx="8488906" cy="3925824"/>
        </p:xfrm>
        <a:graphic>
          <a:graphicData uri="http://schemas.openxmlformats.org/drawingml/2006/table">
            <a:tbl>
              <a:tblPr>
                <a:tableStyleId>{3C2FFA5D-87B4-456A-9821-1D502468CF0F}</a:tableStyleId>
              </a:tblPr>
              <a:tblGrid>
                <a:gridCol w="864821"/>
                <a:gridCol w="1646366"/>
                <a:gridCol w="1173710"/>
                <a:gridCol w="1487603"/>
                <a:gridCol w="1610436"/>
                <a:gridCol w="1705970"/>
              </a:tblGrid>
              <a:tr h="335476">
                <a:tc>
                  <a:txBody>
                    <a:bodyPr/>
                    <a:lstStyle/>
                    <a:p>
                      <a:pPr marL="0" marR="0" algn="ctr">
                        <a:lnSpc>
                          <a:spcPct val="115000"/>
                        </a:lnSpc>
                        <a:spcBef>
                          <a:spcPts val="0"/>
                        </a:spcBef>
                        <a:spcAft>
                          <a:spcPts val="0"/>
                        </a:spcAft>
                      </a:pPr>
                      <a:r>
                        <a:rPr lang="en-US" sz="1400" dirty="0"/>
                        <a:t>Activity</a:t>
                      </a:r>
                      <a:endParaRPr lang="en-US" sz="1400" b="0" i="0" dirty="0">
                        <a:solidFill>
                          <a:srgbClr val="000000"/>
                        </a:solidFill>
                        <a:latin typeface="Calibri"/>
                        <a:ea typeface="Calibri"/>
                        <a:cs typeface="Times New Roman"/>
                      </a:endParaRPr>
                    </a:p>
                  </a:txBody>
                  <a:tcPr marL="68580" marR="68580" marT="0" marB="0" anchor="ctr"/>
                </a:tc>
                <a:tc>
                  <a:txBody>
                    <a:bodyPr/>
                    <a:lstStyle/>
                    <a:p>
                      <a:pPr marL="0" marR="0" algn="l">
                        <a:lnSpc>
                          <a:spcPct val="115000"/>
                        </a:lnSpc>
                        <a:spcBef>
                          <a:spcPts val="0"/>
                        </a:spcBef>
                        <a:spcAft>
                          <a:spcPts val="0"/>
                        </a:spcAft>
                      </a:pPr>
                      <a:r>
                        <a:rPr lang="en-US" sz="1400" dirty="0" smtClean="0"/>
                        <a:t>Task</a:t>
                      </a:r>
                      <a:r>
                        <a:rPr lang="en-US" sz="1400" baseline="0" dirty="0" smtClean="0"/>
                        <a:t> description</a:t>
                      </a:r>
                      <a:endParaRPr lang="en-US" sz="1400" b="0" i="0" dirty="0">
                        <a:solidFill>
                          <a:srgbClr val="000000"/>
                        </a:solidFill>
                        <a:latin typeface="Calibri"/>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Prerequisites</a:t>
                      </a:r>
                      <a:endParaRPr lang="en-US" sz="1400" b="0" i="0" kern="1200" dirty="0" smtClean="0">
                        <a:solidFill>
                          <a:srgbClr val="000000"/>
                        </a:solidFill>
                        <a:latin typeface="Georgia"/>
                        <a:ea typeface="Times New Roman"/>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Optimistic</a:t>
                      </a:r>
                      <a:r>
                        <a:rPr lang="en-US" sz="1400" kern="1200" baseline="0" dirty="0" smtClean="0"/>
                        <a:t> duration</a:t>
                      </a:r>
                      <a:endParaRPr lang="en-US" sz="1400" b="0" i="0" kern="1200" dirty="0" smtClean="0">
                        <a:solidFill>
                          <a:srgbClr val="000000"/>
                        </a:solidFill>
                        <a:latin typeface="Georgia"/>
                        <a:ea typeface="Times New Roman"/>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Most</a:t>
                      </a:r>
                      <a:r>
                        <a:rPr lang="en-US" sz="1400" kern="1200" baseline="0" dirty="0" smtClean="0"/>
                        <a:t> likely duration</a:t>
                      </a:r>
                      <a:endParaRPr lang="en-US" sz="1400" b="0" i="0" kern="1200" dirty="0" smtClean="0">
                        <a:solidFill>
                          <a:srgbClr val="000000"/>
                        </a:solidFill>
                        <a:latin typeface="Georgia"/>
                        <a:ea typeface="Times New Roman"/>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Pessimistic</a:t>
                      </a:r>
                      <a:r>
                        <a:rPr lang="en-US" sz="1400" kern="1200" baseline="0" dirty="0" smtClean="0"/>
                        <a:t> duration</a:t>
                      </a:r>
                      <a:endParaRPr lang="en-US" sz="1400" b="0" i="0" kern="1200" dirty="0" smtClean="0">
                        <a:solidFill>
                          <a:srgbClr val="000000"/>
                        </a:solidFill>
                        <a:latin typeface="Georgia"/>
                        <a:ea typeface="Times New Roman"/>
                        <a:cs typeface="Times New Roman"/>
                      </a:endParaRPr>
                    </a:p>
                  </a:txBody>
                  <a:tcPr marL="68580" marR="68580" marT="0" marB="0" anchor="ctr"/>
                </a:tc>
              </a:tr>
              <a:tr h="468964">
                <a:tc>
                  <a:txBody>
                    <a:bodyPr/>
                    <a:lstStyle/>
                    <a:p>
                      <a:pPr marL="0" marR="0" algn="ctr" defTabSz="914400" rtl="0" eaLnBrk="1" latinLnBrk="0" hangingPunct="1">
                        <a:lnSpc>
                          <a:spcPct val="115000"/>
                        </a:lnSpc>
                        <a:spcBef>
                          <a:spcPts val="0"/>
                        </a:spcBef>
                        <a:spcAft>
                          <a:spcPts val="0"/>
                        </a:spcAft>
                      </a:pPr>
                      <a:r>
                        <a:rPr lang="en-US" sz="1400" kern="1200" dirty="0" smtClean="0"/>
                        <a:t>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400" kern="1200" dirty="0" smtClean="0"/>
                        <a:t>Identify</a:t>
                      </a:r>
                      <a:r>
                        <a:rPr lang="en-US" sz="1400" kern="1200" baseline="0" dirty="0" smtClean="0"/>
                        <a:t> stakeholders needs and construct plan</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400" kern="1200" dirty="0" smtClean="0"/>
                        <a:t>-</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400" kern="1200" dirty="0" smtClean="0"/>
                        <a:t>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tc>
              </a:tr>
              <a:tr h="234482">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400" kern="1200" dirty="0" smtClean="0"/>
                        <a:t>Cost-benefit</a:t>
                      </a:r>
                      <a:r>
                        <a:rPr lang="en-US" sz="1400" kern="1200" baseline="0" dirty="0" smtClean="0"/>
                        <a:t> analysis</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400" kern="1200" dirty="0" smtClean="0"/>
                        <a:t>-</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tc>
              </a:tr>
              <a:tr h="234482">
                <a:tc>
                  <a:txBody>
                    <a:bodyPr/>
                    <a:lstStyle/>
                    <a:p>
                      <a:pPr marL="0" marR="0" algn="ctr" defTabSz="914400" rtl="0" eaLnBrk="1" latinLnBrk="0" hangingPunct="1">
                        <a:lnSpc>
                          <a:spcPct val="115000"/>
                        </a:lnSpc>
                        <a:spcBef>
                          <a:spcPts val="0"/>
                        </a:spcBef>
                        <a:spcAft>
                          <a:spcPts val="0"/>
                        </a:spcAft>
                      </a:pPr>
                      <a:r>
                        <a:rPr lang="en-US" sz="1400" kern="1200" dirty="0" smtClean="0"/>
                        <a:t>3</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400" kern="1200" dirty="0" smtClean="0"/>
                        <a:t>Construct</a:t>
                      </a:r>
                      <a:r>
                        <a:rPr lang="en-US" sz="1400" kern="1200" baseline="0" dirty="0" smtClean="0"/>
                        <a:t> module A</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400" kern="1200" dirty="0" smtClean="0"/>
                        <a:t>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400" kern="1200" dirty="0" smtClean="0"/>
                        <a:t>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tc>
              </a:tr>
              <a:tr h="234482">
                <a:tc>
                  <a:txBody>
                    <a:bodyPr/>
                    <a:lstStyle/>
                    <a:p>
                      <a:pPr marL="0" marR="0" algn="ctr" defTabSz="914400" rtl="0" eaLnBrk="1" latinLnBrk="0" hangingPunct="1">
                        <a:lnSpc>
                          <a:spcPct val="115000"/>
                        </a:lnSpc>
                        <a:spcBef>
                          <a:spcPts val="0"/>
                        </a:spcBef>
                        <a:spcAft>
                          <a:spcPts val="0"/>
                        </a:spcAft>
                      </a:pPr>
                      <a:r>
                        <a:rPr lang="en-US" sz="1400" kern="1200" dirty="0" smtClean="0"/>
                        <a:t>4</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1200" dirty="0" smtClean="0"/>
                        <a:t>Construct</a:t>
                      </a:r>
                      <a:r>
                        <a:rPr lang="en-US" sz="1400" kern="1200" baseline="0" dirty="0" smtClean="0"/>
                        <a:t> module B</a:t>
                      </a:r>
                      <a:endParaRPr lang="en-US" sz="1400" kern="1200" dirty="0" smtClean="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400" kern="1200" dirty="0" smtClean="0"/>
                        <a:t>2</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6</a:t>
                      </a:r>
                      <a:endParaRPr lang="en-US" sz="1400" dirty="0">
                        <a:solidFill>
                          <a:srgbClr val="000000"/>
                        </a:solidFill>
                        <a:latin typeface="Calibri"/>
                        <a:ea typeface="Calibri"/>
                        <a:cs typeface="Times New Roman"/>
                      </a:endParaRPr>
                    </a:p>
                  </a:txBody>
                  <a:tcPr marL="68580" marR="68580" marT="0" marB="0"/>
                </a:tc>
              </a:tr>
              <a:tr h="234482">
                <a:tc>
                  <a:txBody>
                    <a:bodyPr/>
                    <a:lstStyle/>
                    <a:p>
                      <a:pPr marL="0" marR="0" algn="ctr" defTabSz="914400" rtl="0" eaLnBrk="1" latinLnBrk="0" hangingPunct="1">
                        <a:lnSpc>
                          <a:spcPct val="115000"/>
                        </a:lnSpc>
                        <a:spcBef>
                          <a:spcPts val="0"/>
                        </a:spcBef>
                        <a:spcAft>
                          <a:spcPts val="0"/>
                        </a:spcAft>
                      </a:pPr>
                      <a:r>
                        <a:rPr lang="en-US" sz="1400" kern="1200" dirty="0" smtClean="0"/>
                        <a:t>5</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1200" dirty="0" smtClean="0"/>
                        <a:t>Construct</a:t>
                      </a:r>
                      <a:r>
                        <a:rPr lang="en-US" sz="1400" kern="1200" baseline="0" dirty="0" smtClean="0"/>
                        <a:t> module C</a:t>
                      </a:r>
                      <a:endParaRPr lang="en-US" sz="1400" kern="1200" dirty="0" smtClean="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400" kern="1200" dirty="0" smtClean="0"/>
                        <a:t>3</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400" kern="1200" dirty="0" smtClean="0"/>
                        <a:t>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Calibri"/>
                        <a:ea typeface="Calibri"/>
                        <a:cs typeface="Times New Roman"/>
                      </a:endParaRPr>
                    </a:p>
                  </a:txBody>
                  <a:tcPr marL="68580" marR="68580" marT="0" marB="0"/>
                </a:tc>
              </a:tr>
              <a:tr h="234482">
                <a:tc>
                  <a:txBody>
                    <a:bodyPr/>
                    <a:lstStyle/>
                    <a:p>
                      <a:pPr marL="0" marR="0" algn="ctr" defTabSz="914400" rtl="0" eaLnBrk="1" latinLnBrk="0" hangingPunct="1">
                        <a:lnSpc>
                          <a:spcPct val="115000"/>
                        </a:lnSpc>
                        <a:spcBef>
                          <a:spcPts val="0"/>
                        </a:spcBef>
                        <a:spcAft>
                          <a:spcPts val="0"/>
                        </a:spcAft>
                      </a:pPr>
                      <a:r>
                        <a:rPr lang="en-US" sz="1400" kern="1200" dirty="0" smtClean="0"/>
                        <a:t>6</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400" kern="1200" dirty="0" smtClean="0"/>
                        <a:t>Testing</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400" kern="1200" dirty="0" smtClean="0"/>
                        <a:t>3</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400" kern="1200" dirty="0" smtClean="0"/>
                        <a:t>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tc>
              </a:tr>
              <a:tr h="234482">
                <a:tc>
                  <a:txBody>
                    <a:bodyPr/>
                    <a:lstStyle/>
                    <a:p>
                      <a:pPr marL="0" marR="0" algn="ctr" defTabSz="914400" rtl="0" eaLnBrk="1" latinLnBrk="0" hangingPunct="1">
                        <a:lnSpc>
                          <a:spcPct val="115000"/>
                        </a:lnSpc>
                        <a:spcBef>
                          <a:spcPts val="0"/>
                        </a:spcBef>
                        <a:spcAft>
                          <a:spcPts val="0"/>
                        </a:spcAft>
                      </a:pPr>
                      <a:r>
                        <a:rPr lang="en-US" sz="1400" kern="1200" dirty="0" smtClean="0"/>
                        <a:t>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400" kern="1200" dirty="0" smtClean="0"/>
                        <a:t>Integration</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400" kern="1200" dirty="0" smtClean="0"/>
                        <a:t>4,</a:t>
                      </a:r>
                      <a:r>
                        <a:rPr lang="en-US" sz="1400" kern="1200" baseline="0" dirty="0" smtClean="0"/>
                        <a:t> 5</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400" kern="1200" dirty="0" smtClean="0"/>
                        <a:t>3</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11</a:t>
                      </a:r>
                      <a:endParaRPr lang="en-US" sz="1400" dirty="0">
                        <a:solidFill>
                          <a:srgbClr val="000000"/>
                        </a:solidFill>
                        <a:latin typeface="Calibri"/>
                        <a:ea typeface="Calibri"/>
                        <a:cs typeface="Times New Roman"/>
                      </a:endParaRPr>
                    </a:p>
                  </a:txBody>
                  <a:tcPr marL="68580" marR="68580" marT="0" marB="0"/>
                </a:tc>
              </a:tr>
              <a:tr h="234482">
                <a:tc>
                  <a:txBody>
                    <a:bodyPr/>
                    <a:lstStyle/>
                    <a:p>
                      <a:pPr marL="0" marR="0" algn="ctr" defTabSz="914400" rtl="0" eaLnBrk="1" latinLnBrk="0" hangingPunct="1">
                        <a:lnSpc>
                          <a:spcPct val="115000"/>
                        </a:lnSpc>
                        <a:spcBef>
                          <a:spcPts val="0"/>
                        </a:spcBef>
                        <a:spcAft>
                          <a:spcPts val="0"/>
                        </a:spcAft>
                      </a:pPr>
                      <a:r>
                        <a:rPr lang="en-US" sz="1400" kern="1200" dirty="0" smtClean="0"/>
                        <a:t>8</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400" kern="1200" dirty="0" smtClean="0"/>
                        <a:t>Deployment</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400" kern="1200" dirty="0" smtClean="0"/>
                        <a:t>6,</a:t>
                      </a:r>
                      <a:r>
                        <a:rPr lang="en-US" sz="1400" kern="1200" baseline="0" dirty="0" smtClean="0"/>
                        <a:t> 7</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400" kern="1200" dirty="0" smtClean="0"/>
                        <a:t>1</a:t>
                      </a:r>
                      <a:endParaRPr lang="en-US" sz="1400" kern="1200" dirty="0">
                        <a:solidFill>
                          <a:srgbClr val="000000"/>
                        </a:solidFill>
                        <a:latin typeface="Times New Roman" pitchFamily="18" charset="0"/>
                        <a:ea typeface="Times New Roman"/>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tc>
              </a:tr>
            </a:tbl>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4.13 Solution</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8" name="Rectangle 1"/>
          <p:cNvSpPr>
            <a:spLocks noChangeArrowheads="1"/>
          </p:cNvSpPr>
          <p:nvPr/>
        </p:nvSpPr>
        <p:spPr bwMode="auto">
          <a:xfrm>
            <a:off x="253638" y="1462556"/>
            <a:ext cx="8480929"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0" dirty="0" smtClean="0"/>
              <a:t>The PERT chart and its corresponding table are given in figure 4.24 and table 4.32, respectively.</a:t>
            </a:r>
            <a:endParaRPr lang="en-US" b="0" dirty="0"/>
          </a:p>
        </p:txBody>
      </p:sp>
      <p:sp>
        <p:nvSpPr>
          <p:cNvPr id="6" name="TextBox 5"/>
          <p:cNvSpPr txBox="1"/>
          <p:nvPr/>
        </p:nvSpPr>
        <p:spPr>
          <a:xfrm>
            <a:off x="1869507" y="5813952"/>
            <a:ext cx="4476913" cy="338554"/>
          </a:xfrm>
          <a:prstGeom prst="rect">
            <a:avLst/>
          </a:prstGeom>
          <a:noFill/>
        </p:spPr>
        <p:txBody>
          <a:bodyPr wrap="square" rtlCol="0">
            <a:spAutoFit/>
          </a:bodyPr>
          <a:lstStyle/>
          <a:p>
            <a:pPr algn="ctr"/>
            <a:r>
              <a:rPr lang="en-US" dirty="0" smtClean="0"/>
              <a:t>Figure 4.24 PERT chart.</a:t>
            </a:r>
            <a:endParaRPr lang="en-US" dirty="0"/>
          </a:p>
        </p:txBody>
      </p:sp>
      <p:grpSp>
        <p:nvGrpSpPr>
          <p:cNvPr id="7" name="Group 109"/>
          <p:cNvGrpSpPr/>
          <p:nvPr/>
        </p:nvGrpSpPr>
        <p:grpSpPr>
          <a:xfrm>
            <a:off x="1023575" y="3384651"/>
            <a:ext cx="1105469" cy="805217"/>
            <a:chOff x="1023575" y="2961563"/>
            <a:chExt cx="1105469" cy="805217"/>
          </a:xfrm>
        </p:grpSpPr>
        <p:sp>
          <p:nvSpPr>
            <p:cNvPr id="9" name="Rounded Rectangle 8"/>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9" idx="0"/>
              <a:endCxn id="9"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1"/>
              <a:endCxn id="9"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1</a:t>
              </a:r>
              <a:endParaRPr lang="en-US" sz="1200" b="0" dirty="0"/>
            </a:p>
          </p:txBody>
        </p:sp>
        <p:sp>
          <p:nvSpPr>
            <p:cNvPr id="13" name="TextBox 12"/>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0</a:t>
              </a:r>
              <a:endParaRPr lang="en-US" sz="1200" b="0" dirty="0"/>
            </a:p>
          </p:txBody>
        </p:sp>
      </p:grpSp>
      <p:grpSp>
        <p:nvGrpSpPr>
          <p:cNvPr id="14" name="Group 110"/>
          <p:cNvGrpSpPr/>
          <p:nvPr/>
        </p:nvGrpSpPr>
        <p:grpSpPr>
          <a:xfrm>
            <a:off x="2499831" y="2690875"/>
            <a:ext cx="1105469" cy="805217"/>
            <a:chOff x="1023575" y="2961563"/>
            <a:chExt cx="1105469" cy="805217"/>
          </a:xfrm>
        </p:grpSpPr>
        <p:sp>
          <p:nvSpPr>
            <p:cNvPr id="15" name="Rounded Rectangle 14"/>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5" idx="0"/>
              <a:endCxn id="15"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5" idx="1"/>
              <a:endCxn id="15"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2</a:t>
              </a:r>
              <a:endParaRPr lang="en-US" sz="1200" b="0" dirty="0"/>
            </a:p>
          </p:txBody>
        </p:sp>
        <p:sp>
          <p:nvSpPr>
            <p:cNvPr id="19" name="TextBox 18"/>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2</a:t>
              </a:r>
              <a:endParaRPr lang="en-US" sz="1200" b="0" dirty="0"/>
            </a:p>
          </p:txBody>
        </p:sp>
      </p:grpSp>
      <p:grpSp>
        <p:nvGrpSpPr>
          <p:cNvPr id="20" name="Group 116"/>
          <p:cNvGrpSpPr/>
          <p:nvPr/>
        </p:nvGrpSpPr>
        <p:grpSpPr>
          <a:xfrm>
            <a:off x="4096647" y="2677227"/>
            <a:ext cx="1105469" cy="805217"/>
            <a:chOff x="1023575" y="2961563"/>
            <a:chExt cx="1105469" cy="805217"/>
          </a:xfrm>
        </p:grpSpPr>
        <p:sp>
          <p:nvSpPr>
            <p:cNvPr id="21" name="Rounded Rectangle 20"/>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1" idx="0"/>
              <a:endCxn id="21"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1"/>
              <a:endCxn id="21"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4</a:t>
              </a:r>
              <a:endParaRPr lang="en-US" sz="1200" b="0" dirty="0"/>
            </a:p>
          </p:txBody>
        </p:sp>
        <p:sp>
          <p:nvSpPr>
            <p:cNvPr id="25" name="TextBox 24"/>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4</a:t>
              </a:r>
              <a:endParaRPr lang="en-US" sz="1200" b="0" dirty="0"/>
            </a:p>
          </p:txBody>
        </p:sp>
      </p:grpSp>
      <p:grpSp>
        <p:nvGrpSpPr>
          <p:cNvPr id="26" name="Group 128"/>
          <p:cNvGrpSpPr/>
          <p:nvPr/>
        </p:nvGrpSpPr>
        <p:grpSpPr>
          <a:xfrm>
            <a:off x="4101191" y="4415067"/>
            <a:ext cx="1105469" cy="805217"/>
            <a:chOff x="1023575" y="2961563"/>
            <a:chExt cx="1105469" cy="805217"/>
          </a:xfrm>
        </p:grpSpPr>
        <p:sp>
          <p:nvSpPr>
            <p:cNvPr id="27" name="Rounded Rectangle 26"/>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0"/>
              <a:endCxn id="27"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1"/>
              <a:endCxn id="27"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5</a:t>
              </a:r>
              <a:endParaRPr lang="en-US" sz="1200" b="0" dirty="0"/>
            </a:p>
          </p:txBody>
        </p:sp>
        <p:sp>
          <p:nvSpPr>
            <p:cNvPr id="31" name="TextBox 30"/>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8</a:t>
              </a:r>
              <a:endParaRPr lang="en-US" sz="1200" b="0" dirty="0"/>
            </a:p>
          </p:txBody>
        </p:sp>
      </p:grpSp>
      <p:grpSp>
        <p:nvGrpSpPr>
          <p:cNvPr id="32" name="Group 134"/>
          <p:cNvGrpSpPr/>
          <p:nvPr/>
        </p:nvGrpSpPr>
        <p:grpSpPr>
          <a:xfrm>
            <a:off x="2502103" y="4426443"/>
            <a:ext cx="1105469" cy="805217"/>
            <a:chOff x="1023575" y="2961563"/>
            <a:chExt cx="1105469" cy="805217"/>
          </a:xfrm>
        </p:grpSpPr>
        <p:sp>
          <p:nvSpPr>
            <p:cNvPr id="33" name="Rounded Rectangle 32"/>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3" idx="0"/>
              <a:endCxn id="33"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3" idx="1"/>
              <a:endCxn id="33"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3</a:t>
              </a:r>
              <a:endParaRPr lang="en-US" sz="1200" b="0" dirty="0"/>
            </a:p>
          </p:txBody>
        </p:sp>
        <p:sp>
          <p:nvSpPr>
            <p:cNvPr id="37" name="TextBox 36"/>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3</a:t>
              </a:r>
              <a:endParaRPr lang="en-US" sz="1200" b="0" dirty="0"/>
            </a:p>
          </p:txBody>
        </p:sp>
      </p:grpSp>
      <p:grpSp>
        <p:nvGrpSpPr>
          <p:cNvPr id="38" name="Group 140"/>
          <p:cNvGrpSpPr/>
          <p:nvPr/>
        </p:nvGrpSpPr>
        <p:grpSpPr>
          <a:xfrm>
            <a:off x="5654791" y="3443787"/>
            <a:ext cx="1105469" cy="805217"/>
            <a:chOff x="1023575" y="2961563"/>
            <a:chExt cx="1105469" cy="805217"/>
          </a:xfrm>
        </p:grpSpPr>
        <p:sp>
          <p:nvSpPr>
            <p:cNvPr id="39" name="Rounded Rectangle 38"/>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39" idx="0"/>
              <a:endCxn id="39"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9" idx="1"/>
              <a:endCxn id="39"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6</a:t>
              </a:r>
              <a:endParaRPr lang="en-US" sz="1200" b="0" dirty="0"/>
            </a:p>
          </p:txBody>
        </p:sp>
        <p:sp>
          <p:nvSpPr>
            <p:cNvPr id="43" name="TextBox 42"/>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13</a:t>
              </a:r>
              <a:endParaRPr lang="en-US" sz="1200" b="0" dirty="0"/>
            </a:p>
          </p:txBody>
        </p:sp>
      </p:grpSp>
      <p:grpSp>
        <p:nvGrpSpPr>
          <p:cNvPr id="44" name="Group 146"/>
          <p:cNvGrpSpPr/>
          <p:nvPr/>
        </p:nvGrpSpPr>
        <p:grpSpPr>
          <a:xfrm>
            <a:off x="7171991" y="3446059"/>
            <a:ext cx="1105469" cy="805217"/>
            <a:chOff x="1023575" y="2961563"/>
            <a:chExt cx="1105469" cy="805217"/>
          </a:xfrm>
        </p:grpSpPr>
        <p:sp>
          <p:nvSpPr>
            <p:cNvPr id="45" name="Rounded Rectangle 44"/>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a:stCxn id="45" idx="0"/>
              <a:endCxn id="45"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5" idx="1"/>
              <a:endCxn id="45"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7</a:t>
              </a:r>
              <a:endParaRPr lang="en-US" sz="1200" b="0" dirty="0"/>
            </a:p>
          </p:txBody>
        </p:sp>
        <p:sp>
          <p:nvSpPr>
            <p:cNvPr id="49" name="TextBox 48"/>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13</a:t>
              </a:r>
              <a:endParaRPr lang="en-US" sz="1200" b="0" dirty="0"/>
            </a:p>
          </p:txBody>
        </p:sp>
      </p:grpSp>
      <p:cxnSp>
        <p:nvCxnSpPr>
          <p:cNvPr id="50" name="Straight Arrow Connector 49"/>
          <p:cNvCxnSpPr>
            <a:stCxn id="9" idx="3"/>
            <a:endCxn id="15" idx="1"/>
          </p:cNvCxnSpPr>
          <p:nvPr/>
        </p:nvCxnSpPr>
        <p:spPr>
          <a:xfrm flipV="1">
            <a:off x="2129044" y="3093484"/>
            <a:ext cx="370787" cy="693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9" idx="3"/>
            <a:endCxn id="33" idx="1"/>
          </p:cNvCxnSpPr>
          <p:nvPr/>
        </p:nvCxnSpPr>
        <p:spPr>
          <a:xfrm>
            <a:off x="2129044" y="3787260"/>
            <a:ext cx="373059" cy="10417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33" idx="0"/>
          </p:cNvCxnSpPr>
          <p:nvPr/>
        </p:nvCxnSpPr>
        <p:spPr>
          <a:xfrm>
            <a:off x="3054838" y="3496092"/>
            <a:ext cx="0" cy="93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5" idx="1"/>
          </p:cNvCxnSpPr>
          <p:nvPr/>
        </p:nvCxnSpPr>
        <p:spPr>
          <a:xfrm>
            <a:off x="6760260" y="3846396"/>
            <a:ext cx="411731" cy="2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8051" y="2659463"/>
            <a:ext cx="1405714" cy="584775"/>
          </a:xfrm>
          <a:prstGeom prst="rect">
            <a:avLst/>
          </a:prstGeom>
          <a:noFill/>
        </p:spPr>
        <p:txBody>
          <a:bodyPr wrap="square" rtlCol="0">
            <a:spAutoFit/>
          </a:bodyPr>
          <a:lstStyle/>
          <a:p>
            <a:pPr algn="ctr"/>
            <a:r>
              <a:rPr lang="en-US" b="0" dirty="0" smtClean="0"/>
              <a:t>1</a:t>
            </a:r>
          </a:p>
          <a:p>
            <a:pPr algn="ctr"/>
            <a:r>
              <a:rPr lang="en-US" sz="1400" b="0" dirty="0" smtClean="0"/>
              <a:t>t = </a:t>
            </a:r>
            <a:r>
              <a:rPr lang="en-US" b="0" dirty="0" smtClean="0"/>
              <a:t>2, SD = 0.33</a:t>
            </a:r>
            <a:endParaRPr lang="en-US" b="0" dirty="0"/>
          </a:p>
        </p:txBody>
      </p:sp>
      <p:cxnSp>
        <p:nvCxnSpPr>
          <p:cNvPr id="55" name="Straight Arrow Connector 54"/>
          <p:cNvCxnSpPr>
            <a:stCxn id="33" idx="3"/>
            <a:endCxn id="27" idx="1"/>
          </p:cNvCxnSpPr>
          <p:nvPr/>
        </p:nvCxnSpPr>
        <p:spPr>
          <a:xfrm flipV="1">
            <a:off x="3607572" y="4817676"/>
            <a:ext cx="493619" cy="11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066229" y="4922333"/>
            <a:ext cx="518615" cy="184666"/>
          </a:xfrm>
          <a:prstGeom prst="rect">
            <a:avLst/>
          </a:prstGeom>
          <a:noFill/>
        </p:spPr>
        <p:txBody>
          <a:bodyPr wrap="square" lIns="0" tIns="0" rIns="0" bIns="0" rtlCol="0">
            <a:spAutoFit/>
          </a:bodyPr>
          <a:lstStyle/>
          <a:p>
            <a:pPr algn="ctr"/>
            <a:r>
              <a:rPr lang="en-US" sz="1200" b="0" dirty="0" smtClean="0"/>
              <a:t>0.33</a:t>
            </a:r>
            <a:endParaRPr lang="en-US" sz="1200" b="0" dirty="0"/>
          </a:p>
        </p:txBody>
      </p:sp>
      <p:sp>
        <p:nvSpPr>
          <p:cNvPr id="57" name="TextBox 56"/>
          <p:cNvSpPr txBox="1"/>
          <p:nvPr/>
        </p:nvSpPr>
        <p:spPr>
          <a:xfrm>
            <a:off x="3054838" y="3185798"/>
            <a:ext cx="518615" cy="184666"/>
          </a:xfrm>
          <a:prstGeom prst="rect">
            <a:avLst/>
          </a:prstGeom>
          <a:noFill/>
        </p:spPr>
        <p:txBody>
          <a:bodyPr wrap="square" lIns="0" tIns="0" rIns="0" bIns="0" rtlCol="0">
            <a:spAutoFit/>
          </a:bodyPr>
          <a:lstStyle/>
          <a:p>
            <a:pPr algn="ctr"/>
            <a:r>
              <a:rPr lang="en-US" sz="1200" b="0" dirty="0" smtClean="0"/>
              <a:t>0.33</a:t>
            </a:r>
            <a:endParaRPr lang="en-US" sz="1200" b="0" dirty="0"/>
          </a:p>
        </p:txBody>
      </p:sp>
      <p:sp>
        <p:nvSpPr>
          <p:cNvPr id="58" name="TextBox 57"/>
          <p:cNvSpPr txBox="1"/>
          <p:nvPr/>
        </p:nvSpPr>
        <p:spPr>
          <a:xfrm>
            <a:off x="4642572" y="4954599"/>
            <a:ext cx="518615" cy="184666"/>
          </a:xfrm>
          <a:prstGeom prst="rect">
            <a:avLst/>
          </a:prstGeom>
          <a:noFill/>
        </p:spPr>
        <p:txBody>
          <a:bodyPr wrap="square" lIns="0" tIns="0" rIns="0" bIns="0" rtlCol="0">
            <a:spAutoFit/>
          </a:bodyPr>
          <a:lstStyle/>
          <a:p>
            <a:pPr algn="ctr"/>
            <a:r>
              <a:rPr lang="en-US" sz="1200" b="0" dirty="0" smtClean="0"/>
              <a:t>1.11</a:t>
            </a:r>
            <a:endParaRPr lang="en-US" sz="1200" b="0" dirty="0"/>
          </a:p>
        </p:txBody>
      </p:sp>
      <p:sp>
        <p:nvSpPr>
          <p:cNvPr id="59" name="TextBox 58"/>
          <p:cNvSpPr txBox="1"/>
          <p:nvPr/>
        </p:nvSpPr>
        <p:spPr>
          <a:xfrm>
            <a:off x="6200716" y="3936995"/>
            <a:ext cx="518615" cy="184666"/>
          </a:xfrm>
          <a:prstGeom prst="rect">
            <a:avLst/>
          </a:prstGeom>
          <a:noFill/>
        </p:spPr>
        <p:txBody>
          <a:bodyPr wrap="square" lIns="0" tIns="0" rIns="0" bIns="0" rtlCol="0">
            <a:spAutoFit/>
          </a:bodyPr>
          <a:lstStyle/>
          <a:p>
            <a:pPr algn="ctr"/>
            <a:r>
              <a:rPr lang="en-US" sz="1200" b="0" dirty="0" smtClean="0"/>
              <a:t>1.73</a:t>
            </a:r>
            <a:endParaRPr lang="en-US" sz="1200" b="0" dirty="0"/>
          </a:p>
        </p:txBody>
      </p:sp>
      <p:sp>
        <p:nvSpPr>
          <p:cNvPr id="60" name="TextBox 59"/>
          <p:cNvSpPr txBox="1"/>
          <p:nvPr/>
        </p:nvSpPr>
        <p:spPr>
          <a:xfrm>
            <a:off x="7724726" y="3936995"/>
            <a:ext cx="518615" cy="184666"/>
          </a:xfrm>
          <a:prstGeom prst="rect">
            <a:avLst/>
          </a:prstGeom>
          <a:noFill/>
        </p:spPr>
        <p:txBody>
          <a:bodyPr wrap="square" lIns="0" tIns="0" rIns="0" bIns="0" rtlCol="0">
            <a:spAutoFit/>
          </a:bodyPr>
          <a:lstStyle/>
          <a:p>
            <a:pPr algn="ctr"/>
            <a:r>
              <a:rPr lang="en-US" sz="1200" b="0" dirty="0" smtClean="0"/>
              <a:t>1.76</a:t>
            </a:r>
            <a:endParaRPr lang="en-US" sz="1200" b="0" dirty="0"/>
          </a:p>
        </p:txBody>
      </p:sp>
      <p:sp>
        <p:nvSpPr>
          <p:cNvPr id="61" name="TextBox 60"/>
          <p:cNvSpPr txBox="1"/>
          <p:nvPr/>
        </p:nvSpPr>
        <p:spPr>
          <a:xfrm>
            <a:off x="4658491" y="3179392"/>
            <a:ext cx="518615" cy="184666"/>
          </a:xfrm>
          <a:prstGeom prst="rect">
            <a:avLst/>
          </a:prstGeom>
          <a:noFill/>
        </p:spPr>
        <p:txBody>
          <a:bodyPr wrap="square" lIns="0" tIns="0" rIns="0" bIns="0" rtlCol="0">
            <a:spAutoFit/>
          </a:bodyPr>
          <a:lstStyle/>
          <a:p>
            <a:pPr algn="ctr"/>
            <a:r>
              <a:rPr lang="en-US" sz="1200" b="0" dirty="0" smtClean="0"/>
              <a:t>0.47</a:t>
            </a:r>
            <a:endParaRPr lang="en-US" sz="1200" b="0" dirty="0"/>
          </a:p>
        </p:txBody>
      </p:sp>
      <p:cxnSp>
        <p:nvCxnSpPr>
          <p:cNvPr id="62" name="Straight Arrow Connector 61"/>
          <p:cNvCxnSpPr>
            <a:endCxn id="21" idx="1"/>
          </p:cNvCxnSpPr>
          <p:nvPr/>
        </p:nvCxnSpPr>
        <p:spPr>
          <a:xfrm flipV="1">
            <a:off x="3573453" y="3079836"/>
            <a:ext cx="523194" cy="56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1" idx="3"/>
            <a:endCxn id="39" idx="0"/>
          </p:cNvCxnSpPr>
          <p:nvPr/>
        </p:nvCxnSpPr>
        <p:spPr>
          <a:xfrm>
            <a:off x="5202116" y="3079836"/>
            <a:ext cx="1005410" cy="3639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7" idx="3"/>
            <a:endCxn id="39" idx="2"/>
          </p:cNvCxnSpPr>
          <p:nvPr/>
        </p:nvCxnSpPr>
        <p:spPr>
          <a:xfrm flipV="1">
            <a:off x="5206660" y="4249004"/>
            <a:ext cx="1000866" cy="5686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66229" y="2074688"/>
            <a:ext cx="1405714" cy="584775"/>
          </a:xfrm>
          <a:prstGeom prst="rect">
            <a:avLst/>
          </a:prstGeom>
          <a:noFill/>
        </p:spPr>
        <p:txBody>
          <a:bodyPr wrap="square" rtlCol="0">
            <a:spAutoFit/>
          </a:bodyPr>
          <a:lstStyle/>
          <a:p>
            <a:pPr algn="ctr"/>
            <a:r>
              <a:rPr lang="en-US" b="0" dirty="0" smtClean="0"/>
              <a:t>3</a:t>
            </a:r>
          </a:p>
          <a:p>
            <a:pPr algn="ctr"/>
            <a:r>
              <a:rPr lang="en-US" sz="1400" b="0" dirty="0" smtClean="0"/>
              <a:t>t = </a:t>
            </a:r>
            <a:r>
              <a:rPr lang="en-US" b="0" dirty="0" smtClean="0"/>
              <a:t>2, SD = 0.33</a:t>
            </a:r>
            <a:endParaRPr lang="en-US" b="0" dirty="0"/>
          </a:p>
        </p:txBody>
      </p:sp>
      <p:sp>
        <p:nvSpPr>
          <p:cNvPr id="66" name="TextBox 65"/>
          <p:cNvSpPr txBox="1"/>
          <p:nvPr/>
        </p:nvSpPr>
        <p:spPr>
          <a:xfrm>
            <a:off x="1094117" y="4287936"/>
            <a:ext cx="1405714" cy="584775"/>
          </a:xfrm>
          <a:prstGeom prst="rect">
            <a:avLst/>
          </a:prstGeom>
          <a:noFill/>
        </p:spPr>
        <p:txBody>
          <a:bodyPr wrap="square" rtlCol="0">
            <a:spAutoFit/>
          </a:bodyPr>
          <a:lstStyle/>
          <a:p>
            <a:pPr algn="ctr"/>
            <a:r>
              <a:rPr lang="en-US" b="0" dirty="0" smtClean="0"/>
              <a:t>2</a:t>
            </a:r>
          </a:p>
          <a:p>
            <a:pPr algn="ctr"/>
            <a:r>
              <a:rPr lang="en-US" sz="1400" b="0" dirty="0" smtClean="0"/>
              <a:t>t = </a:t>
            </a:r>
            <a:r>
              <a:rPr lang="en-US" b="0" dirty="0" smtClean="0"/>
              <a:t>3, SD = 0.33</a:t>
            </a:r>
            <a:endParaRPr lang="en-US" b="0" dirty="0"/>
          </a:p>
        </p:txBody>
      </p:sp>
      <p:sp>
        <p:nvSpPr>
          <p:cNvPr id="67" name="TextBox 66"/>
          <p:cNvSpPr txBox="1"/>
          <p:nvPr/>
        </p:nvSpPr>
        <p:spPr>
          <a:xfrm>
            <a:off x="3175413" y="4968247"/>
            <a:ext cx="1405714" cy="584775"/>
          </a:xfrm>
          <a:prstGeom prst="rect">
            <a:avLst/>
          </a:prstGeom>
          <a:noFill/>
        </p:spPr>
        <p:txBody>
          <a:bodyPr wrap="square" rtlCol="0">
            <a:spAutoFit/>
          </a:bodyPr>
          <a:lstStyle/>
          <a:p>
            <a:pPr algn="ctr"/>
            <a:r>
              <a:rPr lang="en-US" b="0" dirty="0" smtClean="0"/>
              <a:t>4</a:t>
            </a:r>
          </a:p>
          <a:p>
            <a:pPr algn="ctr"/>
            <a:r>
              <a:rPr lang="en-US" sz="1400" b="0" dirty="0" smtClean="0"/>
              <a:t>t = </a:t>
            </a:r>
            <a:r>
              <a:rPr lang="en-US" b="0" dirty="0" smtClean="0"/>
              <a:t>4, SD = 0.66</a:t>
            </a:r>
            <a:endParaRPr lang="en-US" b="0" dirty="0"/>
          </a:p>
        </p:txBody>
      </p:sp>
      <p:sp>
        <p:nvSpPr>
          <p:cNvPr id="68" name="TextBox 67"/>
          <p:cNvSpPr txBox="1"/>
          <p:nvPr/>
        </p:nvSpPr>
        <p:spPr>
          <a:xfrm>
            <a:off x="5204433" y="2499081"/>
            <a:ext cx="1405714" cy="584775"/>
          </a:xfrm>
          <a:prstGeom prst="rect">
            <a:avLst/>
          </a:prstGeom>
          <a:noFill/>
        </p:spPr>
        <p:txBody>
          <a:bodyPr wrap="square" rtlCol="0">
            <a:spAutoFit/>
          </a:bodyPr>
          <a:lstStyle/>
          <a:p>
            <a:pPr algn="ctr"/>
            <a:r>
              <a:rPr lang="en-US" b="0" dirty="0" smtClean="0"/>
              <a:t>6</a:t>
            </a:r>
          </a:p>
          <a:p>
            <a:pPr algn="ctr"/>
            <a:r>
              <a:rPr lang="en-US" sz="1400" b="0" dirty="0" smtClean="0"/>
              <a:t>t = </a:t>
            </a:r>
            <a:r>
              <a:rPr lang="en-US" b="0" dirty="0" smtClean="0"/>
              <a:t>3, SD = 1.33</a:t>
            </a:r>
            <a:endParaRPr lang="en-US" b="0" dirty="0"/>
          </a:p>
        </p:txBody>
      </p:sp>
      <p:sp>
        <p:nvSpPr>
          <p:cNvPr id="69" name="TextBox 68"/>
          <p:cNvSpPr txBox="1"/>
          <p:nvPr/>
        </p:nvSpPr>
        <p:spPr>
          <a:xfrm>
            <a:off x="5497859" y="4383472"/>
            <a:ext cx="1405714" cy="584775"/>
          </a:xfrm>
          <a:prstGeom prst="rect">
            <a:avLst/>
          </a:prstGeom>
          <a:noFill/>
        </p:spPr>
        <p:txBody>
          <a:bodyPr wrap="square" rtlCol="0">
            <a:spAutoFit/>
          </a:bodyPr>
          <a:lstStyle/>
          <a:p>
            <a:pPr algn="ctr"/>
            <a:r>
              <a:rPr lang="en-US" b="0" dirty="0" smtClean="0"/>
              <a:t>7</a:t>
            </a:r>
          </a:p>
          <a:p>
            <a:pPr algn="ctr"/>
            <a:r>
              <a:rPr lang="en-US" sz="1400" b="0" dirty="0" smtClean="0"/>
              <a:t>t = </a:t>
            </a:r>
            <a:r>
              <a:rPr lang="en-US" b="0" dirty="0" smtClean="0"/>
              <a:t>5, SD = 1.33</a:t>
            </a:r>
            <a:endParaRPr lang="en-US" b="0" dirty="0"/>
          </a:p>
        </p:txBody>
      </p:sp>
      <p:sp>
        <p:nvSpPr>
          <p:cNvPr id="70" name="TextBox 69"/>
          <p:cNvSpPr txBox="1"/>
          <p:nvPr/>
        </p:nvSpPr>
        <p:spPr>
          <a:xfrm>
            <a:off x="6498716" y="2861284"/>
            <a:ext cx="1405714" cy="584775"/>
          </a:xfrm>
          <a:prstGeom prst="rect">
            <a:avLst/>
          </a:prstGeom>
          <a:noFill/>
        </p:spPr>
        <p:txBody>
          <a:bodyPr wrap="square" rtlCol="0">
            <a:spAutoFit/>
          </a:bodyPr>
          <a:lstStyle/>
          <a:p>
            <a:pPr algn="ctr"/>
            <a:r>
              <a:rPr lang="en-US" b="0" dirty="0" smtClean="0"/>
              <a:t>8</a:t>
            </a:r>
          </a:p>
          <a:p>
            <a:pPr algn="ctr"/>
            <a:r>
              <a:rPr lang="en-US" sz="1400" b="0" dirty="0" smtClean="0"/>
              <a:t>t = </a:t>
            </a:r>
            <a:r>
              <a:rPr lang="en-US" b="0" dirty="0" smtClean="0"/>
              <a:t>3, SD = 0.33</a:t>
            </a:r>
            <a:endParaRPr lang="en-US" b="0" dirty="0"/>
          </a:p>
        </p:txBody>
      </p:sp>
      <p:cxnSp>
        <p:nvCxnSpPr>
          <p:cNvPr id="71" name="Straight Arrow Connector 70"/>
          <p:cNvCxnSpPr>
            <a:stCxn id="21" idx="2"/>
            <a:endCxn id="27" idx="0"/>
          </p:cNvCxnSpPr>
          <p:nvPr/>
        </p:nvCxnSpPr>
        <p:spPr>
          <a:xfrm>
            <a:off x="4649382" y="3482444"/>
            <a:ext cx="4544" cy="9326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389257" y="3664229"/>
            <a:ext cx="1405714" cy="584775"/>
          </a:xfrm>
          <a:prstGeom prst="rect">
            <a:avLst/>
          </a:prstGeom>
          <a:noFill/>
        </p:spPr>
        <p:txBody>
          <a:bodyPr wrap="square" rtlCol="0">
            <a:spAutoFit/>
          </a:bodyPr>
          <a:lstStyle/>
          <a:p>
            <a:pPr algn="ctr"/>
            <a:r>
              <a:rPr lang="en-US" b="0" dirty="0" smtClean="0"/>
              <a:t>5</a:t>
            </a:r>
          </a:p>
          <a:p>
            <a:pPr algn="ctr"/>
            <a:r>
              <a:rPr lang="en-US" sz="1400" b="0" dirty="0" smtClean="0"/>
              <a:t>t = </a:t>
            </a:r>
            <a:r>
              <a:rPr lang="en-US" b="0" dirty="0" smtClean="0"/>
              <a:t>4, SD = 1</a:t>
            </a:r>
            <a:endParaRPr lang="en-US" b="0"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4.13 Solution</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3" name="Table 72"/>
          <p:cNvGraphicFramePr>
            <a:graphicFrameLocks noGrp="1"/>
          </p:cNvGraphicFramePr>
          <p:nvPr/>
        </p:nvGraphicFramePr>
        <p:xfrm>
          <a:off x="239990" y="2666256"/>
          <a:ext cx="8480929" cy="2328825"/>
        </p:xfrm>
        <a:graphic>
          <a:graphicData uri="http://schemas.openxmlformats.org/drawingml/2006/table">
            <a:tbl>
              <a:tblPr>
                <a:tableStyleId>{3C2FFA5D-87B4-456A-9821-1D502468CF0F}</a:tableStyleId>
              </a:tblPr>
              <a:tblGrid>
                <a:gridCol w="864009"/>
                <a:gridCol w="1523384"/>
                <a:gridCol w="1523384"/>
                <a:gridCol w="1523384"/>
                <a:gridCol w="1523384"/>
                <a:gridCol w="1523384"/>
              </a:tblGrid>
              <a:tr h="365913">
                <a:tc>
                  <a:txBody>
                    <a:bodyPr/>
                    <a:lstStyle/>
                    <a:p>
                      <a:pPr marL="0" marR="0" algn="ctr">
                        <a:lnSpc>
                          <a:spcPct val="115000"/>
                        </a:lnSpc>
                        <a:spcBef>
                          <a:spcPts val="0"/>
                        </a:spcBef>
                        <a:spcAft>
                          <a:spcPts val="0"/>
                        </a:spcAft>
                      </a:pPr>
                      <a:r>
                        <a:rPr lang="en-US" sz="1400" dirty="0"/>
                        <a:t>Activity</a:t>
                      </a:r>
                      <a:endParaRPr lang="en-US" sz="1400" b="0" i="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a</a:t>
                      </a:r>
                      <a:endParaRPr lang="en-US" sz="1400" b="0" i="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baseline="0" dirty="0" smtClean="0"/>
                        <a:t>m</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baseline="0" dirty="0" smtClean="0"/>
                        <a:t>b</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t</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SD</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1</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0.33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2</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0.33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3</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0.33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4</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6</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0.66</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5</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6</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1.33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7</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1.33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8</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0.33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bl>
          </a:graphicData>
        </a:graphic>
      </p:graphicFrame>
      <p:sp>
        <p:nvSpPr>
          <p:cNvPr id="74" name="TextBox 73"/>
          <p:cNvSpPr txBox="1"/>
          <p:nvPr/>
        </p:nvSpPr>
        <p:spPr>
          <a:xfrm>
            <a:off x="1937975" y="1719618"/>
            <a:ext cx="5131559" cy="338554"/>
          </a:xfrm>
          <a:prstGeom prst="rect">
            <a:avLst/>
          </a:prstGeom>
          <a:noFill/>
        </p:spPr>
        <p:txBody>
          <a:bodyPr wrap="square" rtlCol="0">
            <a:spAutoFit/>
          </a:bodyPr>
          <a:lstStyle/>
          <a:p>
            <a:pPr algn="ctr"/>
            <a:r>
              <a:rPr lang="en-US" dirty="0" smtClean="0"/>
              <a:t>Table  4.32    </a:t>
            </a:r>
            <a:r>
              <a:rPr lang="en-US" b="0" dirty="0" smtClean="0"/>
              <a:t>Expected time and standard deviation for PERT</a:t>
            </a:r>
            <a:endParaRPr lang="en-US" b="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4.14</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8" name="Rectangle 1"/>
          <p:cNvSpPr>
            <a:spLocks noChangeArrowheads="1"/>
          </p:cNvSpPr>
          <p:nvPr/>
        </p:nvSpPr>
        <p:spPr bwMode="auto">
          <a:xfrm>
            <a:off x="253638" y="1462556"/>
            <a:ext cx="8480929"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0" dirty="0" smtClean="0"/>
              <a:t>Consider the following data concerning the activities in a project (in weeks): </a:t>
            </a:r>
            <a:endParaRPr lang="en-US" b="0" dirty="0"/>
          </a:p>
        </p:txBody>
      </p:sp>
      <p:graphicFrame>
        <p:nvGraphicFramePr>
          <p:cNvPr id="6" name="Table 5"/>
          <p:cNvGraphicFramePr>
            <a:graphicFrameLocks noGrp="1"/>
          </p:cNvGraphicFramePr>
          <p:nvPr/>
        </p:nvGraphicFramePr>
        <p:xfrm>
          <a:off x="376470" y="1978925"/>
          <a:ext cx="8284191" cy="1592733"/>
        </p:xfrm>
        <a:graphic>
          <a:graphicData uri="http://schemas.openxmlformats.org/drawingml/2006/table">
            <a:tbl>
              <a:tblPr>
                <a:tableStyleId>{3C2FFA5D-87B4-456A-9821-1D502468CF0F}</a:tableStyleId>
              </a:tblPr>
              <a:tblGrid>
                <a:gridCol w="1028755"/>
                <a:gridCol w="2021586"/>
                <a:gridCol w="1606132"/>
                <a:gridCol w="1813859"/>
                <a:gridCol w="1813859"/>
              </a:tblGrid>
              <a:tr h="365913">
                <a:tc>
                  <a:txBody>
                    <a:bodyPr/>
                    <a:lstStyle/>
                    <a:p>
                      <a:pPr marL="0" marR="0" algn="ctr">
                        <a:lnSpc>
                          <a:spcPct val="115000"/>
                        </a:lnSpc>
                        <a:spcBef>
                          <a:spcPts val="0"/>
                        </a:spcBef>
                        <a:spcAft>
                          <a:spcPts val="0"/>
                        </a:spcAft>
                      </a:pPr>
                      <a:r>
                        <a:rPr lang="en-US" sz="1400" dirty="0"/>
                        <a:t>Activity</a:t>
                      </a:r>
                      <a:endParaRPr lang="en-US" sz="1400" b="0" i="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Immediate predecessor</a:t>
                      </a:r>
                      <a:endParaRPr lang="en-US" sz="1400" b="0" i="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a</a:t>
                      </a:r>
                      <a:endParaRPr lang="en-US" sz="1400" b="0" i="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baseline="0" dirty="0" smtClean="0"/>
                        <a:t>m</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baseline="0" dirty="0" smtClean="0"/>
                        <a:t>b</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A</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6</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B</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6</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8</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10</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C</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A</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D</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C</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E</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B</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6</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8</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10</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bl>
          </a:graphicData>
        </a:graphic>
      </p:graphicFrame>
      <p:sp>
        <p:nvSpPr>
          <p:cNvPr id="123905" name="Rectangle 1"/>
          <p:cNvSpPr>
            <a:spLocks noChangeArrowheads="1"/>
          </p:cNvSpPr>
          <p:nvPr/>
        </p:nvSpPr>
        <p:spPr bwMode="auto">
          <a:xfrm>
            <a:off x="280934" y="3736698"/>
            <a:ext cx="8480929"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Calibri" pitchFamily="34" charset="0"/>
                <a:cs typeface="Times New Roman" pitchFamily="18" charset="0"/>
              </a:rPr>
              <a:t>a) Using the PERT, compute the expected time and the standard deviation required to complete each activity; </a:t>
            </a:r>
            <a:endParaRPr kumimoji="0" lang="en-US"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Calibri" pitchFamily="34" charset="0"/>
                <a:cs typeface="Times New Roman" pitchFamily="18" charset="0"/>
              </a:rPr>
              <a:t>(b) Draw a network diagram and find the critical path. What is the expected length of the critical path? </a:t>
            </a:r>
            <a:endParaRPr kumimoji="0" lang="en-US"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Calibri" pitchFamily="34" charset="0"/>
                <a:cs typeface="Times New Roman" pitchFamily="18" charset="0"/>
              </a:rPr>
              <a:t>(c) Assuming that the normal distribution applies, compute the probability that path A-C-D will be completed in at most 16 days. </a:t>
            </a:r>
            <a:endParaRPr kumimoji="0" lang="en-US"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Calibri" pitchFamily="34" charset="0"/>
                <a:cs typeface="Times New Roman" pitchFamily="18" charset="0"/>
              </a:rPr>
              <a:t>(d) How much time must be allowed to achieve a 95% confidence of timely completion? </a:t>
            </a:r>
            <a:endParaRPr kumimoji="0" lang="en-US" b="0" i="0" u="none" strike="noStrike" cap="none" normalizeH="0" baseline="0" dirty="0" smtClean="0">
              <a:ln>
                <a:noFill/>
              </a:ln>
              <a:solidFill>
                <a:schemeClr val="tx1"/>
              </a:solidFill>
              <a:effectLst/>
              <a:latin typeface="+mj-lt"/>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4.14 Solution</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8" name="Rectangle 1"/>
          <p:cNvSpPr>
            <a:spLocks noChangeArrowheads="1"/>
          </p:cNvSpPr>
          <p:nvPr/>
        </p:nvSpPr>
        <p:spPr bwMode="auto">
          <a:xfrm>
            <a:off x="267286" y="1462556"/>
            <a:ext cx="8480929"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0" dirty="0" smtClean="0"/>
              <a:t>The PERT chart and its corresponding table are given in figure 4.25 and table 4.33, respectively.</a:t>
            </a:r>
            <a:endParaRPr lang="en-US" b="0" dirty="0"/>
          </a:p>
        </p:txBody>
      </p:sp>
      <p:sp>
        <p:nvSpPr>
          <p:cNvPr id="7" name="TextBox 6"/>
          <p:cNvSpPr txBox="1"/>
          <p:nvPr/>
        </p:nvSpPr>
        <p:spPr>
          <a:xfrm>
            <a:off x="2005987" y="5759360"/>
            <a:ext cx="4476913" cy="338554"/>
          </a:xfrm>
          <a:prstGeom prst="rect">
            <a:avLst/>
          </a:prstGeom>
          <a:noFill/>
        </p:spPr>
        <p:txBody>
          <a:bodyPr wrap="square" rtlCol="0">
            <a:spAutoFit/>
          </a:bodyPr>
          <a:lstStyle/>
          <a:p>
            <a:pPr algn="ctr"/>
            <a:r>
              <a:rPr lang="en-US" dirty="0" smtClean="0"/>
              <a:t>Figure 4.25 PERT chart.</a:t>
            </a:r>
            <a:endParaRPr lang="en-US" dirty="0"/>
          </a:p>
        </p:txBody>
      </p:sp>
      <p:grpSp>
        <p:nvGrpSpPr>
          <p:cNvPr id="8" name="Group 109"/>
          <p:cNvGrpSpPr/>
          <p:nvPr/>
        </p:nvGrpSpPr>
        <p:grpSpPr>
          <a:xfrm>
            <a:off x="1160055" y="3330059"/>
            <a:ext cx="1105469" cy="805217"/>
            <a:chOff x="1023575" y="2961563"/>
            <a:chExt cx="1105469" cy="805217"/>
          </a:xfrm>
        </p:grpSpPr>
        <p:sp>
          <p:nvSpPr>
            <p:cNvPr id="9" name="Rounded Rectangle 8"/>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9" idx="0"/>
              <a:endCxn id="9"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1"/>
              <a:endCxn id="9"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1</a:t>
              </a:r>
              <a:endParaRPr lang="en-US" sz="1200" b="0" dirty="0"/>
            </a:p>
          </p:txBody>
        </p:sp>
        <p:sp>
          <p:nvSpPr>
            <p:cNvPr id="13" name="TextBox 12"/>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0</a:t>
              </a:r>
              <a:endParaRPr lang="en-US" sz="1200" b="0" dirty="0"/>
            </a:p>
          </p:txBody>
        </p:sp>
      </p:grpSp>
      <p:grpSp>
        <p:nvGrpSpPr>
          <p:cNvPr id="14" name="Group 110"/>
          <p:cNvGrpSpPr/>
          <p:nvPr/>
        </p:nvGrpSpPr>
        <p:grpSpPr>
          <a:xfrm>
            <a:off x="2636311" y="2636283"/>
            <a:ext cx="1105469" cy="805217"/>
            <a:chOff x="1023575" y="2961563"/>
            <a:chExt cx="1105469" cy="805217"/>
          </a:xfrm>
        </p:grpSpPr>
        <p:sp>
          <p:nvSpPr>
            <p:cNvPr id="15" name="Rounded Rectangle 14"/>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5" idx="0"/>
              <a:endCxn id="15"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5" idx="1"/>
              <a:endCxn id="15"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2</a:t>
              </a:r>
              <a:endParaRPr lang="en-US" sz="1200" b="0" dirty="0"/>
            </a:p>
          </p:txBody>
        </p:sp>
        <p:sp>
          <p:nvSpPr>
            <p:cNvPr id="19" name="TextBox 18"/>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4</a:t>
              </a:r>
              <a:endParaRPr lang="en-US" sz="1200" b="0" dirty="0"/>
            </a:p>
          </p:txBody>
        </p:sp>
      </p:grpSp>
      <p:grpSp>
        <p:nvGrpSpPr>
          <p:cNvPr id="20" name="Group 116"/>
          <p:cNvGrpSpPr/>
          <p:nvPr/>
        </p:nvGrpSpPr>
        <p:grpSpPr>
          <a:xfrm>
            <a:off x="4233127" y="2622635"/>
            <a:ext cx="1105469" cy="805217"/>
            <a:chOff x="1023575" y="2961563"/>
            <a:chExt cx="1105469" cy="805217"/>
          </a:xfrm>
        </p:grpSpPr>
        <p:sp>
          <p:nvSpPr>
            <p:cNvPr id="21" name="Rounded Rectangle 20"/>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1" idx="0"/>
              <a:endCxn id="21"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1"/>
              <a:endCxn id="21"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4</a:t>
              </a:r>
              <a:endParaRPr lang="en-US" sz="1200" b="0" dirty="0"/>
            </a:p>
          </p:txBody>
        </p:sp>
        <p:sp>
          <p:nvSpPr>
            <p:cNvPr id="25" name="TextBox 24"/>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10</a:t>
              </a:r>
              <a:endParaRPr lang="en-US" sz="1200" b="0" dirty="0"/>
            </a:p>
          </p:txBody>
        </p:sp>
      </p:grpSp>
      <p:grpSp>
        <p:nvGrpSpPr>
          <p:cNvPr id="26" name="Group 134"/>
          <p:cNvGrpSpPr/>
          <p:nvPr/>
        </p:nvGrpSpPr>
        <p:grpSpPr>
          <a:xfrm>
            <a:off x="2638583" y="4371851"/>
            <a:ext cx="1105469" cy="805217"/>
            <a:chOff x="1023575" y="2961563"/>
            <a:chExt cx="1105469" cy="805217"/>
          </a:xfrm>
        </p:grpSpPr>
        <p:sp>
          <p:nvSpPr>
            <p:cNvPr id="27" name="Rounded Rectangle 26"/>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0"/>
              <a:endCxn id="27"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1"/>
              <a:endCxn id="27"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3</a:t>
              </a:r>
              <a:endParaRPr lang="en-US" sz="1200" b="0" dirty="0"/>
            </a:p>
          </p:txBody>
        </p:sp>
        <p:sp>
          <p:nvSpPr>
            <p:cNvPr id="31" name="TextBox 30"/>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8</a:t>
              </a:r>
              <a:endParaRPr lang="en-US" sz="1200" b="0" dirty="0"/>
            </a:p>
          </p:txBody>
        </p:sp>
      </p:grpSp>
      <p:grpSp>
        <p:nvGrpSpPr>
          <p:cNvPr id="32" name="Group 140"/>
          <p:cNvGrpSpPr/>
          <p:nvPr/>
        </p:nvGrpSpPr>
        <p:grpSpPr>
          <a:xfrm>
            <a:off x="5791271" y="3389195"/>
            <a:ext cx="1105469" cy="805217"/>
            <a:chOff x="1023575" y="2961563"/>
            <a:chExt cx="1105469" cy="805217"/>
          </a:xfrm>
        </p:grpSpPr>
        <p:sp>
          <p:nvSpPr>
            <p:cNvPr id="33" name="Rounded Rectangle 32"/>
            <p:cNvSpPr/>
            <p:nvPr/>
          </p:nvSpPr>
          <p:spPr>
            <a:xfrm>
              <a:off x="1023575" y="2961563"/>
              <a:ext cx="1105469" cy="80521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3" idx="0"/>
              <a:endCxn id="33" idx="2"/>
            </p:cNvCxnSpPr>
            <p:nvPr/>
          </p:nvCxnSpPr>
          <p:spPr>
            <a:xfrm>
              <a:off x="1576310" y="2961563"/>
              <a:ext cx="0" cy="805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3" idx="1"/>
              <a:endCxn id="33" idx="3"/>
            </p:cNvCxnSpPr>
            <p:nvPr/>
          </p:nvCxnSpPr>
          <p:spPr>
            <a:xfrm>
              <a:off x="1023575" y="3364172"/>
              <a:ext cx="1105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050885" y="3084413"/>
              <a:ext cx="518615" cy="184666"/>
            </a:xfrm>
            <a:prstGeom prst="rect">
              <a:avLst/>
            </a:prstGeom>
            <a:noFill/>
          </p:spPr>
          <p:txBody>
            <a:bodyPr wrap="square" lIns="0" tIns="0" rIns="0" bIns="0" rtlCol="0">
              <a:spAutoFit/>
            </a:bodyPr>
            <a:lstStyle/>
            <a:p>
              <a:pPr algn="ctr"/>
              <a:r>
                <a:rPr lang="en-US" sz="1200" b="0" dirty="0" smtClean="0"/>
                <a:t>6</a:t>
              </a:r>
              <a:endParaRPr lang="en-US" sz="1200" b="0" dirty="0"/>
            </a:p>
          </p:txBody>
        </p:sp>
        <p:sp>
          <p:nvSpPr>
            <p:cNvPr id="37" name="TextBox 36"/>
            <p:cNvSpPr txBox="1"/>
            <p:nvPr/>
          </p:nvSpPr>
          <p:spPr>
            <a:xfrm>
              <a:off x="1053157" y="3455181"/>
              <a:ext cx="518615" cy="184666"/>
            </a:xfrm>
            <a:prstGeom prst="rect">
              <a:avLst/>
            </a:prstGeom>
            <a:noFill/>
          </p:spPr>
          <p:txBody>
            <a:bodyPr wrap="square" lIns="0" tIns="0" rIns="0" bIns="0" rtlCol="0">
              <a:spAutoFit/>
            </a:bodyPr>
            <a:lstStyle/>
            <a:p>
              <a:pPr algn="ctr"/>
              <a:r>
                <a:rPr lang="en-US" sz="1200" b="0" dirty="0" smtClean="0"/>
                <a:t>16</a:t>
              </a:r>
              <a:endParaRPr lang="en-US" sz="1200" b="0" dirty="0"/>
            </a:p>
          </p:txBody>
        </p:sp>
      </p:grpSp>
      <p:cxnSp>
        <p:nvCxnSpPr>
          <p:cNvPr id="38" name="Straight Arrow Connector 37"/>
          <p:cNvCxnSpPr>
            <a:stCxn id="9" idx="3"/>
            <a:endCxn id="15" idx="1"/>
          </p:cNvCxnSpPr>
          <p:nvPr/>
        </p:nvCxnSpPr>
        <p:spPr>
          <a:xfrm flipV="1">
            <a:off x="2265524" y="3038892"/>
            <a:ext cx="370787" cy="693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3"/>
            <a:endCxn id="27" idx="1"/>
          </p:cNvCxnSpPr>
          <p:nvPr/>
        </p:nvCxnSpPr>
        <p:spPr>
          <a:xfrm>
            <a:off x="2265524" y="3732668"/>
            <a:ext cx="373059" cy="10417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7" idx="0"/>
          </p:cNvCxnSpPr>
          <p:nvPr/>
        </p:nvCxnSpPr>
        <p:spPr>
          <a:xfrm>
            <a:off x="3191318" y="3441500"/>
            <a:ext cx="0" cy="93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64531" y="2604871"/>
            <a:ext cx="1405714" cy="584775"/>
          </a:xfrm>
          <a:prstGeom prst="rect">
            <a:avLst/>
          </a:prstGeom>
          <a:noFill/>
        </p:spPr>
        <p:txBody>
          <a:bodyPr wrap="square" rtlCol="0">
            <a:spAutoFit/>
          </a:bodyPr>
          <a:lstStyle/>
          <a:p>
            <a:pPr algn="ctr"/>
            <a:r>
              <a:rPr lang="en-US" b="0" dirty="0" smtClean="0"/>
              <a:t>A</a:t>
            </a:r>
          </a:p>
          <a:p>
            <a:pPr algn="ctr"/>
            <a:r>
              <a:rPr lang="en-US" sz="1400" b="0" dirty="0" smtClean="0"/>
              <a:t>t = </a:t>
            </a:r>
            <a:r>
              <a:rPr lang="en-US" b="0" dirty="0" smtClean="0"/>
              <a:t>4, SD = 0.66</a:t>
            </a:r>
            <a:endParaRPr lang="en-US" b="0" dirty="0"/>
          </a:p>
        </p:txBody>
      </p:sp>
      <p:cxnSp>
        <p:nvCxnSpPr>
          <p:cNvPr id="42" name="Straight Arrow Connector 41"/>
          <p:cNvCxnSpPr>
            <a:stCxn id="27" idx="3"/>
            <a:endCxn id="33" idx="2"/>
          </p:cNvCxnSpPr>
          <p:nvPr/>
        </p:nvCxnSpPr>
        <p:spPr>
          <a:xfrm flipV="1">
            <a:off x="3744052" y="4194412"/>
            <a:ext cx="2599954" cy="580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02709" y="4867741"/>
            <a:ext cx="518615" cy="184666"/>
          </a:xfrm>
          <a:prstGeom prst="rect">
            <a:avLst/>
          </a:prstGeom>
          <a:noFill/>
        </p:spPr>
        <p:txBody>
          <a:bodyPr wrap="square" lIns="0" tIns="0" rIns="0" bIns="0" rtlCol="0">
            <a:spAutoFit/>
          </a:bodyPr>
          <a:lstStyle/>
          <a:p>
            <a:pPr algn="ctr"/>
            <a:r>
              <a:rPr lang="en-US" sz="1200" b="0" dirty="0" smtClean="0"/>
              <a:t>0.66</a:t>
            </a:r>
            <a:endParaRPr lang="en-US" sz="1200" b="0" dirty="0"/>
          </a:p>
        </p:txBody>
      </p:sp>
      <p:sp>
        <p:nvSpPr>
          <p:cNvPr id="44" name="TextBox 43"/>
          <p:cNvSpPr txBox="1"/>
          <p:nvPr/>
        </p:nvSpPr>
        <p:spPr>
          <a:xfrm>
            <a:off x="3191318" y="3131206"/>
            <a:ext cx="518615" cy="184666"/>
          </a:xfrm>
          <a:prstGeom prst="rect">
            <a:avLst/>
          </a:prstGeom>
          <a:noFill/>
        </p:spPr>
        <p:txBody>
          <a:bodyPr wrap="square" lIns="0" tIns="0" rIns="0" bIns="0" rtlCol="0">
            <a:spAutoFit/>
          </a:bodyPr>
          <a:lstStyle/>
          <a:p>
            <a:pPr algn="ctr"/>
            <a:r>
              <a:rPr lang="en-US" sz="1200" b="0" dirty="0" smtClean="0"/>
              <a:t>0.66</a:t>
            </a:r>
            <a:endParaRPr lang="en-US" sz="1200" b="0" dirty="0"/>
          </a:p>
        </p:txBody>
      </p:sp>
      <p:sp>
        <p:nvSpPr>
          <p:cNvPr id="45" name="TextBox 44"/>
          <p:cNvSpPr txBox="1"/>
          <p:nvPr/>
        </p:nvSpPr>
        <p:spPr>
          <a:xfrm>
            <a:off x="6337196" y="3882403"/>
            <a:ext cx="518615" cy="184666"/>
          </a:xfrm>
          <a:prstGeom prst="rect">
            <a:avLst/>
          </a:prstGeom>
          <a:noFill/>
        </p:spPr>
        <p:txBody>
          <a:bodyPr wrap="square" lIns="0" tIns="0" rIns="0" bIns="0" rtlCol="0">
            <a:spAutoFit/>
          </a:bodyPr>
          <a:lstStyle/>
          <a:p>
            <a:pPr algn="ctr"/>
            <a:r>
              <a:rPr lang="en-US" sz="1200" b="0" dirty="0" smtClean="0"/>
              <a:t>2.76</a:t>
            </a:r>
            <a:endParaRPr lang="en-US" sz="1200" b="0" dirty="0"/>
          </a:p>
        </p:txBody>
      </p:sp>
      <p:sp>
        <p:nvSpPr>
          <p:cNvPr id="46" name="TextBox 45"/>
          <p:cNvSpPr txBox="1"/>
          <p:nvPr/>
        </p:nvSpPr>
        <p:spPr>
          <a:xfrm>
            <a:off x="4794971" y="3124800"/>
            <a:ext cx="518615" cy="184666"/>
          </a:xfrm>
          <a:prstGeom prst="rect">
            <a:avLst/>
          </a:prstGeom>
          <a:noFill/>
        </p:spPr>
        <p:txBody>
          <a:bodyPr wrap="square" lIns="0" tIns="0" rIns="0" bIns="0" rtlCol="0">
            <a:spAutoFit/>
          </a:bodyPr>
          <a:lstStyle/>
          <a:p>
            <a:pPr algn="ctr"/>
            <a:r>
              <a:rPr lang="en-US" sz="1200" b="0" dirty="0" smtClean="0"/>
              <a:t>2.42</a:t>
            </a:r>
            <a:endParaRPr lang="en-US" sz="1200" b="0" dirty="0"/>
          </a:p>
        </p:txBody>
      </p:sp>
      <p:cxnSp>
        <p:nvCxnSpPr>
          <p:cNvPr id="47" name="Straight Arrow Connector 46"/>
          <p:cNvCxnSpPr>
            <a:endCxn id="21" idx="1"/>
          </p:cNvCxnSpPr>
          <p:nvPr/>
        </p:nvCxnSpPr>
        <p:spPr>
          <a:xfrm flipV="1">
            <a:off x="3709933" y="3025244"/>
            <a:ext cx="523194" cy="56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1" idx="3"/>
            <a:endCxn id="33" idx="0"/>
          </p:cNvCxnSpPr>
          <p:nvPr/>
        </p:nvCxnSpPr>
        <p:spPr>
          <a:xfrm>
            <a:off x="5338596" y="3025244"/>
            <a:ext cx="1005410" cy="3639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202709" y="2020096"/>
            <a:ext cx="1405714" cy="584775"/>
          </a:xfrm>
          <a:prstGeom prst="rect">
            <a:avLst/>
          </a:prstGeom>
          <a:noFill/>
        </p:spPr>
        <p:txBody>
          <a:bodyPr wrap="square" rtlCol="0">
            <a:spAutoFit/>
          </a:bodyPr>
          <a:lstStyle/>
          <a:p>
            <a:pPr algn="ctr"/>
            <a:r>
              <a:rPr lang="en-US" b="0" dirty="0" smtClean="0"/>
              <a:t>C</a:t>
            </a:r>
          </a:p>
          <a:p>
            <a:pPr algn="ctr"/>
            <a:r>
              <a:rPr lang="en-US" sz="1400" b="0" dirty="0" smtClean="0"/>
              <a:t>t = </a:t>
            </a:r>
            <a:r>
              <a:rPr lang="en-US" b="0" dirty="0" smtClean="0"/>
              <a:t>6, SD = 2.33</a:t>
            </a:r>
            <a:endParaRPr lang="en-US" b="0" dirty="0"/>
          </a:p>
        </p:txBody>
      </p:sp>
      <p:sp>
        <p:nvSpPr>
          <p:cNvPr id="50" name="TextBox 49"/>
          <p:cNvSpPr txBox="1"/>
          <p:nvPr/>
        </p:nvSpPr>
        <p:spPr>
          <a:xfrm>
            <a:off x="1230597" y="4233344"/>
            <a:ext cx="1405714" cy="584775"/>
          </a:xfrm>
          <a:prstGeom prst="rect">
            <a:avLst/>
          </a:prstGeom>
          <a:noFill/>
        </p:spPr>
        <p:txBody>
          <a:bodyPr wrap="square" rtlCol="0">
            <a:spAutoFit/>
          </a:bodyPr>
          <a:lstStyle/>
          <a:p>
            <a:pPr algn="ctr"/>
            <a:r>
              <a:rPr lang="en-US" b="0" dirty="0" smtClean="0"/>
              <a:t>B</a:t>
            </a:r>
          </a:p>
          <a:p>
            <a:pPr algn="ctr"/>
            <a:r>
              <a:rPr lang="en-US" sz="1400" b="0" dirty="0" smtClean="0"/>
              <a:t>t = </a:t>
            </a:r>
            <a:r>
              <a:rPr lang="en-US" b="0" dirty="0" smtClean="0"/>
              <a:t>8, SD = 0.66</a:t>
            </a:r>
            <a:endParaRPr lang="en-US" b="0" dirty="0"/>
          </a:p>
        </p:txBody>
      </p:sp>
      <p:sp>
        <p:nvSpPr>
          <p:cNvPr id="51" name="TextBox 50"/>
          <p:cNvSpPr txBox="1"/>
          <p:nvPr/>
        </p:nvSpPr>
        <p:spPr>
          <a:xfrm>
            <a:off x="3953349" y="4586103"/>
            <a:ext cx="1405714" cy="584775"/>
          </a:xfrm>
          <a:prstGeom prst="rect">
            <a:avLst/>
          </a:prstGeom>
          <a:noFill/>
        </p:spPr>
        <p:txBody>
          <a:bodyPr wrap="square" rtlCol="0">
            <a:spAutoFit/>
          </a:bodyPr>
          <a:lstStyle/>
          <a:p>
            <a:pPr algn="ctr"/>
            <a:r>
              <a:rPr lang="en-US" b="0" dirty="0" smtClean="0"/>
              <a:t>E</a:t>
            </a:r>
          </a:p>
          <a:p>
            <a:pPr algn="ctr"/>
            <a:r>
              <a:rPr lang="en-US" sz="1400" b="0" dirty="0" smtClean="0"/>
              <a:t>t = </a:t>
            </a:r>
            <a:r>
              <a:rPr lang="en-US" b="0" dirty="0" smtClean="0"/>
              <a:t>8, SD = 0.66</a:t>
            </a:r>
            <a:endParaRPr lang="en-US" b="0" dirty="0"/>
          </a:p>
        </p:txBody>
      </p:sp>
      <p:sp>
        <p:nvSpPr>
          <p:cNvPr id="52" name="TextBox 51"/>
          <p:cNvSpPr txBox="1"/>
          <p:nvPr/>
        </p:nvSpPr>
        <p:spPr>
          <a:xfrm>
            <a:off x="5340913" y="2444489"/>
            <a:ext cx="1405714" cy="584775"/>
          </a:xfrm>
          <a:prstGeom prst="rect">
            <a:avLst/>
          </a:prstGeom>
          <a:noFill/>
        </p:spPr>
        <p:txBody>
          <a:bodyPr wrap="square" rtlCol="0">
            <a:spAutoFit/>
          </a:bodyPr>
          <a:lstStyle/>
          <a:p>
            <a:pPr algn="ctr"/>
            <a:r>
              <a:rPr lang="en-US" b="0" dirty="0" smtClean="0"/>
              <a:t>D</a:t>
            </a:r>
          </a:p>
          <a:p>
            <a:pPr algn="ctr"/>
            <a:r>
              <a:rPr lang="en-US" sz="1400" b="0" dirty="0" smtClean="0"/>
              <a:t>t = </a:t>
            </a:r>
            <a:r>
              <a:rPr lang="en-US" b="0" dirty="0" smtClean="0"/>
              <a:t>5, SD = 1.33</a:t>
            </a:r>
            <a:endParaRPr lang="en-US" b="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4.14 Solution</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3" name="Table 52"/>
          <p:cNvGraphicFramePr>
            <a:graphicFrameLocks noGrp="1"/>
          </p:cNvGraphicFramePr>
          <p:nvPr/>
        </p:nvGraphicFramePr>
        <p:xfrm>
          <a:off x="559557" y="1921464"/>
          <a:ext cx="7779221" cy="1592733"/>
        </p:xfrm>
        <a:graphic>
          <a:graphicData uri="http://schemas.openxmlformats.org/drawingml/2006/table">
            <a:tbl>
              <a:tblPr>
                <a:tableStyleId>{3C2FFA5D-87B4-456A-9821-1D502468CF0F}</a:tableStyleId>
              </a:tblPr>
              <a:tblGrid>
                <a:gridCol w="1111317"/>
                <a:gridCol w="2054965"/>
                <a:gridCol w="754416"/>
                <a:gridCol w="1032766"/>
                <a:gridCol w="1104486"/>
                <a:gridCol w="889326"/>
                <a:gridCol w="831945"/>
              </a:tblGrid>
              <a:tr h="365913">
                <a:tc>
                  <a:txBody>
                    <a:bodyPr/>
                    <a:lstStyle/>
                    <a:p>
                      <a:pPr marL="0" marR="0" algn="ctr">
                        <a:lnSpc>
                          <a:spcPct val="115000"/>
                        </a:lnSpc>
                        <a:spcBef>
                          <a:spcPts val="0"/>
                        </a:spcBef>
                        <a:spcAft>
                          <a:spcPts val="0"/>
                        </a:spcAft>
                      </a:pPr>
                      <a:r>
                        <a:rPr lang="en-US" sz="1400" dirty="0"/>
                        <a:t>Activity</a:t>
                      </a:r>
                      <a:endParaRPr lang="en-US" sz="1400" b="0" i="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Immediate predecessor</a:t>
                      </a:r>
                      <a:endParaRPr lang="en-US" sz="1400" b="0" i="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a</a:t>
                      </a:r>
                      <a:endParaRPr lang="en-US" sz="1400" b="0" i="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baseline="0" dirty="0" smtClean="0"/>
                        <a:t>m</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baseline="0" dirty="0" smtClean="0"/>
                        <a:t>b</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t</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SD</a:t>
                      </a:r>
                      <a:endParaRPr lang="en-US" sz="1400" b="0" i="0" kern="1200" dirty="0" smtClean="0">
                        <a:solidFill>
                          <a:srgbClr val="000000"/>
                        </a:solidFill>
                        <a:latin typeface="Times New Roman" pitchFamily="18" charset="0"/>
                        <a:ea typeface="Times New Roman"/>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A</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6</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0.66</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B</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6</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8</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10</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8</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0.66</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C</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A</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6</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2.33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D</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C</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1.33</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r h="235286">
                <a:tc>
                  <a:txBody>
                    <a:bodyPr/>
                    <a:lstStyle/>
                    <a:p>
                      <a:pPr marL="0" marR="0" algn="ctr">
                        <a:lnSpc>
                          <a:spcPct val="115000"/>
                        </a:lnSpc>
                        <a:spcBef>
                          <a:spcPts val="0"/>
                        </a:spcBef>
                        <a:spcAft>
                          <a:spcPts val="0"/>
                        </a:spcAft>
                      </a:pPr>
                      <a:r>
                        <a:rPr lang="en-US" sz="1400" dirty="0" smtClean="0"/>
                        <a:t>E</a:t>
                      </a:r>
                      <a:endParaRPr lang="en-US" sz="1400" b="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B</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6</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8</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10</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8</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dirty="0" smtClean="0"/>
                        <a:t>0.66</a:t>
                      </a:r>
                      <a:endParaRPr lang="en-US" sz="1400" dirty="0">
                        <a:solidFill>
                          <a:srgbClr val="000000"/>
                        </a:solidFill>
                        <a:latin typeface="Times New Roman" pitchFamily="18" charset="0"/>
                        <a:ea typeface="Calibri"/>
                        <a:cs typeface="Times New Roman" pitchFamily="18" charset="0"/>
                      </a:endParaRPr>
                    </a:p>
                  </a:txBody>
                  <a:tcPr marL="68580" marR="68580" marT="0" marB="0" anchor="ctr"/>
                </a:tc>
              </a:tr>
            </a:tbl>
          </a:graphicData>
        </a:graphic>
      </p:graphicFrame>
      <p:sp>
        <p:nvSpPr>
          <p:cNvPr id="54" name="TextBox 53"/>
          <p:cNvSpPr txBox="1"/>
          <p:nvPr/>
        </p:nvSpPr>
        <p:spPr>
          <a:xfrm>
            <a:off x="1937975" y="1473954"/>
            <a:ext cx="5131559" cy="338554"/>
          </a:xfrm>
          <a:prstGeom prst="rect">
            <a:avLst/>
          </a:prstGeom>
          <a:noFill/>
        </p:spPr>
        <p:txBody>
          <a:bodyPr wrap="square" rtlCol="0">
            <a:spAutoFit/>
          </a:bodyPr>
          <a:lstStyle/>
          <a:p>
            <a:pPr algn="ctr"/>
            <a:r>
              <a:rPr lang="en-US" dirty="0" smtClean="0"/>
              <a:t>Table  4.33    </a:t>
            </a:r>
            <a:r>
              <a:rPr lang="en-US" b="0" dirty="0" smtClean="0"/>
              <a:t>Expected time and standard deviation for PERT</a:t>
            </a:r>
            <a:endParaRPr lang="en-US" b="0" dirty="0"/>
          </a:p>
        </p:txBody>
      </p:sp>
      <p:sp>
        <p:nvSpPr>
          <p:cNvPr id="129028" name="Rectangle 4"/>
          <p:cNvSpPr>
            <a:spLocks noChangeArrowheads="1"/>
          </p:cNvSpPr>
          <p:nvPr/>
        </p:nvSpPr>
        <p:spPr bwMode="auto">
          <a:xfrm>
            <a:off x="27285" y="3614003"/>
            <a:ext cx="3164071"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685800" marR="0" lvl="1" indent="-228600" algn="l" defTabSz="914400" rtl="0" eaLnBrk="1" fontAlgn="base" latinLnBrk="0" hangingPunct="1">
              <a:lnSpc>
                <a:spcPct val="150000"/>
              </a:lnSpc>
              <a:spcBef>
                <a:spcPct val="0"/>
              </a:spcBef>
              <a:spcAft>
                <a:spcPct val="0"/>
              </a:spcAft>
              <a:buClrTx/>
              <a:buSzTx/>
              <a:buFont typeface="+mj-lt"/>
              <a:buAutoNum type="alphaLcParenR"/>
              <a:tabLst>
                <a:tab pos="914400" algn="l"/>
                <a:tab pos="1562100" algn="l"/>
                <a:tab pos="3352800" algn="l"/>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Expected time=16, SD=2.76</a:t>
            </a:r>
          </a:p>
          <a:p>
            <a:pPr marL="685800" marR="0" lvl="1" indent="-228600" algn="l" defTabSz="914400" rtl="0" eaLnBrk="1" fontAlgn="base" latinLnBrk="0" hangingPunct="1">
              <a:lnSpc>
                <a:spcPct val="150000"/>
              </a:lnSpc>
              <a:spcBef>
                <a:spcPct val="0"/>
              </a:spcBef>
              <a:spcAft>
                <a:spcPct val="0"/>
              </a:spcAft>
              <a:buClrTx/>
              <a:buSzTx/>
              <a:buFont typeface="+mj-lt"/>
              <a:buAutoNum type="alphaLcParenR"/>
              <a:tabLst>
                <a:tab pos="914400" algn="l"/>
                <a:tab pos="1562100" algn="l"/>
                <a:tab pos="3352800" algn="l"/>
              </a:tabLst>
            </a:pPr>
            <a:r>
              <a:rPr lang="en-US" b="0" dirty="0" smtClean="0">
                <a:cs typeface="Times New Roman" pitchFamily="18" charset="0"/>
              </a:rPr>
              <a:t>Critical path B, E</a:t>
            </a:r>
          </a:p>
        </p:txBody>
      </p:sp>
      <p:sp>
        <p:nvSpPr>
          <p:cNvPr id="129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9029" name="Object 5"/>
          <p:cNvGraphicFramePr>
            <a:graphicFrameLocks noChangeAspect="1"/>
          </p:cNvGraphicFramePr>
          <p:nvPr/>
        </p:nvGraphicFramePr>
        <p:xfrm>
          <a:off x="818864" y="4445000"/>
          <a:ext cx="2440729" cy="502864"/>
        </p:xfrm>
        <a:graphic>
          <a:graphicData uri="http://schemas.openxmlformats.org/presentationml/2006/ole">
            <p:oleObj spid="_x0000_s129031" name="Equation" r:id="rId3" imgW="1892185" imgH="393539" progId="Equation.3">
              <p:embed/>
            </p:oleObj>
          </a:graphicData>
        </a:graphic>
      </p:graphicFrame>
      <p:sp>
        <p:nvSpPr>
          <p:cNvPr id="60" name="Rectangle 4"/>
          <p:cNvSpPr>
            <a:spLocks noChangeArrowheads="1"/>
          </p:cNvSpPr>
          <p:nvPr/>
        </p:nvSpPr>
        <p:spPr bwMode="auto">
          <a:xfrm>
            <a:off x="50749" y="4380727"/>
            <a:ext cx="795411"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685800" marR="0" lvl="1" indent="-228600" algn="l" defTabSz="914400" rtl="0" eaLnBrk="1" fontAlgn="base" latinLnBrk="0" hangingPunct="1">
              <a:lnSpc>
                <a:spcPct val="150000"/>
              </a:lnSpc>
              <a:spcBef>
                <a:spcPct val="0"/>
              </a:spcBef>
              <a:spcAft>
                <a:spcPct val="0"/>
              </a:spcAft>
              <a:buClrTx/>
              <a:buSzTx/>
              <a:tabLst>
                <a:tab pos="914400" algn="l"/>
                <a:tab pos="1562100" algn="l"/>
                <a:tab pos="3352800" algn="l"/>
              </a:tabLst>
            </a:pPr>
            <a:r>
              <a:rPr lang="en-US" b="0" dirty="0" smtClean="0">
                <a:ea typeface="Calibri" pitchFamily="34" charset="0"/>
                <a:cs typeface="Times New Roman" pitchFamily="18" charset="0"/>
              </a:rPr>
              <a:t>c)</a:t>
            </a:r>
          </a:p>
        </p:txBody>
      </p:sp>
      <p:sp>
        <p:nvSpPr>
          <p:cNvPr id="61" name="Rectangle 4"/>
          <p:cNvSpPr>
            <a:spLocks noChangeArrowheads="1"/>
          </p:cNvSpPr>
          <p:nvPr/>
        </p:nvSpPr>
        <p:spPr bwMode="auto">
          <a:xfrm>
            <a:off x="559557" y="5027058"/>
            <a:ext cx="142539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685800" marR="0" lvl="1" indent="-228600" algn="l" defTabSz="914400" rtl="0" eaLnBrk="1" fontAlgn="base" latinLnBrk="0" hangingPunct="1">
              <a:lnSpc>
                <a:spcPct val="150000"/>
              </a:lnSpc>
              <a:spcBef>
                <a:spcPct val="0"/>
              </a:spcBef>
              <a:spcAft>
                <a:spcPct val="0"/>
              </a:spcAft>
              <a:buClrTx/>
              <a:buSzTx/>
              <a:tabLst>
                <a:tab pos="914400" algn="l"/>
                <a:tab pos="1562100" algn="l"/>
                <a:tab pos="3352800" algn="l"/>
              </a:tabLst>
            </a:pPr>
            <a:r>
              <a:rPr lang="en-US" b="0" dirty="0" smtClean="0">
                <a:ea typeface="Calibri" pitchFamily="34" charset="0"/>
                <a:cs typeface="Times New Roman" pitchFamily="18" charset="0"/>
              </a:rPr>
              <a:t>Risk = 0%</a:t>
            </a:r>
            <a:endPar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p:txBody>
      </p:sp>
      <p:sp>
        <p:nvSpPr>
          <p:cNvPr id="62" name="Rectangle 4"/>
          <p:cNvSpPr>
            <a:spLocks noChangeArrowheads="1"/>
          </p:cNvSpPr>
          <p:nvPr/>
        </p:nvSpPr>
        <p:spPr bwMode="auto">
          <a:xfrm>
            <a:off x="29557" y="5534238"/>
            <a:ext cx="4424866"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685800" lvl="1" indent="-228600">
              <a:lnSpc>
                <a:spcPct val="150000"/>
              </a:lnSpc>
              <a:tabLst>
                <a:tab pos="914400" algn="l"/>
                <a:tab pos="1562100" algn="l"/>
                <a:tab pos="3352800" algn="l"/>
              </a:tabLst>
            </a:pPr>
            <a:r>
              <a:rPr lang="en-US" b="0" dirty="0" smtClean="0"/>
              <a:t>d)  To achieve 95% confidence, risk factor=5%</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Example 4.14 Solution</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9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10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1075" name="Object 3"/>
          <p:cNvGraphicFramePr>
            <a:graphicFrameLocks noChangeAspect="1"/>
          </p:cNvGraphicFramePr>
          <p:nvPr/>
        </p:nvGraphicFramePr>
        <p:xfrm>
          <a:off x="1419367" y="1745699"/>
          <a:ext cx="3179928" cy="1748128"/>
        </p:xfrm>
        <a:graphic>
          <a:graphicData uri="http://schemas.openxmlformats.org/presentationml/2006/ole">
            <p:oleObj spid="_x0000_s131077" name="Equation" r:id="rId3" imgW="1815572" imgH="1003139" progId="Equation.3">
              <p:embed/>
            </p:oleObj>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Forward Pass</a:t>
            </a:r>
            <a:endParaRPr lang="en-US" sz="2800" dirty="0"/>
          </a:p>
        </p:txBody>
      </p:sp>
      <p:sp>
        <p:nvSpPr>
          <p:cNvPr id="4" name="Rectangle 1"/>
          <p:cNvSpPr>
            <a:spLocks noChangeArrowheads="1"/>
          </p:cNvSpPr>
          <p:nvPr/>
        </p:nvSpPr>
        <p:spPr bwMode="auto">
          <a:xfrm>
            <a:off x="245025" y="1505872"/>
            <a:ext cx="8480929" cy="41167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b="0" dirty="0" smtClean="0"/>
              <a:t>In the forward pass earliest date of the event is calculated. The forward pass of example given in table 4.23 is shown in figure 4.12. Using figure 4.12 and table 4.24, the forward pass is carried out as follows:</a:t>
            </a:r>
          </a:p>
          <a:p>
            <a:pPr marL="342900" lvl="0" indent="-342900" algn="just">
              <a:lnSpc>
                <a:spcPct val="150000"/>
              </a:lnSpc>
              <a:buFont typeface="+mj-lt"/>
              <a:buAutoNum type="arabicPeriod"/>
            </a:pPr>
            <a:r>
              <a:rPr lang="en-US" b="0" dirty="0" smtClean="0"/>
              <a:t>Activities A and B may start immediately so the earliest start date for both the events is 0.</a:t>
            </a:r>
          </a:p>
          <a:p>
            <a:pPr marL="342900" lvl="0" indent="-342900" algn="just">
              <a:lnSpc>
                <a:spcPct val="150000"/>
              </a:lnSpc>
              <a:buFont typeface="+mj-lt"/>
              <a:buAutoNum type="arabicPeriod"/>
            </a:pPr>
            <a:r>
              <a:rPr lang="en-US" b="0" dirty="0" smtClean="0"/>
              <a:t>Activity A will take 5 months to complete hence the earliest end date is 5 for this activity.</a:t>
            </a:r>
          </a:p>
          <a:p>
            <a:pPr marL="342900" lvl="0" indent="-342900" algn="just">
              <a:lnSpc>
                <a:spcPct val="150000"/>
              </a:lnSpc>
              <a:buFont typeface="+mj-lt"/>
              <a:buAutoNum type="arabicPeriod"/>
            </a:pPr>
            <a:r>
              <a:rPr lang="en-US" b="0" dirty="0" smtClean="0"/>
              <a:t>Activity B will take 1 month to complete, hence the earliest end date is 1 for activity B.</a:t>
            </a:r>
          </a:p>
          <a:p>
            <a:pPr marL="342900" lvl="0" indent="-342900" algn="just">
              <a:lnSpc>
                <a:spcPct val="150000"/>
              </a:lnSpc>
              <a:buFont typeface="+mj-lt"/>
              <a:buAutoNum type="arabicPeriod"/>
            </a:pPr>
            <a:r>
              <a:rPr lang="en-US" b="0" dirty="0" smtClean="0"/>
              <a:t>Activity C must begin after the completion of activity A, hence the earliest start date for activity C is 5 months and earliest end date is 7 months (duration of activity C is 2 months).</a:t>
            </a:r>
          </a:p>
          <a:p>
            <a:pPr marL="342900" lvl="0" indent="-342900" algn="just">
              <a:lnSpc>
                <a:spcPct val="150000"/>
              </a:lnSpc>
              <a:buFont typeface="+mj-lt"/>
              <a:buAutoNum type="arabicPeriod"/>
            </a:pPr>
            <a:r>
              <a:rPr lang="en-US" b="0" dirty="0" smtClean="0"/>
              <a:t>Activity D must also begin after the completion of activity A. The earliest start date is 5 months and earliest end date is 8 months.</a:t>
            </a:r>
          </a:p>
          <a:p>
            <a:pPr marL="342900" lvl="0" indent="-342900" algn="just">
              <a:lnSpc>
                <a:spcPct val="150000"/>
              </a:lnSpc>
              <a:buFont typeface="+mj-lt"/>
              <a:buAutoNum type="arabicPeriod"/>
            </a:pPr>
            <a:r>
              <a:rPr lang="en-US" b="0" dirty="0" smtClean="0"/>
              <a:t>Similarly the start date and the end date are calculated for all the other activities.</a:t>
            </a:r>
            <a:endParaRPr lang="en-US" b="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Forward Pass</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 name="Text Box 2"/>
          <p:cNvSpPr txBox="1">
            <a:spLocks noChangeArrowheads="1"/>
          </p:cNvSpPr>
          <p:nvPr/>
        </p:nvSpPr>
        <p:spPr bwMode="auto">
          <a:xfrm>
            <a:off x="4536670" y="4131520"/>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I = 1</a:t>
            </a:r>
            <a:endParaRPr kumimoji="0" lang="en-US" sz="1800" b="0" i="0" u="none" strike="noStrike" cap="none" normalizeH="0" baseline="0" smtClean="0">
              <a:ln>
                <a:noFill/>
              </a:ln>
              <a:solidFill>
                <a:schemeClr val="tx1"/>
              </a:solidFill>
              <a:effectLst/>
              <a:latin typeface="Arial" pitchFamily="34" charset="0"/>
            </a:endParaRPr>
          </a:p>
        </p:txBody>
      </p:sp>
      <p:sp>
        <p:nvSpPr>
          <p:cNvPr id="6" name="Text Box 3"/>
          <p:cNvSpPr txBox="1">
            <a:spLocks noChangeArrowheads="1"/>
          </p:cNvSpPr>
          <p:nvPr/>
        </p:nvSpPr>
        <p:spPr bwMode="auto">
          <a:xfrm>
            <a:off x="4765270" y="3074245"/>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F = 3</a:t>
            </a:r>
            <a:endParaRPr kumimoji="0" lang="en-US" sz="1800" b="0" i="0" u="none" strike="noStrike" cap="none" normalizeH="0" baseline="0" smtClean="0">
              <a:ln>
                <a:noFill/>
              </a:ln>
              <a:solidFill>
                <a:schemeClr val="tx1"/>
              </a:solidFill>
              <a:effectLst/>
              <a:latin typeface="Arial" pitchFamily="34" charset="0"/>
            </a:endParaRPr>
          </a:p>
        </p:txBody>
      </p:sp>
      <p:sp>
        <p:nvSpPr>
          <p:cNvPr id="7" name="Text Box 4"/>
          <p:cNvSpPr txBox="1">
            <a:spLocks noChangeArrowheads="1"/>
          </p:cNvSpPr>
          <p:nvPr/>
        </p:nvSpPr>
        <p:spPr bwMode="auto">
          <a:xfrm>
            <a:off x="3241270" y="2950420"/>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C = 2</a:t>
            </a:r>
            <a:endParaRPr kumimoji="0" lang="en-US" sz="1800" b="0" i="0" u="none" strike="noStrike" cap="none" normalizeH="0" baseline="0" smtClean="0">
              <a:ln>
                <a:noFill/>
              </a:ln>
              <a:solidFill>
                <a:schemeClr val="tx1"/>
              </a:solidFill>
              <a:effectLst/>
              <a:latin typeface="Arial" pitchFamily="34" charset="0"/>
            </a:endParaRPr>
          </a:p>
        </p:txBody>
      </p:sp>
      <p:sp>
        <p:nvSpPr>
          <p:cNvPr id="8" name="Text Box 5"/>
          <p:cNvSpPr txBox="1">
            <a:spLocks noChangeArrowheads="1"/>
          </p:cNvSpPr>
          <p:nvPr/>
        </p:nvSpPr>
        <p:spPr bwMode="auto">
          <a:xfrm>
            <a:off x="3498445" y="3398095"/>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D = 3</a:t>
            </a:r>
            <a:endParaRPr kumimoji="0" lang="en-US" sz="1800" b="0" i="0" u="none" strike="noStrike" cap="none" normalizeH="0" baseline="0" smtClean="0">
              <a:ln>
                <a:noFill/>
              </a:ln>
              <a:solidFill>
                <a:schemeClr val="tx1"/>
              </a:solidFill>
              <a:effectLst/>
              <a:latin typeface="Arial" pitchFamily="34" charset="0"/>
            </a:endParaRPr>
          </a:p>
        </p:txBody>
      </p:sp>
      <p:sp>
        <p:nvSpPr>
          <p:cNvPr id="9" name="Text Box 6"/>
          <p:cNvSpPr txBox="1">
            <a:spLocks noChangeArrowheads="1"/>
          </p:cNvSpPr>
          <p:nvPr/>
        </p:nvSpPr>
        <p:spPr bwMode="auto">
          <a:xfrm>
            <a:off x="3431770" y="4445845"/>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H = 2</a:t>
            </a:r>
            <a:endParaRPr kumimoji="0" lang="en-US" sz="1800" b="0" i="0" u="none" strike="noStrike" cap="none" normalizeH="0" baseline="0" smtClean="0">
              <a:ln>
                <a:noFill/>
              </a:ln>
              <a:solidFill>
                <a:schemeClr val="tx1"/>
              </a:solidFill>
              <a:effectLst/>
              <a:latin typeface="Arial" pitchFamily="34" charset="0"/>
            </a:endParaRPr>
          </a:p>
        </p:txBody>
      </p:sp>
      <p:sp>
        <p:nvSpPr>
          <p:cNvPr id="10" name="Text Box 7"/>
          <p:cNvSpPr txBox="1">
            <a:spLocks noChangeArrowheads="1"/>
          </p:cNvSpPr>
          <p:nvPr/>
        </p:nvSpPr>
        <p:spPr bwMode="auto">
          <a:xfrm>
            <a:off x="2717395" y="3912445"/>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E = 2</a:t>
            </a:r>
            <a:endParaRPr kumimoji="0" lang="en-US" sz="1800" b="0" i="0" u="none" strike="noStrike" cap="none" normalizeH="0" baseline="0" smtClean="0">
              <a:ln>
                <a:noFill/>
              </a:ln>
              <a:solidFill>
                <a:schemeClr val="tx1"/>
              </a:solidFill>
              <a:effectLst/>
              <a:latin typeface="Arial" pitchFamily="34" charset="0"/>
            </a:endParaRPr>
          </a:p>
        </p:txBody>
      </p:sp>
      <p:grpSp>
        <p:nvGrpSpPr>
          <p:cNvPr id="11" name="Group 8"/>
          <p:cNvGrpSpPr>
            <a:grpSpLocks/>
          </p:cNvGrpSpPr>
          <p:nvPr/>
        </p:nvGrpSpPr>
        <p:grpSpPr bwMode="auto">
          <a:xfrm>
            <a:off x="2814233" y="3128220"/>
            <a:ext cx="595312" cy="647700"/>
            <a:chOff x="2497" y="1444"/>
            <a:chExt cx="1230" cy="1242"/>
          </a:xfrm>
        </p:grpSpPr>
        <p:sp>
          <p:nvSpPr>
            <p:cNvPr id="12" name="AutoShape 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Text Box 1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4" name="Text Box 1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5</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5" name="Group 12"/>
          <p:cNvGrpSpPr>
            <a:grpSpLocks/>
          </p:cNvGrpSpPr>
          <p:nvPr/>
        </p:nvGrpSpPr>
        <p:grpSpPr bwMode="auto">
          <a:xfrm>
            <a:off x="1999845" y="3680670"/>
            <a:ext cx="595313" cy="647700"/>
            <a:chOff x="2497" y="1444"/>
            <a:chExt cx="1230" cy="1242"/>
          </a:xfrm>
        </p:grpSpPr>
        <p:sp>
          <p:nvSpPr>
            <p:cNvPr id="16" name="AutoShape 13"/>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Text Box 14"/>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8" name="Text Box 15"/>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9" name="Group 16"/>
          <p:cNvGrpSpPr>
            <a:grpSpLocks/>
          </p:cNvGrpSpPr>
          <p:nvPr/>
        </p:nvGrpSpPr>
        <p:grpSpPr bwMode="auto">
          <a:xfrm>
            <a:off x="2850745" y="4328370"/>
            <a:ext cx="595313" cy="647700"/>
            <a:chOff x="2497" y="1444"/>
            <a:chExt cx="1230" cy="1242"/>
          </a:xfrm>
        </p:grpSpPr>
        <p:sp>
          <p:nvSpPr>
            <p:cNvPr id="20" name="AutoShape 17"/>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 Box 18"/>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2" name="Text Box 19"/>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3" name="Group 20"/>
          <p:cNvGrpSpPr>
            <a:grpSpLocks/>
          </p:cNvGrpSpPr>
          <p:nvPr/>
        </p:nvGrpSpPr>
        <p:grpSpPr bwMode="auto">
          <a:xfrm>
            <a:off x="3955645" y="4290270"/>
            <a:ext cx="595313" cy="647700"/>
            <a:chOff x="2497" y="1444"/>
            <a:chExt cx="1230" cy="1242"/>
          </a:xfrm>
        </p:grpSpPr>
        <p:sp>
          <p:nvSpPr>
            <p:cNvPr id="24" name="AutoShape 21"/>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Text Box 22"/>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6</a:t>
              </a:r>
              <a:endParaRPr kumimoji="0" lang="en-US" sz="1800" b="0" i="0" u="none" strike="noStrike" cap="none" normalizeH="0" baseline="0" smtClean="0">
                <a:ln>
                  <a:noFill/>
                </a:ln>
                <a:solidFill>
                  <a:schemeClr val="tx1"/>
                </a:solidFill>
                <a:effectLst/>
                <a:latin typeface="Arial" pitchFamily="34" charset="0"/>
              </a:endParaRPr>
            </a:p>
          </p:txBody>
        </p:sp>
        <p:sp>
          <p:nvSpPr>
            <p:cNvPr id="26" name="Text Box 23"/>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9</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7" name="Group 24"/>
          <p:cNvGrpSpPr>
            <a:grpSpLocks/>
          </p:cNvGrpSpPr>
          <p:nvPr/>
        </p:nvGrpSpPr>
        <p:grpSpPr bwMode="auto">
          <a:xfrm>
            <a:off x="3890558" y="3429845"/>
            <a:ext cx="595312" cy="647700"/>
            <a:chOff x="2497" y="1444"/>
            <a:chExt cx="1230" cy="1242"/>
          </a:xfrm>
        </p:grpSpPr>
        <p:sp>
          <p:nvSpPr>
            <p:cNvPr id="28" name="AutoShape 25"/>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Text Box 26"/>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30" name="Text Box 27"/>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8</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31" name="Group 28"/>
          <p:cNvGrpSpPr>
            <a:grpSpLocks/>
          </p:cNvGrpSpPr>
          <p:nvPr/>
        </p:nvGrpSpPr>
        <p:grpSpPr bwMode="auto">
          <a:xfrm>
            <a:off x="3803245" y="2556720"/>
            <a:ext cx="595313" cy="647700"/>
            <a:chOff x="2497" y="1444"/>
            <a:chExt cx="1230" cy="1242"/>
          </a:xfrm>
        </p:grpSpPr>
        <p:sp>
          <p:nvSpPr>
            <p:cNvPr id="32" name="AutoShape 2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 Box 3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34" name="Text Box 3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grpSp>
      <p:cxnSp>
        <p:nvCxnSpPr>
          <p:cNvPr id="35" name="AutoShape 32"/>
          <p:cNvCxnSpPr>
            <a:cxnSpLocks noChangeShapeType="1"/>
          </p:cNvCxnSpPr>
          <p:nvPr/>
        </p:nvCxnSpPr>
        <p:spPr bwMode="auto">
          <a:xfrm flipV="1">
            <a:off x="2514195" y="3525095"/>
            <a:ext cx="300038" cy="250825"/>
          </a:xfrm>
          <a:prstGeom prst="straightConnector1">
            <a:avLst/>
          </a:prstGeom>
          <a:noFill/>
          <a:ln w="9525">
            <a:solidFill>
              <a:srgbClr val="000000"/>
            </a:solidFill>
            <a:round/>
            <a:headEnd/>
            <a:tailEnd type="triangle" w="med" len="med"/>
          </a:ln>
        </p:spPr>
      </p:cxnSp>
      <p:cxnSp>
        <p:nvCxnSpPr>
          <p:cNvPr id="36" name="AutoShape 33"/>
          <p:cNvCxnSpPr>
            <a:cxnSpLocks noChangeShapeType="1"/>
          </p:cNvCxnSpPr>
          <p:nvPr/>
        </p:nvCxnSpPr>
        <p:spPr bwMode="auto">
          <a:xfrm flipV="1">
            <a:off x="3409545" y="2953595"/>
            <a:ext cx="393700" cy="406400"/>
          </a:xfrm>
          <a:prstGeom prst="straightConnector1">
            <a:avLst/>
          </a:prstGeom>
          <a:noFill/>
          <a:ln w="9525">
            <a:solidFill>
              <a:srgbClr val="000000"/>
            </a:solidFill>
            <a:round/>
            <a:headEnd/>
            <a:tailEnd type="triangle" w="med" len="med"/>
          </a:ln>
        </p:spPr>
      </p:cxnSp>
      <p:cxnSp>
        <p:nvCxnSpPr>
          <p:cNvPr id="37" name="AutoShape 34"/>
          <p:cNvCxnSpPr>
            <a:cxnSpLocks noChangeShapeType="1"/>
          </p:cNvCxnSpPr>
          <p:nvPr/>
        </p:nvCxnSpPr>
        <p:spPr bwMode="auto">
          <a:xfrm>
            <a:off x="3107920" y="3775920"/>
            <a:ext cx="0" cy="552450"/>
          </a:xfrm>
          <a:prstGeom prst="straightConnector1">
            <a:avLst/>
          </a:prstGeom>
          <a:noFill/>
          <a:ln w="9525">
            <a:solidFill>
              <a:srgbClr val="000000"/>
            </a:solidFill>
            <a:round/>
            <a:headEnd/>
            <a:tailEnd type="triangle" w="med" len="med"/>
          </a:ln>
        </p:spPr>
      </p:cxnSp>
      <p:cxnSp>
        <p:nvCxnSpPr>
          <p:cNvPr id="38" name="AutoShape 35"/>
          <p:cNvCxnSpPr>
            <a:cxnSpLocks noChangeShapeType="1"/>
          </p:cNvCxnSpPr>
          <p:nvPr/>
        </p:nvCxnSpPr>
        <p:spPr bwMode="auto">
          <a:xfrm>
            <a:off x="2442758" y="4315670"/>
            <a:ext cx="407987" cy="165100"/>
          </a:xfrm>
          <a:prstGeom prst="straightConnector1">
            <a:avLst/>
          </a:prstGeom>
          <a:noFill/>
          <a:ln w="9525">
            <a:solidFill>
              <a:srgbClr val="000000"/>
            </a:solidFill>
            <a:round/>
            <a:headEnd/>
            <a:tailEnd type="triangle" w="med" len="med"/>
          </a:ln>
        </p:spPr>
      </p:cxnSp>
      <p:cxnSp>
        <p:nvCxnSpPr>
          <p:cNvPr id="39" name="AutoShape 36"/>
          <p:cNvCxnSpPr>
            <a:cxnSpLocks noChangeShapeType="1"/>
          </p:cNvCxnSpPr>
          <p:nvPr/>
        </p:nvCxnSpPr>
        <p:spPr bwMode="auto">
          <a:xfrm>
            <a:off x="3446058" y="4614120"/>
            <a:ext cx="509587" cy="0"/>
          </a:xfrm>
          <a:prstGeom prst="straightConnector1">
            <a:avLst/>
          </a:prstGeom>
          <a:noFill/>
          <a:ln w="9525">
            <a:solidFill>
              <a:srgbClr val="000000"/>
            </a:solidFill>
            <a:round/>
            <a:headEnd/>
            <a:tailEnd type="triangle" w="med" len="med"/>
          </a:ln>
        </p:spPr>
      </p:cxnSp>
      <p:cxnSp>
        <p:nvCxnSpPr>
          <p:cNvPr id="40" name="AutoShape 37"/>
          <p:cNvCxnSpPr>
            <a:cxnSpLocks noChangeShapeType="1"/>
          </p:cNvCxnSpPr>
          <p:nvPr/>
        </p:nvCxnSpPr>
        <p:spPr bwMode="auto">
          <a:xfrm>
            <a:off x="3409545" y="3525095"/>
            <a:ext cx="481013" cy="136525"/>
          </a:xfrm>
          <a:prstGeom prst="straightConnector1">
            <a:avLst/>
          </a:prstGeom>
          <a:noFill/>
          <a:ln w="9525">
            <a:solidFill>
              <a:srgbClr val="000000"/>
            </a:solidFill>
            <a:round/>
            <a:headEnd/>
            <a:tailEnd type="triangle" w="med" len="med"/>
          </a:ln>
        </p:spPr>
      </p:cxnSp>
      <p:cxnSp>
        <p:nvCxnSpPr>
          <p:cNvPr id="41" name="AutoShape 38"/>
          <p:cNvCxnSpPr>
            <a:cxnSpLocks noChangeShapeType="1"/>
          </p:cNvCxnSpPr>
          <p:nvPr/>
        </p:nvCxnSpPr>
        <p:spPr bwMode="auto">
          <a:xfrm>
            <a:off x="4485870" y="3775920"/>
            <a:ext cx="681038" cy="0"/>
          </a:xfrm>
          <a:prstGeom prst="straightConnector1">
            <a:avLst/>
          </a:prstGeom>
          <a:noFill/>
          <a:ln w="9525">
            <a:solidFill>
              <a:srgbClr val="000000"/>
            </a:solidFill>
            <a:round/>
            <a:headEnd/>
            <a:tailEnd type="triangle" w="med" len="med"/>
          </a:ln>
        </p:spPr>
      </p:cxnSp>
      <p:cxnSp>
        <p:nvCxnSpPr>
          <p:cNvPr id="42" name="AutoShape 39"/>
          <p:cNvCxnSpPr>
            <a:cxnSpLocks noChangeShapeType="1"/>
          </p:cNvCxnSpPr>
          <p:nvPr/>
        </p:nvCxnSpPr>
        <p:spPr bwMode="auto">
          <a:xfrm flipV="1">
            <a:off x="4550958" y="3994995"/>
            <a:ext cx="706437" cy="619125"/>
          </a:xfrm>
          <a:prstGeom prst="straightConnector1">
            <a:avLst/>
          </a:prstGeom>
          <a:noFill/>
          <a:ln w="9525">
            <a:solidFill>
              <a:srgbClr val="000000"/>
            </a:solidFill>
            <a:round/>
            <a:headEnd/>
            <a:tailEnd type="triangle" w="med" len="med"/>
          </a:ln>
        </p:spPr>
      </p:cxnSp>
      <p:cxnSp>
        <p:nvCxnSpPr>
          <p:cNvPr id="43" name="AutoShape 40"/>
          <p:cNvCxnSpPr>
            <a:cxnSpLocks noChangeShapeType="1"/>
          </p:cNvCxnSpPr>
          <p:nvPr/>
        </p:nvCxnSpPr>
        <p:spPr bwMode="auto">
          <a:xfrm>
            <a:off x="5762220" y="3775920"/>
            <a:ext cx="804863" cy="0"/>
          </a:xfrm>
          <a:prstGeom prst="straightConnector1">
            <a:avLst/>
          </a:prstGeom>
          <a:noFill/>
          <a:ln w="9525">
            <a:solidFill>
              <a:srgbClr val="000000"/>
            </a:solidFill>
            <a:round/>
            <a:headEnd/>
            <a:tailEnd type="triangle" w="med" len="med"/>
          </a:ln>
        </p:spPr>
      </p:cxnSp>
      <p:cxnSp>
        <p:nvCxnSpPr>
          <p:cNvPr id="44" name="AutoShape 41"/>
          <p:cNvCxnSpPr>
            <a:cxnSpLocks noChangeShapeType="1"/>
          </p:cNvCxnSpPr>
          <p:nvPr/>
        </p:nvCxnSpPr>
        <p:spPr bwMode="auto">
          <a:xfrm>
            <a:off x="4398558" y="2953595"/>
            <a:ext cx="858837" cy="571500"/>
          </a:xfrm>
          <a:prstGeom prst="straightConnector1">
            <a:avLst/>
          </a:prstGeom>
          <a:noFill/>
          <a:ln w="9525">
            <a:solidFill>
              <a:srgbClr val="000000"/>
            </a:solidFill>
            <a:round/>
            <a:headEnd/>
            <a:tailEnd type="triangle" w="med" len="med"/>
          </a:ln>
        </p:spPr>
      </p:cxnSp>
      <p:sp>
        <p:nvSpPr>
          <p:cNvPr id="45" name="Text Box 42"/>
          <p:cNvSpPr txBox="1">
            <a:spLocks noChangeArrowheads="1"/>
          </p:cNvSpPr>
          <p:nvPr/>
        </p:nvSpPr>
        <p:spPr bwMode="auto">
          <a:xfrm>
            <a:off x="2220508" y="3429845"/>
            <a:ext cx="468312"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A = 5</a:t>
            </a: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Text Box 43"/>
          <p:cNvSpPr txBox="1">
            <a:spLocks noChangeArrowheads="1"/>
          </p:cNvSpPr>
          <p:nvPr/>
        </p:nvSpPr>
        <p:spPr bwMode="auto">
          <a:xfrm>
            <a:off x="2220508" y="4452195"/>
            <a:ext cx="468312" cy="1555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B = 1</a:t>
            </a:r>
            <a:endParaRPr kumimoji="0" lang="en-US" sz="1800" b="0" i="0" u="none" strike="noStrike" cap="none" normalizeH="0" baseline="0" smtClean="0">
              <a:ln>
                <a:noFill/>
              </a:ln>
              <a:solidFill>
                <a:schemeClr val="tx1"/>
              </a:solidFill>
              <a:effectLst/>
              <a:latin typeface="Arial" pitchFamily="34" charset="0"/>
            </a:endParaRPr>
          </a:p>
        </p:txBody>
      </p:sp>
      <p:sp>
        <p:nvSpPr>
          <p:cNvPr id="47" name="Text Box 44"/>
          <p:cNvSpPr txBox="1">
            <a:spLocks noChangeArrowheads="1"/>
          </p:cNvSpPr>
          <p:nvPr/>
        </p:nvSpPr>
        <p:spPr bwMode="auto">
          <a:xfrm>
            <a:off x="4555720" y="3607645"/>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G = 4</a:t>
            </a:r>
            <a:endParaRPr kumimoji="0" lang="en-US" sz="1800" b="0" i="0" u="none" strike="noStrike" cap="none" normalizeH="0" baseline="0" smtClean="0">
              <a:ln>
                <a:noFill/>
              </a:ln>
              <a:solidFill>
                <a:schemeClr val="tx1"/>
              </a:solidFill>
              <a:effectLst/>
              <a:latin typeface="Arial" pitchFamily="34" charset="0"/>
            </a:endParaRPr>
          </a:p>
        </p:txBody>
      </p:sp>
      <p:sp>
        <p:nvSpPr>
          <p:cNvPr id="48" name="Text Box 45"/>
          <p:cNvSpPr txBox="1">
            <a:spLocks noChangeArrowheads="1"/>
          </p:cNvSpPr>
          <p:nvPr/>
        </p:nvSpPr>
        <p:spPr bwMode="auto">
          <a:xfrm>
            <a:off x="5879695" y="3617170"/>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J = 1</a:t>
            </a:r>
            <a:endParaRPr kumimoji="0" lang="en-US" sz="1800" b="0" i="0" u="none" strike="noStrike" cap="none" normalizeH="0" baseline="0" smtClean="0">
              <a:ln>
                <a:noFill/>
              </a:ln>
              <a:solidFill>
                <a:schemeClr val="tx1"/>
              </a:solidFill>
              <a:effectLst/>
              <a:latin typeface="Arial" pitchFamily="34" charset="0"/>
            </a:endParaRPr>
          </a:p>
        </p:txBody>
      </p:sp>
      <p:grpSp>
        <p:nvGrpSpPr>
          <p:cNvPr id="49" name="Group 46"/>
          <p:cNvGrpSpPr>
            <a:grpSpLocks/>
          </p:cNvGrpSpPr>
          <p:nvPr/>
        </p:nvGrpSpPr>
        <p:grpSpPr bwMode="auto">
          <a:xfrm>
            <a:off x="5136745" y="3455245"/>
            <a:ext cx="625475" cy="647700"/>
            <a:chOff x="6154" y="1895"/>
            <a:chExt cx="986" cy="1020"/>
          </a:xfrm>
        </p:grpSpPr>
        <p:sp>
          <p:nvSpPr>
            <p:cNvPr id="50" name="AutoShape 47"/>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Text Box 48"/>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52" name="Text Box 49"/>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12</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53" name="Group 50"/>
          <p:cNvGrpSpPr>
            <a:grpSpLocks/>
          </p:cNvGrpSpPr>
          <p:nvPr/>
        </p:nvGrpSpPr>
        <p:grpSpPr bwMode="auto">
          <a:xfrm>
            <a:off x="6536920" y="3455245"/>
            <a:ext cx="625475" cy="647700"/>
            <a:chOff x="6154" y="1895"/>
            <a:chExt cx="986" cy="1020"/>
          </a:xfrm>
        </p:grpSpPr>
        <p:sp>
          <p:nvSpPr>
            <p:cNvPr id="54" name="AutoShape 51"/>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 Box 52"/>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56" name="Text Box 53"/>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13</a:t>
              </a:r>
              <a:endParaRPr kumimoji="0" lang="en-US" sz="1800" b="0" i="0" u="none" strike="noStrike" cap="none" normalizeH="0" baseline="0" smtClean="0">
                <a:ln>
                  <a:noFill/>
                </a:ln>
                <a:solidFill>
                  <a:schemeClr val="tx1"/>
                </a:solidFill>
                <a:effectLst/>
                <a:latin typeface="Arial" pitchFamily="34" charset="0"/>
              </a:endParaRPr>
            </a:p>
          </p:txBody>
        </p:sp>
      </p:grpSp>
      <p:sp>
        <p:nvSpPr>
          <p:cNvPr id="57" name="TextBox 56"/>
          <p:cNvSpPr txBox="1"/>
          <p:nvPr/>
        </p:nvSpPr>
        <p:spPr>
          <a:xfrm>
            <a:off x="1869507" y="5513696"/>
            <a:ext cx="4476913" cy="338554"/>
          </a:xfrm>
          <a:prstGeom prst="rect">
            <a:avLst/>
          </a:prstGeom>
          <a:noFill/>
        </p:spPr>
        <p:txBody>
          <a:bodyPr wrap="square" rtlCol="0">
            <a:spAutoFit/>
          </a:bodyPr>
          <a:lstStyle/>
          <a:p>
            <a:pPr algn="ctr"/>
            <a:r>
              <a:rPr lang="en-US" dirty="0" smtClean="0"/>
              <a:t>Figure 4.12 Forward Pass.</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Forward Pass</a:t>
            </a:r>
            <a:endParaRPr lang="en-US" sz="280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8" name="Table 57"/>
          <p:cNvGraphicFramePr>
            <a:graphicFrameLocks noGrp="1"/>
          </p:cNvGraphicFramePr>
          <p:nvPr/>
        </p:nvGraphicFramePr>
        <p:xfrm>
          <a:off x="1524000" y="2167128"/>
          <a:ext cx="5941326" cy="2729461"/>
        </p:xfrm>
        <a:graphic>
          <a:graphicData uri="http://schemas.openxmlformats.org/drawingml/2006/table">
            <a:tbl>
              <a:tblPr>
                <a:tableStyleId>{3C2FFA5D-87B4-456A-9821-1D502468CF0F}</a:tableStyleId>
              </a:tblPr>
              <a:tblGrid>
                <a:gridCol w="944646"/>
                <a:gridCol w="1665560"/>
                <a:gridCol w="1665560"/>
                <a:gridCol w="1665560"/>
              </a:tblGrid>
              <a:tr h="275821">
                <a:tc>
                  <a:txBody>
                    <a:bodyPr/>
                    <a:lstStyle/>
                    <a:p>
                      <a:pPr marL="0" marR="0" algn="ctr">
                        <a:lnSpc>
                          <a:spcPct val="115000"/>
                        </a:lnSpc>
                        <a:spcBef>
                          <a:spcPts val="0"/>
                        </a:spcBef>
                        <a:spcAft>
                          <a:spcPts val="0"/>
                        </a:spcAft>
                      </a:pPr>
                      <a:r>
                        <a:rPr lang="en-US" sz="1400" dirty="0"/>
                        <a:t>Activity</a:t>
                      </a:r>
                      <a:endParaRPr lang="en-US" sz="1400" b="0" i="0" dirty="0">
                        <a:solidFill>
                          <a:srgbClr val="000000"/>
                        </a:solidFill>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Duration (months)</a:t>
                      </a:r>
                      <a:endParaRPr lang="en-US" sz="1400" b="0" i="0" dirty="0">
                        <a:solidFill>
                          <a:srgbClr val="000000"/>
                        </a:solidFill>
                        <a:latin typeface="+mj-lt"/>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Earliest start date</a:t>
                      </a:r>
                      <a:endParaRPr lang="en-US" sz="1400" b="0" i="0" kern="1200" dirty="0" smtClean="0">
                        <a:solidFill>
                          <a:srgbClr val="000000"/>
                        </a:solidFill>
                        <a:latin typeface="+mj-lt"/>
                        <a:ea typeface="Times New Roman"/>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Earliest end date</a:t>
                      </a:r>
                      <a:endParaRPr lang="en-US" sz="1400" b="0" i="0" kern="1200" dirty="0" smtClean="0">
                        <a:solidFill>
                          <a:srgbClr val="000000"/>
                        </a:solidFill>
                        <a:latin typeface="+mj-lt"/>
                        <a:ea typeface="Times New Roman"/>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A</a:t>
                      </a:r>
                      <a:endParaRPr lang="en-US" sz="1400" b="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0</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mj-lt"/>
                        <a:ea typeface="Calibri"/>
                        <a:cs typeface="Times New Roman"/>
                      </a:endParaRPr>
                    </a:p>
                  </a:txBody>
                  <a:tcPr marL="68580" marR="68580" marT="0" marB="0"/>
                </a:tc>
              </a:tr>
              <a:tr h="0">
                <a:tc>
                  <a:txBody>
                    <a:bodyPr/>
                    <a:lstStyle/>
                    <a:p>
                      <a:pPr marL="0" marR="0" algn="ctr">
                        <a:lnSpc>
                          <a:spcPct val="115000"/>
                        </a:lnSpc>
                        <a:spcBef>
                          <a:spcPts val="0"/>
                        </a:spcBef>
                        <a:spcAft>
                          <a:spcPts val="0"/>
                        </a:spcAft>
                      </a:pPr>
                      <a:r>
                        <a:rPr lang="en-US" sz="1400" dirty="0" smtClean="0"/>
                        <a:t>B</a:t>
                      </a:r>
                      <a:endParaRPr lang="en-US" sz="1400" b="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0</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mj-lt"/>
                        <a:ea typeface="Calibri"/>
                        <a:cs typeface="Times New Roman"/>
                      </a:endParaRPr>
                    </a:p>
                  </a:txBody>
                  <a:tcPr marL="68580" marR="68580" marT="0" marB="0"/>
                </a:tc>
              </a:tr>
              <a:tr h="0">
                <a:tc>
                  <a:txBody>
                    <a:bodyPr/>
                    <a:lstStyle/>
                    <a:p>
                      <a:pPr marL="0" marR="0" algn="ctr">
                        <a:lnSpc>
                          <a:spcPct val="115000"/>
                        </a:lnSpc>
                        <a:spcBef>
                          <a:spcPts val="0"/>
                        </a:spcBef>
                        <a:spcAft>
                          <a:spcPts val="0"/>
                        </a:spcAft>
                      </a:pPr>
                      <a:r>
                        <a:rPr lang="en-US" sz="1400" dirty="0" smtClean="0"/>
                        <a:t>C</a:t>
                      </a:r>
                      <a:endParaRPr lang="en-US" sz="1400" b="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mj-lt"/>
                        <a:ea typeface="Calibri"/>
                        <a:cs typeface="Times New Roman"/>
                      </a:endParaRPr>
                    </a:p>
                  </a:txBody>
                  <a:tcPr marL="68580" marR="68580" marT="0" marB="0"/>
                </a:tc>
              </a:tr>
              <a:tr h="0">
                <a:tc>
                  <a:txBody>
                    <a:bodyPr/>
                    <a:lstStyle/>
                    <a:p>
                      <a:pPr marL="0" marR="0" algn="ctr">
                        <a:lnSpc>
                          <a:spcPct val="115000"/>
                        </a:lnSpc>
                        <a:spcBef>
                          <a:spcPts val="0"/>
                        </a:spcBef>
                        <a:spcAft>
                          <a:spcPts val="0"/>
                        </a:spcAft>
                      </a:pPr>
                      <a:r>
                        <a:rPr lang="en-US" sz="1400" dirty="0" smtClean="0"/>
                        <a:t>D</a:t>
                      </a:r>
                      <a:endParaRPr lang="en-US" sz="1400" b="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8</a:t>
                      </a:r>
                      <a:endParaRPr lang="en-US" sz="1400" dirty="0">
                        <a:solidFill>
                          <a:srgbClr val="000000"/>
                        </a:solidFill>
                        <a:latin typeface="+mj-lt"/>
                        <a:ea typeface="Calibri"/>
                        <a:cs typeface="Times New Roman"/>
                      </a:endParaRPr>
                    </a:p>
                  </a:txBody>
                  <a:tcPr marL="68580" marR="68580" marT="0" marB="0"/>
                </a:tc>
              </a:tr>
              <a:tr h="0">
                <a:tc>
                  <a:txBody>
                    <a:bodyPr/>
                    <a:lstStyle/>
                    <a:p>
                      <a:pPr marL="0" marR="0" algn="ctr">
                        <a:lnSpc>
                          <a:spcPct val="115000"/>
                        </a:lnSpc>
                        <a:spcBef>
                          <a:spcPts val="0"/>
                        </a:spcBef>
                        <a:spcAft>
                          <a:spcPts val="0"/>
                        </a:spcAft>
                      </a:pPr>
                      <a:r>
                        <a:rPr lang="en-US" sz="1400" dirty="0" smtClean="0"/>
                        <a:t>E</a:t>
                      </a:r>
                      <a:endParaRPr lang="en-US" sz="1400" b="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mj-lt"/>
                        <a:ea typeface="Calibri"/>
                        <a:cs typeface="Times New Roman"/>
                      </a:endParaRPr>
                    </a:p>
                  </a:txBody>
                  <a:tcPr marL="68580" marR="68580" marT="0" marB="0"/>
                </a:tc>
              </a:tr>
              <a:tr h="0">
                <a:tc>
                  <a:txBody>
                    <a:bodyPr/>
                    <a:lstStyle/>
                    <a:p>
                      <a:pPr marL="0" marR="0" algn="ctr">
                        <a:lnSpc>
                          <a:spcPct val="115000"/>
                        </a:lnSpc>
                        <a:spcBef>
                          <a:spcPts val="0"/>
                        </a:spcBef>
                        <a:spcAft>
                          <a:spcPts val="0"/>
                        </a:spcAft>
                      </a:pPr>
                      <a:r>
                        <a:rPr lang="en-US" sz="1400" dirty="0" smtClean="0"/>
                        <a:t>F</a:t>
                      </a:r>
                      <a:endParaRPr lang="en-US" sz="1400" b="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10</a:t>
                      </a:r>
                      <a:endParaRPr lang="en-US" sz="1400" dirty="0">
                        <a:solidFill>
                          <a:srgbClr val="000000"/>
                        </a:solidFill>
                        <a:latin typeface="+mj-lt"/>
                        <a:ea typeface="Calibri"/>
                        <a:cs typeface="Times New Roman"/>
                      </a:endParaRPr>
                    </a:p>
                  </a:txBody>
                  <a:tcPr marL="68580" marR="68580" marT="0" marB="0"/>
                </a:tc>
              </a:tr>
              <a:tr h="0">
                <a:tc>
                  <a:txBody>
                    <a:bodyPr/>
                    <a:lstStyle/>
                    <a:p>
                      <a:pPr marL="0" marR="0" algn="ctr">
                        <a:lnSpc>
                          <a:spcPct val="115000"/>
                        </a:lnSpc>
                        <a:spcBef>
                          <a:spcPts val="0"/>
                        </a:spcBef>
                        <a:spcAft>
                          <a:spcPts val="0"/>
                        </a:spcAft>
                      </a:pPr>
                      <a:r>
                        <a:rPr lang="en-US" sz="1400" dirty="0" smtClean="0"/>
                        <a:t>G</a:t>
                      </a:r>
                      <a:endParaRPr lang="en-US" sz="1400" b="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8</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12</a:t>
                      </a:r>
                      <a:endParaRPr lang="en-US" sz="1400" dirty="0">
                        <a:solidFill>
                          <a:srgbClr val="000000"/>
                        </a:solidFill>
                        <a:latin typeface="+mj-lt"/>
                        <a:ea typeface="Calibri"/>
                        <a:cs typeface="Times New Roman"/>
                      </a:endParaRPr>
                    </a:p>
                  </a:txBody>
                  <a:tcPr marL="68580" marR="68580" marT="0" marB="0"/>
                </a:tc>
              </a:tr>
              <a:tr h="0">
                <a:tc>
                  <a:txBody>
                    <a:bodyPr/>
                    <a:lstStyle/>
                    <a:p>
                      <a:pPr marL="0" marR="0" algn="ctr">
                        <a:lnSpc>
                          <a:spcPct val="115000"/>
                        </a:lnSpc>
                        <a:spcBef>
                          <a:spcPts val="0"/>
                        </a:spcBef>
                        <a:spcAft>
                          <a:spcPts val="0"/>
                        </a:spcAft>
                      </a:pPr>
                      <a:r>
                        <a:rPr lang="en-US" sz="1400" dirty="0" smtClean="0"/>
                        <a:t>H</a:t>
                      </a:r>
                      <a:endParaRPr lang="en-US" sz="1400" b="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mj-lt"/>
                        <a:ea typeface="Calibri"/>
                        <a:cs typeface="Times New Roman"/>
                      </a:endParaRPr>
                    </a:p>
                  </a:txBody>
                  <a:tcPr marL="68580" marR="68580" marT="0" marB="0"/>
                </a:tc>
              </a:tr>
              <a:tr h="0">
                <a:tc>
                  <a:txBody>
                    <a:bodyPr/>
                    <a:lstStyle/>
                    <a:p>
                      <a:pPr marL="0" marR="0" algn="ctr">
                        <a:lnSpc>
                          <a:spcPct val="115000"/>
                        </a:lnSpc>
                        <a:spcBef>
                          <a:spcPts val="0"/>
                        </a:spcBef>
                        <a:spcAft>
                          <a:spcPts val="0"/>
                        </a:spcAft>
                      </a:pPr>
                      <a:r>
                        <a:rPr lang="en-US" sz="1400" dirty="0" smtClean="0"/>
                        <a:t>I</a:t>
                      </a:r>
                      <a:endParaRPr lang="en-US" sz="1400" b="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10</a:t>
                      </a:r>
                      <a:endParaRPr lang="en-US" sz="1400" dirty="0">
                        <a:solidFill>
                          <a:srgbClr val="000000"/>
                        </a:solidFill>
                        <a:latin typeface="+mj-lt"/>
                        <a:ea typeface="Calibri"/>
                        <a:cs typeface="Times New Roman"/>
                      </a:endParaRPr>
                    </a:p>
                  </a:txBody>
                  <a:tcPr marL="68580" marR="68580" marT="0" marB="0"/>
                </a:tc>
              </a:tr>
              <a:tr h="0">
                <a:tc>
                  <a:txBody>
                    <a:bodyPr/>
                    <a:lstStyle/>
                    <a:p>
                      <a:pPr marL="0" marR="0" algn="ctr">
                        <a:lnSpc>
                          <a:spcPct val="115000"/>
                        </a:lnSpc>
                        <a:spcBef>
                          <a:spcPts val="0"/>
                        </a:spcBef>
                        <a:spcAft>
                          <a:spcPts val="0"/>
                        </a:spcAft>
                      </a:pPr>
                      <a:r>
                        <a:rPr lang="en-US" sz="1400" dirty="0" smtClean="0"/>
                        <a:t>J</a:t>
                      </a:r>
                      <a:endParaRPr lang="en-US" sz="1400" b="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12</a:t>
                      </a:r>
                      <a:endParaRPr lang="en-US" sz="1400" dirty="0">
                        <a:solidFill>
                          <a:srgbClr val="000000"/>
                        </a:solidFill>
                        <a:latin typeface="+mj-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t>13</a:t>
                      </a:r>
                      <a:endParaRPr lang="en-US" sz="1400" dirty="0">
                        <a:solidFill>
                          <a:srgbClr val="000000"/>
                        </a:solidFill>
                        <a:latin typeface="+mj-lt"/>
                        <a:ea typeface="Calibri"/>
                        <a:cs typeface="Times New Roman"/>
                      </a:endParaRPr>
                    </a:p>
                  </a:txBody>
                  <a:tcPr marL="68580" marR="68580" marT="0" marB="0"/>
                </a:tc>
              </a:tr>
            </a:tbl>
          </a:graphicData>
        </a:graphic>
      </p:graphicFrame>
      <p:sp>
        <p:nvSpPr>
          <p:cNvPr id="59" name="TextBox 58"/>
          <p:cNvSpPr txBox="1"/>
          <p:nvPr/>
        </p:nvSpPr>
        <p:spPr>
          <a:xfrm>
            <a:off x="2333767" y="1719618"/>
            <a:ext cx="4421875" cy="338554"/>
          </a:xfrm>
          <a:prstGeom prst="rect">
            <a:avLst/>
          </a:prstGeom>
          <a:noFill/>
        </p:spPr>
        <p:txBody>
          <a:bodyPr wrap="square" rtlCol="0">
            <a:spAutoFit/>
          </a:bodyPr>
          <a:lstStyle/>
          <a:p>
            <a:pPr algn="ctr"/>
            <a:r>
              <a:rPr lang="en-US" dirty="0" smtClean="0"/>
              <a:t>Table  4.24    </a:t>
            </a:r>
            <a:r>
              <a:rPr lang="en-US" b="0" dirty="0" smtClean="0"/>
              <a:t>Table after forward pass</a:t>
            </a:r>
            <a:endParaRPr lang="en-US" b="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Backward Pass</a:t>
            </a:r>
            <a:endParaRPr lang="en-US" sz="2800" dirty="0"/>
          </a:p>
        </p:txBody>
      </p:sp>
      <p:sp>
        <p:nvSpPr>
          <p:cNvPr id="4" name="Rectangle 1"/>
          <p:cNvSpPr>
            <a:spLocks noChangeArrowheads="1"/>
          </p:cNvSpPr>
          <p:nvPr/>
        </p:nvSpPr>
        <p:spPr bwMode="auto">
          <a:xfrm>
            <a:off x="245025" y="1501254"/>
            <a:ext cx="8480929" cy="11621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b="0" dirty="0" smtClean="0"/>
              <a:t>Now, we follow the backward pass in order to compute latest dates till when the project must be started and finished without any delay in the project. Figure 4.13 and table 4.25 show the calculation of latest date for each event of the project.</a:t>
            </a:r>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 name="Text Box 2"/>
          <p:cNvSpPr txBox="1">
            <a:spLocks noChangeArrowheads="1"/>
          </p:cNvSpPr>
          <p:nvPr/>
        </p:nvSpPr>
        <p:spPr bwMode="auto">
          <a:xfrm>
            <a:off x="4536670" y="4459072"/>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I = 1</a:t>
            </a:r>
            <a:endParaRPr kumimoji="0" lang="en-US" sz="1800" b="0" i="0" u="none" strike="noStrike" cap="none" normalizeH="0" baseline="0" smtClean="0">
              <a:ln>
                <a:noFill/>
              </a:ln>
              <a:solidFill>
                <a:schemeClr val="tx1"/>
              </a:solidFill>
              <a:effectLst/>
              <a:latin typeface="Arial" pitchFamily="34" charset="0"/>
            </a:endParaRPr>
          </a:p>
        </p:txBody>
      </p:sp>
      <p:sp>
        <p:nvSpPr>
          <p:cNvPr id="6" name="Text Box 3"/>
          <p:cNvSpPr txBox="1">
            <a:spLocks noChangeArrowheads="1"/>
          </p:cNvSpPr>
          <p:nvPr/>
        </p:nvSpPr>
        <p:spPr bwMode="auto">
          <a:xfrm>
            <a:off x="4765270" y="3401797"/>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F = 3</a:t>
            </a:r>
            <a:endParaRPr kumimoji="0" lang="en-US" sz="1800" b="0" i="0" u="none" strike="noStrike" cap="none" normalizeH="0" baseline="0" smtClean="0">
              <a:ln>
                <a:noFill/>
              </a:ln>
              <a:solidFill>
                <a:schemeClr val="tx1"/>
              </a:solidFill>
              <a:effectLst/>
              <a:latin typeface="Arial" pitchFamily="34" charset="0"/>
            </a:endParaRPr>
          </a:p>
        </p:txBody>
      </p:sp>
      <p:sp>
        <p:nvSpPr>
          <p:cNvPr id="7" name="Text Box 4"/>
          <p:cNvSpPr txBox="1">
            <a:spLocks noChangeArrowheads="1"/>
          </p:cNvSpPr>
          <p:nvPr/>
        </p:nvSpPr>
        <p:spPr bwMode="auto">
          <a:xfrm>
            <a:off x="3241270" y="3277972"/>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C = 2</a:t>
            </a:r>
            <a:endParaRPr kumimoji="0" lang="en-US" sz="1800" b="0" i="0" u="none" strike="noStrike" cap="none" normalizeH="0" baseline="0" smtClean="0">
              <a:ln>
                <a:noFill/>
              </a:ln>
              <a:solidFill>
                <a:schemeClr val="tx1"/>
              </a:solidFill>
              <a:effectLst/>
              <a:latin typeface="Arial" pitchFamily="34" charset="0"/>
            </a:endParaRPr>
          </a:p>
        </p:txBody>
      </p:sp>
      <p:sp>
        <p:nvSpPr>
          <p:cNvPr id="8" name="Text Box 5"/>
          <p:cNvSpPr txBox="1">
            <a:spLocks noChangeArrowheads="1"/>
          </p:cNvSpPr>
          <p:nvPr/>
        </p:nvSpPr>
        <p:spPr bwMode="auto">
          <a:xfrm>
            <a:off x="3498445" y="3725647"/>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D = 3</a:t>
            </a:r>
            <a:endParaRPr kumimoji="0" lang="en-US" sz="1800" b="0" i="0" u="none" strike="noStrike" cap="none" normalizeH="0" baseline="0" smtClean="0">
              <a:ln>
                <a:noFill/>
              </a:ln>
              <a:solidFill>
                <a:schemeClr val="tx1"/>
              </a:solidFill>
              <a:effectLst/>
              <a:latin typeface="Arial" pitchFamily="34" charset="0"/>
            </a:endParaRPr>
          </a:p>
        </p:txBody>
      </p:sp>
      <p:sp>
        <p:nvSpPr>
          <p:cNvPr id="9" name="Text Box 6"/>
          <p:cNvSpPr txBox="1">
            <a:spLocks noChangeArrowheads="1"/>
          </p:cNvSpPr>
          <p:nvPr/>
        </p:nvSpPr>
        <p:spPr bwMode="auto">
          <a:xfrm>
            <a:off x="3431770" y="4773397"/>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H = 2</a:t>
            </a:r>
            <a:endParaRPr kumimoji="0" lang="en-US" sz="1800" b="0" i="0" u="none" strike="noStrike" cap="none" normalizeH="0" baseline="0" smtClean="0">
              <a:ln>
                <a:noFill/>
              </a:ln>
              <a:solidFill>
                <a:schemeClr val="tx1"/>
              </a:solidFill>
              <a:effectLst/>
              <a:latin typeface="Arial" pitchFamily="34" charset="0"/>
            </a:endParaRPr>
          </a:p>
        </p:txBody>
      </p:sp>
      <p:sp>
        <p:nvSpPr>
          <p:cNvPr id="10" name="Text Box 7"/>
          <p:cNvSpPr txBox="1">
            <a:spLocks noChangeArrowheads="1"/>
          </p:cNvSpPr>
          <p:nvPr/>
        </p:nvSpPr>
        <p:spPr bwMode="auto">
          <a:xfrm>
            <a:off x="2717395" y="4239997"/>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E = 2</a:t>
            </a:r>
            <a:endParaRPr kumimoji="0" lang="en-US" sz="1800" b="0" i="0" u="none" strike="noStrike" cap="none" normalizeH="0" baseline="0" smtClean="0">
              <a:ln>
                <a:noFill/>
              </a:ln>
              <a:solidFill>
                <a:schemeClr val="tx1"/>
              </a:solidFill>
              <a:effectLst/>
              <a:latin typeface="Arial" pitchFamily="34" charset="0"/>
            </a:endParaRPr>
          </a:p>
        </p:txBody>
      </p:sp>
      <p:grpSp>
        <p:nvGrpSpPr>
          <p:cNvPr id="11" name="Group 8"/>
          <p:cNvGrpSpPr>
            <a:grpSpLocks/>
          </p:cNvGrpSpPr>
          <p:nvPr/>
        </p:nvGrpSpPr>
        <p:grpSpPr bwMode="auto">
          <a:xfrm>
            <a:off x="2814233" y="3455772"/>
            <a:ext cx="595312" cy="647700"/>
            <a:chOff x="2497" y="1444"/>
            <a:chExt cx="1230" cy="1242"/>
          </a:xfrm>
        </p:grpSpPr>
        <p:sp>
          <p:nvSpPr>
            <p:cNvPr id="12" name="AutoShape 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Text Box 1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4" name="Text Box 1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5</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5" name="Group 12"/>
          <p:cNvGrpSpPr>
            <a:grpSpLocks/>
          </p:cNvGrpSpPr>
          <p:nvPr/>
        </p:nvGrpSpPr>
        <p:grpSpPr bwMode="auto">
          <a:xfrm>
            <a:off x="1999845" y="4008222"/>
            <a:ext cx="595313" cy="647700"/>
            <a:chOff x="2497" y="1444"/>
            <a:chExt cx="1230" cy="1242"/>
          </a:xfrm>
        </p:grpSpPr>
        <p:sp>
          <p:nvSpPr>
            <p:cNvPr id="16" name="AutoShape 13"/>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Text Box 14"/>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8" name="Text Box 15"/>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9" name="Group 16"/>
          <p:cNvGrpSpPr>
            <a:grpSpLocks/>
          </p:cNvGrpSpPr>
          <p:nvPr/>
        </p:nvGrpSpPr>
        <p:grpSpPr bwMode="auto">
          <a:xfrm>
            <a:off x="2850745" y="4655922"/>
            <a:ext cx="595313" cy="647700"/>
            <a:chOff x="2497" y="1444"/>
            <a:chExt cx="1230" cy="1242"/>
          </a:xfrm>
        </p:grpSpPr>
        <p:sp>
          <p:nvSpPr>
            <p:cNvPr id="20" name="AutoShape 17"/>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 Box 18"/>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2" name="Text Box 19"/>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3" name="Group 20"/>
          <p:cNvGrpSpPr>
            <a:grpSpLocks/>
          </p:cNvGrpSpPr>
          <p:nvPr/>
        </p:nvGrpSpPr>
        <p:grpSpPr bwMode="auto">
          <a:xfrm>
            <a:off x="3955645" y="4617822"/>
            <a:ext cx="595313" cy="647700"/>
            <a:chOff x="2497" y="1444"/>
            <a:chExt cx="1230" cy="1242"/>
          </a:xfrm>
        </p:grpSpPr>
        <p:sp>
          <p:nvSpPr>
            <p:cNvPr id="24" name="AutoShape 21"/>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Text Box 22"/>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6</a:t>
              </a:r>
              <a:endParaRPr kumimoji="0" lang="en-US" sz="1800" b="0" i="0" u="none" strike="noStrike" cap="none" normalizeH="0" baseline="0" smtClean="0">
                <a:ln>
                  <a:noFill/>
                </a:ln>
                <a:solidFill>
                  <a:schemeClr val="tx1"/>
                </a:solidFill>
                <a:effectLst/>
                <a:latin typeface="Arial" pitchFamily="34" charset="0"/>
              </a:endParaRPr>
            </a:p>
          </p:txBody>
        </p:sp>
        <p:sp>
          <p:nvSpPr>
            <p:cNvPr id="26" name="Text Box 23"/>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9</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7" name="Group 24"/>
          <p:cNvGrpSpPr>
            <a:grpSpLocks/>
          </p:cNvGrpSpPr>
          <p:nvPr/>
        </p:nvGrpSpPr>
        <p:grpSpPr bwMode="auto">
          <a:xfrm>
            <a:off x="3890558" y="3757397"/>
            <a:ext cx="595312" cy="647700"/>
            <a:chOff x="2497" y="1444"/>
            <a:chExt cx="1230" cy="1242"/>
          </a:xfrm>
        </p:grpSpPr>
        <p:sp>
          <p:nvSpPr>
            <p:cNvPr id="28" name="AutoShape 25"/>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Text Box 26"/>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30" name="Text Box 27"/>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8</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31" name="Group 28"/>
          <p:cNvGrpSpPr>
            <a:grpSpLocks/>
          </p:cNvGrpSpPr>
          <p:nvPr/>
        </p:nvGrpSpPr>
        <p:grpSpPr bwMode="auto">
          <a:xfrm>
            <a:off x="3803245" y="2884272"/>
            <a:ext cx="595313" cy="647700"/>
            <a:chOff x="2497" y="1444"/>
            <a:chExt cx="1230" cy="1242"/>
          </a:xfrm>
        </p:grpSpPr>
        <p:sp>
          <p:nvSpPr>
            <p:cNvPr id="32" name="AutoShape 29"/>
            <p:cNvSpPr>
              <a:spLocks noChangeArrowheads="1"/>
            </p:cNvSpPr>
            <p:nvPr/>
          </p:nvSpPr>
          <p:spPr bwMode="auto">
            <a:xfrm rot="-2044416">
              <a:off x="2497" y="1444"/>
              <a:ext cx="1230" cy="1242"/>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 Box 30"/>
            <p:cNvSpPr txBox="1">
              <a:spLocks noChangeArrowheads="1"/>
            </p:cNvSpPr>
            <p:nvPr/>
          </p:nvSpPr>
          <p:spPr bwMode="auto">
            <a:xfrm>
              <a:off x="2955" y="1493"/>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34" name="Text Box 31"/>
            <p:cNvSpPr txBox="1">
              <a:spLocks noChangeArrowheads="1"/>
            </p:cNvSpPr>
            <p:nvPr/>
          </p:nvSpPr>
          <p:spPr bwMode="auto">
            <a:xfrm>
              <a:off x="2572" y="1808"/>
              <a:ext cx="459" cy="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grpSp>
      <p:cxnSp>
        <p:nvCxnSpPr>
          <p:cNvPr id="35" name="AutoShape 32"/>
          <p:cNvCxnSpPr>
            <a:cxnSpLocks noChangeShapeType="1"/>
          </p:cNvCxnSpPr>
          <p:nvPr/>
        </p:nvCxnSpPr>
        <p:spPr bwMode="auto">
          <a:xfrm flipV="1">
            <a:off x="2514195" y="3852647"/>
            <a:ext cx="300038" cy="250825"/>
          </a:xfrm>
          <a:prstGeom prst="straightConnector1">
            <a:avLst/>
          </a:prstGeom>
          <a:noFill/>
          <a:ln w="9525">
            <a:solidFill>
              <a:srgbClr val="000000"/>
            </a:solidFill>
            <a:round/>
            <a:headEnd/>
            <a:tailEnd type="triangle" w="med" len="med"/>
          </a:ln>
        </p:spPr>
      </p:cxnSp>
      <p:cxnSp>
        <p:nvCxnSpPr>
          <p:cNvPr id="36" name="AutoShape 33"/>
          <p:cNvCxnSpPr>
            <a:cxnSpLocks noChangeShapeType="1"/>
          </p:cNvCxnSpPr>
          <p:nvPr/>
        </p:nvCxnSpPr>
        <p:spPr bwMode="auto">
          <a:xfrm flipV="1">
            <a:off x="3409545" y="3281147"/>
            <a:ext cx="393700" cy="406400"/>
          </a:xfrm>
          <a:prstGeom prst="straightConnector1">
            <a:avLst/>
          </a:prstGeom>
          <a:noFill/>
          <a:ln w="9525">
            <a:solidFill>
              <a:srgbClr val="000000"/>
            </a:solidFill>
            <a:round/>
            <a:headEnd/>
            <a:tailEnd type="triangle" w="med" len="med"/>
          </a:ln>
        </p:spPr>
      </p:cxnSp>
      <p:cxnSp>
        <p:nvCxnSpPr>
          <p:cNvPr id="37" name="AutoShape 34"/>
          <p:cNvCxnSpPr>
            <a:cxnSpLocks noChangeShapeType="1"/>
          </p:cNvCxnSpPr>
          <p:nvPr/>
        </p:nvCxnSpPr>
        <p:spPr bwMode="auto">
          <a:xfrm>
            <a:off x="3107920" y="4103472"/>
            <a:ext cx="0" cy="552450"/>
          </a:xfrm>
          <a:prstGeom prst="straightConnector1">
            <a:avLst/>
          </a:prstGeom>
          <a:noFill/>
          <a:ln w="9525">
            <a:solidFill>
              <a:srgbClr val="000000"/>
            </a:solidFill>
            <a:round/>
            <a:headEnd/>
            <a:tailEnd type="triangle" w="med" len="med"/>
          </a:ln>
        </p:spPr>
      </p:cxnSp>
      <p:cxnSp>
        <p:nvCxnSpPr>
          <p:cNvPr id="38" name="AutoShape 35"/>
          <p:cNvCxnSpPr>
            <a:cxnSpLocks noChangeShapeType="1"/>
          </p:cNvCxnSpPr>
          <p:nvPr/>
        </p:nvCxnSpPr>
        <p:spPr bwMode="auto">
          <a:xfrm>
            <a:off x="2442758" y="4643222"/>
            <a:ext cx="407987" cy="165100"/>
          </a:xfrm>
          <a:prstGeom prst="straightConnector1">
            <a:avLst/>
          </a:prstGeom>
          <a:noFill/>
          <a:ln w="9525">
            <a:solidFill>
              <a:srgbClr val="000000"/>
            </a:solidFill>
            <a:round/>
            <a:headEnd/>
            <a:tailEnd type="triangle" w="med" len="med"/>
          </a:ln>
        </p:spPr>
      </p:cxnSp>
      <p:cxnSp>
        <p:nvCxnSpPr>
          <p:cNvPr id="39" name="AutoShape 36"/>
          <p:cNvCxnSpPr>
            <a:cxnSpLocks noChangeShapeType="1"/>
          </p:cNvCxnSpPr>
          <p:nvPr/>
        </p:nvCxnSpPr>
        <p:spPr bwMode="auto">
          <a:xfrm>
            <a:off x="3446058" y="4941672"/>
            <a:ext cx="509587" cy="0"/>
          </a:xfrm>
          <a:prstGeom prst="straightConnector1">
            <a:avLst/>
          </a:prstGeom>
          <a:noFill/>
          <a:ln w="9525">
            <a:solidFill>
              <a:srgbClr val="000000"/>
            </a:solidFill>
            <a:round/>
            <a:headEnd/>
            <a:tailEnd type="triangle" w="med" len="med"/>
          </a:ln>
        </p:spPr>
      </p:cxnSp>
      <p:cxnSp>
        <p:nvCxnSpPr>
          <p:cNvPr id="40" name="AutoShape 37"/>
          <p:cNvCxnSpPr>
            <a:cxnSpLocks noChangeShapeType="1"/>
          </p:cNvCxnSpPr>
          <p:nvPr/>
        </p:nvCxnSpPr>
        <p:spPr bwMode="auto">
          <a:xfrm>
            <a:off x="3409545" y="3852647"/>
            <a:ext cx="481013" cy="136525"/>
          </a:xfrm>
          <a:prstGeom prst="straightConnector1">
            <a:avLst/>
          </a:prstGeom>
          <a:noFill/>
          <a:ln w="9525">
            <a:solidFill>
              <a:srgbClr val="000000"/>
            </a:solidFill>
            <a:round/>
            <a:headEnd/>
            <a:tailEnd type="triangle" w="med" len="med"/>
          </a:ln>
        </p:spPr>
      </p:cxnSp>
      <p:cxnSp>
        <p:nvCxnSpPr>
          <p:cNvPr id="41" name="AutoShape 38"/>
          <p:cNvCxnSpPr>
            <a:cxnSpLocks noChangeShapeType="1"/>
          </p:cNvCxnSpPr>
          <p:nvPr/>
        </p:nvCxnSpPr>
        <p:spPr bwMode="auto">
          <a:xfrm>
            <a:off x="4485870" y="4103472"/>
            <a:ext cx="681038" cy="0"/>
          </a:xfrm>
          <a:prstGeom prst="straightConnector1">
            <a:avLst/>
          </a:prstGeom>
          <a:noFill/>
          <a:ln w="9525">
            <a:solidFill>
              <a:srgbClr val="000000"/>
            </a:solidFill>
            <a:round/>
            <a:headEnd/>
            <a:tailEnd type="triangle" w="med" len="med"/>
          </a:ln>
        </p:spPr>
      </p:cxnSp>
      <p:cxnSp>
        <p:nvCxnSpPr>
          <p:cNvPr id="42" name="AutoShape 39"/>
          <p:cNvCxnSpPr>
            <a:cxnSpLocks noChangeShapeType="1"/>
          </p:cNvCxnSpPr>
          <p:nvPr/>
        </p:nvCxnSpPr>
        <p:spPr bwMode="auto">
          <a:xfrm flipV="1">
            <a:off x="4550958" y="4322547"/>
            <a:ext cx="706437" cy="619125"/>
          </a:xfrm>
          <a:prstGeom prst="straightConnector1">
            <a:avLst/>
          </a:prstGeom>
          <a:noFill/>
          <a:ln w="9525">
            <a:solidFill>
              <a:srgbClr val="000000"/>
            </a:solidFill>
            <a:round/>
            <a:headEnd/>
            <a:tailEnd type="triangle" w="med" len="med"/>
          </a:ln>
        </p:spPr>
      </p:cxnSp>
      <p:cxnSp>
        <p:nvCxnSpPr>
          <p:cNvPr id="43" name="AutoShape 40"/>
          <p:cNvCxnSpPr>
            <a:cxnSpLocks noChangeShapeType="1"/>
          </p:cNvCxnSpPr>
          <p:nvPr/>
        </p:nvCxnSpPr>
        <p:spPr bwMode="auto">
          <a:xfrm>
            <a:off x="5762220" y="4103472"/>
            <a:ext cx="804863" cy="0"/>
          </a:xfrm>
          <a:prstGeom prst="straightConnector1">
            <a:avLst/>
          </a:prstGeom>
          <a:noFill/>
          <a:ln w="9525">
            <a:solidFill>
              <a:srgbClr val="000000"/>
            </a:solidFill>
            <a:round/>
            <a:headEnd/>
            <a:tailEnd type="triangle" w="med" len="med"/>
          </a:ln>
        </p:spPr>
      </p:cxnSp>
      <p:cxnSp>
        <p:nvCxnSpPr>
          <p:cNvPr id="44" name="AutoShape 41"/>
          <p:cNvCxnSpPr>
            <a:cxnSpLocks noChangeShapeType="1"/>
          </p:cNvCxnSpPr>
          <p:nvPr/>
        </p:nvCxnSpPr>
        <p:spPr bwMode="auto">
          <a:xfrm>
            <a:off x="4398558" y="3281147"/>
            <a:ext cx="858837" cy="571500"/>
          </a:xfrm>
          <a:prstGeom prst="straightConnector1">
            <a:avLst/>
          </a:prstGeom>
          <a:noFill/>
          <a:ln w="9525">
            <a:solidFill>
              <a:srgbClr val="000000"/>
            </a:solidFill>
            <a:round/>
            <a:headEnd/>
            <a:tailEnd type="triangle" w="med" len="med"/>
          </a:ln>
        </p:spPr>
      </p:cxnSp>
      <p:sp>
        <p:nvSpPr>
          <p:cNvPr id="45" name="Text Box 42"/>
          <p:cNvSpPr txBox="1">
            <a:spLocks noChangeArrowheads="1"/>
          </p:cNvSpPr>
          <p:nvPr/>
        </p:nvSpPr>
        <p:spPr bwMode="auto">
          <a:xfrm>
            <a:off x="2220508" y="3757397"/>
            <a:ext cx="468312"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A = 5</a:t>
            </a:r>
            <a:endParaRPr kumimoji="0" lang="en-US" sz="1800" b="0" i="0" u="none" strike="noStrike" cap="none" normalizeH="0" baseline="0" smtClean="0">
              <a:ln>
                <a:noFill/>
              </a:ln>
              <a:solidFill>
                <a:schemeClr val="tx1"/>
              </a:solidFill>
              <a:effectLst/>
              <a:latin typeface="Arial" pitchFamily="34" charset="0"/>
            </a:endParaRPr>
          </a:p>
        </p:txBody>
      </p:sp>
      <p:sp>
        <p:nvSpPr>
          <p:cNvPr id="46" name="Text Box 43"/>
          <p:cNvSpPr txBox="1">
            <a:spLocks noChangeArrowheads="1"/>
          </p:cNvSpPr>
          <p:nvPr/>
        </p:nvSpPr>
        <p:spPr bwMode="auto">
          <a:xfrm>
            <a:off x="2220508" y="4779747"/>
            <a:ext cx="468312" cy="155575"/>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B = 1</a:t>
            </a:r>
            <a:endParaRPr kumimoji="0" lang="en-US" sz="1800" b="0" i="0" u="none" strike="noStrike" cap="none" normalizeH="0" baseline="0" smtClean="0">
              <a:ln>
                <a:noFill/>
              </a:ln>
              <a:solidFill>
                <a:schemeClr val="tx1"/>
              </a:solidFill>
              <a:effectLst/>
              <a:latin typeface="Arial" pitchFamily="34" charset="0"/>
            </a:endParaRPr>
          </a:p>
        </p:txBody>
      </p:sp>
      <p:sp>
        <p:nvSpPr>
          <p:cNvPr id="47" name="Text Box 44"/>
          <p:cNvSpPr txBox="1">
            <a:spLocks noChangeArrowheads="1"/>
          </p:cNvSpPr>
          <p:nvPr/>
        </p:nvSpPr>
        <p:spPr bwMode="auto">
          <a:xfrm>
            <a:off x="4555720" y="3935197"/>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G = 4</a:t>
            </a:r>
            <a:endParaRPr kumimoji="0" lang="en-US" sz="1800" b="0" i="0" u="none" strike="noStrike" cap="none" normalizeH="0" baseline="0" smtClean="0">
              <a:ln>
                <a:noFill/>
              </a:ln>
              <a:solidFill>
                <a:schemeClr val="tx1"/>
              </a:solidFill>
              <a:effectLst/>
              <a:latin typeface="Arial" pitchFamily="34" charset="0"/>
            </a:endParaRPr>
          </a:p>
        </p:txBody>
      </p:sp>
      <p:sp>
        <p:nvSpPr>
          <p:cNvPr id="48" name="Text Box 45"/>
          <p:cNvSpPr txBox="1">
            <a:spLocks noChangeArrowheads="1"/>
          </p:cNvSpPr>
          <p:nvPr/>
        </p:nvSpPr>
        <p:spPr bwMode="auto">
          <a:xfrm>
            <a:off x="5879695" y="3944722"/>
            <a:ext cx="466725" cy="157163"/>
          </a:xfrm>
          <a:prstGeom prst="rect">
            <a:avLst/>
          </a:prstGeom>
          <a:solidFill>
            <a:srgbClr val="FFFFFF"/>
          </a:solid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rPr>
              <a:t>J = 1</a:t>
            </a:r>
            <a:endParaRPr kumimoji="0" lang="en-US" sz="1800" b="0" i="0" u="none" strike="noStrike" cap="none" normalizeH="0" baseline="0" smtClean="0">
              <a:ln>
                <a:noFill/>
              </a:ln>
              <a:solidFill>
                <a:schemeClr val="tx1"/>
              </a:solidFill>
              <a:effectLst/>
              <a:latin typeface="Arial" pitchFamily="34" charset="0"/>
            </a:endParaRPr>
          </a:p>
        </p:txBody>
      </p:sp>
      <p:grpSp>
        <p:nvGrpSpPr>
          <p:cNvPr id="49" name="Group 46"/>
          <p:cNvGrpSpPr>
            <a:grpSpLocks/>
          </p:cNvGrpSpPr>
          <p:nvPr/>
        </p:nvGrpSpPr>
        <p:grpSpPr bwMode="auto">
          <a:xfrm>
            <a:off x="5136745" y="3782797"/>
            <a:ext cx="625475" cy="647700"/>
            <a:chOff x="6154" y="1895"/>
            <a:chExt cx="986" cy="1020"/>
          </a:xfrm>
        </p:grpSpPr>
        <p:sp>
          <p:nvSpPr>
            <p:cNvPr id="50" name="AutoShape 47"/>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Text Box 48"/>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52" name="Text Box 49"/>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12</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53" name="Group 50"/>
          <p:cNvGrpSpPr>
            <a:grpSpLocks/>
          </p:cNvGrpSpPr>
          <p:nvPr/>
        </p:nvGrpSpPr>
        <p:grpSpPr bwMode="auto">
          <a:xfrm>
            <a:off x="6536920" y="3782797"/>
            <a:ext cx="625475" cy="647700"/>
            <a:chOff x="6154" y="1895"/>
            <a:chExt cx="986" cy="1020"/>
          </a:xfrm>
        </p:grpSpPr>
        <p:sp>
          <p:nvSpPr>
            <p:cNvPr id="54" name="AutoShape 51"/>
            <p:cNvSpPr>
              <a:spLocks noChangeArrowheads="1"/>
            </p:cNvSpPr>
            <p:nvPr/>
          </p:nvSpPr>
          <p:spPr bwMode="auto">
            <a:xfrm rot="-2044416">
              <a:off x="6202" y="1895"/>
              <a:ext cx="938" cy="1020"/>
            </a:xfrm>
            <a:prstGeom prst="flowChar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 Box 52"/>
            <p:cNvSpPr txBox="1">
              <a:spLocks noChangeArrowheads="1"/>
            </p:cNvSpPr>
            <p:nvPr/>
          </p:nvSpPr>
          <p:spPr bwMode="auto">
            <a:xfrm>
              <a:off x="6551" y="1935"/>
              <a:ext cx="350"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56" name="Text Box 53"/>
            <p:cNvSpPr txBox="1">
              <a:spLocks noChangeArrowheads="1"/>
            </p:cNvSpPr>
            <p:nvPr/>
          </p:nvSpPr>
          <p:spPr bwMode="auto">
            <a:xfrm>
              <a:off x="6154" y="2179"/>
              <a:ext cx="506" cy="3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rPr>
                <a:t>13</a:t>
              </a:r>
              <a:endParaRPr kumimoji="0" lang="en-US" sz="1800" b="0" i="0" u="none" strike="noStrike" cap="none" normalizeH="0" baseline="0" smtClean="0">
                <a:ln>
                  <a:noFill/>
                </a:ln>
                <a:solidFill>
                  <a:schemeClr val="tx1"/>
                </a:solidFill>
                <a:effectLst/>
                <a:latin typeface="Arial" pitchFamily="34" charset="0"/>
              </a:endParaRPr>
            </a:p>
          </p:txBody>
        </p:sp>
      </p:grpSp>
      <p:sp>
        <p:nvSpPr>
          <p:cNvPr id="57" name="TextBox 56"/>
          <p:cNvSpPr txBox="1"/>
          <p:nvPr/>
        </p:nvSpPr>
        <p:spPr>
          <a:xfrm>
            <a:off x="1869507" y="5841248"/>
            <a:ext cx="4476913" cy="338554"/>
          </a:xfrm>
          <a:prstGeom prst="rect">
            <a:avLst/>
          </a:prstGeom>
          <a:noFill/>
        </p:spPr>
        <p:txBody>
          <a:bodyPr wrap="square" rtlCol="0">
            <a:spAutoFit/>
          </a:bodyPr>
          <a:lstStyle/>
          <a:p>
            <a:pPr algn="ctr"/>
            <a:r>
              <a:rPr lang="en-US" dirty="0" smtClean="0"/>
              <a:t>Figure 4.12 Backward Pass.</a:t>
            </a:r>
            <a:endParaRPr lang="en-US" dirty="0"/>
          </a:p>
        </p:txBody>
      </p:sp>
      <p:sp>
        <p:nvSpPr>
          <p:cNvPr id="58" name="TextBox 57"/>
          <p:cNvSpPr txBox="1"/>
          <p:nvPr/>
        </p:nvSpPr>
        <p:spPr>
          <a:xfrm>
            <a:off x="2394781" y="4287976"/>
            <a:ext cx="150126" cy="138499"/>
          </a:xfrm>
          <a:prstGeom prst="rect">
            <a:avLst/>
          </a:prstGeom>
          <a:noFill/>
        </p:spPr>
        <p:txBody>
          <a:bodyPr wrap="square" lIns="0" tIns="0" rIns="0" bIns="0" rtlCol="0">
            <a:spAutoFit/>
          </a:bodyPr>
          <a:lstStyle/>
          <a:p>
            <a:pPr algn="ctr"/>
            <a:r>
              <a:rPr lang="en-US" sz="900" b="0" dirty="0" smtClean="0"/>
              <a:t>0</a:t>
            </a:r>
            <a:endParaRPr lang="en-US" sz="900" b="0" dirty="0"/>
          </a:p>
        </p:txBody>
      </p:sp>
      <p:sp>
        <p:nvSpPr>
          <p:cNvPr id="59" name="TextBox 58"/>
          <p:cNvSpPr txBox="1"/>
          <p:nvPr/>
        </p:nvSpPr>
        <p:spPr>
          <a:xfrm>
            <a:off x="3215933" y="3757976"/>
            <a:ext cx="150126" cy="138499"/>
          </a:xfrm>
          <a:prstGeom prst="rect">
            <a:avLst/>
          </a:prstGeom>
          <a:noFill/>
        </p:spPr>
        <p:txBody>
          <a:bodyPr wrap="square" lIns="0" tIns="0" rIns="0" bIns="0" rtlCol="0">
            <a:spAutoFit/>
          </a:bodyPr>
          <a:lstStyle/>
          <a:p>
            <a:pPr algn="ctr"/>
            <a:r>
              <a:rPr lang="en-US" sz="900" b="0" dirty="0" smtClean="0"/>
              <a:t>5</a:t>
            </a:r>
            <a:endParaRPr lang="en-US" sz="900" b="0" dirty="0"/>
          </a:p>
        </p:txBody>
      </p:sp>
      <p:sp>
        <p:nvSpPr>
          <p:cNvPr id="60" name="TextBox 59"/>
          <p:cNvSpPr txBox="1"/>
          <p:nvPr/>
        </p:nvSpPr>
        <p:spPr>
          <a:xfrm>
            <a:off x="3256877" y="4973738"/>
            <a:ext cx="122830" cy="138499"/>
          </a:xfrm>
          <a:prstGeom prst="rect">
            <a:avLst/>
          </a:prstGeom>
          <a:noFill/>
        </p:spPr>
        <p:txBody>
          <a:bodyPr wrap="square" lIns="0" tIns="0" rIns="0" bIns="0" rtlCol="0">
            <a:spAutoFit/>
          </a:bodyPr>
          <a:lstStyle/>
          <a:p>
            <a:pPr algn="ctr"/>
            <a:r>
              <a:rPr lang="en-US" sz="900" b="0" dirty="0" smtClean="0"/>
              <a:t>9</a:t>
            </a:r>
            <a:endParaRPr lang="en-US" sz="900" b="0" dirty="0"/>
          </a:p>
        </p:txBody>
      </p:sp>
      <p:sp>
        <p:nvSpPr>
          <p:cNvPr id="61" name="TextBox 60"/>
          <p:cNvSpPr txBox="1"/>
          <p:nvPr/>
        </p:nvSpPr>
        <p:spPr>
          <a:xfrm>
            <a:off x="4335069" y="4904408"/>
            <a:ext cx="150126" cy="138499"/>
          </a:xfrm>
          <a:prstGeom prst="rect">
            <a:avLst/>
          </a:prstGeom>
          <a:noFill/>
        </p:spPr>
        <p:txBody>
          <a:bodyPr wrap="square" lIns="0" tIns="0" rIns="0" bIns="0" rtlCol="0">
            <a:spAutoFit/>
          </a:bodyPr>
          <a:lstStyle/>
          <a:p>
            <a:pPr algn="ctr"/>
            <a:r>
              <a:rPr lang="en-US" sz="900" b="0" dirty="0" smtClean="0"/>
              <a:t>11</a:t>
            </a:r>
            <a:endParaRPr lang="en-US" sz="900" b="0" dirty="0"/>
          </a:p>
        </p:txBody>
      </p:sp>
      <p:sp>
        <p:nvSpPr>
          <p:cNvPr id="62" name="TextBox 61"/>
          <p:cNvSpPr txBox="1"/>
          <p:nvPr/>
        </p:nvSpPr>
        <p:spPr>
          <a:xfrm>
            <a:off x="5563389" y="4085528"/>
            <a:ext cx="150126" cy="138499"/>
          </a:xfrm>
          <a:prstGeom prst="rect">
            <a:avLst/>
          </a:prstGeom>
          <a:noFill/>
        </p:spPr>
        <p:txBody>
          <a:bodyPr wrap="square" lIns="0" tIns="0" rIns="0" bIns="0" rtlCol="0">
            <a:spAutoFit/>
          </a:bodyPr>
          <a:lstStyle/>
          <a:p>
            <a:pPr algn="ctr"/>
            <a:r>
              <a:rPr lang="en-US" sz="900" b="0" dirty="0" smtClean="0"/>
              <a:t>12</a:t>
            </a:r>
            <a:endParaRPr lang="en-US" sz="900" b="0" dirty="0"/>
          </a:p>
        </p:txBody>
      </p:sp>
      <p:sp>
        <p:nvSpPr>
          <p:cNvPr id="63" name="TextBox 62"/>
          <p:cNvSpPr txBox="1"/>
          <p:nvPr/>
        </p:nvSpPr>
        <p:spPr>
          <a:xfrm>
            <a:off x="4280477" y="4044584"/>
            <a:ext cx="150126" cy="138499"/>
          </a:xfrm>
          <a:prstGeom prst="rect">
            <a:avLst/>
          </a:prstGeom>
          <a:noFill/>
        </p:spPr>
        <p:txBody>
          <a:bodyPr wrap="square" lIns="0" tIns="0" rIns="0" bIns="0" rtlCol="0">
            <a:spAutoFit/>
          </a:bodyPr>
          <a:lstStyle/>
          <a:p>
            <a:pPr algn="ctr"/>
            <a:r>
              <a:rPr lang="en-US" sz="900" b="0" dirty="0" smtClean="0"/>
              <a:t>8</a:t>
            </a:r>
            <a:endParaRPr lang="en-US" sz="900" b="0" dirty="0"/>
          </a:p>
        </p:txBody>
      </p:sp>
      <p:sp>
        <p:nvSpPr>
          <p:cNvPr id="64" name="TextBox 63"/>
          <p:cNvSpPr txBox="1"/>
          <p:nvPr/>
        </p:nvSpPr>
        <p:spPr>
          <a:xfrm>
            <a:off x="6969133" y="4085528"/>
            <a:ext cx="150126" cy="138499"/>
          </a:xfrm>
          <a:prstGeom prst="rect">
            <a:avLst/>
          </a:prstGeom>
          <a:noFill/>
        </p:spPr>
        <p:txBody>
          <a:bodyPr wrap="square" lIns="0" tIns="0" rIns="0" bIns="0" rtlCol="0">
            <a:spAutoFit/>
          </a:bodyPr>
          <a:lstStyle/>
          <a:p>
            <a:pPr algn="ctr"/>
            <a:r>
              <a:rPr lang="en-US" sz="900" b="0" dirty="0" smtClean="0"/>
              <a:t>13</a:t>
            </a:r>
            <a:endParaRPr lang="en-US" sz="900" b="0" dirty="0"/>
          </a:p>
        </p:txBody>
      </p:sp>
      <p:sp>
        <p:nvSpPr>
          <p:cNvPr id="65" name="TextBox 64"/>
          <p:cNvSpPr txBox="1"/>
          <p:nvPr/>
        </p:nvSpPr>
        <p:spPr>
          <a:xfrm>
            <a:off x="4198589" y="3157464"/>
            <a:ext cx="150126" cy="138499"/>
          </a:xfrm>
          <a:prstGeom prst="rect">
            <a:avLst/>
          </a:prstGeom>
          <a:noFill/>
        </p:spPr>
        <p:txBody>
          <a:bodyPr wrap="square" lIns="0" tIns="0" rIns="0" bIns="0" rtlCol="0">
            <a:spAutoFit/>
          </a:bodyPr>
          <a:lstStyle/>
          <a:p>
            <a:pPr algn="ctr"/>
            <a:r>
              <a:rPr lang="en-US" sz="900" b="0" dirty="0" smtClean="0"/>
              <a:t>9</a:t>
            </a:r>
            <a:endParaRPr lang="en-US" sz="900" b="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Backward Pass</a:t>
            </a:r>
            <a:endParaRPr lang="en-US" sz="2800" dirty="0"/>
          </a:p>
        </p:txBody>
      </p:sp>
      <p:sp>
        <p:nvSpPr>
          <p:cNvPr id="4" name="Rectangle 1"/>
          <p:cNvSpPr>
            <a:spLocks noChangeArrowheads="1"/>
          </p:cNvSpPr>
          <p:nvPr/>
        </p:nvSpPr>
        <p:spPr bwMode="auto">
          <a:xfrm>
            <a:off x="245025" y="1766130"/>
            <a:ext cx="8480929"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b="0" dirty="0" smtClean="0"/>
              <a:t>The backward pass is carried out as follows:</a:t>
            </a:r>
          </a:p>
          <a:p>
            <a:pPr marL="342900" lvl="0" indent="-342900" algn="just">
              <a:lnSpc>
                <a:spcPct val="150000"/>
              </a:lnSpc>
              <a:buFont typeface="+mj-lt"/>
              <a:buAutoNum type="arabicPeriod"/>
            </a:pPr>
            <a:r>
              <a:rPr lang="en-US" b="0" dirty="0" smtClean="0"/>
              <a:t>The latest completion date for activity J is assumed to be 13 months.</a:t>
            </a:r>
          </a:p>
          <a:p>
            <a:pPr marL="342900" lvl="0" indent="-342900" algn="just">
              <a:lnSpc>
                <a:spcPct val="150000"/>
              </a:lnSpc>
              <a:buFont typeface="+mj-lt"/>
              <a:buAutoNum type="arabicPeriod"/>
            </a:pPr>
            <a:r>
              <a:rPr lang="en-US" b="0" dirty="0" smtClean="0"/>
              <a:t>Activity J must therefore latest start at 12 (13-1) months and latest end at month 13.</a:t>
            </a:r>
          </a:p>
          <a:p>
            <a:pPr marL="342900" lvl="0" indent="-342900" algn="just">
              <a:lnSpc>
                <a:spcPct val="150000"/>
              </a:lnSpc>
              <a:buFont typeface="+mj-lt"/>
              <a:buAutoNum type="arabicPeriod"/>
            </a:pPr>
            <a:r>
              <a:rPr lang="en-US" b="0" dirty="0" smtClean="0"/>
              <a:t>The latest end for activities F, G and I ate at 12 months at which activity J must start. They have latest start date month 9 (12-3), 8(12-4) and 11(12-1), respectively.</a:t>
            </a:r>
          </a:p>
          <a:p>
            <a:pPr marL="342900" lvl="0" indent="-342900" algn="just">
              <a:lnSpc>
                <a:spcPct val="150000"/>
              </a:lnSpc>
              <a:buFont typeface="+mj-lt"/>
              <a:buAutoNum type="arabicPeriod"/>
            </a:pPr>
            <a:r>
              <a:rPr lang="en-US" b="0" dirty="0" smtClean="0"/>
              <a:t>Activity H must be started at 9(11-2) month and competed by 11 month. Similarly activity E must begin at month 7 and end at month 9. Activity E must begin at month 7 and end at month 9.</a:t>
            </a:r>
          </a:p>
          <a:p>
            <a:pPr marL="342900" lvl="0" indent="-342900" algn="just">
              <a:lnSpc>
                <a:spcPct val="150000"/>
              </a:lnSpc>
              <a:buFont typeface="+mj-lt"/>
              <a:buAutoNum type="arabicPeriod"/>
            </a:pPr>
            <a:r>
              <a:rPr lang="en-US" b="0" dirty="0" smtClean="0"/>
              <a:t>Activities C and D must start at month 7 (9-2) and month 5 (8-3) respectively. They must end at month 9 and 8, respectively. </a:t>
            </a:r>
          </a:p>
          <a:p>
            <a:pPr marL="342900" lvl="0" indent="-342900" algn="just">
              <a:lnSpc>
                <a:spcPct val="150000"/>
              </a:lnSpc>
              <a:buFont typeface="+mj-lt"/>
              <a:buAutoNum type="arabicPeriod"/>
            </a:pPr>
            <a:r>
              <a:rPr lang="en-US" b="0" dirty="0" smtClean="0"/>
              <a:t>Activity B must be competed by month 9 (the latest start date for activity H). Activity A must finish at month 5 (latest start date for activity D).</a:t>
            </a:r>
          </a:p>
          <a:p>
            <a:pPr marL="342900" lvl="0" indent="-342900" algn="just">
              <a:lnSpc>
                <a:spcPct val="150000"/>
              </a:lnSpc>
              <a:buFont typeface="+mj-lt"/>
              <a:buAutoNum type="arabicPeriod"/>
            </a:pPr>
            <a:r>
              <a:rPr lang="en-US" b="0" dirty="0" smtClean="0"/>
              <a:t>The latest start date for the project is zero.</a:t>
            </a:r>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990" y="805228"/>
            <a:ext cx="8480929" cy="523220"/>
          </a:xfrm>
          <a:prstGeom prst="rect">
            <a:avLst/>
          </a:prstGeom>
          <a:noFill/>
          <a:ln>
            <a:solidFill>
              <a:schemeClr val="tx1"/>
            </a:solidFill>
          </a:ln>
        </p:spPr>
        <p:txBody>
          <a:bodyPr wrap="square" rtlCol="0">
            <a:spAutoFit/>
          </a:bodyPr>
          <a:lstStyle/>
          <a:p>
            <a:r>
              <a:rPr lang="en-US" sz="2800" dirty="0" smtClean="0"/>
              <a:t>Backward Pass</a:t>
            </a:r>
            <a:endParaRPr lang="en-US" sz="2800" dirty="0"/>
          </a:p>
        </p:txBody>
      </p:sp>
      <p:sp>
        <p:nvSpPr>
          <p:cNvPr id="4" name="Rectangle 1"/>
          <p:cNvSpPr>
            <a:spLocks noChangeArrowheads="1"/>
          </p:cNvSpPr>
          <p:nvPr/>
        </p:nvSpPr>
        <p:spPr bwMode="auto">
          <a:xfrm>
            <a:off x="239990" y="1569493"/>
            <a:ext cx="8480929" cy="11621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b="0" dirty="0" smtClean="0"/>
              <a:t>The backward pass rule states that when there is more than one activity following an activity, then we take the earliest of the latest start date for these activities. For example, there are 3 activities C, D and E with latest start date 7, 5 and 7 respectively. Thus latest finish for activity A is 5.</a:t>
            </a:r>
            <a:endParaRPr lang="en-US" b="0" dirty="0"/>
          </a:p>
        </p:txBody>
      </p:sp>
      <p:sp>
        <p:nvSpPr>
          <p:cNvPr id="8909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p:cNvGraphicFramePr>
            <a:graphicFrameLocks noGrp="1"/>
          </p:cNvGraphicFramePr>
          <p:nvPr/>
        </p:nvGraphicFramePr>
        <p:xfrm>
          <a:off x="239991" y="3299912"/>
          <a:ext cx="8426338" cy="2944368"/>
        </p:xfrm>
        <a:graphic>
          <a:graphicData uri="http://schemas.openxmlformats.org/drawingml/2006/table">
            <a:tbl>
              <a:tblPr>
                <a:tableStyleId>{3C2FFA5D-87B4-456A-9821-1D502468CF0F}</a:tableStyleId>
              </a:tblPr>
              <a:tblGrid>
                <a:gridCol w="769943"/>
                <a:gridCol w="1555845"/>
                <a:gridCol w="1559816"/>
                <a:gridCol w="1513578"/>
                <a:gridCol w="1513578"/>
                <a:gridCol w="1513578"/>
              </a:tblGrid>
              <a:tr h="275821">
                <a:tc>
                  <a:txBody>
                    <a:bodyPr/>
                    <a:lstStyle/>
                    <a:p>
                      <a:pPr marL="0" marR="0" algn="ctr">
                        <a:lnSpc>
                          <a:spcPct val="115000"/>
                        </a:lnSpc>
                        <a:spcBef>
                          <a:spcPts val="0"/>
                        </a:spcBef>
                        <a:spcAft>
                          <a:spcPts val="0"/>
                        </a:spcAft>
                      </a:pPr>
                      <a:r>
                        <a:rPr lang="en-US" sz="1400" dirty="0"/>
                        <a:t>Activity</a:t>
                      </a:r>
                      <a:endParaRPr lang="en-US" sz="1400" b="0" i="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Duration (months)</a:t>
                      </a:r>
                      <a:endParaRPr lang="en-US" sz="1400" b="0" i="0" dirty="0">
                        <a:solidFill>
                          <a:srgbClr val="000000"/>
                        </a:solidFill>
                        <a:latin typeface="Calibri"/>
                        <a:ea typeface="Calibri"/>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Earliest start date</a:t>
                      </a:r>
                      <a:endParaRPr lang="en-US" sz="1400" b="0" i="0" kern="1200" dirty="0" smtClean="0">
                        <a:solidFill>
                          <a:srgbClr val="000000"/>
                        </a:solidFill>
                        <a:latin typeface="Georgia"/>
                        <a:ea typeface="Times New Roman"/>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Earliest end date</a:t>
                      </a:r>
                      <a:endParaRPr lang="en-US" sz="1400" b="0" i="0" kern="1200" dirty="0" smtClean="0">
                        <a:solidFill>
                          <a:srgbClr val="000000"/>
                        </a:solidFill>
                        <a:latin typeface="Georgia"/>
                        <a:ea typeface="Times New Roman"/>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Latest start date</a:t>
                      </a:r>
                      <a:endParaRPr lang="en-US" sz="1400" b="0" i="0" kern="1200" dirty="0" smtClean="0">
                        <a:solidFill>
                          <a:srgbClr val="000000"/>
                        </a:solidFill>
                        <a:latin typeface="Georgia"/>
                        <a:ea typeface="Times New Roman"/>
                        <a:cs typeface="Times New Roman"/>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US" sz="1400" kern="1200" dirty="0" smtClean="0"/>
                        <a:t>Latest end date</a:t>
                      </a:r>
                      <a:endParaRPr lang="en-US" sz="1400" b="0" i="0" kern="1200" dirty="0" smtClean="0">
                        <a:solidFill>
                          <a:srgbClr val="000000"/>
                        </a:solidFill>
                        <a:latin typeface="Georgia"/>
                        <a:ea typeface="Times New Roman"/>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A</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0</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0</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B</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0</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8</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C</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D</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8</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8</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E</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5</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F</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10</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12</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G</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4</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8</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12</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8</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12</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H</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2</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7</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11</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I</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9</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10</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11</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12</a:t>
                      </a:r>
                      <a:endParaRPr lang="en-US" sz="1400" dirty="0">
                        <a:solidFill>
                          <a:srgbClr val="000000"/>
                        </a:solidFill>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400" dirty="0" smtClean="0"/>
                        <a:t>J</a:t>
                      </a:r>
                      <a:endParaRPr lang="en-US" sz="1400" b="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12</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13</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12</a:t>
                      </a:r>
                      <a:endParaRPr lang="en-US" sz="14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smtClean="0"/>
                        <a:t>13</a:t>
                      </a:r>
                      <a:endParaRPr lang="en-US" sz="1400" dirty="0">
                        <a:solidFill>
                          <a:srgbClr val="000000"/>
                        </a:solidFill>
                        <a:latin typeface="Calibri"/>
                        <a:ea typeface="Calibri"/>
                        <a:cs typeface="Times New Roman"/>
                      </a:endParaRPr>
                    </a:p>
                  </a:txBody>
                  <a:tcPr marL="68580" marR="68580" marT="0" marB="0" anchor="ctr"/>
                </a:tc>
              </a:tr>
            </a:tbl>
          </a:graphicData>
        </a:graphic>
      </p:graphicFrame>
      <p:sp>
        <p:nvSpPr>
          <p:cNvPr id="6" name="TextBox 5"/>
          <p:cNvSpPr txBox="1"/>
          <p:nvPr/>
        </p:nvSpPr>
        <p:spPr>
          <a:xfrm>
            <a:off x="2320119" y="2852402"/>
            <a:ext cx="4421875" cy="338554"/>
          </a:xfrm>
          <a:prstGeom prst="rect">
            <a:avLst/>
          </a:prstGeom>
          <a:noFill/>
        </p:spPr>
        <p:txBody>
          <a:bodyPr wrap="square" rtlCol="0">
            <a:spAutoFit/>
          </a:bodyPr>
          <a:lstStyle/>
          <a:p>
            <a:pPr algn="ctr"/>
            <a:r>
              <a:rPr lang="en-US" dirty="0" smtClean="0"/>
              <a:t>Table  4.25    </a:t>
            </a:r>
            <a:r>
              <a:rPr lang="en-US" b="0" dirty="0" smtClean="0"/>
              <a:t>Table after backward pass</a:t>
            </a:r>
            <a:endParaRPr lang="en-US" b="0"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2867</TotalTime>
  <Words>3753</Words>
  <Application>Microsoft Macintosh PowerPoint</Application>
  <PresentationFormat>On-screen Show (4:3)</PresentationFormat>
  <Paragraphs>1380</Paragraphs>
  <Slides>39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Flow</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Company>American Express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 </dc:title>
  <dc:creator>Rahul Bhattacharya</dc:creator>
  <cp:lastModifiedBy>shruti.jaiswal</cp:lastModifiedBy>
  <cp:revision>225</cp:revision>
  <dcterms:created xsi:type="dcterms:W3CDTF">2010-10-08T15:33:28Z</dcterms:created>
  <dcterms:modified xsi:type="dcterms:W3CDTF">2018-08-20T07:14:17Z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Sumit</vt:lpwstr>
  </property>
  <property fmtid="{D5CDD505-2E9C-101B-9397-08002B2CF9AE}" pid="3" name="AXPDataClassification">
    <vt:lpwstr>AXP Public</vt:lpwstr>
  </property>
  <property fmtid="{D5CDD505-2E9C-101B-9397-08002B2CF9AE}" pid="4" name="AXPDataClassificationForSearch">
    <vt:lpwstr>AXPPublic_UniqueSearchString</vt:lpwstr>
  </property>
  <property fmtid="{D5CDD505-2E9C-101B-9397-08002B2CF9AE}" pid="5" name="AXPLastAuthor">
    <vt:lpwstr>Sumit S Gupta</vt:lpwstr>
  </property>
</Properties>
</file>