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8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61" r:id="rId5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523A-EF97-41F2-BEE0-6070956CC935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774E-4BF1-4DE2-91E8-29D7A7212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F0A8F-9121-4126-9458-E13B79665B9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B1B6F-107A-4F44-982A-9B6B2A99ADC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D9FC8-2AAE-47A9-8BAB-AA1AA962996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E41CC-34D7-4FDC-AA73-E7AF40B06A7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E3B80-BB68-4D5C-AF24-3A001DE76DE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7E218-8443-4B81-8274-0DEBAD4834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7E218-8443-4B81-8274-0DEBAD4834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BE8FB-2A58-428F-A2DC-21454722F2F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8F9F9-79EB-4F8F-99F8-B9AD0D9A569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0550B-46D4-4F27-AE19-111E5C99010F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8F854-0F13-4655-B986-A8D8B796B406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F8C4D-BD8D-4490-9EB1-D8C8DFB35957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DD9F-E253-4F1C-A9B7-0962905ED311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F81EB-82E3-4796-B6B9-91D13229A37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5892C-893E-4A5D-8A7F-AC9679B803D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B03FB-BFA7-4981-8438-06FBBFBCBDE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074E1-BF96-4043-AAB9-870BCCE85439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2C9BC-86FB-4E08-A780-EDF0885D851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728B8-7D57-4AD7-A2D6-DA17BA07769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F17A2-A05B-4377-82CC-BB3DE06A5310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E2B22-B0B2-4E83-A6E9-5B6648C1D5FA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2B955-345B-4941-A4D3-1E3ADB3B8FBE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D3DC8-F8F8-4785-ACED-B83104BDCAF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87AA4-0B46-4530-B9D4-F83DC90A3C2C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1CEC5-70D8-4EC5-AF5A-A77957DD9C58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AEEFB-9A42-4312-8C54-EB9D34375CE2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AEEFB-9A42-4312-8C54-EB9D34375CE2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38500-16E9-4C0F-9764-F1751B11933D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42FAF-8902-493C-827B-4CA3139EFB7F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B6773-71D1-4CE8-94F9-885BAE5D122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08B9A-76CA-4F5E-A326-363AE4F7FE3F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D5F60-C0C0-4BBD-935E-43215E0F7C7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694E0-A44B-47EC-AC97-076C3400A3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9C6CA-39A1-42E6-B002-010A59CC816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9C6CA-39A1-42E6-B002-010A59CC816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F1F-539A-4103-8295-0BACADF1F0A4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7641-0E84-4AFD-A3C5-01383B3CA3E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3C87-9265-4629-B5AA-DD431F07585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5E9-9E87-4848-B26D-B1874D21B41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38E-CC44-44D8-BFE3-86689EF65D4B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EA0-96FC-4CC1-BC9A-972A898D55B1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00E3-627C-4721-9191-2D831C31737E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847-B374-45F9-B7CF-4F439B2F6929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078-6F9C-4D1F-B119-95B2C985BA70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E8CC-3E94-4719-B5F3-9558A4915279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 cstate="print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FDE-BF1A-4129-8397-140970B8161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032B-ED93-4AD6-A383-19B966AC00FF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6646-839A-452A-A43D-E6916973A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0oJO4o-UeMt5irLm6kxIW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secure-networked-system-with-firewall-ids" TargetMode="External"/><Relationship Id="rId13" Type="http://schemas.openxmlformats.org/officeDocument/2006/relationships/hyperlink" Target="https://www.youtube.com/watch?v=W1pb9DFCXLw&amp;list=PLpPXZRVU-dX33VNUeqWrMmBNf5FeKVmi-" TargetMode="External"/><Relationship Id="rId3" Type="http://schemas.openxmlformats.org/officeDocument/2006/relationships/hyperlink" Target="https://www.open.edu/openlearn/ocw/mod/oucontent/view.php?id=48261" TargetMode="External"/><Relationship Id="rId7" Type="http://schemas.openxmlformats.org/officeDocument/2006/relationships/hyperlink" Target="https://www.coursera.org/learn/secure-networked-system-with-firewall-ids/home/welcome" TargetMode="External"/><Relationship Id="rId12" Type="http://schemas.openxmlformats.org/officeDocument/2006/relationships/hyperlink" Target="http://ranger.uta.edu/~dliu/courses/cse6392-ids-spring2007/" TargetMode="External"/><Relationship Id="rId2" Type="http://schemas.openxmlformats.org/officeDocument/2006/relationships/hyperlink" Target="http://www.cis.syr.edu/~wedu/Teaching/cis758/readin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detecting-cyber-attacks/home/welcome" TargetMode="External"/><Relationship Id="rId11" Type="http://schemas.openxmlformats.org/officeDocument/2006/relationships/hyperlink" Target="https://people.eecs.ku.edu/~saiedian/710/" TargetMode="External"/><Relationship Id="rId5" Type="http://schemas.openxmlformats.org/officeDocument/2006/relationships/hyperlink" Target="http://www.svnit.ac.in/web/department/computer/CO624.php" TargetMode="External"/><Relationship Id="rId10" Type="http://schemas.openxmlformats.org/officeDocument/2006/relationships/hyperlink" Target="https://www.researchgate.net/post/Is_there_any_tool_to_convert_pcap_tcpdump_file_into_KDD_dataset_format" TargetMode="External"/><Relationship Id="rId4" Type="http://schemas.openxmlformats.org/officeDocument/2006/relationships/hyperlink" Target="https://cloudacademy.com/course/intrusion-detection-and-prevention-on-amazon-web-services/ids-ips-in-detail-1/" TargetMode="External"/><Relationship Id="rId9" Type="http://schemas.openxmlformats.org/officeDocument/2006/relationships/hyperlink" Target="https://github.com/nrajasin/Network-intrusion-dataset-crea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Intrusion Detection and Prevention Systems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2355726"/>
            <a:ext cx="493204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to IDPS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59982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Dr. P.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aghu Vamsi, JIIT University, Noida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344" y="3316309"/>
            <a:ext cx="7047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Advantages and disadvantages of detection systems (continued)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34210" name="Picture 2" descr="C:\Users\Julie\Documents\Dropbox\instructormanuals\NetworkDefenseCounter\Figures\ch08\Table 8-1 (continued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24" y="1485900"/>
            <a:ext cx="747873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969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 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Stateful protocol analysis: information gathering about a connection</a:t>
            </a:r>
          </a:p>
          <a:p>
            <a:pPr lvl="1"/>
            <a:r>
              <a:rPr lang="en-US" dirty="0" smtClean="0"/>
              <a:t>When an IDPS receives a packet, connection information between the host and remote computer is compared to entries in a state table</a:t>
            </a:r>
          </a:p>
          <a:p>
            <a:pPr lvl="1"/>
            <a:r>
              <a:rPr lang="en-US" dirty="0" smtClean="0"/>
              <a:t>State table: maintains a record of connections between computers</a:t>
            </a:r>
          </a:p>
          <a:p>
            <a:pPr lvl="2"/>
            <a:r>
              <a:rPr lang="en-US" dirty="0" smtClean="0"/>
              <a:t>Includes: source and destination IP address and port, and protocol</a:t>
            </a:r>
          </a:p>
          <a:p>
            <a:r>
              <a:rPr lang="en-US" dirty="0" smtClean="0"/>
              <a:t>Event horizon: entire length of the attack</a:t>
            </a:r>
          </a:p>
          <a:p>
            <a:pPr lvl="1"/>
            <a:r>
              <a:rPr lang="en-US" dirty="0" smtClean="0"/>
              <a:t>IDPS needs to maintain state information during 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84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 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Stateful protocol analysis approaches:</a:t>
            </a:r>
          </a:p>
          <a:p>
            <a:pPr lvl="1"/>
            <a:r>
              <a:rPr lang="en-US" dirty="0" smtClean="0"/>
              <a:t>Traffic rate monitoring – If IDPS detects sudden increase in traffic it can stop and reset all TCP traffic</a:t>
            </a:r>
          </a:p>
          <a:p>
            <a:pPr lvl="1"/>
            <a:r>
              <a:rPr lang="en-US" dirty="0" smtClean="0"/>
              <a:t>Protocol state tracking – IDPS maintains a record of connection’s state and allows packets to pass through if it is an established connection</a:t>
            </a:r>
          </a:p>
          <a:p>
            <a:pPr lvl="1"/>
            <a:r>
              <a:rPr lang="en-US" dirty="0" smtClean="0"/>
              <a:t>Dynamic Application layer protocol analysis – Can identify applications not using standard ports</a:t>
            </a:r>
          </a:p>
          <a:p>
            <a:pPr lvl="1"/>
            <a:r>
              <a:rPr lang="en-US" dirty="0" smtClean="0"/>
              <a:t>IP packet reassembly – Can reassemble fragmented packets to prevent fragments from passing through to the internal network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34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IDPS Components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Network sensors </a:t>
            </a:r>
            <a:r>
              <a:rPr lang="en-US" dirty="0" smtClean="0"/>
              <a:t>or host-based agents</a:t>
            </a:r>
            <a:endParaRPr lang="en-US" dirty="0"/>
          </a:p>
          <a:p>
            <a:pPr lvl="1"/>
            <a:r>
              <a:rPr lang="en-US" dirty="0" smtClean="0"/>
              <a:t>Detection and prevention capabilities</a:t>
            </a:r>
            <a:endParaRPr lang="en-US" dirty="0"/>
          </a:p>
          <a:p>
            <a:pPr lvl="1"/>
            <a:r>
              <a:rPr lang="en-US" dirty="0"/>
              <a:t>Command </a:t>
            </a:r>
            <a:r>
              <a:rPr lang="en-US" dirty="0" smtClean="0"/>
              <a:t>console</a:t>
            </a:r>
            <a:endParaRPr lang="en-US" dirty="0"/>
          </a:p>
          <a:p>
            <a:pPr lvl="1"/>
            <a:r>
              <a:rPr lang="en-US" dirty="0"/>
              <a:t>Database </a:t>
            </a:r>
            <a:r>
              <a:rPr lang="en-US" dirty="0" smtClean="0"/>
              <a:t>server that stores </a:t>
            </a:r>
            <a:r>
              <a:rPr lang="en-US" dirty="0"/>
              <a:t>attack signatures or behaviors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Sensors and Agents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Sensor or agent</a:t>
            </a:r>
            <a:endParaRPr lang="en-US" dirty="0"/>
          </a:p>
          <a:p>
            <a:pPr lvl="1"/>
            <a:r>
              <a:rPr lang="en-US" dirty="0" smtClean="0"/>
              <a:t>Functions as electronic </a:t>
            </a:r>
            <a:r>
              <a:rPr lang="en-US" dirty="0"/>
              <a:t>“eyes” of an </a:t>
            </a:r>
            <a:r>
              <a:rPr lang="en-US" dirty="0" smtClean="0"/>
              <a:t>IDPS</a:t>
            </a:r>
            <a:endParaRPr lang="en-US" dirty="0"/>
          </a:p>
          <a:p>
            <a:pPr lvl="1"/>
            <a:r>
              <a:rPr lang="en-US" dirty="0" smtClean="0"/>
              <a:t>Host-based IDPS – IDPS installed on a single host computer has its agent built into the IDPS software</a:t>
            </a:r>
            <a:endParaRPr lang="en-US" dirty="0"/>
          </a:p>
          <a:p>
            <a:pPr lvl="1"/>
            <a:r>
              <a:rPr lang="en-US" dirty="0"/>
              <a:t>Network-based </a:t>
            </a:r>
            <a:r>
              <a:rPr lang="en-US" dirty="0" smtClean="0"/>
              <a:t>IDPS – sensor is hardware or software that monitors network traffic in real time</a:t>
            </a:r>
          </a:p>
          <a:p>
            <a:pPr lvl="1"/>
            <a:r>
              <a:rPr lang="en-US" dirty="0" smtClean="0"/>
              <a:t>Attacks detected by an IDPS sensor</a:t>
            </a:r>
          </a:p>
          <a:p>
            <a:pPr lvl="2"/>
            <a:r>
              <a:rPr lang="en-US" dirty="0" smtClean="0"/>
              <a:t>Single-session attacks – isolated attempt</a:t>
            </a:r>
          </a:p>
          <a:p>
            <a:pPr lvl="2"/>
            <a:r>
              <a:rPr lang="en-US" dirty="0" smtClean="0"/>
              <a:t>Multiple-session attacks – take place over a period of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Sensors and Agents</a:t>
            </a: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257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Sensors should be placed at common-entry points</a:t>
            </a:r>
          </a:p>
          <a:p>
            <a:pPr lvl="1"/>
            <a:r>
              <a:rPr lang="en-US" dirty="0"/>
              <a:t>Internet gateways</a:t>
            </a:r>
          </a:p>
          <a:p>
            <a:pPr lvl="1"/>
            <a:r>
              <a:rPr lang="en-US" dirty="0"/>
              <a:t>Connections between one </a:t>
            </a:r>
            <a:r>
              <a:rPr lang="en-US" dirty="0" smtClean="0"/>
              <a:t>network </a:t>
            </a:r>
            <a:r>
              <a:rPr lang="en-US" dirty="0"/>
              <a:t>and another</a:t>
            </a:r>
          </a:p>
          <a:p>
            <a:pPr lvl="1"/>
            <a:r>
              <a:rPr lang="en-US" dirty="0"/>
              <a:t>Remote access server that receives dial-up connections from remote users</a:t>
            </a:r>
          </a:p>
          <a:p>
            <a:pPr lvl="1"/>
            <a:r>
              <a:rPr lang="en-US" dirty="0"/>
              <a:t>Virtual private network (VPN)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Sensors could be positioned at either side of the firewall</a:t>
            </a:r>
          </a:p>
          <a:p>
            <a:pPr lvl="1"/>
            <a:r>
              <a:rPr lang="en-US" dirty="0"/>
              <a:t>Behind the firewall is a more secure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IDPS management server: central repository for sensor and agent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62" name="Picture 6" descr="C:\Users\Julie\Documents\Dropbox\instructormanuals\NetworkDefenseCounter\Figures\ch08\Fig 8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0" y="742950"/>
            <a:ext cx="6773759" cy="3028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342" y="4013158"/>
            <a:ext cx="575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Positioning sensors at entry points to the network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6" name="Picture 6" descr="C:\Users\Julie\Documents\Dropbox\instructormanuals\NetworkDefenseCounter\Figures\ch08\Fig 8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971550"/>
            <a:ext cx="6804837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6189" y="4000500"/>
            <a:ext cx="5884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Positioning sensors behind the firewall in the DMZ 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and Prevention Capabilities</a:t>
            </a:r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 selecting an IDPS, consider the following: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Threshold</a:t>
            </a:r>
            <a:r>
              <a:rPr lang="en-US" dirty="0" smtClean="0"/>
              <a:t> – Values that set the limit between normal and abnormal behavior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Blacklists</a:t>
            </a:r>
            <a:r>
              <a:rPr lang="en-US" dirty="0" smtClean="0"/>
              <a:t> – lists of entities that have been associated with malicious activity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Whitelists</a:t>
            </a:r>
            <a:r>
              <a:rPr lang="en-US" dirty="0" smtClean="0"/>
              <a:t> – lists of entities known to be harmless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Alert settings </a:t>
            </a:r>
            <a:r>
              <a:rPr lang="en-US" dirty="0" smtClean="0"/>
              <a:t>– specifying default priorities or severity levels, determining which prevention capabilities should be used for certain events, and specifying what information should be logged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and Prevention Capabilities</a:t>
            </a:r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Prevention Capabilities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IDPS can be configured to take preventative countermeasures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Example: resetting all network connections when an intrusion is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IDPSs allow administrators to specify which measure should be taken for each alert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have a simulation mode in which all prevention capabilities are disabled but generate reports used to fine-tune prevention capabilities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71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Intrusion Detection and Prevention Systems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785932"/>
            <a:ext cx="8072494" cy="14773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Also a you may view the lecture videos via my YouTube Channel at</a:t>
            </a:r>
          </a:p>
          <a:p>
            <a:pPr algn="ctr"/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https://www.youtube.com/channel/UC0oJO4o-UeMt5irLm6kxIWA 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59982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Dr. P.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aghu Vamsi, JIIT University, Noida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Command Console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Provides a graphical front-end interface to an </a:t>
            </a:r>
            <a:r>
              <a:rPr lang="en-US" dirty="0" smtClean="0"/>
              <a:t>IDPS</a:t>
            </a:r>
            <a:endParaRPr lang="en-US" dirty="0"/>
          </a:p>
          <a:p>
            <a:pPr lvl="1"/>
            <a:r>
              <a:rPr lang="en-US" dirty="0"/>
              <a:t>Enables administrators to receive and analyze alert messages and manage log files</a:t>
            </a:r>
          </a:p>
          <a:p>
            <a:r>
              <a:rPr lang="en-US" dirty="0" smtClean="0"/>
              <a:t>IDPS </a:t>
            </a:r>
            <a:r>
              <a:rPr lang="en-US" dirty="0"/>
              <a:t>can collect information from security devices throughout a network</a:t>
            </a:r>
          </a:p>
          <a:p>
            <a:r>
              <a:rPr lang="en-US" dirty="0"/>
              <a:t>Command console should run on a computer dedicated solely to the </a:t>
            </a:r>
            <a:r>
              <a:rPr lang="en-US" dirty="0" smtClean="0"/>
              <a:t>IDPS</a:t>
            </a:r>
            <a:endParaRPr lang="en-US" dirty="0"/>
          </a:p>
          <a:p>
            <a:pPr lvl="1"/>
            <a:r>
              <a:rPr lang="en-US" dirty="0"/>
              <a:t>To maximize the speed of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of Attack Signatures or Behaviors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IDPSs do not </a:t>
            </a:r>
            <a:r>
              <a:rPr lang="en-US" dirty="0"/>
              <a:t>have the capability to use judgment</a:t>
            </a:r>
          </a:p>
          <a:p>
            <a:pPr lvl="1"/>
            <a:r>
              <a:rPr lang="en-US" dirty="0"/>
              <a:t>Can make use of a source of information for comparing the traffic they monitor</a:t>
            </a:r>
          </a:p>
          <a:p>
            <a:r>
              <a:rPr lang="en-US" dirty="0" smtClean="0"/>
              <a:t>Signature-detection IDPS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a database of known attack signatures</a:t>
            </a:r>
          </a:p>
          <a:p>
            <a:pPr lvl="1"/>
            <a:r>
              <a:rPr lang="en-US" dirty="0"/>
              <a:t>If traffic matches a signature, it sends an alert</a:t>
            </a:r>
          </a:p>
          <a:p>
            <a:r>
              <a:rPr lang="en-US" dirty="0"/>
              <a:t>Keep database </a:t>
            </a:r>
            <a:r>
              <a:rPr lang="en-US" dirty="0" smtClean="0"/>
              <a:t>updated</a:t>
            </a:r>
            <a:endParaRPr lang="en-US" dirty="0"/>
          </a:p>
          <a:p>
            <a:r>
              <a:rPr lang="en-US" dirty="0"/>
              <a:t>Anomaly-based </a:t>
            </a:r>
            <a:r>
              <a:rPr lang="en-US" dirty="0" smtClean="0"/>
              <a:t>IDPS</a:t>
            </a:r>
            <a:endParaRPr lang="en-US" dirty="0"/>
          </a:p>
          <a:p>
            <a:pPr lvl="1"/>
            <a:r>
              <a:rPr lang="en-US" dirty="0"/>
              <a:t>Store information about users in a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69" name="Picture 5" descr="C:\Users\Julie\Documents\Dropbox\instructormanuals\NetworkDefenseCounter\Figures\ch08\Fig 8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410200" cy="3380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1" y="4274176"/>
            <a:ext cx="6668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SecurityFocus online database of known vulnerabilities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Network-based </a:t>
            </a:r>
            <a:r>
              <a:rPr lang="en-US" dirty="0" smtClean="0"/>
              <a:t>IDPS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Host-based IDPS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Hybrid </a:t>
            </a:r>
            <a:r>
              <a:rPr lang="en-US" dirty="0" smtClean="0"/>
              <a:t>IDPS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229600" cy="3429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Network-based IDPS </a:t>
            </a:r>
            <a:r>
              <a:rPr lang="en-US" dirty="0"/>
              <a:t>(</a:t>
            </a:r>
            <a:r>
              <a:rPr lang="en-US" dirty="0" smtClean="0"/>
              <a:t>NIDPS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Monitors network </a:t>
            </a:r>
            <a:r>
              <a:rPr lang="en-US" dirty="0" smtClean="0"/>
              <a:t>traffic by using well-positioned sensors, management servers, a command console, and a signature database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be hardware devices equipped with NICs for capturing and analyzing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also be software-based sensors installed on a dedicated 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Positioning an NIDPS on the Network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Behind the firewall and before the LAN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Between the firewall and the DMZ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Any network </a:t>
            </a:r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22960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NIDPS can use: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Inline sensors – positioned so that network traffic must pass through 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to stop attacks from blocking network traffic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Usually placed where firewalls are positioned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Passive sensors – monitor copies of traffic; no actual traffic passes through them</a:t>
            </a:r>
            <a:r>
              <a:rPr lang="en-US" dirty="0"/>
              <a:t>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Can monitor traffic by:</a:t>
            </a:r>
          </a:p>
          <a:p>
            <a:pPr lvl="3">
              <a:lnSpc>
                <a:spcPct val="90000"/>
              </a:lnSpc>
            </a:pPr>
            <a:r>
              <a:rPr lang="en-US" i="1" dirty="0" smtClean="0"/>
              <a:t>Spanning port</a:t>
            </a:r>
          </a:p>
          <a:p>
            <a:pPr lvl="3">
              <a:lnSpc>
                <a:spcPct val="90000"/>
              </a:lnSpc>
            </a:pPr>
            <a:r>
              <a:rPr lang="en-US" i="1" dirty="0" smtClean="0"/>
              <a:t>Network tap</a:t>
            </a:r>
          </a:p>
          <a:p>
            <a:pPr lvl="3">
              <a:lnSpc>
                <a:spcPct val="90000"/>
              </a:lnSpc>
            </a:pPr>
            <a:r>
              <a:rPr lang="en-US" i="1" dirty="0" smtClean="0"/>
              <a:t>IDPS load balancer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22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lie\Documents\DropBox\InstructorManuals\NetworkDefenseCounter\Figures\ch08\Fig 8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628650"/>
            <a:ext cx="3584195" cy="3371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2202" y="4256467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Positioning an inline sensor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655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ulie\Documents\DropBox\InstructorManuals\NetworkDefenseCounter\Figures\ch08\Fig 8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4812"/>
            <a:ext cx="3459282" cy="3257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0049" y="4171950"/>
            <a:ext cx="3695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Positioning a passive sensor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236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IDPSs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NIDPS Capabilities</a:t>
            </a:r>
          </a:p>
          <a:p>
            <a:pPr lvl="1"/>
            <a:r>
              <a:rPr lang="en-US" dirty="0" smtClean="0"/>
              <a:t>Vary depending on product</a:t>
            </a:r>
          </a:p>
          <a:p>
            <a:pPr lvl="1"/>
            <a:r>
              <a:rPr lang="en-US" dirty="0" smtClean="0"/>
              <a:t>Some can:</a:t>
            </a:r>
          </a:p>
          <a:p>
            <a:pPr lvl="2"/>
            <a:r>
              <a:rPr lang="en-US" dirty="0" smtClean="0"/>
              <a:t>Collect information about hosts, OSs, applications, and network activities and characteristics</a:t>
            </a:r>
          </a:p>
          <a:p>
            <a:pPr lvl="3"/>
            <a:r>
              <a:rPr lang="en-US" dirty="0" smtClean="0"/>
              <a:t>Used to help identify vulnerable hosts</a:t>
            </a:r>
          </a:p>
          <a:p>
            <a:pPr lvl="2"/>
            <a:r>
              <a:rPr lang="en-US" dirty="0" smtClean="0"/>
              <a:t>Analyze packet headers to identify unusual behavior</a:t>
            </a:r>
          </a:p>
          <a:p>
            <a:pPr lvl="1"/>
            <a:r>
              <a:rPr lang="en-US" dirty="0" smtClean="0"/>
              <a:t>Most have traffic logs to help identify and analyze potential attacks, locate vulnerabilities, and assess network use and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430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IDPSs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NIDPS prevention capabilities vary based on sensor types:</a:t>
            </a:r>
          </a:p>
          <a:p>
            <a:pPr lvl="1"/>
            <a:r>
              <a:rPr lang="en-US" dirty="0" smtClean="0"/>
              <a:t>Passive only – Ends the current TCP session</a:t>
            </a:r>
          </a:p>
          <a:p>
            <a:pPr lvl="1"/>
            <a:r>
              <a:rPr lang="en-US" dirty="0" smtClean="0"/>
              <a:t>Inline only – Uses inline firewalling and bandwidth throttling, and alters malicious content</a:t>
            </a:r>
          </a:p>
          <a:p>
            <a:pPr lvl="1"/>
            <a:r>
              <a:rPr lang="en-US" dirty="0" smtClean="0"/>
              <a:t>Passive and inline – Reconfigures other network security devices</a:t>
            </a:r>
          </a:p>
          <a:p>
            <a:r>
              <a:rPr lang="en-US" dirty="0" smtClean="0"/>
              <a:t>Administrators can configure specific actions for each type of alert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351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 smtClean="0"/>
              <a:t>Goals of an IDPS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intrusion</a:t>
            </a:r>
          </a:p>
          <a:p>
            <a:pPr lvl="1"/>
            <a:r>
              <a:rPr lang="en-US" dirty="0"/>
              <a:t>Attempt to gain unauthorized access to network </a:t>
            </a:r>
            <a:r>
              <a:rPr lang="en-US" dirty="0" smtClean="0"/>
              <a:t>resources	</a:t>
            </a:r>
          </a:p>
          <a:p>
            <a:r>
              <a:rPr lang="en-US" dirty="0" smtClean="0"/>
              <a:t>Intrusion </a:t>
            </a:r>
            <a:r>
              <a:rPr lang="en-US" dirty="0"/>
              <a:t>Detection </a:t>
            </a:r>
            <a:r>
              <a:rPr lang="en-US" dirty="0" smtClean="0"/>
              <a:t>and Prevention System </a:t>
            </a:r>
            <a:r>
              <a:rPr lang="en-US" dirty="0"/>
              <a:t>(</a:t>
            </a:r>
            <a:r>
              <a:rPr lang="en-US" dirty="0" smtClean="0"/>
              <a:t>IDPS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Consists of more than one application or hardware device </a:t>
            </a:r>
          </a:p>
          <a:p>
            <a:pPr lvl="1"/>
            <a:r>
              <a:rPr lang="en-US" dirty="0"/>
              <a:t>Incorporates more than just detection</a:t>
            </a:r>
          </a:p>
          <a:p>
            <a:r>
              <a:rPr lang="en-US" dirty="0"/>
              <a:t>Intrusion </a:t>
            </a:r>
            <a:r>
              <a:rPr lang="en-US" dirty="0" smtClean="0"/>
              <a:t>detection and prevention</a:t>
            </a:r>
            <a:endParaRPr lang="en-US" dirty="0"/>
          </a:p>
          <a:p>
            <a:pPr lvl="1"/>
            <a:r>
              <a:rPr lang="en-US" dirty="0"/>
              <a:t>Involves prevention, detection, and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IDPSs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5850"/>
            <a:ext cx="80772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NIDPS Management</a:t>
            </a:r>
          </a:p>
          <a:p>
            <a:pPr lvl="1"/>
            <a:r>
              <a:rPr lang="en-US" dirty="0" smtClean="0"/>
              <a:t>Designing architecture includes:</a:t>
            </a:r>
          </a:p>
          <a:p>
            <a:pPr lvl="2"/>
            <a:r>
              <a:rPr lang="en-US" dirty="0" smtClean="0"/>
              <a:t>Determining where sensors are located</a:t>
            </a:r>
          </a:p>
          <a:p>
            <a:pPr lvl="2"/>
            <a:r>
              <a:rPr lang="en-US" dirty="0" smtClean="0"/>
              <a:t>How many are needed and how they should be connected</a:t>
            </a:r>
          </a:p>
          <a:p>
            <a:pPr lvl="1"/>
            <a:r>
              <a:rPr lang="en-US" dirty="0" smtClean="0"/>
              <a:t>Testing NIDPS components includes:</a:t>
            </a:r>
          </a:p>
          <a:p>
            <a:pPr lvl="2"/>
            <a:r>
              <a:rPr lang="en-US" dirty="0" smtClean="0"/>
              <a:t>Accounting for network downtime while deploying sensors</a:t>
            </a:r>
          </a:p>
          <a:p>
            <a:pPr lvl="1"/>
            <a:r>
              <a:rPr lang="en-US" dirty="0" smtClean="0"/>
              <a:t>Securing components involves:</a:t>
            </a:r>
          </a:p>
          <a:p>
            <a:pPr lvl="2"/>
            <a:r>
              <a:rPr lang="en-US" dirty="0" smtClean="0"/>
              <a:t>Making sure sensors do not have IP addresses</a:t>
            </a:r>
          </a:p>
          <a:p>
            <a:pPr lvl="2"/>
            <a:r>
              <a:rPr lang="en-US" dirty="0" smtClean="0"/>
              <a:t>Hardening management networks and configuring hosts for log files and backups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82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Host-based </a:t>
            </a:r>
            <a:r>
              <a:rPr lang="en-US" dirty="0" smtClean="0"/>
              <a:t>IDPS </a:t>
            </a:r>
            <a:r>
              <a:rPr lang="en-US" dirty="0"/>
              <a:t>(</a:t>
            </a:r>
            <a:r>
              <a:rPr lang="en-US" dirty="0" smtClean="0"/>
              <a:t>HIDPS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Deployed on </a:t>
            </a:r>
            <a:r>
              <a:rPr lang="en-US" dirty="0" smtClean="0"/>
              <a:t>hosts </a:t>
            </a:r>
            <a:r>
              <a:rPr lang="en-US" dirty="0"/>
              <a:t>in the </a:t>
            </a:r>
            <a:r>
              <a:rPr lang="en-US" dirty="0" smtClean="0"/>
              <a:t>network perimeter</a:t>
            </a:r>
          </a:p>
          <a:p>
            <a:pPr lvl="1"/>
            <a:r>
              <a:rPr lang="en-US" dirty="0" smtClean="0"/>
              <a:t>Commonly use management servers, signature databases, and console</a:t>
            </a:r>
            <a:endParaRPr lang="en-US" dirty="0"/>
          </a:p>
          <a:p>
            <a:pPr lvl="1"/>
            <a:r>
              <a:rPr lang="en-US" dirty="0"/>
              <a:t>Evaluates traffic generated by the </a:t>
            </a:r>
            <a:r>
              <a:rPr lang="en-US" dirty="0" smtClean="0"/>
              <a:t>host</a:t>
            </a:r>
          </a:p>
          <a:p>
            <a:pPr lvl="2"/>
            <a:r>
              <a:rPr lang="en-US" sz="2100" dirty="0" smtClean="0"/>
              <a:t>Often used to protect a Web server or database server</a:t>
            </a:r>
            <a:endParaRPr lang="en-US" sz="2100" dirty="0"/>
          </a:p>
          <a:p>
            <a:pPr lvl="1"/>
            <a:r>
              <a:rPr lang="en-US" dirty="0"/>
              <a:t>Gathers system variables such as</a:t>
            </a:r>
          </a:p>
          <a:p>
            <a:pPr lvl="2"/>
            <a:r>
              <a:rPr lang="en-US" sz="2100" dirty="0"/>
              <a:t>System </a:t>
            </a:r>
            <a:r>
              <a:rPr lang="en-US" sz="2100" dirty="0" smtClean="0"/>
              <a:t>processes, CPU use, file accesses, system logs, and system and application configuration changes</a:t>
            </a:r>
            <a:endParaRPr lang="en-US" sz="2100" dirty="0"/>
          </a:p>
          <a:p>
            <a:pPr lvl="1"/>
            <a:r>
              <a:rPr lang="en-US" dirty="0"/>
              <a:t>Does not sniff packets as they enter the </a:t>
            </a:r>
            <a:r>
              <a:rPr lang="en-US" dirty="0" smtClean="0"/>
              <a:t>LAN</a:t>
            </a:r>
          </a:p>
          <a:p>
            <a:pPr lvl="2"/>
            <a:r>
              <a:rPr lang="en-US" sz="2100" dirty="0" smtClean="0"/>
              <a:t>Monitors log file entries and user activity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ulie\Documents\DropBox\InstructorManuals\NetworkDefenseCounter\Figures\ch08\Fig 8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26282"/>
            <a:ext cx="4133850" cy="34229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9428" y="4343400"/>
            <a:ext cx="3661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typical HIDPS deployment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666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Configuring an </a:t>
            </a:r>
            <a:r>
              <a:rPr lang="en-US" dirty="0" smtClean="0"/>
              <a:t>HIDPS</a:t>
            </a:r>
            <a:endParaRPr lang="en-US" dirty="0"/>
          </a:p>
          <a:p>
            <a:pPr lvl="1"/>
            <a:r>
              <a:rPr lang="en-US" dirty="0"/>
              <a:t>Centralized configuration</a:t>
            </a:r>
          </a:p>
          <a:p>
            <a:pPr lvl="2"/>
            <a:r>
              <a:rPr lang="en-US" dirty="0" smtClean="0"/>
              <a:t>HIDPS </a:t>
            </a:r>
            <a:r>
              <a:rPr lang="en-US" dirty="0"/>
              <a:t>sends all data to a central location</a:t>
            </a:r>
          </a:p>
          <a:p>
            <a:pPr lvl="2"/>
            <a:r>
              <a:rPr lang="en-US" dirty="0"/>
              <a:t>Host’s level of performance is unaffected by the </a:t>
            </a:r>
            <a:r>
              <a:rPr lang="en-US" dirty="0" smtClean="0"/>
              <a:t>IDPS</a:t>
            </a:r>
            <a:endParaRPr lang="en-US" dirty="0"/>
          </a:p>
          <a:p>
            <a:pPr lvl="2"/>
            <a:r>
              <a:rPr lang="en-US" dirty="0"/>
              <a:t>Alert messages that are generated do not occur in real time</a:t>
            </a:r>
          </a:p>
          <a:p>
            <a:pPr lvl="1"/>
            <a:r>
              <a:rPr lang="en-US" dirty="0"/>
              <a:t>Distributed configuration</a:t>
            </a:r>
          </a:p>
          <a:p>
            <a:pPr lvl="2"/>
            <a:r>
              <a:rPr lang="en-US" dirty="0"/>
              <a:t>Processing of events is distributed between host and console</a:t>
            </a:r>
          </a:p>
          <a:p>
            <a:pPr lvl="2"/>
            <a:r>
              <a:rPr lang="en-US" dirty="0"/>
              <a:t>Host generates and analyzes it in real time</a:t>
            </a:r>
          </a:p>
          <a:p>
            <a:pPr lvl="2"/>
            <a:r>
              <a:rPr lang="en-US" dirty="0"/>
              <a:t>Performance reduction in host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lie\Documents\DropBox\InstructorManuals\NetworkDefenseCounter\Figures\ch08\Fig 8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91" y="800100"/>
            <a:ext cx="2371725" cy="3053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7317" y="4057650"/>
            <a:ext cx="295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centralized HIDPS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00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ulie\Documents\DropBox\InstructorManuals\NetworkDefenseCounter\Figures\ch08\Fig 8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719512" cy="28116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8885" y="4171950"/>
            <a:ext cx="486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Processing event data from an HIDPS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736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H</a:t>
            </a:r>
            <a:r>
              <a:rPr lang="en-US" dirty="0" smtClean="0"/>
              <a:t>ost</a:t>
            </a:r>
            <a:endParaRPr lang="en-US" dirty="0"/>
          </a:p>
          <a:p>
            <a:pPr lvl="1"/>
            <a:r>
              <a:rPr lang="en-US" dirty="0"/>
              <a:t>Centralized configuration</a:t>
            </a:r>
          </a:p>
          <a:p>
            <a:pPr lvl="2"/>
            <a:r>
              <a:rPr lang="en-US" dirty="0"/>
              <a:t>RAM, hard disk memory, and processor speed requirements are minimal</a:t>
            </a:r>
          </a:p>
          <a:p>
            <a:pPr lvl="1"/>
            <a:r>
              <a:rPr lang="en-US" dirty="0"/>
              <a:t>Distributed configuration</a:t>
            </a:r>
          </a:p>
          <a:p>
            <a:pPr lvl="2"/>
            <a:r>
              <a:rPr lang="en-US" dirty="0"/>
              <a:t>Host should be equipped with maximum memory and processor speed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an NIDPS and HIDPS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80772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HIDPS </a:t>
            </a:r>
          </a:p>
          <a:p>
            <a:pPr lvl="1"/>
            <a:r>
              <a:rPr lang="en-US" dirty="0" smtClean="0"/>
              <a:t>Can tell whether an attack attempt was successful</a:t>
            </a:r>
          </a:p>
          <a:p>
            <a:pPr lvl="1"/>
            <a:r>
              <a:rPr lang="en-US" dirty="0" smtClean="0"/>
              <a:t>Can detect attacks that would get past NIDPS</a:t>
            </a:r>
          </a:p>
          <a:p>
            <a:pPr lvl="1"/>
            <a:r>
              <a:rPr lang="en-US" dirty="0" smtClean="0"/>
              <a:t>Provides only data pertaining to the host, not network as a whole</a:t>
            </a:r>
          </a:p>
          <a:p>
            <a:pPr lvl="1"/>
            <a:r>
              <a:rPr lang="en-US" dirty="0" smtClean="0"/>
              <a:t>Compares records stored in audit logs</a:t>
            </a:r>
          </a:p>
          <a:p>
            <a:r>
              <a:rPr lang="en-US" dirty="0" smtClean="0"/>
              <a:t>NIDPS </a:t>
            </a:r>
          </a:p>
          <a:p>
            <a:pPr lvl="1"/>
            <a:r>
              <a:rPr lang="en-US" dirty="0" smtClean="0"/>
              <a:t>Provides alerts on suspicious network activity</a:t>
            </a:r>
          </a:p>
          <a:p>
            <a:pPr lvl="2"/>
            <a:r>
              <a:rPr lang="en-US" dirty="0" smtClean="0"/>
              <a:t>Does not tell whether attack occurred</a:t>
            </a:r>
          </a:p>
          <a:p>
            <a:pPr lvl="1"/>
            <a:r>
              <a:rPr lang="en-US" dirty="0" smtClean="0"/>
              <a:t>Detects attacks on network </a:t>
            </a:r>
          </a:p>
          <a:p>
            <a:pPr lvl="2"/>
            <a:r>
              <a:rPr lang="en-US" dirty="0" smtClean="0"/>
              <a:t>Such as port scanning on a range of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559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IDPSs</a:t>
            </a:r>
            <a:endParaRPr lang="en-US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Hybrid </a:t>
            </a:r>
            <a:r>
              <a:rPr lang="en-US" dirty="0" smtClean="0"/>
              <a:t>IDPS</a:t>
            </a:r>
            <a:endParaRPr lang="en-US" dirty="0"/>
          </a:p>
          <a:p>
            <a:pPr lvl="1"/>
            <a:r>
              <a:rPr lang="en-US" dirty="0"/>
              <a:t>Combines the features of </a:t>
            </a:r>
            <a:r>
              <a:rPr lang="en-US" dirty="0" smtClean="0"/>
              <a:t>HIDPSs </a:t>
            </a:r>
            <a:r>
              <a:rPr lang="en-US" dirty="0"/>
              <a:t>and </a:t>
            </a:r>
            <a:r>
              <a:rPr lang="en-US" dirty="0" smtClean="0"/>
              <a:t>NIDPSs</a:t>
            </a:r>
            <a:endParaRPr lang="en-US" dirty="0"/>
          </a:p>
          <a:p>
            <a:pPr lvl="2"/>
            <a:r>
              <a:rPr lang="en-US" dirty="0"/>
              <a:t>Gains flexibility and increases security</a:t>
            </a:r>
          </a:p>
          <a:p>
            <a:r>
              <a:rPr lang="en-US" dirty="0"/>
              <a:t>Combining </a:t>
            </a:r>
            <a:r>
              <a:rPr lang="en-US" dirty="0" smtClean="0"/>
              <a:t>IDPS </a:t>
            </a:r>
            <a:r>
              <a:rPr lang="en-US" dirty="0"/>
              <a:t>S</a:t>
            </a:r>
            <a:r>
              <a:rPr lang="en-US" dirty="0" smtClean="0"/>
              <a:t>ensor Locations</a:t>
            </a:r>
            <a:endParaRPr lang="en-US" dirty="0"/>
          </a:p>
          <a:p>
            <a:pPr lvl="1"/>
            <a:r>
              <a:rPr lang="en-US" dirty="0"/>
              <a:t>Put sensors on network segments and network hosts</a:t>
            </a:r>
          </a:p>
          <a:p>
            <a:pPr lvl="1"/>
            <a:r>
              <a:rPr lang="en-US" dirty="0"/>
              <a:t>Can report attacks aimed at particular segments or the entire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IDPSs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Combining </a:t>
            </a:r>
            <a:r>
              <a:rPr lang="en-US" dirty="0" smtClean="0"/>
              <a:t>IDPS </a:t>
            </a:r>
            <a:r>
              <a:rPr lang="en-US" dirty="0"/>
              <a:t>D</a:t>
            </a:r>
            <a:r>
              <a:rPr lang="en-US" dirty="0" smtClean="0"/>
              <a:t>etection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  <a:p>
            <a:pPr lvl="1"/>
            <a:r>
              <a:rPr lang="en-US" dirty="0" smtClean="0"/>
              <a:t>IDPS </a:t>
            </a:r>
            <a:r>
              <a:rPr lang="en-US" dirty="0"/>
              <a:t>combines anomaly and </a:t>
            </a:r>
            <a:r>
              <a:rPr lang="en-US" dirty="0" smtClean="0"/>
              <a:t>signature </a:t>
            </a:r>
            <a:r>
              <a:rPr lang="en-US" dirty="0"/>
              <a:t>detection</a:t>
            </a:r>
          </a:p>
          <a:p>
            <a:pPr lvl="1"/>
            <a:r>
              <a:rPr lang="en-US" dirty="0"/>
              <a:t>Database </a:t>
            </a:r>
            <a:r>
              <a:rPr lang="en-US" dirty="0" smtClean="0"/>
              <a:t>of known attack signatures enables IDPS </a:t>
            </a:r>
            <a:r>
              <a:rPr lang="en-US" dirty="0"/>
              <a:t>to run immediately</a:t>
            </a:r>
          </a:p>
          <a:p>
            <a:pPr lvl="1"/>
            <a:r>
              <a:rPr lang="en-US" dirty="0"/>
              <a:t>Anomaly-based systems keep the alert system flexible</a:t>
            </a:r>
          </a:p>
          <a:p>
            <a:pPr lvl="1"/>
            <a:r>
              <a:rPr lang="en-US" dirty="0" smtClean="0"/>
              <a:t>A hybrid IDPS that combines anomaly and signature detection can respond to both </a:t>
            </a:r>
            <a:r>
              <a:rPr lang="en-US" dirty="0"/>
              <a:t>external and internal attacks</a:t>
            </a:r>
          </a:p>
          <a:p>
            <a:pPr lvl="1"/>
            <a:r>
              <a:rPr lang="en-US" dirty="0"/>
              <a:t>Administrators have more configuration and coordination work to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773" name="Picture 5" descr="C:\Users\Julie\Documents\Dropbox\instructormanuals\NetworkDefenseCounter\Figures\ch08\Fig 8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0" y="936938"/>
            <a:ext cx="6972155" cy="2686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977" y="3941156"/>
            <a:ext cx="7176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role of intrusion detection and prevention in network defense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IDPSs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Combine aspects of </a:t>
            </a:r>
            <a:r>
              <a:rPr lang="en-US" dirty="0" smtClean="0"/>
              <a:t>NIDPS </a:t>
            </a:r>
            <a:r>
              <a:rPr lang="en-US" dirty="0"/>
              <a:t>and </a:t>
            </a:r>
            <a:r>
              <a:rPr lang="en-US" dirty="0" smtClean="0"/>
              <a:t>HIDPS </a:t>
            </a:r>
            <a:r>
              <a:rPr lang="en-US" dirty="0"/>
              <a:t>configurations</a:t>
            </a:r>
          </a:p>
          <a:p>
            <a:pPr lvl="1"/>
            <a:r>
              <a:rPr lang="en-US" dirty="0"/>
              <a:t>Can monitor network as a whole</a:t>
            </a:r>
          </a:p>
          <a:p>
            <a:pPr lvl="1"/>
            <a:r>
              <a:rPr lang="en-US" dirty="0"/>
              <a:t>Can monitor attacks that reach individual hosts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 smtClean="0"/>
              <a:t>Getting disparate </a:t>
            </a:r>
            <a:r>
              <a:rPr lang="en-US" dirty="0"/>
              <a:t>systems to work in coordinate fashion</a:t>
            </a:r>
          </a:p>
          <a:p>
            <a:pPr lvl="1"/>
            <a:r>
              <a:rPr lang="en-US" dirty="0"/>
              <a:t>Data gathered by multiple systems can be difficult </a:t>
            </a:r>
            <a:r>
              <a:rPr lang="en-US" dirty="0" smtClean="0"/>
              <a:t>to </a:t>
            </a:r>
            <a:r>
              <a:rPr lang="en-US" dirty="0"/>
              <a:t>analyze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IDPS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5850"/>
            <a:ext cx="8077200" cy="3429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IDPS must be able to handle the volume of traffic or activity it encounters</a:t>
            </a:r>
          </a:p>
          <a:p>
            <a:r>
              <a:rPr lang="en-US" sz="2400" dirty="0" smtClean="0"/>
              <a:t>IDPSs should be tested regularly</a:t>
            </a:r>
          </a:p>
          <a:p>
            <a:r>
              <a:rPr lang="en-US" sz="2400" dirty="0" smtClean="0"/>
              <a:t>Sensors should not be addressable</a:t>
            </a:r>
          </a:p>
          <a:p>
            <a:r>
              <a:rPr lang="en-US" sz="2400" dirty="0" smtClean="0"/>
              <a:t>Communication between IDPS components should be encrypted</a:t>
            </a:r>
          </a:p>
          <a:p>
            <a:r>
              <a:rPr lang="en-US" sz="2400" dirty="0" smtClean="0"/>
              <a:t>Authentication should be required for use and administration of the IDPS</a:t>
            </a:r>
          </a:p>
          <a:p>
            <a:r>
              <a:rPr lang="en-US" sz="2400" dirty="0" smtClean="0"/>
              <a:t>IDPSs should be able to work during DoS attacks</a:t>
            </a:r>
          </a:p>
          <a:p>
            <a:r>
              <a:rPr lang="en-US" sz="2400" dirty="0" smtClean="0"/>
              <a:t>Remote logging should be used in an HIDPS</a:t>
            </a:r>
          </a:p>
          <a:p>
            <a:r>
              <a:rPr lang="en-US" sz="2400" dirty="0" smtClean="0"/>
              <a:t>OSs of HIDPSs should be patched and hardened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82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IDPS Filter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create IDPS filter rules you must know basics of Snort rule syntax</a:t>
            </a:r>
          </a:p>
          <a:p>
            <a:pPr lvl="1"/>
            <a:r>
              <a:rPr lang="en-US" dirty="0" smtClean="0"/>
              <a:t>Snort rule has two sections: header and options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Alert tcp any any -&gt; 192.16.21.0/24 111 (content: “00 01 86 a5” ; msg: “mounted access”;)</a:t>
            </a:r>
          </a:p>
          <a:p>
            <a:pPr lvl="1"/>
            <a:r>
              <a:rPr lang="en-US" dirty="0" smtClean="0"/>
              <a:t>Header is the opening portion</a:t>
            </a:r>
          </a:p>
          <a:p>
            <a:pPr lvl="1"/>
            <a:r>
              <a:rPr lang="en-US" dirty="0" smtClean="0"/>
              <a:t>Options are in parentheses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723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Examining Intrusion Detection Step by Step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Installing the </a:t>
            </a:r>
            <a:r>
              <a:rPr lang="en-US" dirty="0" smtClean="0"/>
              <a:t>IDPS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Gathering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Sending alert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IDPS </a:t>
            </a:r>
            <a:r>
              <a:rPr lang="en-US" dirty="0"/>
              <a:t>responds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administrator assesses damage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Following escalation procedures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Logging and </a:t>
            </a:r>
            <a:r>
              <a:rPr lang="en-US" dirty="0" smtClean="0"/>
              <a:t>reviewing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ulie\Documents\DropBox\InstructorManuals\NetworkDefenseCounter\Figures\ch08\Fig 8-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24" y="685800"/>
            <a:ext cx="5638800" cy="3224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27826" y="4039136"/>
            <a:ext cx="3663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Steps in intrusion detection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Installing the </a:t>
            </a:r>
            <a:r>
              <a:rPr lang="en-US" dirty="0" smtClean="0"/>
              <a:t>IDPS </a:t>
            </a:r>
            <a:r>
              <a:rPr lang="en-US" dirty="0"/>
              <a:t>Database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IDPS </a:t>
            </a:r>
            <a:r>
              <a:rPr lang="en-US" dirty="0"/>
              <a:t>uses the database to compare traffic detected by sensors</a:t>
            </a:r>
          </a:p>
          <a:p>
            <a:pPr>
              <a:lnSpc>
                <a:spcPct val="90000"/>
              </a:lnSpc>
            </a:pPr>
            <a:r>
              <a:rPr lang="en-US" dirty="0"/>
              <a:t>Anomaly-based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Requires compiling a network baseline by observing network traffic (over </a:t>
            </a:r>
            <a:r>
              <a:rPr lang="en-US" dirty="0"/>
              <a:t>a week)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Signature-based IDPS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</a:t>
            </a:r>
            <a:r>
              <a:rPr lang="en-US" dirty="0" smtClean="0"/>
              <a:t>use </a:t>
            </a:r>
            <a:r>
              <a:rPr lang="en-US" dirty="0"/>
              <a:t>database immediately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</a:t>
            </a:r>
            <a:r>
              <a:rPr lang="en-US" dirty="0" smtClean="0"/>
              <a:t>add your own custom rule base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Step 2: Gathering Data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Network sensors gather data by reading packets</a:t>
            </a:r>
          </a:p>
          <a:p>
            <a:pPr>
              <a:lnSpc>
                <a:spcPct val="90000"/>
              </a:lnSpc>
            </a:pPr>
            <a:r>
              <a:rPr lang="en-US" dirty="0"/>
              <a:t>Sensors need to be positioned where they can capture all packets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Sensors on individual hosts capture information that enters and leaves the 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Sensors on network segments read packets as they pass throughout the segment</a:t>
            </a:r>
          </a:p>
          <a:p>
            <a:pPr>
              <a:lnSpc>
                <a:spcPct val="90000"/>
              </a:lnSpc>
            </a:pPr>
            <a:r>
              <a:rPr lang="en-US" dirty="0"/>
              <a:t>Sensors on network segments cannot capture all packets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traffic levels become too heavy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Sending Alert Messages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IDPS detection software </a:t>
            </a:r>
            <a:r>
              <a:rPr lang="en-US" dirty="0"/>
              <a:t>compares captured packets with information in its database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IDPS </a:t>
            </a:r>
            <a:r>
              <a:rPr lang="en-US" dirty="0"/>
              <a:t>sends alert messages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captured packets match an attack signature or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Deviates from normal network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r>
              <a:rPr lang="en-US" dirty="0"/>
              <a:t>Step 4: The </a:t>
            </a:r>
            <a:r>
              <a:rPr lang="en-US" dirty="0" smtClean="0"/>
              <a:t>IDPS </a:t>
            </a:r>
            <a:r>
              <a:rPr lang="en-US" dirty="0"/>
              <a:t>Responds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2575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console receives alert messages</a:t>
            </a:r>
          </a:p>
          <a:p>
            <a:pPr lvl="1"/>
            <a:r>
              <a:rPr lang="en-US" dirty="0"/>
              <a:t>Notifies the administrator</a:t>
            </a:r>
          </a:p>
          <a:p>
            <a:r>
              <a:rPr lang="en-US" dirty="0" smtClean="0"/>
              <a:t>IDPS response actions:</a:t>
            </a:r>
            <a:endParaRPr lang="en-US" dirty="0"/>
          </a:p>
          <a:p>
            <a:pPr lvl="1"/>
            <a:r>
              <a:rPr lang="en-US" sz="2300" dirty="0" smtClean="0"/>
              <a:t>Alarm - Send </a:t>
            </a:r>
            <a:r>
              <a:rPr lang="en-US" sz="2300" dirty="0"/>
              <a:t>an alarm message</a:t>
            </a:r>
          </a:p>
          <a:p>
            <a:pPr lvl="1"/>
            <a:r>
              <a:rPr lang="en-US" sz="2300" dirty="0" smtClean="0"/>
              <a:t>Drop – Packet is dropped</a:t>
            </a:r>
            <a:endParaRPr lang="en-US" sz="2300" dirty="0"/>
          </a:p>
          <a:p>
            <a:pPr lvl="1"/>
            <a:r>
              <a:rPr lang="en-US" sz="2300" dirty="0" smtClean="0"/>
              <a:t>Reset – IDPS stops and restarts network traffic</a:t>
            </a:r>
          </a:p>
          <a:p>
            <a:pPr lvl="1"/>
            <a:r>
              <a:rPr lang="en-US" sz="2300" dirty="0" smtClean="0"/>
              <a:t>Code analysis – Prevents malicious code from running</a:t>
            </a:r>
          </a:p>
          <a:p>
            <a:pPr lvl="1"/>
            <a:r>
              <a:rPr lang="en-US" sz="2300" dirty="0" smtClean="0"/>
              <a:t>File system monitoring – Prevent files from being modified</a:t>
            </a:r>
          </a:p>
          <a:p>
            <a:pPr lvl="1"/>
            <a:r>
              <a:rPr lang="en-US" sz="2300" dirty="0" smtClean="0"/>
              <a:t>Network traffic filtering – act as firewall</a:t>
            </a:r>
          </a:p>
          <a:p>
            <a:pPr lvl="1"/>
            <a:r>
              <a:rPr lang="en-US" sz="2300" dirty="0" smtClean="0"/>
              <a:t>Network traffic analysis – stop incoming traffic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5: The Administrator Assesses Damage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257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Administrator monitors alerts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etermines </a:t>
            </a:r>
            <a:r>
              <a:rPr lang="en-US" dirty="0"/>
              <a:t>whether countermeasures are needed</a:t>
            </a:r>
          </a:p>
          <a:p>
            <a:r>
              <a:rPr lang="en-US" dirty="0"/>
              <a:t>Administrator need to fine-tune the database</a:t>
            </a:r>
          </a:p>
          <a:p>
            <a:pPr lvl="1"/>
            <a:r>
              <a:rPr lang="en-US" dirty="0"/>
              <a:t>The goal is avoiding false negatives</a:t>
            </a:r>
          </a:p>
          <a:p>
            <a:r>
              <a:rPr lang="en-US" dirty="0"/>
              <a:t>Line between acceptable and unacceptable network use is not always clear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an IDPS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IDPS should be able to:</a:t>
            </a:r>
          </a:p>
          <a:p>
            <a:pPr lvl="1"/>
            <a:r>
              <a:rPr lang="en-US" dirty="0" smtClean="0"/>
              <a:t>Assess large volumes of network traffic or system activity to find signs of unauthorized access</a:t>
            </a:r>
          </a:p>
          <a:p>
            <a:pPr lvl="1"/>
            <a:r>
              <a:rPr lang="en-US" dirty="0" smtClean="0"/>
              <a:t>Record its findings in a log so that administrators can examine past activity</a:t>
            </a:r>
          </a:p>
          <a:p>
            <a:pPr lvl="1"/>
            <a:r>
              <a:rPr lang="en-US" dirty="0" smtClean="0"/>
              <a:t>Detect and record unauthorized access without compromise to produce evidence admissible in court</a:t>
            </a:r>
          </a:p>
          <a:p>
            <a:pPr lvl="1"/>
            <a:r>
              <a:rPr lang="en-US" dirty="0" smtClean="0"/>
              <a:t>Respond almost immediately</a:t>
            </a:r>
          </a:p>
          <a:p>
            <a:pPr lvl="1"/>
            <a:r>
              <a:rPr lang="en-US" dirty="0" smtClean="0"/>
              <a:t>Make itself and systems it protects as inaccessible as possible to attackers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4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ulie\Documents\DropBox\InstructorManuals\NetworkDefenseCounter\Figures\ch08\Fig 8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085850"/>
            <a:ext cx="6517043" cy="2686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1" y="3982792"/>
            <a:ext cx="6543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Differentiating acceptable and unacceptable network use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Following Escalation Procedures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229600" cy="3429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Escalation procedures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of actions to be followed if </a:t>
            </a:r>
            <a:r>
              <a:rPr lang="en-US"/>
              <a:t>the </a:t>
            </a:r>
            <a:r>
              <a:rPr lang="en-US" smtClean="0"/>
              <a:t>IDPS </a:t>
            </a:r>
            <a:r>
              <a:rPr lang="en-US" dirty="0"/>
              <a:t>detects a true positive</a:t>
            </a:r>
          </a:p>
          <a:p>
            <a:r>
              <a:rPr lang="en-US" dirty="0"/>
              <a:t>Should be spelled out in company’s security policy</a:t>
            </a:r>
          </a:p>
          <a:p>
            <a:pPr>
              <a:lnSpc>
                <a:spcPct val="90000"/>
              </a:lnSpc>
            </a:pPr>
            <a:r>
              <a:rPr lang="en-US" dirty="0"/>
              <a:t>Incident levels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One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Might be managed quickly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Two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Represents a more serious threat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Three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Represents the highest degree of threat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Logging and Reviewing the Event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22960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IDPS </a:t>
            </a:r>
            <a:r>
              <a:rPr lang="en-US" dirty="0"/>
              <a:t>events are stored in log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also be sent to a database file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Administrator should review logs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determine patterns of misuse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Administrator can spot a gradual attack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IDPS </a:t>
            </a:r>
            <a:r>
              <a:rPr lang="en-US" dirty="0"/>
              <a:t>should also provide </a:t>
            </a:r>
            <a:r>
              <a:rPr lang="en-US" b="1" dirty="0"/>
              <a:t>accountability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track an attempted attack or intrusion back to the responsible party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systems have built-in tracing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smtClean="0"/>
              <a:t>IDPS Products</a:t>
            </a:r>
            <a:endParaRPr lang="en-US"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Evaluate the </a:t>
            </a:r>
            <a:r>
              <a:rPr lang="en-US" sz="2400" dirty="0"/>
              <a:t>various options and match them to your needs</a:t>
            </a:r>
          </a:p>
          <a:p>
            <a:r>
              <a:rPr lang="en-US" sz="2400" dirty="0" smtClean="0"/>
              <a:t>Consider the following basic factors:</a:t>
            </a:r>
          </a:p>
          <a:p>
            <a:pPr lvl="1"/>
            <a:r>
              <a:rPr lang="en-US" sz="2200" dirty="0" smtClean="0"/>
              <a:t>Determine whether an IDPS is necessary</a:t>
            </a:r>
          </a:p>
          <a:p>
            <a:pPr lvl="1"/>
            <a:r>
              <a:rPr lang="en-US" sz="2200" dirty="0" smtClean="0"/>
              <a:t>Conduct a risk assessment </a:t>
            </a:r>
          </a:p>
          <a:p>
            <a:pPr lvl="1"/>
            <a:r>
              <a:rPr lang="en-US" sz="2200" dirty="0" smtClean="0"/>
              <a:t>Define general requirements and goals an IDPS should meet</a:t>
            </a:r>
          </a:p>
          <a:p>
            <a:pPr lvl="1"/>
            <a:r>
              <a:rPr lang="en-US" sz="2200" dirty="0" smtClean="0"/>
              <a:t>Determine whether to use proprietary or open-source products</a:t>
            </a:r>
          </a:p>
          <a:p>
            <a:pPr lvl="1"/>
            <a:r>
              <a:rPr lang="en-US" sz="2200" dirty="0" smtClean="0"/>
              <a:t>Consider the frequency and accuracy of signature updates</a:t>
            </a:r>
          </a:p>
          <a:p>
            <a:pPr lvl="1"/>
            <a:r>
              <a:rPr lang="en-US" sz="2200" dirty="0" smtClean="0"/>
              <a:t>Assess availability of support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smtClean="0"/>
              <a:t>IDPS Products</a:t>
            </a:r>
            <a:endParaRPr lang="en-US"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Consider the following basic factors (cont’d):</a:t>
            </a:r>
          </a:p>
          <a:p>
            <a:pPr lvl="1"/>
            <a:r>
              <a:rPr lang="en-US" sz="2200" dirty="0" smtClean="0"/>
              <a:t>Evaluate technical specifications</a:t>
            </a:r>
          </a:p>
          <a:p>
            <a:pPr lvl="1"/>
            <a:r>
              <a:rPr lang="en-US" sz="2200" dirty="0" smtClean="0"/>
              <a:t>Determine external security requirements</a:t>
            </a:r>
          </a:p>
          <a:p>
            <a:pPr lvl="1"/>
            <a:r>
              <a:rPr lang="en-US" sz="2200" dirty="0" smtClean="0"/>
              <a:t>Evaluate need for security capabilities and logging</a:t>
            </a:r>
          </a:p>
          <a:p>
            <a:pPr lvl="1"/>
            <a:r>
              <a:rPr lang="en-US" sz="2200" dirty="0" smtClean="0"/>
              <a:t>Review detection and prevention capabilities</a:t>
            </a:r>
          </a:p>
          <a:p>
            <a:pPr lvl="1"/>
            <a:r>
              <a:rPr lang="en-US" sz="2200" dirty="0" smtClean="0"/>
              <a:t>Identify performance and management requirements</a:t>
            </a:r>
          </a:p>
          <a:p>
            <a:pPr lvl="1"/>
            <a:r>
              <a:rPr lang="en-US" sz="2200" dirty="0" smtClean="0"/>
              <a:t>Define the interoperability and scalability</a:t>
            </a:r>
          </a:p>
          <a:p>
            <a:pPr lvl="1"/>
            <a:r>
              <a:rPr lang="en-US" sz="2200" dirty="0" smtClean="0"/>
              <a:t>Determine a reasonable cost estimate that includes acquisition, testing, installation, and maintenance</a:t>
            </a:r>
          </a:p>
          <a:p>
            <a:pPr lvl="1"/>
            <a:r>
              <a:rPr lang="en-US" sz="2200" dirty="0" smtClean="0"/>
              <a:t>Identify resource limitations</a:t>
            </a:r>
          </a:p>
          <a:p>
            <a:pPr lvl="1"/>
            <a:r>
              <a:rPr lang="en-US" sz="2200" dirty="0" smtClean="0"/>
              <a:t>Identify any training, documentation, and support needed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051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7300"/>
            <a:ext cx="8382000" cy="3429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Intrusion </a:t>
            </a:r>
            <a:r>
              <a:rPr lang="en-US" dirty="0" smtClean="0"/>
              <a:t>detection and prevention systems (IDPSs) add another line </a:t>
            </a:r>
            <a:r>
              <a:rPr lang="en-US" dirty="0"/>
              <a:t>of defense behind firewalls and antivirus software</a:t>
            </a:r>
          </a:p>
          <a:p>
            <a:r>
              <a:rPr lang="en-US" dirty="0" smtClean="0"/>
              <a:t>IDPS components include sensors, management servers, command consoles, and databases </a:t>
            </a:r>
            <a:r>
              <a:rPr lang="en-US" dirty="0"/>
              <a:t>of </a:t>
            </a:r>
            <a:r>
              <a:rPr lang="en-US" dirty="0" smtClean="0"/>
              <a:t>signatures</a:t>
            </a:r>
          </a:p>
          <a:p>
            <a:r>
              <a:rPr lang="en-US" dirty="0" smtClean="0"/>
              <a:t>A network-based IDPS (NIDPS) uses sensors positioned at key points on the network</a:t>
            </a:r>
          </a:p>
          <a:p>
            <a:r>
              <a:rPr lang="en-US" dirty="0" smtClean="0"/>
              <a:t>A host-based IDPS (HIDPS) deploys agents on selected hosts in the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7300"/>
            <a:ext cx="8382000" cy="3429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hybrid IDPS combines aspects of NIDPS and HIDPS configurations</a:t>
            </a:r>
          </a:p>
          <a:p>
            <a:r>
              <a:rPr lang="en-US" dirty="0" smtClean="0"/>
              <a:t>Selecting an IDPS requires evaluating the organization’s needs and security goals and the product’s features</a:t>
            </a:r>
          </a:p>
          <a:p>
            <a:r>
              <a:rPr lang="en-US" dirty="0" smtClean="0"/>
              <a:t>Steps of intrusion detection include: installing the IDPS and signature database, gathering data, sending an alert, responding to the alert, assessing damage, following escalation procedures, and logging and reviewing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594509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J. Paul </a:t>
            </a:r>
            <a:r>
              <a:rPr lang="en-US" dirty="0" err="1" smtClean="0"/>
              <a:t>Guyer</a:t>
            </a:r>
            <a:r>
              <a:rPr lang="en-US" dirty="0" smtClean="0"/>
              <a:t>, P.E., R.A, "An Introduction to Intrusion Detection Systems", The Clubhouse Press, California,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Weaver, Randy, Dawn Weaver, and Dean </a:t>
            </a:r>
            <a:r>
              <a:rPr lang="en-US" dirty="0" err="1" smtClean="0"/>
              <a:t>Farwood</a:t>
            </a:r>
            <a:r>
              <a:rPr lang="en-US" dirty="0" smtClean="0"/>
              <a:t>. Guide to network defense and countermeasures. </a:t>
            </a:r>
            <a:r>
              <a:rPr lang="en-US" dirty="0" err="1" smtClean="0"/>
              <a:t>Cengage</a:t>
            </a:r>
            <a:r>
              <a:rPr lang="en-US" dirty="0" smtClean="0"/>
              <a:t> Learning, 2013.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G. </a:t>
            </a:r>
            <a:r>
              <a:rPr lang="en-US" dirty="0" err="1" smtClean="0"/>
              <a:t>Dileep</a:t>
            </a:r>
            <a:r>
              <a:rPr lang="en-US" dirty="0" smtClean="0"/>
              <a:t> Kumar, "Network Security Attacks and Countermeasures", IGI Global,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Nagendra</a:t>
            </a:r>
            <a:r>
              <a:rPr lang="en-US" dirty="0" smtClean="0"/>
              <a:t> Kumar </a:t>
            </a:r>
            <a:r>
              <a:rPr lang="en-US" dirty="0" err="1" smtClean="0"/>
              <a:t>Nainar</a:t>
            </a:r>
            <a:r>
              <a:rPr lang="en-US" dirty="0" smtClean="0"/>
              <a:t>, </a:t>
            </a:r>
            <a:r>
              <a:rPr lang="en-US" dirty="0" err="1" smtClean="0"/>
              <a:t>Yogesh</a:t>
            </a:r>
            <a:r>
              <a:rPr lang="en-US" dirty="0" smtClean="0"/>
              <a:t> </a:t>
            </a:r>
            <a:r>
              <a:rPr lang="en-US" dirty="0" err="1" smtClean="0"/>
              <a:t>Ramdoss</a:t>
            </a:r>
            <a:r>
              <a:rPr lang="en-US" dirty="0" smtClean="0"/>
              <a:t>, and </a:t>
            </a:r>
            <a:r>
              <a:rPr lang="en-US" dirty="0" err="1" smtClean="0"/>
              <a:t>Yoram</a:t>
            </a:r>
            <a:r>
              <a:rPr lang="en-US" dirty="0" smtClean="0"/>
              <a:t> </a:t>
            </a:r>
            <a:r>
              <a:rPr lang="en-US" dirty="0" err="1" smtClean="0"/>
              <a:t>Orzach</a:t>
            </a:r>
            <a:r>
              <a:rPr lang="en-US" dirty="0" smtClean="0"/>
              <a:t>, "Network Analysis Using </a:t>
            </a:r>
            <a:r>
              <a:rPr lang="en-US" dirty="0" err="1" smtClean="0"/>
              <a:t>Wireshark</a:t>
            </a:r>
            <a:r>
              <a:rPr lang="en-US" dirty="0" smtClean="0"/>
              <a:t> 2 Cookbook: Practical recipes to analyze and secure your network using </a:t>
            </a:r>
            <a:r>
              <a:rPr lang="en-US" dirty="0" err="1" smtClean="0"/>
              <a:t>Wireshark</a:t>
            </a:r>
            <a:r>
              <a:rPr lang="en-US" dirty="0" smtClean="0"/>
              <a:t> 2, 2nd Edition, </a:t>
            </a:r>
            <a:r>
              <a:rPr lang="en-US" dirty="0" err="1" smtClean="0"/>
              <a:t>Packt</a:t>
            </a:r>
            <a:r>
              <a:rPr lang="en-US" dirty="0" smtClean="0"/>
              <a:t>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Andrei </a:t>
            </a:r>
            <a:r>
              <a:rPr lang="en-US" dirty="0" err="1" smtClean="0"/>
              <a:t>Miroshnikov</a:t>
            </a:r>
            <a:r>
              <a:rPr lang="en-US" dirty="0" smtClean="0"/>
              <a:t>, "Windows Security Monitoring: Scenarios and Patterns", Wiley, 2018.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Steve </a:t>
            </a:r>
            <a:r>
              <a:rPr lang="en-US" dirty="0" err="1" smtClean="0"/>
              <a:t>Suehring</a:t>
            </a:r>
            <a:r>
              <a:rPr lang="en-US" dirty="0" smtClean="0"/>
              <a:t>, "Linux Firewalls: Enhancing Security with </a:t>
            </a:r>
            <a:r>
              <a:rPr lang="en-US" dirty="0" err="1" smtClean="0"/>
              <a:t>nftables</a:t>
            </a:r>
            <a:r>
              <a:rPr lang="en-US" dirty="0" smtClean="0"/>
              <a:t> and Beyond", Addison-Wesley,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Easttom</a:t>
            </a:r>
            <a:r>
              <a:rPr lang="en-US" dirty="0" smtClean="0"/>
              <a:t> II, William Chuck. Network defense and countermeasures: principles and practices. Pearson IT Certification, 2013.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Snort 3.0 User manual, httpw://www.snort.org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security </a:t>
            </a:r>
            <a:r>
              <a:rPr lang="en-US" dirty="0" smtClean="0">
                <a:hlinkClick r:id="rId2"/>
              </a:rPr>
              <a:t>http://www.cis.syr.edu/~wedu/Teaching/cis758/readings.html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Learn </a:t>
            </a:r>
            <a:r>
              <a:rPr lang="en-US" dirty="0" smtClean="0">
                <a:hlinkClick r:id="rId3"/>
              </a:rPr>
              <a:t>https://www.open.edu/openlearn/ocw/mod/oucontent/view.php?id=48261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IDPS </a:t>
            </a:r>
            <a:r>
              <a:rPr lang="en-US" dirty="0" smtClean="0">
                <a:hlinkClick r:id="rId4"/>
              </a:rPr>
              <a:t>https://cloudacademy.com/course/intrusion-detection-and-prevention-on-amazon-web-services/ids-ips-in-detail-1/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SVNIT course structure </a:t>
            </a:r>
            <a:r>
              <a:rPr lang="en-US" dirty="0" smtClean="0">
                <a:hlinkClick r:id="rId5"/>
              </a:rPr>
              <a:t>http://www.svnit.ac.in/web/department/computer/CO624.php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Detecting and Mitigating Cyber Threats and Attacks </a:t>
            </a:r>
            <a:r>
              <a:rPr lang="en-US" dirty="0" smtClean="0">
                <a:hlinkClick r:id="rId6"/>
              </a:rPr>
              <a:t>https://www.coursera.org/learn/detecting-cyber-attacks/home/welcome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Networked System with Firewall and IDS  </a:t>
            </a:r>
            <a:r>
              <a:rPr lang="en-US" dirty="0" smtClean="0">
                <a:hlinkClick r:id="rId7"/>
              </a:rPr>
              <a:t>https://www.coursera.org/learn/secure-networked-system-with-firewall-ids/home/welcome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https://www.coursera.org/learn/secure-networked-system-with-firewall-ids#syllabus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Customizable Network intrusion dataset creator </a:t>
            </a:r>
            <a:r>
              <a:rPr lang="en-US" dirty="0" smtClean="0">
                <a:hlinkClick r:id="rId9"/>
              </a:rPr>
              <a:t>https://github.com/nrajasin/Network-intrusion-dataset-creator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10"/>
              </a:rPr>
              <a:t>https://www.researchgate.net/post/Is_there_any_tool_to_convert_pcap_tcpdump_file_into_KDD_dataset_format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Security and Assurance  </a:t>
            </a:r>
            <a:r>
              <a:rPr lang="en-US" dirty="0" smtClean="0">
                <a:hlinkClick r:id="rId11"/>
              </a:rPr>
              <a:t>https://people.eecs.ku.edu/~saiedian/710/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12"/>
              </a:rPr>
              <a:t>http://ranger.uta.edu/~dliu/courses/cse6392-ids-spring2007/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SNORT Tutorial </a:t>
            </a:r>
            <a:r>
              <a:rPr lang="en-US" dirty="0" smtClean="0">
                <a:hlinkClick r:id="rId13"/>
              </a:rPr>
              <a:t>https://www.youtube.com/watch?v=W1pb9DFCXLw&amp;list=PLpPXZRVU-dX33VNUeqWrMmBNf5FeKVmi-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and Signature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Anomaly detection system: makes use of profiles that describe services and resources each authorized user normally accesses</a:t>
            </a:r>
          </a:p>
          <a:p>
            <a:pPr lvl="1"/>
            <a:r>
              <a:rPr lang="en-US" dirty="0" smtClean="0"/>
              <a:t>Network baselines are associated with profiles</a:t>
            </a:r>
          </a:p>
          <a:p>
            <a:pPr lvl="1"/>
            <a:r>
              <a:rPr lang="en-US" dirty="0" smtClean="0"/>
              <a:t>System can monitor profiles for suspicious activity that does not fit the profiles</a:t>
            </a:r>
          </a:p>
          <a:p>
            <a:r>
              <a:rPr lang="en-US" dirty="0" smtClean="0"/>
              <a:t>IDPS can create baselines by monitoring network traffic to observe what is considered normal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63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and Signature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profiles are incomplete or inaccurate:</a:t>
            </a:r>
          </a:p>
          <a:p>
            <a:pPr lvl="1"/>
            <a:r>
              <a:rPr lang="en-US" dirty="0" smtClean="0"/>
              <a:t>IDPS sends alarms that </a:t>
            </a:r>
            <a:r>
              <a:rPr lang="en-US" b="1" dirty="0" smtClean="0"/>
              <a:t>false positives </a:t>
            </a:r>
            <a:r>
              <a:rPr lang="en-US" dirty="0" smtClean="0"/>
              <a:t>(legitimate traffic rather than actual attacks)</a:t>
            </a:r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alse negatives </a:t>
            </a:r>
            <a:r>
              <a:rPr lang="en-US" dirty="0" smtClean="0"/>
              <a:t>(genuine attacks that an IDPS does not detect) could occur</a:t>
            </a:r>
          </a:p>
          <a:p>
            <a:r>
              <a:rPr lang="en-US" b="1" dirty="0" smtClean="0"/>
              <a:t>True negatives</a:t>
            </a:r>
            <a:r>
              <a:rPr lang="en-US" dirty="0" smtClean="0"/>
              <a:t>: legitimate communications that do not set off an alarm</a:t>
            </a:r>
          </a:p>
          <a:p>
            <a:r>
              <a:rPr lang="en-US" b="1" dirty="0" smtClean="0"/>
              <a:t>True positive</a:t>
            </a:r>
            <a:r>
              <a:rPr lang="en-US" dirty="0" smtClean="0"/>
              <a:t>: used to describe a genuine attack that an IDPS detects successfully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0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and Signature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Signature detection: triggers alarms based on characteristic signatures of known external attacks</a:t>
            </a:r>
          </a:p>
          <a:p>
            <a:r>
              <a:rPr lang="en-US" dirty="0" smtClean="0"/>
              <a:t>Signature-based IDPS best for companies that want a basic IDPS and mostly concerned with known attacks</a:t>
            </a:r>
          </a:p>
          <a:p>
            <a:pPr lvl="1"/>
            <a:r>
              <a:rPr lang="en-US" dirty="0" smtClean="0"/>
              <a:t>Network engineers research well-known attacks and record rules associated with each signature</a:t>
            </a:r>
          </a:p>
          <a:p>
            <a:pPr lvl="1"/>
            <a:r>
              <a:rPr lang="en-US" dirty="0" smtClean="0"/>
              <a:t>Signatures should be updated regularly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10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C:\Users\Julie\Documents\Dropbox\instructormanuals\NetworkDefenseCounter\Figures\ch08\Table 8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808955"/>
            <a:ext cx="7411781" cy="2914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9608" y="3894470"/>
            <a:ext cx="5964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Advantages and disadvantages of detection systems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IDPS - Dr. P. Raghu Vamsi, JIIT Noida.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646-839A-452A-A43D-E6916973A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820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3411</Words>
  <Application>Microsoft Office PowerPoint</Application>
  <PresentationFormat>On-screen Show (16:9)</PresentationFormat>
  <Paragraphs>497</Paragraphs>
  <Slides>57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Goals of an IDPS</vt:lpstr>
      <vt:lpstr>Slide 4</vt:lpstr>
      <vt:lpstr>Goals of an IDPS</vt:lpstr>
      <vt:lpstr>Anomaly and Signature Detection Systems</vt:lpstr>
      <vt:lpstr>Anomaly and Signature Detection Systems</vt:lpstr>
      <vt:lpstr>Anomaly and Signature Detection Systems</vt:lpstr>
      <vt:lpstr>Slide 9</vt:lpstr>
      <vt:lpstr>Slide 10</vt:lpstr>
      <vt:lpstr>Stateful Protocol Analysis</vt:lpstr>
      <vt:lpstr>Stateful Protocol Analysis</vt:lpstr>
      <vt:lpstr>Examining IDPS Components</vt:lpstr>
      <vt:lpstr>Sensors and Agents</vt:lpstr>
      <vt:lpstr>Sensors and Agents</vt:lpstr>
      <vt:lpstr>Slide 16</vt:lpstr>
      <vt:lpstr>Slide 17</vt:lpstr>
      <vt:lpstr>Detection and Prevention Capabilities</vt:lpstr>
      <vt:lpstr>Detection and Prevention Capabilities</vt:lpstr>
      <vt:lpstr>Command Console</vt:lpstr>
      <vt:lpstr>Database of Attack Signatures or Behaviors</vt:lpstr>
      <vt:lpstr>Slide 22</vt:lpstr>
      <vt:lpstr>Options for IDPSs</vt:lpstr>
      <vt:lpstr>Network-Based IDPSs</vt:lpstr>
      <vt:lpstr>Network-Based IDPSs</vt:lpstr>
      <vt:lpstr>Slide 26</vt:lpstr>
      <vt:lpstr>Slide 27</vt:lpstr>
      <vt:lpstr>Network-Based IDPSs</vt:lpstr>
      <vt:lpstr>Network-Based IDPSs</vt:lpstr>
      <vt:lpstr>Network-Based IDPSs</vt:lpstr>
      <vt:lpstr>Host-Based IDPSs</vt:lpstr>
      <vt:lpstr>Slide 32</vt:lpstr>
      <vt:lpstr>Host-Based IDPSs</vt:lpstr>
      <vt:lpstr>Slide 34</vt:lpstr>
      <vt:lpstr>Slide 35</vt:lpstr>
      <vt:lpstr>Host-Based IDPSs</vt:lpstr>
      <vt:lpstr>Comparing an NIDPS and HIDPS</vt:lpstr>
      <vt:lpstr>Hybrid IDPSs</vt:lpstr>
      <vt:lpstr>Hybrid IDPSs</vt:lpstr>
      <vt:lpstr>Hybrid IDPSs</vt:lpstr>
      <vt:lpstr>Securing IDPS Components</vt:lpstr>
      <vt:lpstr>Developing IDPS Filter Rules</vt:lpstr>
      <vt:lpstr>Examining Intrusion Detection Step by Step</vt:lpstr>
      <vt:lpstr>Slide 44</vt:lpstr>
      <vt:lpstr>Step 1: Installing the IDPS Database</vt:lpstr>
      <vt:lpstr>Step 2: Gathering Data</vt:lpstr>
      <vt:lpstr>Step 3: Sending Alert Messages</vt:lpstr>
      <vt:lpstr>Step 4: The IDPS Responds</vt:lpstr>
      <vt:lpstr>Step 5: The Administrator Assesses Damage</vt:lpstr>
      <vt:lpstr>Slide 50</vt:lpstr>
      <vt:lpstr>Step 6: Following Escalation Procedures</vt:lpstr>
      <vt:lpstr>Step 7: Logging and Reviewing the Event</vt:lpstr>
      <vt:lpstr>Evaluating IDPS Products</vt:lpstr>
      <vt:lpstr>Evaluating IDPS Products</vt:lpstr>
      <vt:lpstr>Summary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Vamsi Potukuchi</dc:creator>
  <cp:lastModifiedBy>PRV</cp:lastModifiedBy>
  <cp:revision>37</cp:revision>
  <dcterms:created xsi:type="dcterms:W3CDTF">2020-12-22T06:29:42Z</dcterms:created>
  <dcterms:modified xsi:type="dcterms:W3CDTF">2022-11-03T03:57:24Z</dcterms:modified>
</cp:coreProperties>
</file>