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8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261" r:id="rId5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F7FF4-FB2F-4F15-8823-442B5CAB7B90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0150B-2C31-4446-93A9-D743B79D52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F8EE9-4EE1-41E3-ABC2-D493DE3B9DA2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5471C0-4A31-4BBD-AEC0-50CF5C20BFC2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B8BDA8-F2AC-4B0E-B7DD-A8BC87BB142E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6B332-0065-48D5-89B5-A40A6E403A18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2928E-2D5C-456E-9A5B-C27BF31AC64F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2731A-6D92-4976-A394-AF7CA218899E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205462-84D1-47DB-9340-F8CACA9F4922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1D330-B2CE-410F-9898-9A0BC5EE3DA7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191B17-DB21-4DE9-96F2-4A87E8E0D2D3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F9C46-B2E4-4B2E-850C-0CF1E731C714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F96D76-C4A6-4261-8FC1-448B0E0AA89A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831D94-A94D-466C-8EA0-724C46345BAA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DCCB25-5C3F-496E-8278-5B164A9E94CE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88F27-F507-4716-953D-05DDB2CAD03E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1C9D7-2D12-4164-85C4-D4F59C05AF2B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74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725DFE-8ECB-4AF7-B501-2FCC6CC7C9E7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95BE6C-2CD8-4707-BF3E-6EDD3E95FEB3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52205F-B793-401F-AD3C-8C3CEF0E0EA8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A5434-2236-42EF-B351-0A615C1E5ACB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B66348-FF0D-4BE2-ABBD-BBD06B7B4DD5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2E4683-543B-4606-8B8D-7B64E363B947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80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5E5667-4A1F-4C31-98D1-41D6D365217A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DC235-61A6-4E46-8618-042E27152D92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64ED84-1E35-498E-84E3-D8F8480A295D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6D5A6-266A-474E-A851-DF5C4D7DDAA0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B72CD-072C-4742-9CEE-961FAEBB0A63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80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AA422F-6911-4568-870C-5266E9EE9371}" type="slidenum">
              <a:rPr lang="en-US"/>
              <a:pPr/>
              <a:t>49</a:t>
            </a:fld>
            <a:endParaRPr lang="en-US" dirty="0"/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A3C623-8E14-45DE-B733-FE267FF2E620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95078-51B5-4A65-BAC8-820F56395822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72C07-5A30-43C8-83E8-FA2164173579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46B032-8AB9-4633-8D5D-2AAF08C722EF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BEF486-66CF-4444-AA69-CC11380F679E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DBF457-1CC0-4B28-BCB7-6EC093D59085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FCC4E3-22BD-4AFA-A727-3144B2E297CA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087DDC-77AC-4B74-BF27-88D019781C58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F4E302-6116-4191-8F5A-DFDB5063E5EB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3667-9A2A-4133-87CE-6DC9A27D4910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>
          <a:blip r:embed="rId2" cstate="print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9744-8803-4E2C-95D7-0F66A06DDF02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>
          <a:blip r:embed="rId2" cstate="print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33FF-5FAE-4555-BA23-248118E42558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>
          <a:blip r:embed="rId2" cstate="print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E5D-4F5E-441C-BBAD-45454CF3993D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>
          <a:blip r:embed="rId2" cstate="print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0623-3B3C-4F35-A603-EA17A9FE1839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>
          <a:blip r:embed="rId2" cstate="print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A60B-8700-4A48-BD28-ADD0A65277D8}" type="datetime1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>
          <a:blip r:embed="rId2" cstate="print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5B34-F40E-463A-A6C1-F9EED743A512}" type="datetime1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>
          <a:blip r:embed="rId2" cstate="print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FCB-708E-459F-95E2-627DAC130D3C}" type="datetime1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>
          <a:blip r:embed="rId2" cstate="print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08B5-3D9F-487C-94D4-ABFF9C0E36F0}" type="datetime1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>
          <a:blip r:embed="rId2" cstate="print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1B8B-B2C0-409A-BD95-C7291F96DEB7}" type="datetime1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>
          <a:blip r:embed="rId2" cstate="print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9CD-79BD-4CDD-91D4-B8CA0831CB69}" type="datetime1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0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ECBAB-7426-406C-B07F-B7DB008EFFA7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66646-839A-452A-A43D-E6916973A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0oJO4o-UeMt5irLm6kxIWA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rsera.org/learn/secure-networked-system-with-firewall-ids" TargetMode="External"/><Relationship Id="rId13" Type="http://schemas.openxmlformats.org/officeDocument/2006/relationships/hyperlink" Target="https://www.youtube.com/watch?v=W1pb9DFCXLw&amp;list=PLpPXZRVU-dX33VNUeqWrMmBNf5FeKVmi-" TargetMode="External"/><Relationship Id="rId3" Type="http://schemas.openxmlformats.org/officeDocument/2006/relationships/hyperlink" Target="https://www.open.edu/openlearn/ocw/mod/oucontent/view.php?id=48261" TargetMode="External"/><Relationship Id="rId7" Type="http://schemas.openxmlformats.org/officeDocument/2006/relationships/hyperlink" Target="https://www.coursera.org/learn/secure-networked-system-with-firewall-ids/home/welcome" TargetMode="External"/><Relationship Id="rId12" Type="http://schemas.openxmlformats.org/officeDocument/2006/relationships/hyperlink" Target="http://ranger.uta.edu/~dliu/courses/cse6392-ids-spring2007/" TargetMode="External"/><Relationship Id="rId2" Type="http://schemas.openxmlformats.org/officeDocument/2006/relationships/hyperlink" Target="http://www.cis.syr.edu/~wedu/Teaching/cis758/reading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learn/detecting-cyber-attacks/home/welcome" TargetMode="External"/><Relationship Id="rId11" Type="http://schemas.openxmlformats.org/officeDocument/2006/relationships/hyperlink" Target="https://people.eecs.ku.edu/~saiedian/710/" TargetMode="External"/><Relationship Id="rId5" Type="http://schemas.openxmlformats.org/officeDocument/2006/relationships/hyperlink" Target="http://www.svnit.ac.in/web/department/computer/CO624.php" TargetMode="External"/><Relationship Id="rId10" Type="http://schemas.openxmlformats.org/officeDocument/2006/relationships/hyperlink" Target="https://www.researchgate.net/post/Is_there_any_tool_to_convert_pcap_tcpdump_file_into_KDD_dataset_format" TargetMode="External"/><Relationship Id="rId4" Type="http://schemas.openxmlformats.org/officeDocument/2006/relationships/hyperlink" Target="https://cloudacademy.com/course/intrusion-detection-and-prevention-on-amazon-web-services/ids-ips-in-detail-1/" TargetMode="External"/><Relationship Id="rId9" Type="http://schemas.openxmlformats.org/officeDocument/2006/relationships/hyperlink" Target="https://github.com/nrajasin/Network-intrusion-dataset-creato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Intrusion Detection and Prevention Systems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1960" y="2355726"/>
            <a:ext cx="4932040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Firewall Basics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659982"/>
            <a:ext cx="9144000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Dr. P. 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aghu Vamsi, JIIT University, Noida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00098" y="1643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r>
              <a:rPr lang="en-US" dirty="0"/>
              <a:t>Software-Based </a:t>
            </a:r>
            <a:r>
              <a:rPr lang="en-US" dirty="0" smtClean="0"/>
              <a:t>Firewalls</a:t>
            </a:r>
            <a:endParaRPr lang="en-US" dirty="0"/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Commercial firewall programs: Enterprise firewalls</a:t>
            </a:r>
          </a:p>
          <a:p>
            <a:pPr lvl="1"/>
            <a:r>
              <a:rPr lang="en-US" dirty="0"/>
              <a:t>Include centralized management option</a:t>
            </a:r>
          </a:p>
          <a:p>
            <a:pPr lvl="1"/>
            <a:r>
              <a:rPr lang="en-US" dirty="0" smtClean="0"/>
              <a:t>Some are capable </a:t>
            </a:r>
            <a:r>
              <a:rPr lang="en-US" dirty="0"/>
              <a:t>of installing multiple instances from a centralized location</a:t>
            </a:r>
          </a:p>
          <a:p>
            <a:pPr lvl="1"/>
            <a:r>
              <a:rPr lang="en-US" dirty="0"/>
              <a:t>Some examples </a:t>
            </a:r>
            <a:r>
              <a:rPr lang="en-US" dirty="0" smtClean="0"/>
              <a:t>include</a:t>
            </a:r>
            <a:endParaRPr lang="en-US" dirty="0"/>
          </a:p>
          <a:p>
            <a:pPr lvl="2"/>
            <a:r>
              <a:rPr lang="en-US" dirty="0"/>
              <a:t>Check Point </a:t>
            </a:r>
            <a:r>
              <a:rPr lang="en-US" dirty="0" smtClean="0"/>
              <a:t>NGX</a:t>
            </a:r>
            <a:endParaRPr lang="en-US" dirty="0"/>
          </a:p>
          <a:p>
            <a:pPr lvl="2"/>
            <a:r>
              <a:rPr lang="en-US" dirty="0"/>
              <a:t>Proventia security </a:t>
            </a:r>
            <a:r>
              <a:rPr lang="en-US" dirty="0" smtClean="0"/>
              <a:t>products</a:t>
            </a:r>
          </a:p>
          <a:p>
            <a:r>
              <a:rPr lang="en-US" dirty="0" smtClean="0"/>
              <a:t>Some products offer user authentication, NAT, encryption, and centralized management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r>
              <a:rPr lang="en-US" dirty="0"/>
              <a:t>Hardware Firewalls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Do not depend on conventional OSs</a:t>
            </a:r>
          </a:p>
          <a:p>
            <a:pPr lvl="1"/>
            <a:r>
              <a:rPr lang="en-US" dirty="0"/>
              <a:t>Generally more scalable than software </a:t>
            </a:r>
            <a:r>
              <a:rPr lang="en-US" dirty="0" smtClean="0"/>
              <a:t>firewalls</a:t>
            </a:r>
          </a:p>
          <a:p>
            <a:pPr lvl="1"/>
            <a:r>
              <a:rPr lang="en-US" dirty="0" smtClean="0"/>
              <a:t>Can handle more data with faster throughput</a:t>
            </a:r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They do depend on nonconventional OSs</a:t>
            </a:r>
          </a:p>
          <a:p>
            <a:pPr lvl="1"/>
            <a:r>
              <a:rPr lang="en-US" dirty="0"/>
              <a:t>Tend to be more expensive than software products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firewall examples:</a:t>
            </a:r>
          </a:p>
          <a:p>
            <a:pPr lvl="1"/>
            <a:r>
              <a:rPr lang="en-US" dirty="0" smtClean="0"/>
              <a:t>Cisco ASA series</a:t>
            </a:r>
          </a:p>
          <a:p>
            <a:pPr lvl="1"/>
            <a:r>
              <a:rPr lang="en-US" dirty="0" smtClean="0"/>
              <a:t>Fortinet FortiGate series</a:t>
            </a:r>
          </a:p>
          <a:p>
            <a:pPr lvl="1"/>
            <a:r>
              <a:rPr lang="en-US" dirty="0" smtClean="0"/>
              <a:t>Barracuda NG Firewall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30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42" name="Picture 2" descr="C:\Users\Julie\Documents\DropBox\InstructorManuals\NetworkDefenseCounter\Figures\ch09\Table 9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51" y="1506012"/>
            <a:ext cx="6907899" cy="22754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98658" y="4072933"/>
            <a:ext cx="4773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1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Firewall advantages and disadvantages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240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Packet Filtering and Firewall Rule Sets</a:t>
            </a:r>
            <a:endParaRPr lang="en-US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/>
          <a:lstStyle/>
          <a:p>
            <a:r>
              <a:rPr lang="en-US" dirty="0"/>
              <a:t>Stateless packet filtering</a:t>
            </a:r>
          </a:p>
          <a:p>
            <a:r>
              <a:rPr lang="en-US" dirty="0"/>
              <a:t>Stateful packet filtering</a:t>
            </a:r>
          </a:p>
          <a:p>
            <a:r>
              <a:rPr lang="en-US" dirty="0"/>
              <a:t>Packet filtering depends on position of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r>
              <a:rPr lang="en-US" dirty="0"/>
              <a:t>Stateless Packet Filtering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Determines </a:t>
            </a:r>
            <a:r>
              <a:rPr lang="en-US" dirty="0"/>
              <a:t>whether to allow or block packets based on information in the protocol headers</a:t>
            </a:r>
          </a:p>
          <a:p>
            <a:r>
              <a:rPr lang="en-US" dirty="0"/>
              <a:t>Filtering based on common IP header features</a:t>
            </a:r>
          </a:p>
          <a:p>
            <a:pPr lvl="1"/>
            <a:r>
              <a:rPr lang="en-US" dirty="0"/>
              <a:t>IP address</a:t>
            </a:r>
          </a:p>
          <a:p>
            <a:pPr lvl="1"/>
            <a:r>
              <a:rPr lang="en-US" dirty="0" smtClean="0"/>
              <a:t>Ports</a:t>
            </a:r>
            <a:endParaRPr lang="en-US" dirty="0"/>
          </a:p>
          <a:p>
            <a:pPr lvl="1"/>
            <a:r>
              <a:rPr lang="en-US" dirty="0" smtClean="0"/>
              <a:t>TCP flags</a:t>
            </a:r>
            <a:endParaRPr lang="en-US" dirty="0"/>
          </a:p>
          <a:p>
            <a:r>
              <a:rPr lang="en-US" dirty="0"/>
              <a:t>Intruders can get around these defenses</a:t>
            </a:r>
          </a:p>
          <a:p>
            <a:r>
              <a:rPr lang="en-US" dirty="0"/>
              <a:t>Advantage: Inexpensive</a:t>
            </a:r>
          </a:p>
          <a:p>
            <a:r>
              <a:rPr lang="en-US" dirty="0" smtClean="0"/>
              <a:t>Disadvantages: Hard </a:t>
            </a:r>
            <a:r>
              <a:rPr lang="en-US" dirty="0"/>
              <a:t>to </a:t>
            </a:r>
            <a:r>
              <a:rPr lang="en-US" dirty="0" smtClean="0"/>
              <a:t>maintain, vulnerable to IP spoofing, and no form of authentication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332" name="Picture 4" descr="C:\Users\Julie\Documents\DropBox\InstructorManuals\NetworkDefenseCounter\Figures\ch09\Table 9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360" y="1621226"/>
            <a:ext cx="6943178" cy="18434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24316" y="3625746"/>
            <a:ext cx="3728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2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Stateless packet-filtering rules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r>
              <a:rPr lang="en-US" dirty="0"/>
              <a:t>Stateful Packet </a:t>
            </a:r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/>
          <a:lstStyle/>
          <a:p>
            <a:r>
              <a:rPr lang="en-US" dirty="0" smtClean="0"/>
              <a:t>Keeps </a:t>
            </a:r>
            <a:r>
              <a:rPr lang="en-US" dirty="0"/>
              <a:t>a record of connections a host computer has made with other computers</a:t>
            </a:r>
          </a:p>
          <a:p>
            <a:pPr lvl="1"/>
            <a:r>
              <a:rPr lang="en-US" dirty="0"/>
              <a:t>Maintain a file called a </a:t>
            </a:r>
            <a:r>
              <a:rPr lang="en-US" b="1" dirty="0"/>
              <a:t>state table </a:t>
            </a:r>
            <a:r>
              <a:rPr lang="en-US" dirty="0"/>
              <a:t>containing record of all current connections</a:t>
            </a:r>
          </a:p>
          <a:p>
            <a:pPr lvl="1"/>
            <a:r>
              <a:rPr lang="en-US" dirty="0"/>
              <a:t>Allows incoming packets to pass through only from external hosts already connected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404" name="Picture 4" descr="C:\Users\Julie\Documents\DropBox\InstructorManuals\NetworkDefenseCounter\Figures\ch09\Table 9-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43" y="1464109"/>
            <a:ext cx="7602822" cy="20162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39512" y="3690736"/>
            <a:ext cx="2804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3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State table example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r>
              <a:rPr lang="en-US" dirty="0"/>
              <a:t>Stateful Packet </a:t>
            </a:r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Windows Firewall</a:t>
            </a:r>
          </a:p>
          <a:p>
            <a:pPr lvl="1"/>
            <a:r>
              <a:rPr lang="en-US" dirty="0"/>
              <a:t>One of the most user-friendly packet filters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limit the </a:t>
            </a:r>
            <a:r>
              <a:rPr lang="en-US" dirty="0" smtClean="0"/>
              <a:t>type of program traffic with more precision</a:t>
            </a:r>
            <a:endParaRPr lang="en-US" dirty="0"/>
          </a:p>
          <a:p>
            <a:pPr lvl="2"/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even specify exceptions</a:t>
            </a:r>
          </a:p>
          <a:p>
            <a:pPr lvl="1"/>
            <a:r>
              <a:rPr lang="en-US" dirty="0"/>
              <a:t>Advanced tab allows more complex </a:t>
            </a:r>
            <a:r>
              <a:rPr lang="en-US" dirty="0" smtClean="0"/>
              <a:t>settings</a:t>
            </a:r>
          </a:p>
          <a:p>
            <a:pPr lvl="2"/>
            <a:r>
              <a:rPr lang="en-US" dirty="0" smtClean="0"/>
              <a:t>Can create very specific rules to allow or deny packets based on protocols, ports, IP addresses, and other items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Intrusion Detection and Prevention Systems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472" y="1785932"/>
            <a:ext cx="8072494" cy="14773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Also a you may view the lecture videos via my YouTube Channel at</a:t>
            </a:r>
          </a:p>
          <a:p>
            <a:pPr algn="ctr"/>
            <a:endParaRPr lang="en-US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hlinkClick r:id="rId2"/>
              </a:rPr>
              <a:t>https://www.youtube.com/channel/UC0oJO4o-UeMt5irLm6kxIWA 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659982"/>
            <a:ext cx="9144000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Dr. P. 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aghu Vamsi, JIIT University, Noida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428" name="Picture 4" descr="C:\Users\Julie\Documents\DropBox\InstructorManuals\NetworkDefenseCounter\Figures\ch09\Fig 9-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460" y="814721"/>
            <a:ext cx="5121972" cy="2995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84995" y="4060495"/>
            <a:ext cx="2690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3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Windows Firewall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476" name="Picture 4" descr="C:\Users\Julie\Documents\DropBox\InstructorManuals\NetworkDefenseCounter\Figures\ch09\Fig 9-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245" y="814721"/>
            <a:ext cx="5299890" cy="30996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01746" y="4104340"/>
            <a:ext cx="4786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4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Programs allowed in Windows Firewall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>
            <a:normAutofit fontScale="90000"/>
          </a:bodyPr>
          <a:lstStyle/>
          <a:p>
            <a:r>
              <a:rPr lang="en-US" dirty="0"/>
              <a:t>Packet Filtering </a:t>
            </a:r>
            <a:r>
              <a:rPr lang="en-US" dirty="0" smtClean="0"/>
              <a:t>Based </a:t>
            </a:r>
            <a:r>
              <a:rPr lang="en-US" dirty="0"/>
              <a:t>on Position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665" y="1333189"/>
            <a:ext cx="8229600" cy="32575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Type of filtering a device can do depends 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Position of the device in the firewall perimeter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 hardware or software</a:t>
            </a:r>
          </a:p>
          <a:p>
            <a:pPr>
              <a:lnSpc>
                <a:spcPct val="90000"/>
              </a:lnSpc>
            </a:pPr>
            <a:r>
              <a:rPr lang="en-US" dirty="0"/>
              <a:t>Packet filter placement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Between the Internet and a </a:t>
            </a:r>
            <a:r>
              <a:rPr lang="en-US" dirty="0" smtClean="0"/>
              <a:t>host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All inbound and outbound traffic should be accounted for in the packet filter’s rule base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Between a proxy server and the </a:t>
            </a:r>
            <a:r>
              <a:rPr lang="en-US" dirty="0" smtClean="0"/>
              <a:t>Internet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Proxy server: handles traffic on behalf of computer on the network it protects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Rebuilds requests to hide internal IP address information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613" name="Picture 5" descr="C:\Users\Julie\Documents\DropBox\InstructorManuals\NetworkDefenseCounter\Figures\ch09\Fig 9-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31" y="803289"/>
            <a:ext cx="4109335" cy="3238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03268" y="4144213"/>
            <a:ext cx="644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6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 packet filter connecting a proxy server with the Internet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Packet Filtering Based on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Packet filter placement (cont’d)</a:t>
            </a:r>
          </a:p>
          <a:p>
            <a:pPr lvl="1"/>
            <a:r>
              <a:rPr lang="en-US" dirty="0" smtClean="0"/>
              <a:t>Place packet-filtering devices at either end of the DMZ</a:t>
            </a:r>
          </a:p>
          <a:p>
            <a:pPr lvl="2"/>
            <a:r>
              <a:rPr lang="en-US" dirty="0" smtClean="0"/>
              <a:t>Filter on DMZ’s external interface needs to allow Internet users to gain access to servers on the DMZ but block access to the internal network</a:t>
            </a:r>
          </a:p>
          <a:p>
            <a:pPr lvl="2"/>
            <a:r>
              <a:rPr lang="en-US" dirty="0" smtClean="0"/>
              <a:t>Filter on DMZ’s internal interface enables internal users to access servers on DMZ but not connect to Internet</a:t>
            </a:r>
          </a:p>
          <a:p>
            <a:pPr lvl="2"/>
            <a:r>
              <a:rPr lang="en-US" dirty="0" smtClean="0"/>
              <a:t>Internal users connect to Internet through a proxy server on DMZ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623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6500" name="Picture 4" descr="C:\Users\Julie\Documents\DropBox\InstructorManuals\NetworkDefenseCounter\Figures\ch09\Fig 9-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005" y="684340"/>
            <a:ext cx="6067990" cy="2613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37501" y="3579352"/>
            <a:ext cx="5526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7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 packet filter routing traffic to and from a DMZ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r>
              <a:rPr lang="en-US" dirty="0" smtClean="0"/>
              <a:t>Firewall Rule Sets</a:t>
            </a:r>
            <a:endParaRPr lang="en-US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Rule base</a:t>
            </a:r>
          </a:p>
          <a:p>
            <a:pPr lvl="1"/>
            <a:r>
              <a:rPr lang="en-US" dirty="0"/>
              <a:t>Tells firewalls what to do when a certain kind of traffic attempts to pass</a:t>
            </a:r>
          </a:p>
          <a:p>
            <a:r>
              <a:rPr lang="en-US" dirty="0" smtClean="0"/>
              <a:t>Effective firewall rule base should:</a:t>
            </a:r>
            <a:endParaRPr lang="en-US" dirty="0"/>
          </a:p>
          <a:p>
            <a:pPr lvl="1"/>
            <a:r>
              <a:rPr lang="en-US" dirty="0" smtClean="0"/>
              <a:t>Be based </a:t>
            </a:r>
            <a:r>
              <a:rPr lang="en-US" dirty="0"/>
              <a:t>on organization’s security policy</a:t>
            </a:r>
          </a:p>
          <a:p>
            <a:pPr lvl="1"/>
            <a:r>
              <a:rPr lang="en-US" dirty="0"/>
              <a:t>Include a firewall policy</a:t>
            </a:r>
          </a:p>
          <a:p>
            <a:pPr lvl="1"/>
            <a:r>
              <a:rPr lang="en-US" dirty="0" smtClean="0"/>
              <a:t>Be simple </a:t>
            </a:r>
            <a:r>
              <a:rPr lang="en-US" dirty="0"/>
              <a:t>and short as possible.</a:t>
            </a:r>
          </a:p>
          <a:p>
            <a:pPr lvl="1"/>
            <a:r>
              <a:rPr lang="en-US" dirty="0"/>
              <a:t>Restrict access to ports and subnets on the internal network from the Internet</a:t>
            </a:r>
          </a:p>
          <a:p>
            <a:pPr lvl="1"/>
            <a:r>
              <a:rPr lang="en-US" dirty="0"/>
              <a:t>Control Internet services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>
            <a:normAutofit fontScale="90000"/>
          </a:bodyPr>
          <a:lstStyle/>
          <a:p>
            <a:r>
              <a:rPr lang="en-US" dirty="0"/>
              <a:t>Base the Rule Base on Your Security Policy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When configuring rules pay attention to</a:t>
            </a:r>
          </a:p>
          <a:p>
            <a:pPr lvl="1"/>
            <a:r>
              <a:rPr lang="en-US" dirty="0"/>
              <a:t>Logging and auditing</a:t>
            </a:r>
          </a:p>
          <a:p>
            <a:pPr lvl="1"/>
            <a:r>
              <a:rPr lang="en-US" dirty="0"/>
              <a:t>Tracking</a:t>
            </a:r>
          </a:p>
          <a:p>
            <a:pPr lvl="1"/>
            <a:r>
              <a:rPr lang="en-US" dirty="0"/>
              <a:t>Filtering</a:t>
            </a:r>
          </a:p>
          <a:p>
            <a:pPr lvl="1"/>
            <a:r>
              <a:rPr lang="en-US" dirty="0"/>
              <a:t>Network Address Translation (NAT)</a:t>
            </a:r>
          </a:p>
          <a:p>
            <a:pPr lvl="1"/>
            <a:r>
              <a:rPr lang="en-US" dirty="0"/>
              <a:t>Quality of Service (QoS)</a:t>
            </a:r>
          </a:p>
          <a:p>
            <a:pPr lvl="1"/>
            <a:r>
              <a:rPr lang="en-US" dirty="0"/>
              <a:t>Desktop security policy</a:t>
            </a:r>
          </a:p>
          <a:p>
            <a:r>
              <a:rPr lang="en-US" dirty="0"/>
              <a:t>Rule base is a practical implementation of the organization’s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>
            <a:normAutofit fontScale="90000"/>
          </a:bodyPr>
          <a:lstStyle/>
          <a:p>
            <a:r>
              <a:rPr lang="en-US" dirty="0"/>
              <a:t>Base the Rule Base on Your Security </a:t>
            </a:r>
            <a:r>
              <a:rPr lang="en-US" dirty="0" smtClean="0"/>
              <a:t>Policy</a:t>
            </a:r>
            <a:endParaRPr lang="en-US" dirty="0"/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665" y="1275581"/>
            <a:ext cx="8229600" cy="32575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Common </a:t>
            </a:r>
            <a:r>
              <a:rPr lang="en-US" dirty="0" smtClean="0"/>
              <a:t>guidelines </a:t>
            </a:r>
            <a:r>
              <a:rPr lang="en-US" dirty="0"/>
              <a:t>that need to be reflected in the rule </a:t>
            </a:r>
            <a:r>
              <a:rPr lang="en-US" dirty="0" smtClean="0"/>
              <a:t>base:</a:t>
            </a:r>
            <a:endParaRPr lang="en-US" dirty="0"/>
          </a:p>
          <a:p>
            <a:pPr lvl="1"/>
            <a:r>
              <a:rPr lang="en-US" sz="2300" dirty="0"/>
              <a:t>Employees have access to Internet with restrictions</a:t>
            </a:r>
          </a:p>
          <a:p>
            <a:pPr lvl="1"/>
            <a:r>
              <a:rPr lang="en-US" sz="2300" dirty="0"/>
              <a:t>Public can access company’s Web and e-mail server</a:t>
            </a:r>
          </a:p>
          <a:p>
            <a:pPr lvl="1"/>
            <a:r>
              <a:rPr lang="en-US" sz="2300" dirty="0"/>
              <a:t>Only authenticated traffic can access the internal LAN</a:t>
            </a:r>
          </a:p>
          <a:p>
            <a:pPr lvl="1"/>
            <a:r>
              <a:rPr lang="en-US" sz="2300" dirty="0"/>
              <a:t>Employees are not allowed to use </a:t>
            </a:r>
            <a:r>
              <a:rPr lang="en-US" sz="2300" dirty="0" smtClean="0"/>
              <a:t>instant-messaging or social networking outside the internal network</a:t>
            </a:r>
            <a:endParaRPr lang="en-US" sz="2300" dirty="0"/>
          </a:p>
          <a:p>
            <a:pPr lvl="1"/>
            <a:r>
              <a:rPr lang="en-US" sz="2300" dirty="0"/>
              <a:t>Traffic from the company’s ISP should be allowed</a:t>
            </a:r>
          </a:p>
          <a:p>
            <a:pPr lvl="1"/>
            <a:r>
              <a:rPr lang="en-US" sz="2300" dirty="0"/>
              <a:t>Block external traffic by instant-messaging software</a:t>
            </a:r>
          </a:p>
          <a:p>
            <a:pPr lvl="1"/>
            <a:r>
              <a:rPr lang="en-US" sz="2300" dirty="0"/>
              <a:t>Only network administrator should be able to access internal network directly from the Internet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Firewall Policy </a:t>
            </a:r>
            <a:r>
              <a:rPr lang="en-US" dirty="0" smtClean="0"/>
              <a:t>For Application </a:t>
            </a:r>
            <a:r>
              <a:rPr lang="en-US" dirty="0"/>
              <a:t>Traffic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665" y="1275581"/>
            <a:ext cx="8229600" cy="3257550"/>
          </a:xfrm>
        </p:spPr>
        <p:txBody>
          <a:bodyPr>
            <a:normAutofit fontScale="85000" lnSpcReduction="20000"/>
          </a:bodyPr>
          <a:lstStyle/>
          <a:p>
            <a:r>
              <a:rPr lang="en-US" sz="2500" b="1" dirty="0"/>
              <a:t>Firewall </a:t>
            </a:r>
            <a:r>
              <a:rPr lang="en-US" sz="2500" b="1" dirty="0" smtClean="0"/>
              <a:t>policy:  </a:t>
            </a:r>
            <a:r>
              <a:rPr lang="en-US" sz="2500" dirty="0" smtClean="0"/>
              <a:t>addition </a:t>
            </a:r>
            <a:r>
              <a:rPr lang="en-US" sz="2500" dirty="0"/>
              <a:t>to security </a:t>
            </a:r>
            <a:r>
              <a:rPr lang="en-US" sz="2500" dirty="0" smtClean="0"/>
              <a:t>policy that describes </a:t>
            </a:r>
            <a:r>
              <a:rPr lang="en-US" sz="2500" dirty="0"/>
              <a:t>how </a:t>
            </a:r>
            <a:r>
              <a:rPr lang="en-US" sz="2500" dirty="0" smtClean="0"/>
              <a:t>firewalls should handle </a:t>
            </a:r>
            <a:r>
              <a:rPr lang="en-US" sz="2500" dirty="0"/>
              <a:t>application traffic</a:t>
            </a:r>
          </a:p>
          <a:p>
            <a:r>
              <a:rPr lang="en-US" sz="2500" dirty="0"/>
              <a:t>Risk </a:t>
            </a:r>
            <a:r>
              <a:rPr lang="en-US" sz="2500" dirty="0" smtClean="0"/>
              <a:t>assessment </a:t>
            </a:r>
            <a:r>
              <a:rPr lang="en-US" sz="2500" dirty="0"/>
              <a:t>provides a list of applications</a:t>
            </a:r>
          </a:p>
          <a:p>
            <a:pPr lvl="1"/>
            <a:r>
              <a:rPr lang="en-US" dirty="0"/>
              <a:t>And associated threats and vulnerabilities</a:t>
            </a:r>
          </a:p>
          <a:p>
            <a:r>
              <a:rPr lang="en-US" sz="2500" dirty="0"/>
              <a:t>General steps to create a firewall policy</a:t>
            </a:r>
          </a:p>
          <a:p>
            <a:pPr lvl="1"/>
            <a:r>
              <a:rPr lang="en-US" dirty="0"/>
              <a:t>Identify network </a:t>
            </a:r>
            <a:r>
              <a:rPr lang="en-US" dirty="0" smtClean="0"/>
              <a:t>applications that are needed</a:t>
            </a:r>
            <a:endParaRPr lang="en-US" dirty="0"/>
          </a:p>
          <a:p>
            <a:pPr lvl="1"/>
            <a:r>
              <a:rPr lang="en-US" dirty="0"/>
              <a:t>Determine methods for securing application traffic</a:t>
            </a:r>
          </a:p>
          <a:p>
            <a:pPr lvl="2"/>
            <a:r>
              <a:rPr lang="en-US" sz="2100" dirty="0"/>
              <a:t>M</a:t>
            </a:r>
            <a:r>
              <a:rPr lang="en-US" sz="2100" dirty="0" smtClean="0"/>
              <a:t>ust </a:t>
            </a:r>
            <a:r>
              <a:rPr lang="en-US" sz="2100" dirty="0"/>
              <a:t>balance </a:t>
            </a:r>
            <a:r>
              <a:rPr lang="en-US" sz="2100" dirty="0" smtClean="0"/>
              <a:t>security, user requirements, and </a:t>
            </a:r>
            <a:r>
              <a:rPr lang="en-US" sz="2100" dirty="0"/>
              <a:t>cost</a:t>
            </a:r>
          </a:p>
          <a:p>
            <a:pPr lvl="1"/>
            <a:r>
              <a:rPr lang="en-US" dirty="0"/>
              <a:t>Consider all firewalls in your </a:t>
            </a:r>
            <a:r>
              <a:rPr lang="en-US" dirty="0" smtClean="0"/>
              <a:t>network</a:t>
            </a:r>
          </a:p>
          <a:p>
            <a:pPr lvl="2"/>
            <a:r>
              <a:rPr lang="en-US" sz="2100" dirty="0" smtClean="0"/>
              <a:t>Develop a traffic matrix for each location</a:t>
            </a:r>
            <a:endParaRPr lang="en-US" sz="2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r>
              <a:rPr lang="en-US" dirty="0"/>
              <a:t>An Overview of Firewalls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Firewall</a:t>
            </a:r>
          </a:p>
          <a:p>
            <a:pPr lvl="1"/>
            <a:r>
              <a:rPr lang="en-US" dirty="0"/>
              <a:t>Hardware or </a:t>
            </a:r>
            <a:r>
              <a:rPr lang="en-US" dirty="0" smtClean="0"/>
              <a:t>software configured to </a:t>
            </a:r>
            <a:r>
              <a:rPr lang="en-US" dirty="0"/>
              <a:t>block unauthorized network access</a:t>
            </a:r>
          </a:p>
          <a:p>
            <a:r>
              <a:rPr lang="en-US" dirty="0"/>
              <a:t>Firewalls cannot protect against malicious insiders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end </a:t>
            </a:r>
            <a:r>
              <a:rPr lang="en-US" dirty="0"/>
              <a:t>proprietary information out of the </a:t>
            </a:r>
            <a:r>
              <a:rPr lang="en-US" dirty="0" smtClean="0"/>
              <a:t>organization or copy confidential information to disk</a:t>
            </a:r>
            <a:endParaRPr lang="en-US" dirty="0"/>
          </a:p>
          <a:p>
            <a:r>
              <a:rPr lang="en-US" dirty="0"/>
              <a:t>Firewalls cannot protect connections that do not go through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Such as remote dial-up connections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0597" name="Picture 5" descr="C:\Users\Julie\Documents\DropBox\InstructorManuals\NetworkDefenseCounter\Figures\ch09\Table 9-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20" y="987544"/>
            <a:ext cx="7225430" cy="25923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23210" y="3810311"/>
            <a:ext cx="3166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4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Application traffic matrix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a Firewall Policy For Application Traffic</a:t>
            </a:r>
            <a:endParaRPr lang="en-US" dirty="0"/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Firewalls enable you to control access to your computer or network</a:t>
            </a:r>
          </a:p>
          <a:p>
            <a:pPr lvl="1"/>
            <a:r>
              <a:rPr lang="en-US" dirty="0"/>
              <a:t>By controlling access to particular applications</a:t>
            </a:r>
          </a:p>
          <a:p>
            <a:r>
              <a:rPr lang="en-US" dirty="0"/>
              <a:t>Options for defining rules</a:t>
            </a:r>
          </a:p>
          <a:p>
            <a:pPr lvl="1"/>
            <a:r>
              <a:rPr lang="en-US" dirty="0"/>
              <a:t>Allow traffic</a:t>
            </a:r>
          </a:p>
          <a:p>
            <a:pPr lvl="1"/>
            <a:r>
              <a:rPr lang="en-US" dirty="0"/>
              <a:t>Block traffic</a:t>
            </a:r>
          </a:p>
          <a:p>
            <a:pPr lvl="1"/>
            <a:r>
              <a:rPr lang="en-US" dirty="0"/>
              <a:t>Ask or </a:t>
            </a:r>
            <a:r>
              <a:rPr lang="en-US" dirty="0" smtClean="0"/>
              <a:t>prompt – user is prompted when application attempts to access the Internet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r>
              <a:rPr lang="en-US" dirty="0"/>
              <a:t>Keep the Rule Base Simple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Keep list of rules as short as possible</a:t>
            </a:r>
          </a:p>
          <a:p>
            <a:pPr lvl="1"/>
            <a:r>
              <a:rPr lang="en-US" dirty="0"/>
              <a:t>About 30 </a:t>
            </a:r>
            <a:r>
              <a:rPr lang="en-US" dirty="0" smtClean="0"/>
              <a:t>rules (no more than 50 rules)</a:t>
            </a:r>
            <a:endParaRPr lang="en-US" dirty="0"/>
          </a:p>
          <a:p>
            <a:pPr lvl="1"/>
            <a:r>
              <a:rPr lang="en-US" dirty="0"/>
              <a:t>Shorter the rule base, faster the firewall will perform</a:t>
            </a:r>
          </a:p>
          <a:p>
            <a:r>
              <a:rPr lang="en-US" dirty="0"/>
              <a:t>Firewalls process rules in a particular order</a:t>
            </a:r>
          </a:p>
          <a:p>
            <a:pPr lvl="1"/>
            <a:r>
              <a:rPr lang="en-US" dirty="0"/>
              <a:t>Usually rules are numbered </a:t>
            </a:r>
            <a:r>
              <a:rPr lang="en-US" dirty="0" smtClean="0"/>
              <a:t>sequentially </a:t>
            </a:r>
            <a:r>
              <a:rPr lang="en-US" dirty="0"/>
              <a:t>and displayed in a grid</a:t>
            </a:r>
          </a:p>
          <a:p>
            <a:pPr lvl="1"/>
            <a:r>
              <a:rPr lang="en-US" dirty="0"/>
              <a:t>Most important rules should be at the top of the list</a:t>
            </a:r>
          </a:p>
          <a:p>
            <a:pPr lvl="1"/>
            <a:r>
              <a:rPr lang="en-US" dirty="0"/>
              <a:t>Make the last rule a cleanup rule</a:t>
            </a:r>
          </a:p>
          <a:p>
            <a:pPr lvl="2"/>
            <a:r>
              <a:rPr lang="en-US" dirty="0" smtClean="0"/>
              <a:t>Handles any other packets that have not been covered in preceding rules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>
            <a:normAutofit fontScale="90000"/>
          </a:bodyPr>
          <a:lstStyle/>
          <a:p>
            <a:r>
              <a:rPr lang="en-US" dirty="0"/>
              <a:t>Restrict Subnets, Ports, and Protocols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/>
          <a:lstStyle/>
          <a:p>
            <a:r>
              <a:rPr lang="en-US" dirty="0"/>
              <a:t>Filtering by IP addresses</a:t>
            </a:r>
          </a:p>
          <a:p>
            <a:pPr lvl="1"/>
            <a:r>
              <a:rPr lang="en-US" dirty="0"/>
              <a:t>You can identify traffic by IP address range</a:t>
            </a:r>
          </a:p>
          <a:p>
            <a:pPr lvl="1"/>
            <a:r>
              <a:rPr lang="en-US" dirty="0"/>
              <a:t>Most firewalls start blocking all traffic</a:t>
            </a:r>
          </a:p>
          <a:p>
            <a:pPr lvl="2"/>
            <a:r>
              <a:rPr lang="en-US" dirty="0"/>
              <a:t>You need to identify “trusted” networks</a:t>
            </a:r>
          </a:p>
          <a:p>
            <a:pPr lvl="2"/>
            <a:r>
              <a:rPr lang="en-US" dirty="0"/>
              <a:t>Firewall should allow traffic from trusted sources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788" name="Picture 4" descr="C:\Users\Julie\Documents\DropBox\InstructorManuals\NetworkDefenseCounter\Figures\ch09\Fig 9-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106" y="958740"/>
            <a:ext cx="4339765" cy="25976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14484" y="3781507"/>
            <a:ext cx="5169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8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Identifying trusted subnets or IP addresses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Restrict Subnets, Ports, and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Filtering by ports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TCP and UDP break information into sections called </a:t>
            </a:r>
            <a:r>
              <a:rPr lang="en-US" b="1" dirty="0" smtClean="0"/>
              <a:t>segments</a:t>
            </a:r>
            <a:r>
              <a:rPr lang="en-US" dirty="0" smtClean="0"/>
              <a:t>(TCP) or </a:t>
            </a:r>
            <a:r>
              <a:rPr lang="en-US" b="1" dirty="0" smtClean="0"/>
              <a:t>datagrams</a:t>
            </a:r>
            <a:r>
              <a:rPr lang="en-US" dirty="0" smtClean="0"/>
              <a:t> (UDP)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Filters traffic based on TCP or UDP port numbers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Commonly called port filtering or protocol filtering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 filter a wide variety of information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You can filter out everything but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TCP port 80 for Web traffic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TCP port 25 for e-mail traffic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TCP port 21 for FTP transmissions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Combination of an IP address and port number is called a </a:t>
            </a:r>
            <a:r>
              <a:rPr lang="en-US" b="1" dirty="0" smtClean="0"/>
              <a:t>socket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97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0466" name="Picture 2" descr="C:\Users\Julie\Documents\DropBox\InstructorManuals\NetworkDefenseCounter\Figures\ch09\Fig 9-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220" y="757114"/>
            <a:ext cx="5718378" cy="3082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3013" y="4111222"/>
            <a:ext cx="7345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9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Port numbers direct packets to the client or server that needs them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486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1490" name="Picture 2" descr="C:\Users\Julie\Documents\DropBox\InstructorManuals\NetworkDefenseCounter\Figures\ch09\Table 9-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006" y="958740"/>
            <a:ext cx="6009879" cy="30531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01946" y="4234707"/>
            <a:ext cx="4330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5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Filtering Windows services and ports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56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Restrict Subnets, Ports, and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has its own set of services that should be blocked when inbound from the Internet</a:t>
            </a:r>
            <a:endParaRPr lang="en-US" dirty="0"/>
          </a:p>
        </p:txBody>
      </p:sp>
      <p:pic>
        <p:nvPicPr>
          <p:cNvPr id="832514" name="Picture 2" descr="C:\Users\Julie\Documents\DropBox\InstructorManuals\NetworkDefenseCounter\Figures\ch09\Table 9-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171" y="2032732"/>
            <a:ext cx="6534841" cy="20450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6312" y="4175016"/>
            <a:ext cx="3989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6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Filtering UNIX services and ports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08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Restrict Subnets, Ports, and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Filtering by service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Firewalls can filter by the name of a service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You do not have to specify a port number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Instead of filtering port 23, specify the Telnet service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Packets can be filtered based on ID field in the IP header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Firewalls can also filter by the six TCP control flags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Firewalls can also filter by the IP options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Security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Loose resource and record routing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Strict source and record routing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Internet timestamp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351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r>
              <a:rPr lang="en-US" dirty="0" smtClean="0"/>
              <a:t>An Overview of Firewalls</a:t>
            </a:r>
            <a:endParaRPr lang="en-US" dirty="0"/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Any network firewall is a combination </a:t>
            </a:r>
            <a:r>
              <a:rPr lang="en-US" dirty="0"/>
              <a:t>of multiple software and hardware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Term firewall perimeter might be more descriptive</a:t>
            </a:r>
            <a:endParaRPr lang="en-US" dirty="0"/>
          </a:p>
          <a:p>
            <a:r>
              <a:rPr lang="en-US" dirty="0"/>
              <a:t>Earliest firewalls were packet </a:t>
            </a:r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Single packet-filtering router was placed at perimeter</a:t>
            </a:r>
            <a:endParaRPr lang="en-US" dirty="0"/>
          </a:p>
          <a:p>
            <a:r>
              <a:rPr lang="en-US" dirty="0"/>
              <a:t>Some firewalls are designed for consumers</a:t>
            </a:r>
          </a:p>
          <a:p>
            <a:pPr lvl="1"/>
            <a:r>
              <a:rPr lang="en-US" dirty="0"/>
              <a:t>Norton </a:t>
            </a:r>
            <a:r>
              <a:rPr lang="en-US" dirty="0" smtClean="0"/>
              <a:t>Security Suite Firewall</a:t>
            </a:r>
            <a:endParaRPr lang="en-US" dirty="0"/>
          </a:p>
          <a:p>
            <a:pPr lvl="1"/>
            <a:r>
              <a:rPr lang="en-US" dirty="0"/>
              <a:t>ZoneAlarm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Restrict Subnets, Ports, and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Filtering by service (cont’d)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IPv6 contains many messages and responses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Such as Neighbor Discovery, Router Discovery, and Stateless Autoconfiguration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This information should be prevented from leaving the internal network but must pass through internal firewalls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83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Restrict Subnets, Ports, and Protocols</a:t>
            </a:r>
            <a:endParaRPr lang="en-US" dirty="0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Filtering by </a:t>
            </a:r>
            <a:r>
              <a:rPr lang="en-US" dirty="0" smtClean="0"/>
              <a:t>service (cont’d)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Rules should follow a few general practices</a:t>
            </a:r>
          </a:p>
          <a:p>
            <a:pPr lvl="2"/>
            <a:r>
              <a:rPr lang="en-US" dirty="0"/>
              <a:t>Firewall with a “Deny All” security policy should </a:t>
            </a:r>
            <a:r>
              <a:rPr lang="en-US" dirty="0" smtClean="0"/>
              <a:t>begin by allowing services selectively as needed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Should keep everyone but administrator from connecting </a:t>
            </a:r>
            <a:r>
              <a:rPr lang="en-US" dirty="0"/>
              <a:t>to the </a:t>
            </a:r>
            <a:r>
              <a:rPr lang="en-US" dirty="0" smtClean="0"/>
              <a:t>firewall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Should block </a:t>
            </a:r>
            <a:r>
              <a:rPr lang="en-US" dirty="0"/>
              <a:t>direct access from the Internet to any computer behind the firewall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Should permit </a:t>
            </a:r>
            <a:r>
              <a:rPr lang="en-US" dirty="0"/>
              <a:t>access to public </a:t>
            </a:r>
            <a:r>
              <a:rPr lang="en-US" dirty="0" smtClean="0"/>
              <a:t>servers </a:t>
            </a:r>
            <a:r>
              <a:rPr lang="en-US" dirty="0"/>
              <a:t>in the </a:t>
            </a:r>
            <a:r>
              <a:rPr lang="en-US" dirty="0" smtClean="0"/>
              <a:t>DMZ and enable users to access the Internet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3538" name="Picture 2" descr="C:\Users\Julie\Documents\DropBox\InstructorManuals\NetworkDefenseCounter\Figures\ch09\Table 9-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01" y="731420"/>
            <a:ext cx="5831957" cy="32260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00736" y="4127152"/>
            <a:ext cx="4046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7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 typical packet-filtering rule base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565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r>
              <a:rPr lang="en-US" dirty="0"/>
              <a:t>Control Internet Services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1246585"/>
            <a:ext cx="8229600" cy="32575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Web S</a:t>
            </a:r>
            <a:r>
              <a:rPr lang="en-US" sz="2400" dirty="0" smtClean="0"/>
              <a:t>ervices Rules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Employees </a:t>
            </a:r>
            <a:r>
              <a:rPr lang="en-US" sz="2000" dirty="0" smtClean="0"/>
              <a:t>need ability to use Internet and exchange e-mails</a:t>
            </a:r>
            <a:endParaRPr lang="en-US" sz="2000" dirty="0"/>
          </a:p>
        </p:txBody>
      </p:sp>
      <p:pic>
        <p:nvPicPr>
          <p:cNvPr id="612356" name="Picture 4" descr="C:\Users\Julie\Documents\DropBox\InstructorManuals\NetworkDefenseCounter\Figures\ch09\Table 9-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16" y="2283713"/>
            <a:ext cx="7728051" cy="12673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87411" y="3672112"/>
            <a:ext cx="3063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8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Outbound Web access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Internet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DNS Resolution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Resolves fully qualified domain names (FQDNs) to their corresponding IP addresses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DNS uses UDP port 53 for name resolution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DNS uses TCP port 53 for zone transfers</a:t>
            </a:r>
          </a:p>
          <a:p>
            <a:endParaRPr lang="en-US" sz="2000" dirty="0"/>
          </a:p>
        </p:txBody>
      </p:sp>
      <p:pic>
        <p:nvPicPr>
          <p:cNvPr id="834562" name="Picture 2" descr="C:\Users\Julie\Documents\DropBox\InstructorManuals\NetworkDefenseCounter\Figures\ch09\Table 9-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649" y="2779024"/>
            <a:ext cx="5553075" cy="14406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3583" y="4327477"/>
            <a:ext cx="2870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9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DNS resolution rules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341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Internet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E-mail Configuration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Setting up firewall rules that permit filtering e-mail is not simple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Variety of e-mail protocol that can be used: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POP3 and IMAP4 for inbound mail transport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SMTP for outbound mail transport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Lightweight Directory Access Protocol (LDAP) for looking up email addresses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HTTP for Web-based email service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Secure Sockets Layer (SSL) encryption should be used for additional security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30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5586" name="Picture 2" descr="C:\Users\Julie\Documents\DropBox\InstructorManuals\NetworkDefenseCounter\Figures\ch09\Table 9-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170" y="843526"/>
            <a:ext cx="6425668" cy="28515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96840" y="3856176"/>
            <a:ext cx="2187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10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E-mail rules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012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r>
              <a:rPr lang="en-US" dirty="0"/>
              <a:t>Control Internet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FTP Transactions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Types of FTP transactions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Active </a:t>
            </a:r>
            <a:r>
              <a:rPr lang="en-US" dirty="0" smtClean="0"/>
              <a:t>FTP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If supported by some clients in your network, you cannot specify a port because the client can establish a connection with the FTP server at any port above 1023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Instead, specify the IP address of your FTP server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Passive FTP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7" name="Picture 9" descr="C:\Users\Julie\Documents\DropBox\InstructorManuals\NetworkDefenseCounter\Figures\ch09\Table 9-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15" y="1045152"/>
            <a:ext cx="7504120" cy="25059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46981" y="3695096"/>
            <a:ext cx="1920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11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FTP rules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r>
              <a:rPr lang="en-US" dirty="0"/>
              <a:t>Control Internet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ICMP </a:t>
            </a:r>
            <a:r>
              <a:rPr lang="en-US" dirty="0" smtClean="0"/>
              <a:t>Message Types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ICMPv4 and ICMPv6 function </a:t>
            </a:r>
            <a:r>
              <a:rPr lang="en-US" dirty="0"/>
              <a:t>as </a:t>
            </a:r>
            <a:r>
              <a:rPr lang="en-US" dirty="0" smtClean="0"/>
              <a:t>housekeeping protocols for TCP/IP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Helps networks cope with communication problems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ICMPv4 packets have no authentication method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Attackers </a:t>
            </a:r>
            <a:r>
              <a:rPr lang="en-US" dirty="0"/>
              <a:t>can use ICMP packets to </a:t>
            </a:r>
            <a:r>
              <a:rPr lang="en-US" dirty="0" smtClean="0"/>
              <a:t>attempt man-in-the-middle attacks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Firewall/packet filter must be able to determine whether an ICMP packet should be allowed to pass, based on message type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r>
              <a:rPr lang="en-US" dirty="0" smtClean="0"/>
              <a:t>Overview of Firewalls</a:t>
            </a:r>
            <a:endParaRPr lang="en-US" dirty="0"/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With personal firewalls:</a:t>
            </a:r>
          </a:p>
          <a:p>
            <a:pPr lvl="1"/>
            <a:r>
              <a:rPr lang="en-US" dirty="0" smtClean="0"/>
              <a:t>Establishing rules </a:t>
            </a:r>
            <a:r>
              <a:rPr lang="en-US" dirty="0"/>
              <a:t>for blocking traffic are done case-by-case</a:t>
            </a:r>
          </a:p>
          <a:p>
            <a:pPr lvl="2"/>
            <a:r>
              <a:rPr lang="en-US" dirty="0" smtClean="0"/>
              <a:t>Prompts whether traffic should be allowed or not</a:t>
            </a:r>
            <a:endParaRPr lang="en-US" dirty="0"/>
          </a:p>
          <a:p>
            <a:r>
              <a:rPr lang="en-US" dirty="0"/>
              <a:t>Check Point </a:t>
            </a:r>
            <a:r>
              <a:rPr lang="en-US" dirty="0" smtClean="0"/>
              <a:t>NGX </a:t>
            </a:r>
            <a:r>
              <a:rPr lang="en-US" dirty="0"/>
              <a:t>firewall</a:t>
            </a:r>
          </a:p>
          <a:p>
            <a:pPr lvl="1"/>
            <a:r>
              <a:rPr lang="en-US" dirty="0" smtClean="0"/>
              <a:t>Example of a firewall designed </a:t>
            </a:r>
            <a:r>
              <a:rPr lang="en-US" dirty="0"/>
              <a:t>to protect and monitor large-scale networks</a:t>
            </a:r>
          </a:p>
          <a:p>
            <a:r>
              <a:rPr lang="en-US" dirty="0"/>
              <a:t>Firewall appliances</a:t>
            </a:r>
          </a:p>
          <a:p>
            <a:pPr lvl="1"/>
            <a:r>
              <a:rPr lang="en-US" dirty="0"/>
              <a:t>Self-contained hardware </a:t>
            </a:r>
            <a:r>
              <a:rPr lang="en-US" dirty="0" smtClean="0"/>
              <a:t>devices added to a network</a:t>
            </a:r>
          </a:p>
          <a:p>
            <a:pPr lvl="1"/>
            <a:r>
              <a:rPr lang="en-US" dirty="0" smtClean="0"/>
              <a:t>Cisco PIX is an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4148" name="Picture 4" descr="C:\Users\Julie\Documents\DropBox\InstructorManuals\NetworkDefenseCounter\Figures\ch09\Table 9-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40" y="1257289"/>
            <a:ext cx="7117444" cy="23907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02781" y="3839115"/>
            <a:ext cx="3838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12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Filtering ICMP message types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r>
              <a:rPr lang="en-US" dirty="0"/>
              <a:t>Control Internet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ICMP Message Types (cont’d)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ICMPv6 message types to pass through firewalls but never outside the organization: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Destination Unreachable (Type 1) – All codes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Packet Too Big (Type 2)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Time Exceeded (Type 3) – Code 0 only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Parameter Problem (Type 4) – Codes 1 and 2 only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Echo Request (Type 128)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Echo Response (Type 129)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Time Exceeded (Type 3) – Code 1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Parameter Problem (Type 4) – Code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450" y="1102759"/>
            <a:ext cx="8382000" cy="3429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Firewall is hardware </a:t>
            </a:r>
            <a:r>
              <a:rPr lang="en-US" dirty="0"/>
              <a:t>or software that blocks unauthorized network access</a:t>
            </a:r>
          </a:p>
          <a:p>
            <a:r>
              <a:rPr lang="en-US" dirty="0"/>
              <a:t>Firewalls are not a standalone solution</a:t>
            </a:r>
          </a:p>
          <a:p>
            <a:pPr lvl="1"/>
            <a:r>
              <a:rPr lang="en-US" dirty="0"/>
              <a:t>Combine them with antivirus </a:t>
            </a:r>
            <a:r>
              <a:rPr lang="en-US" dirty="0" smtClean="0"/>
              <a:t>software, IDPSs, access control, and auditing</a:t>
            </a:r>
            <a:endParaRPr lang="en-US" dirty="0"/>
          </a:p>
          <a:p>
            <a:r>
              <a:rPr lang="en-US" dirty="0" smtClean="0"/>
              <a:t>Software firewalls come as freeware, shareware, and commercial enterprise applications</a:t>
            </a:r>
          </a:p>
          <a:p>
            <a:r>
              <a:rPr lang="en-US" dirty="0" smtClean="0"/>
              <a:t>Hardware firewall appliances are more expensive, but can handle more traffic</a:t>
            </a:r>
          </a:p>
          <a:p>
            <a:r>
              <a:rPr lang="en-US" dirty="0" smtClean="0"/>
              <a:t>Stateless firewalls filter traffic based on protocol or IP address but are less secure than stateful firewalls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Stateful firewalls maintain state tables, which are records of connections that are considered trusted</a:t>
            </a:r>
          </a:p>
          <a:p>
            <a:r>
              <a:rPr lang="en-US" dirty="0" smtClean="0"/>
              <a:t>Firewalls are effective only if they are configured correctly to block undesirable traffic and allow necessary traffic</a:t>
            </a:r>
          </a:p>
          <a:p>
            <a:r>
              <a:rPr lang="en-US" dirty="0" smtClean="0"/>
              <a:t>Firewall rule base should be based on the organization’s security policy, provide rules for how applications can access the Internet, and be as simple and short as possible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846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14"/>
            <a:ext cx="8229600" cy="3594509"/>
          </a:xfrm>
        </p:spPr>
        <p:txBody>
          <a:bodyPr>
            <a:normAutofit fontScale="3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J. Paul </a:t>
            </a:r>
            <a:r>
              <a:rPr lang="en-US" dirty="0" err="1" smtClean="0"/>
              <a:t>Guyer</a:t>
            </a:r>
            <a:r>
              <a:rPr lang="en-US" dirty="0" smtClean="0"/>
              <a:t>, P.E., R.A, "An Introduction to Intrusion Detection Systems", The Clubhouse Press, California, 2018.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Weaver, Randy, Dawn Weaver, and Dean </a:t>
            </a:r>
            <a:r>
              <a:rPr lang="en-US" dirty="0" err="1" smtClean="0"/>
              <a:t>Farwood</a:t>
            </a:r>
            <a:r>
              <a:rPr lang="en-US" dirty="0" smtClean="0"/>
              <a:t>. Guide to network defense and countermeasures. </a:t>
            </a:r>
            <a:r>
              <a:rPr lang="en-US" dirty="0" err="1" smtClean="0"/>
              <a:t>Cengage</a:t>
            </a:r>
            <a:r>
              <a:rPr lang="en-US" dirty="0" smtClean="0"/>
              <a:t> Learning, 2013.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G. </a:t>
            </a:r>
            <a:r>
              <a:rPr lang="en-US" dirty="0" err="1" smtClean="0"/>
              <a:t>Dileep</a:t>
            </a:r>
            <a:r>
              <a:rPr lang="en-US" dirty="0" smtClean="0"/>
              <a:t> Kumar, "Network Security Attacks and Countermeasures", IGI Global, 2016.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Nagendra</a:t>
            </a:r>
            <a:r>
              <a:rPr lang="en-US" dirty="0" smtClean="0"/>
              <a:t> Kumar </a:t>
            </a:r>
            <a:r>
              <a:rPr lang="en-US" dirty="0" err="1" smtClean="0"/>
              <a:t>Nainar</a:t>
            </a:r>
            <a:r>
              <a:rPr lang="en-US" dirty="0" smtClean="0"/>
              <a:t>, </a:t>
            </a:r>
            <a:r>
              <a:rPr lang="en-US" dirty="0" err="1" smtClean="0"/>
              <a:t>Yogesh</a:t>
            </a:r>
            <a:r>
              <a:rPr lang="en-US" dirty="0" smtClean="0"/>
              <a:t> </a:t>
            </a:r>
            <a:r>
              <a:rPr lang="en-US" dirty="0" err="1" smtClean="0"/>
              <a:t>Ramdoss</a:t>
            </a:r>
            <a:r>
              <a:rPr lang="en-US" dirty="0" smtClean="0"/>
              <a:t>, and </a:t>
            </a:r>
            <a:r>
              <a:rPr lang="en-US" dirty="0" err="1" smtClean="0"/>
              <a:t>Yoram</a:t>
            </a:r>
            <a:r>
              <a:rPr lang="en-US" dirty="0" smtClean="0"/>
              <a:t> </a:t>
            </a:r>
            <a:r>
              <a:rPr lang="en-US" dirty="0" err="1" smtClean="0"/>
              <a:t>Orzach</a:t>
            </a:r>
            <a:r>
              <a:rPr lang="en-US" dirty="0" smtClean="0"/>
              <a:t>, "Network Analysis Using </a:t>
            </a:r>
            <a:r>
              <a:rPr lang="en-US" dirty="0" err="1" smtClean="0"/>
              <a:t>Wireshark</a:t>
            </a:r>
            <a:r>
              <a:rPr lang="en-US" dirty="0" smtClean="0"/>
              <a:t> 2 Cookbook: Practical recipes to analyze and secure your network using </a:t>
            </a:r>
            <a:r>
              <a:rPr lang="en-US" dirty="0" err="1" smtClean="0"/>
              <a:t>Wireshark</a:t>
            </a:r>
            <a:r>
              <a:rPr lang="en-US" dirty="0" smtClean="0"/>
              <a:t> 2, 2nd Edition, </a:t>
            </a:r>
            <a:r>
              <a:rPr lang="en-US" dirty="0" err="1" smtClean="0"/>
              <a:t>Packt</a:t>
            </a:r>
            <a:r>
              <a:rPr lang="en-US" dirty="0" smtClean="0"/>
              <a:t>, 2018.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Andrei </a:t>
            </a:r>
            <a:r>
              <a:rPr lang="en-US" dirty="0" err="1" smtClean="0"/>
              <a:t>Miroshnikov</a:t>
            </a:r>
            <a:r>
              <a:rPr lang="en-US" dirty="0" smtClean="0"/>
              <a:t>, "Windows Security Monitoring: Scenarios and Patterns", Wiley, 2018.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Steve </a:t>
            </a:r>
            <a:r>
              <a:rPr lang="en-US" dirty="0" err="1" smtClean="0"/>
              <a:t>Suehring</a:t>
            </a:r>
            <a:r>
              <a:rPr lang="en-US" dirty="0" smtClean="0"/>
              <a:t>, "Linux Firewalls: Enhancing Security with </a:t>
            </a:r>
            <a:r>
              <a:rPr lang="en-US" dirty="0" err="1" smtClean="0"/>
              <a:t>nftables</a:t>
            </a:r>
            <a:r>
              <a:rPr lang="en-US" dirty="0" smtClean="0"/>
              <a:t> and Beyond", Addison-Wesley, 2015.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Easttom</a:t>
            </a:r>
            <a:r>
              <a:rPr lang="en-US" dirty="0" smtClean="0"/>
              <a:t> II, William Chuck. Network defense and countermeasures: principles and practices. Pearson IT Certification, 2013.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Snort 3.0 User manual, httpw://www.snort.org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Internet security </a:t>
            </a:r>
            <a:r>
              <a:rPr lang="en-US" dirty="0" smtClean="0">
                <a:hlinkClick r:id="rId2"/>
              </a:rPr>
              <a:t>http://www.cis.syr.edu/~wedu/Teaching/cis758/readings.html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Learn </a:t>
            </a:r>
            <a:r>
              <a:rPr lang="en-US" dirty="0" smtClean="0">
                <a:hlinkClick r:id="rId3"/>
              </a:rPr>
              <a:t>https://www.open.edu/openlearn/ocw/mod/oucontent/view.php?id=48261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IDPS </a:t>
            </a:r>
            <a:r>
              <a:rPr lang="en-US" dirty="0" smtClean="0">
                <a:hlinkClick r:id="rId4"/>
              </a:rPr>
              <a:t>https://cloudacademy.com/course/intrusion-detection-and-prevention-on-amazon-web-services/ids-ips-in-detail-1/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SVNIT course structure </a:t>
            </a:r>
            <a:r>
              <a:rPr lang="en-US" dirty="0" smtClean="0">
                <a:hlinkClick r:id="rId5"/>
              </a:rPr>
              <a:t>http://www.svnit.ac.in/web/department/computer/CO624.php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Detecting and Mitigating Cyber Threats and Attacks </a:t>
            </a:r>
            <a:r>
              <a:rPr lang="en-US" dirty="0" smtClean="0">
                <a:hlinkClick r:id="rId6"/>
              </a:rPr>
              <a:t>https://www.coursera.org/learn/detecting-cyber-attacks/home/welcome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Secure Networked System with Firewall and IDS  </a:t>
            </a:r>
            <a:r>
              <a:rPr lang="en-US" dirty="0" smtClean="0">
                <a:hlinkClick r:id="rId7"/>
              </a:rPr>
              <a:t>https://www.coursera.org/learn/secure-networked-system-with-firewall-ids/home/welcome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8"/>
              </a:rPr>
              <a:t>https://www.coursera.org/learn/secure-networked-system-with-firewall-ids#syllabus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Customizable Network intrusion dataset creator </a:t>
            </a:r>
            <a:r>
              <a:rPr lang="en-US" dirty="0" smtClean="0">
                <a:hlinkClick r:id="rId9"/>
              </a:rPr>
              <a:t>https://github.com/nrajasin/Network-intrusion-dataset-creator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10"/>
              </a:rPr>
              <a:t>https://www.researchgate.net/post/Is_there_any_tool_to_convert_pcap_tcpdump_file_into_KDD_dataset_format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Information Security and Assurance  </a:t>
            </a:r>
            <a:r>
              <a:rPr lang="en-US" dirty="0" smtClean="0">
                <a:hlinkClick r:id="rId11"/>
              </a:rPr>
              <a:t>https://people.eecs.ku.edu/~saiedian/710/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12"/>
              </a:rPr>
              <a:t>http://ranger.uta.edu/~dliu/courses/cse6392-ids-spring2007/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SNORT Tutorial </a:t>
            </a:r>
            <a:r>
              <a:rPr lang="en-US" dirty="0" smtClean="0">
                <a:hlinkClick r:id="rId13"/>
              </a:rPr>
              <a:t>https://www.youtube.com/watch?v=W1pb9DFCXLw&amp;list=PLpPXZRVU-dX33VNUeqWrMmBNf5FeKVmi-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r>
              <a:rPr lang="en-US" dirty="0" smtClean="0"/>
              <a:t>Overview of Firewalls</a:t>
            </a:r>
            <a:endParaRPr lang="en-US" dirty="0"/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665" y="1217974"/>
            <a:ext cx="8229600" cy="32575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Firewalls are not a standalone solution</a:t>
            </a:r>
          </a:p>
          <a:p>
            <a:pPr lvl="1"/>
            <a:r>
              <a:rPr lang="en-US" sz="2300" dirty="0"/>
              <a:t>Cannot protect from internal threats</a:t>
            </a:r>
          </a:p>
          <a:p>
            <a:pPr lvl="1"/>
            <a:r>
              <a:rPr lang="en-US" sz="2300" dirty="0"/>
              <a:t>Need strong security policy and employee </a:t>
            </a:r>
            <a:r>
              <a:rPr lang="en-US" sz="2300" dirty="0" smtClean="0"/>
              <a:t>education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olicy should include strict procedures for keeping patches updated and checking for vulnerabilities</a:t>
            </a:r>
            <a:endParaRPr lang="en-US" dirty="0"/>
          </a:p>
          <a:p>
            <a:r>
              <a:rPr lang="en-US" dirty="0"/>
              <a:t>Firewalls must be combined with</a:t>
            </a:r>
          </a:p>
          <a:p>
            <a:pPr lvl="1"/>
            <a:r>
              <a:rPr lang="en-US" sz="2300" dirty="0"/>
              <a:t>Antivirus software</a:t>
            </a:r>
          </a:p>
          <a:p>
            <a:pPr lvl="1"/>
            <a:r>
              <a:rPr lang="en-US" sz="2300" dirty="0" smtClean="0"/>
              <a:t>IDPS</a:t>
            </a:r>
            <a:endParaRPr lang="en-US" sz="2300" dirty="0"/>
          </a:p>
          <a:p>
            <a:r>
              <a:rPr lang="en-US" dirty="0" smtClean="0"/>
              <a:t>Defense in depth (DiD): layered defense strategy that includes an IDPS, firewalls, antivirus software, access control and auditing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Software and Hardware 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Core functions of firewalls:</a:t>
            </a:r>
          </a:p>
          <a:p>
            <a:pPr lvl="1"/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Proxying</a:t>
            </a:r>
          </a:p>
          <a:p>
            <a:pPr lvl="1"/>
            <a:r>
              <a:rPr lang="en-US" dirty="0" smtClean="0"/>
              <a:t>Logging</a:t>
            </a:r>
          </a:p>
          <a:p>
            <a:r>
              <a:rPr lang="en-US" dirty="0" smtClean="0"/>
              <a:t>This chapter covers the two main types of firewalls:</a:t>
            </a:r>
          </a:p>
          <a:p>
            <a:pPr lvl="1"/>
            <a:r>
              <a:rPr lang="en-US" dirty="0" smtClean="0"/>
              <a:t>Software-based firewalls</a:t>
            </a:r>
          </a:p>
          <a:p>
            <a:pPr lvl="1"/>
            <a:r>
              <a:rPr lang="en-US" dirty="0" smtClean="0"/>
              <a:t>Hardware-based firewalls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576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r>
              <a:rPr lang="en-US" dirty="0"/>
              <a:t>Software-Based Firewalls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Software programs can be combined with hardware devices to create a secure checkpoint</a:t>
            </a:r>
          </a:p>
          <a:p>
            <a:pPr lvl="1"/>
            <a:r>
              <a:rPr lang="en-US" dirty="0" smtClean="0"/>
              <a:t>Require extensive configuration</a:t>
            </a:r>
          </a:p>
          <a:p>
            <a:r>
              <a:rPr lang="en-US" dirty="0" smtClean="0"/>
              <a:t>Free </a:t>
            </a:r>
            <a:r>
              <a:rPr lang="en-US" dirty="0"/>
              <a:t>firewall </a:t>
            </a:r>
            <a:r>
              <a:rPr lang="en-US" dirty="0" smtClean="0"/>
              <a:t>programs</a:t>
            </a:r>
            <a:endParaRPr lang="en-US" dirty="0"/>
          </a:p>
          <a:p>
            <a:pPr lvl="1"/>
            <a:r>
              <a:rPr lang="en-US" dirty="0"/>
              <a:t>Logging capabilities are not as robust as some commercial products</a:t>
            </a:r>
          </a:p>
          <a:p>
            <a:pPr lvl="1"/>
            <a:r>
              <a:rPr lang="en-US" dirty="0"/>
              <a:t>Configuration can be difficult</a:t>
            </a:r>
          </a:p>
          <a:p>
            <a:pPr lvl="1"/>
            <a:r>
              <a:rPr lang="en-US" dirty="0"/>
              <a:t>Popular free firewall programs</a:t>
            </a:r>
          </a:p>
          <a:p>
            <a:pPr lvl="2"/>
            <a:r>
              <a:rPr lang="en-US" dirty="0"/>
              <a:t>Netfilter</a:t>
            </a:r>
          </a:p>
          <a:p>
            <a:pPr lvl="2"/>
            <a:r>
              <a:rPr lang="en-US" dirty="0"/>
              <a:t>ZoneAlarm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r>
              <a:rPr lang="en-US" dirty="0"/>
              <a:t>Software-Based </a:t>
            </a:r>
            <a:r>
              <a:rPr lang="en-US" dirty="0" smtClean="0"/>
              <a:t>Firewalls</a:t>
            </a:r>
            <a:endParaRPr lang="en-US" dirty="0"/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Commercial </a:t>
            </a:r>
            <a:r>
              <a:rPr lang="en-US" dirty="0" smtClean="0"/>
              <a:t>Firewall Programs</a:t>
            </a:r>
            <a:r>
              <a:rPr lang="en-US" dirty="0"/>
              <a:t>: Personal firewalls</a:t>
            </a:r>
          </a:p>
          <a:p>
            <a:pPr lvl="1"/>
            <a:r>
              <a:rPr lang="en-US" dirty="0"/>
              <a:t>Located between the Ethernet adapter driver and the TCP/IP stack</a:t>
            </a:r>
          </a:p>
          <a:p>
            <a:pPr lvl="2"/>
            <a:r>
              <a:rPr lang="en-US" dirty="0"/>
              <a:t>Inspect traffic going between the driver and the stack</a:t>
            </a:r>
          </a:p>
          <a:p>
            <a:pPr lvl="1"/>
            <a:r>
              <a:rPr lang="en-US" dirty="0"/>
              <a:t>Popular </a:t>
            </a:r>
            <a:r>
              <a:rPr lang="en-US" dirty="0" smtClean="0"/>
              <a:t>choices</a:t>
            </a:r>
          </a:p>
          <a:p>
            <a:pPr lvl="2"/>
            <a:r>
              <a:rPr lang="en-US" dirty="0" smtClean="0"/>
              <a:t>CA Internet Security Suite</a:t>
            </a:r>
            <a:endParaRPr lang="en-US" dirty="0"/>
          </a:p>
          <a:p>
            <a:pPr lvl="2"/>
            <a:r>
              <a:rPr lang="en-US" dirty="0"/>
              <a:t>Norton </a:t>
            </a:r>
            <a:r>
              <a:rPr lang="en-US" dirty="0" smtClean="0"/>
              <a:t>Internet Security</a:t>
            </a:r>
            <a:endParaRPr lang="en-US" dirty="0"/>
          </a:p>
          <a:p>
            <a:pPr lvl="2"/>
            <a:r>
              <a:rPr lang="en-US" dirty="0"/>
              <a:t>ZoneAlarm </a:t>
            </a:r>
            <a:r>
              <a:rPr lang="en-US" dirty="0" smtClean="0"/>
              <a:t>Internet Security Suite</a:t>
            </a:r>
          </a:p>
          <a:p>
            <a:pPr lvl="2"/>
            <a:r>
              <a:rPr lang="en-US" dirty="0" smtClean="0"/>
              <a:t>Kaspersky Internet Security</a:t>
            </a:r>
            <a:endParaRPr lang="en-US" dirty="0"/>
          </a:p>
          <a:p>
            <a:pPr lvl="1"/>
            <a:r>
              <a:rPr lang="en-US" dirty="0" smtClean="0"/>
              <a:t>Do not offer extensive firewall protection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2960</Words>
  <Application>Microsoft Office PowerPoint</Application>
  <PresentationFormat>On-screen Show (16:9)</PresentationFormat>
  <Paragraphs>458</Paragraphs>
  <Slides>54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Slide 1</vt:lpstr>
      <vt:lpstr>Slide 2</vt:lpstr>
      <vt:lpstr>An Overview of Firewalls</vt:lpstr>
      <vt:lpstr>An Overview of Firewalls</vt:lpstr>
      <vt:lpstr>Overview of Firewalls</vt:lpstr>
      <vt:lpstr>Overview of Firewalls</vt:lpstr>
      <vt:lpstr>Comparing Software and Hardware Firewalls</vt:lpstr>
      <vt:lpstr>Software-Based Firewalls</vt:lpstr>
      <vt:lpstr>Software-Based Firewalls</vt:lpstr>
      <vt:lpstr>Software-Based Firewalls</vt:lpstr>
      <vt:lpstr>Hardware Firewalls</vt:lpstr>
      <vt:lpstr>Hardware Firewalls</vt:lpstr>
      <vt:lpstr>Slide 13</vt:lpstr>
      <vt:lpstr>Packet Filtering and Firewall Rule Sets</vt:lpstr>
      <vt:lpstr>Stateless Packet Filtering</vt:lpstr>
      <vt:lpstr>Slide 16</vt:lpstr>
      <vt:lpstr>Stateful Packet Filtering</vt:lpstr>
      <vt:lpstr>Slide 18</vt:lpstr>
      <vt:lpstr>Stateful Packet Filtering</vt:lpstr>
      <vt:lpstr>Slide 20</vt:lpstr>
      <vt:lpstr>Slide 21</vt:lpstr>
      <vt:lpstr>Packet Filtering Based on Position</vt:lpstr>
      <vt:lpstr>Slide 23</vt:lpstr>
      <vt:lpstr>Packet Filtering Based on Position</vt:lpstr>
      <vt:lpstr>Slide 25</vt:lpstr>
      <vt:lpstr>Firewall Rule Sets</vt:lpstr>
      <vt:lpstr>Base the Rule Base on Your Security Policy</vt:lpstr>
      <vt:lpstr>Base the Rule Base on Your Security Policy</vt:lpstr>
      <vt:lpstr>Create a Firewall Policy For Application Traffic</vt:lpstr>
      <vt:lpstr>Slide 30</vt:lpstr>
      <vt:lpstr>Create a Firewall Policy For Application Traffic</vt:lpstr>
      <vt:lpstr>Keep the Rule Base Simple</vt:lpstr>
      <vt:lpstr>Restrict Subnets, Ports, and Protocols</vt:lpstr>
      <vt:lpstr>Slide 34</vt:lpstr>
      <vt:lpstr>Restrict Subnets, Ports, and Protocols</vt:lpstr>
      <vt:lpstr>Slide 36</vt:lpstr>
      <vt:lpstr>Slide 37</vt:lpstr>
      <vt:lpstr>Restrict Subnets, Ports, and Protocols</vt:lpstr>
      <vt:lpstr>Restrict Subnets, Ports, and Protocols</vt:lpstr>
      <vt:lpstr>Restrict Subnets, Ports, and Protocols</vt:lpstr>
      <vt:lpstr>Restrict Subnets, Ports, and Protocols</vt:lpstr>
      <vt:lpstr>Slide 42</vt:lpstr>
      <vt:lpstr>Control Internet Services</vt:lpstr>
      <vt:lpstr>Control Internet Services</vt:lpstr>
      <vt:lpstr>Control Internet Services</vt:lpstr>
      <vt:lpstr>Slide 46</vt:lpstr>
      <vt:lpstr>Control Internet Services</vt:lpstr>
      <vt:lpstr>Slide 48</vt:lpstr>
      <vt:lpstr>Control Internet Services</vt:lpstr>
      <vt:lpstr>Slide 50</vt:lpstr>
      <vt:lpstr>Control Internet Services</vt:lpstr>
      <vt:lpstr>Summary</vt:lpstr>
      <vt:lpstr>Summary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Raghu Vamsi Potukuchi</dc:creator>
  <cp:lastModifiedBy>PRV</cp:lastModifiedBy>
  <cp:revision>43</cp:revision>
  <dcterms:created xsi:type="dcterms:W3CDTF">2020-12-22T06:29:42Z</dcterms:created>
  <dcterms:modified xsi:type="dcterms:W3CDTF">2022-11-03T03:57:01Z</dcterms:modified>
</cp:coreProperties>
</file>