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79" r:id="rId7"/>
    <p:sldId id="276"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mputerhope.com/jargon/s/startmen.htm" TargetMode="External"/><Relationship Id="rId2" Type="http://schemas.openxmlformats.org/officeDocument/2006/relationships/hyperlink" Target="https://www.computerhope.com/issues/ch000739.htm" TargetMode="External"/><Relationship Id="rId1" Type="http://schemas.openxmlformats.org/officeDocument/2006/relationships/slideLayout" Target="../slideLayouts/slideLayout2.xml"/><Relationship Id="rId4" Type="http://schemas.openxmlformats.org/officeDocument/2006/relationships/hyperlink" Target="https://www.computerhope.com/jargon/a/alt.ht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__Create%20EXEs%20in%20Windows%20without%20installing%20extra%20softwar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Intentional Malicious Software - Malware</a:t>
            </a:r>
            <a:endParaRPr lang="en-IN" dirty="0"/>
          </a:p>
        </p:txBody>
      </p:sp>
      <p:sp>
        <p:nvSpPr>
          <p:cNvPr id="3" name="Subtitle 2"/>
          <p:cNvSpPr>
            <a:spLocks noGrp="1"/>
          </p:cNvSpPr>
          <p:nvPr>
            <p:ph type="subTitle" idx="1"/>
          </p:nvPr>
        </p:nvSpPr>
        <p:spPr/>
        <p:txBody>
          <a:bodyPr/>
          <a:lstStyle/>
          <a:p>
            <a:r>
              <a:rPr lang="en-IN" dirty="0" smtClean="0"/>
              <a:t>Computer Security – Principles and Practice by William Stallings and </a:t>
            </a:r>
            <a:r>
              <a:rPr lang="en-IN" dirty="0" err="1" smtClean="0"/>
              <a:t>Lawrie</a:t>
            </a:r>
            <a:r>
              <a:rPr lang="en-IN" dirty="0" smtClean="0"/>
              <a:t> Brown</a:t>
            </a:r>
            <a:endParaRPr lang="en-IN" dirty="0"/>
          </a:p>
        </p:txBody>
      </p:sp>
    </p:spTree>
    <p:extLst>
      <p:ext uri="{BB962C8B-B14F-4D97-AF65-F5344CB8AC3E}">
        <p14:creationId xmlns:p14="http://schemas.microsoft.com/office/powerpoint/2010/main" val="276959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start a bat file at boot time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hlinkClick r:id="rId2"/>
              </a:rPr>
              <a:t>Create a shortcut</a:t>
            </a:r>
            <a:r>
              <a:rPr lang="en-IN" dirty="0" smtClean="0"/>
              <a:t> to the batch file.</a:t>
            </a:r>
          </a:p>
          <a:p>
            <a:r>
              <a:rPr lang="en-IN" dirty="0" smtClean="0"/>
              <a:t>Once the shortcut has been created, right-click the file and select </a:t>
            </a:r>
            <a:r>
              <a:rPr lang="en-IN" b="1" dirty="0" smtClean="0"/>
              <a:t>Cut</a:t>
            </a:r>
            <a:r>
              <a:rPr lang="en-IN" dirty="0" smtClean="0"/>
              <a:t>.</a:t>
            </a:r>
          </a:p>
          <a:p>
            <a:r>
              <a:rPr lang="en-IN" dirty="0" smtClean="0"/>
              <a:t>Click </a:t>
            </a:r>
            <a:r>
              <a:rPr lang="en-IN" dirty="0" smtClean="0">
                <a:hlinkClick r:id="rId3"/>
              </a:rPr>
              <a:t>Start</a:t>
            </a:r>
            <a:r>
              <a:rPr lang="en-IN" dirty="0" smtClean="0"/>
              <a:t>, then Programs or All Programs. Find the </a:t>
            </a:r>
            <a:r>
              <a:rPr lang="en-IN" b="1" dirty="0" err="1" smtClean="0"/>
              <a:t>Startup</a:t>
            </a:r>
            <a:r>
              <a:rPr lang="en-IN" dirty="0" smtClean="0"/>
              <a:t> folder and right-click that folder, then select </a:t>
            </a:r>
            <a:r>
              <a:rPr lang="en-IN" b="1" dirty="0" smtClean="0"/>
              <a:t>Open</a:t>
            </a:r>
            <a:r>
              <a:rPr lang="en-IN" dirty="0" smtClean="0"/>
              <a:t>.</a:t>
            </a:r>
          </a:p>
          <a:p>
            <a:r>
              <a:rPr lang="en-IN" dirty="0" smtClean="0"/>
              <a:t>Once the </a:t>
            </a:r>
            <a:r>
              <a:rPr lang="en-IN" dirty="0" err="1" smtClean="0"/>
              <a:t>Startup</a:t>
            </a:r>
            <a:r>
              <a:rPr lang="en-IN" dirty="0" smtClean="0"/>
              <a:t> folder has been opened, click </a:t>
            </a:r>
            <a:r>
              <a:rPr lang="en-IN" b="1" dirty="0" smtClean="0"/>
              <a:t>Edit</a:t>
            </a:r>
            <a:r>
              <a:rPr lang="en-IN" dirty="0" smtClean="0"/>
              <a:t> in the menu bar, then </a:t>
            </a:r>
            <a:r>
              <a:rPr lang="en-IN" b="1" dirty="0" smtClean="0"/>
              <a:t>Paste</a:t>
            </a:r>
            <a:r>
              <a:rPr lang="en-IN" dirty="0" smtClean="0"/>
              <a:t> to paste the shortcut into the </a:t>
            </a:r>
            <a:r>
              <a:rPr lang="en-IN" dirty="0" err="1" smtClean="0"/>
              <a:t>startup</a:t>
            </a:r>
            <a:r>
              <a:rPr lang="en-IN" dirty="0" smtClean="0"/>
              <a:t> folder. If you do not see the menu bar, press the </a:t>
            </a:r>
            <a:r>
              <a:rPr lang="en-IN" dirty="0" smtClean="0">
                <a:hlinkClick r:id="rId4"/>
              </a:rPr>
              <a:t>Alt</a:t>
            </a:r>
            <a:r>
              <a:rPr lang="en-IN" dirty="0" smtClean="0"/>
              <a:t> key to make the menu bar visible.</a:t>
            </a:r>
          </a:p>
          <a:p>
            <a:endParaRPr lang="en-IN" dirty="0"/>
          </a:p>
        </p:txBody>
      </p:sp>
    </p:spTree>
    <p:extLst>
      <p:ext uri="{BB962C8B-B14F-4D97-AF65-F5344CB8AC3E}">
        <p14:creationId xmlns:p14="http://schemas.microsoft.com/office/powerpoint/2010/main" val="1836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File Commands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34220" y="1600200"/>
            <a:ext cx="8075559" cy="4525963"/>
          </a:xfrm>
          <a:prstGeom prst="rect">
            <a:avLst/>
          </a:prstGeom>
          <a:noFill/>
          <a:ln w="9525">
            <a:noFill/>
            <a:miter lim="800000"/>
            <a:headEnd/>
            <a:tailEnd/>
          </a:ln>
          <a:effectLst/>
        </p:spPr>
      </p:pic>
    </p:spTree>
    <p:extLst>
      <p:ext uri="{BB962C8B-B14F-4D97-AF65-F5344CB8AC3E}">
        <p14:creationId xmlns:p14="http://schemas.microsoft.com/office/powerpoint/2010/main" val="3546296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File Commands</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193212" y="1600200"/>
            <a:ext cx="6757576" cy="4525963"/>
          </a:xfrm>
          <a:prstGeom prst="rect">
            <a:avLst/>
          </a:prstGeom>
          <a:noFill/>
          <a:ln w="9525">
            <a:noFill/>
            <a:miter lim="800000"/>
            <a:headEnd/>
            <a:tailEnd/>
          </a:ln>
          <a:effectLst/>
        </p:spPr>
      </p:pic>
    </p:spTree>
    <p:extLst>
      <p:ext uri="{BB962C8B-B14F-4D97-AF65-F5344CB8AC3E}">
        <p14:creationId xmlns:p14="http://schemas.microsoft.com/office/powerpoint/2010/main" val="194491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File Commands</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1219200" y="990600"/>
            <a:ext cx="6877964" cy="4525963"/>
          </a:xfrm>
          <a:prstGeom prst="rect">
            <a:avLst/>
          </a:prstGeom>
          <a:noFill/>
          <a:ln w="9525">
            <a:noFill/>
            <a:miter lim="800000"/>
            <a:headEnd/>
            <a:tailEnd/>
          </a:ln>
          <a:effectLst/>
        </p:spPr>
      </p:pic>
    </p:spTree>
    <p:extLst>
      <p:ext uri="{BB962C8B-B14F-4D97-AF65-F5344CB8AC3E}">
        <p14:creationId xmlns:p14="http://schemas.microsoft.com/office/powerpoint/2010/main" val="1793163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noChangeArrowheads="1"/>
          </p:cNvPicPr>
          <p:nvPr>
            <p:ph idx="1"/>
          </p:nvPr>
        </p:nvPicPr>
        <p:blipFill>
          <a:blip r:embed="rId2"/>
          <a:srcRect/>
          <a:stretch>
            <a:fillRect/>
          </a:stretch>
        </p:blipFill>
        <p:spPr bwMode="auto">
          <a:xfrm>
            <a:off x="1062037" y="2944019"/>
            <a:ext cx="7019925" cy="1838325"/>
          </a:xfrm>
          <a:prstGeom prst="rect">
            <a:avLst/>
          </a:prstGeom>
          <a:noFill/>
          <a:ln w="9525">
            <a:noFill/>
            <a:miter lim="800000"/>
            <a:headEnd/>
            <a:tailEnd/>
          </a:ln>
          <a:effectLst/>
        </p:spPr>
      </p:pic>
    </p:spTree>
    <p:extLst>
      <p:ext uri="{BB962C8B-B14F-4D97-AF65-F5344CB8AC3E}">
        <p14:creationId xmlns:p14="http://schemas.microsoft.com/office/powerpoint/2010/main" val="3594173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Fork Bomb Virus </a:t>
            </a:r>
            <a:r>
              <a:rPr lang="en-IN" dirty="0" smtClean="0">
                <a:solidFill>
                  <a:srgbClr val="FF0000"/>
                </a:solidFill>
              </a:rPr>
              <a:t>(Run only inside a VM)</a:t>
            </a:r>
            <a:endParaRPr lang="en-IN" dirty="0">
              <a:solidFill>
                <a:srgbClr val="FF0000"/>
              </a:solidFill>
            </a:endParaRPr>
          </a:p>
        </p:txBody>
      </p:sp>
      <p:sp>
        <p:nvSpPr>
          <p:cNvPr id="3" name="Content Placeholder 2"/>
          <p:cNvSpPr>
            <a:spLocks noGrp="1"/>
          </p:cNvSpPr>
          <p:nvPr>
            <p:ph idx="1"/>
          </p:nvPr>
        </p:nvSpPr>
        <p:spPr/>
        <p:txBody>
          <a:bodyPr>
            <a:normAutofit/>
          </a:bodyPr>
          <a:lstStyle/>
          <a:p>
            <a:pPr>
              <a:buNone/>
            </a:pPr>
            <a:r>
              <a:rPr lang="en-IN" sz="2400" dirty="0" smtClean="0">
                <a:solidFill>
                  <a:srgbClr val="FF0000"/>
                </a:solidFill>
              </a:rPr>
              <a:t>:s </a:t>
            </a:r>
          </a:p>
          <a:p>
            <a:pPr>
              <a:buNone/>
            </a:pPr>
            <a:r>
              <a:rPr lang="en-IN" sz="2400" dirty="0" smtClean="0">
                <a:solidFill>
                  <a:srgbClr val="FF0000"/>
                </a:solidFill>
              </a:rPr>
              <a:t>start %0 </a:t>
            </a:r>
          </a:p>
          <a:p>
            <a:pPr>
              <a:buNone/>
            </a:pPr>
            <a:r>
              <a:rPr lang="en-IN" sz="2400" dirty="0" err="1" smtClean="0">
                <a:solidFill>
                  <a:srgbClr val="FF0000"/>
                </a:solidFill>
              </a:rPr>
              <a:t>goto</a:t>
            </a:r>
            <a:r>
              <a:rPr lang="en-IN" sz="2400" dirty="0" smtClean="0">
                <a:solidFill>
                  <a:srgbClr val="FF0000"/>
                </a:solidFill>
              </a:rPr>
              <a:t> s</a:t>
            </a:r>
          </a:p>
          <a:p>
            <a:r>
              <a:rPr lang="en-IN" dirty="0" smtClean="0"/>
              <a:t>Solution</a:t>
            </a:r>
          </a:p>
          <a:p>
            <a:pPr lvl="1"/>
            <a:r>
              <a:rPr lang="en-IN" dirty="0" smtClean="0"/>
              <a:t>Anti Virus should detect</a:t>
            </a:r>
          </a:p>
          <a:p>
            <a:pPr lvl="1"/>
            <a:r>
              <a:rPr lang="en-IN" dirty="0" smtClean="0"/>
              <a:t>limit the maximum number of processes that a single user may own </a:t>
            </a:r>
            <a:br>
              <a:rPr lang="en-IN" dirty="0" smtClean="0"/>
            </a:br>
            <a:endParaRPr lang="en-IN" dirty="0"/>
          </a:p>
        </p:txBody>
      </p:sp>
    </p:spTree>
    <p:extLst>
      <p:ext uri="{BB962C8B-B14F-4D97-AF65-F5344CB8AC3E}">
        <p14:creationId xmlns:p14="http://schemas.microsoft.com/office/powerpoint/2010/main" val="549589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Another Annoying Virus – Application Bomber </a:t>
            </a:r>
            <a:r>
              <a:rPr lang="en-IN" dirty="0" smtClean="0">
                <a:solidFill>
                  <a:srgbClr val="FF0000"/>
                </a:solidFill>
              </a:rPr>
              <a:t>(Run only inside a VM)</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@echo off</a:t>
            </a:r>
          </a:p>
          <a:p>
            <a:pPr>
              <a:buNone/>
            </a:pPr>
            <a:endParaRPr lang="en-IN" dirty="0" smtClean="0"/>
          </a:p>
          <a:p>
            <a:pPr>
              <a:buNone/>
            </a:pPr>
            <a:r>
              <a:rPr lang="en-IN" dirty="0" smtClean="0"/>
              <a:t>:loop</a:t>
            </a:r>
          </a:p>
          <a:p>
            <a:pPr>
              <a:buNone/>
            </a:pPr>
            <a:endParaRPr lang="en-IN" dirty="0" smtClean="0"/>
          </a:p>
          <a:p>
            <a:pPr>
              <a:buNone/>
            </a:pPr>
            <a:r>
              <a:rPr lang="en-IN" dirty="0" smtClean="0"/>
              <a:t>start notepad </a:t>
            </a:r>
          </a:p>
          <a:p>
            <a:pPr>
              <a:buNone/>
            </a:pPr>
            <a:r>
              <a:rPr lang="en-IN" dirty="0" smtClean="0"/>
              <a:t>start </a:t>
            </a:r>
            <a:r>
              <a:rPr lang="en-IN" dirty="0" err="1" smtClean="0"/>
              <a:t>winword</a:t>
            </a:r>
            <a:r>
              <a:rPr lang="en-IN" dirty="0" smtClean="0"/>
              <a:t> </a:t>
            </a:r>
          </a:p>
          <a:p>
            <a:pPr>
              <a:buNone/>
            </a:pPr>
            <a:r>
              <a:rPr lang="en-IN" dirty="0" smtClean="0"/>
              <a:t>start </a:t>
            </a:r>
            <a:r>
              <a:rPr lang="en-IN" dirty="0" err="1" smtClean="0"/>
              <a:t>mspaint</a:t>
            </a:r>
            <a:r>
              <a:rPr lang="en-IN" dirty="0" smtClean="0"/>
              <a:t> </a:t>
            </a:r>
          </a:p>
          <a:p>
            <a:pPr>
              <a:buNone/>
            </a:pPr>
            <a:r>
              <a:rPr lang="en-IN" dirty="0" smtClean="0"/>
              <a:t>start write </a:t>
            </a:r>
          </a:p>
          <a:p>
            <a:pPr>
              <a:buNone/>
            </a:pPr>
            <a:r>
              <a:rPr lang="en-IN" dirty="0" smtClean="0"/>
              <a:t>start </a:t>
            </a:r>
            <a:r>
              <a:rPr lang="en-IN" dirty="0" err="1" smtClean="0"/>
              <a:t>cmd</a:t>
            </a:r>
            <a:endParaRPr lang="en-IN" dirty="0" smtClean="0"/>
          </a:p>
          <a:p>
            <a:pPr>
              <a:buNone/>
            </a:pPr>
            <a:r>
              <a:rPr lang="en-IN" dirty="0" smtClean="0"/>
              <a:t>start explorer </a:t>
            </a:r>
          </a:p>
          <a:p>
            <a:pPr>
              <a:buNone/>
            </a:pPr>
            <a:r>
              <a:rPr lang="en-IN" dirty="0" smtClean="0"/>
              <a:t>start control </a:t>
            </a:r>
          </a:p>
          <a:p>
            <a:pPr>
              <a:buNone/>
            </a:pPr>
            <a:r>
              <a:rPr lang="en-IN" dirty="0" smtClean="0"/>
              <a:t>start calc</a:t>
            </a:r>
          </a:p>
          <a:p>
            <a:pPr>
              <a:buNone/>
            </a:pPr>
            <a:endParaRPr lang="en-IN" dirty="0" smtClean="0"/>
          </a:p>
          <a:p>
            <a:pPr>
              <a:buNone/>
            </a:pPr>
            <a:r>
              <a:rPr lang="en-IN" dirty="0" err="1" smtClean="0"/>
              <a:t>Goto</a:t>
            </a:r>
            <a:r>
              <a:rPr lang="en-IN" dirty="0" smtClean="0"/>
              <a:t> loop</a:t>
            </a:r>
          </a:p>
          <a:p>
            <a:endParaRPr lang="en-IN" dirty="0"/>
          </a:p>
        </p:txBody>
      </p:sp>
    </p:spTree>
    <p:extLst>
      <p:ext uri="{BB962C8B-B14F-4D97-AF65-F5344CB8AC3E}">
        <p14:creationId xmlns:p14="http://schemas.microsoft.com/office/powerpoint/2010/main" val="2016268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Harmful Virus </a:t>
            </a:r>
            <a:r>
              <a:rPr lang="en-IN" dirty="0" smtClean="0">
                <a:solidFill>
                  <a:srgbClr val="FF0000"/>
                </a:solidFill>
              </a:rPr>
              <a:t>(Run only inside a VM)</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sz="2000" dirty="0" smtClean="0">
                <a:solidFill>
                  <a:srgbClr val="FF0000"/>
                </a:solidFill>
              </a:rPr>
              <a:t>@echo off </a:t>
            </a:r>
          </a:p>
          <a:p>
            <a:pPr>
              <a:buNone/>
            </a:pPr>
            <a:r>
              <a:rPr lang="en-IN" sz="2000" dirty="0" smtClean="0">
                <a:solidFill>
                  <a:srgbClr val="FF0000"/>
                </a:solidFill>
              </a:rPr>
              <a:t>:A </a:t>
            </a:r>
          </a:p>
          <a:p>
            <a:pPr>
              <a:buNone/>
            </a:pPr>
            <a:r>
              <a:rPr lang="en-IN" sz="2000" dirty="0" smtClean="0">
                <a:solidFill>
                  <a:srgbClr val="FF0000"/>
                </a:solidFill>
              </a:rPr>
              <a:t>set x</a:t>
            </a:r>
            <a:r>
              <a:rPr lang="en-IN" sz="2000" b="1" dirty="0" smtClean="0">
                <a:solidFill>
                  <a:srgbClr val="FF0000"/>
                </a:solidFill>
              </a:rPr>
              <a:t>=</a:t>
            </a:r>
            <a:r>
              <a:rPr lang="en-IN" sz="2000" dirty="0" smtClean="0">
                <a:solidFill>
                  <a:srgbClr val="FF0000"/>
                </a:solidFill>
              </a:rPr>
              <a:t>%random%  (gives random number between 0 and 32767)</a:t>
            </a:r>
          </a:p>
          <a:p>
            <a:pPr>
              <a:buNone/>
            </a:pPr>
            <a:r>
              <a:rPr lang="en-IN" sz="2000" dirty="0" smtClean="0">
                <a:solidFill>
                  <a:srgbClr val="FF0000"/>
                </a:solidFill>
              </a:rPr>
              <a:t>type %0 &gt;&gt; %</a:t>
            </a:r>
            <a:r>
              <a:rPr lang="en-IN" sz="2000" dirty="0" err="1" smtClean="0">
                <a:solidFill>
                  <a:srgbClr val="FF0000"/>
                </a:solidFill>
              </a:rPr>
              <a:t>x%.bat</a:t>
            </a:r>
            <a:r>
              <a:rPr lang="en-IN" sz="2000" dirty="0" smtClean="0">
                <a:solidFill>
                  <a:srgbClr val="FF0000"/>
                </a:solidFill>
              </a:rPr>
              <a:t> </a:t>
            </a:r>
          </a:p>
          <a:p>
            <a:pPr>
              <a:buNone/>
            </a:pPr>
            <a:r>
              <a:rPr lang="en-IN" sz="2000" dirty="0" smtClean="0">
                <a:solidFill>
                  <a:srgbClr val="FF0000"/>
                </a:solidFill>
              </a:rPr>
              <a:t>start %</a:t>
            </a:r>
            <a:r>
              <a:rPr lang="en-IN" sz="2000" dirty="0" err="1" smtClean="0">
                <a:solidFill>
                  <a:srgbClr val="FF0000"/>
                </a:solidFill>
              </a:rPr>
              <a:t>x%.bat</a:t>
            </a:r>
            <a:r>
              <a:rPr lang="en-IN" sz="2000" dirty="0" smtClean="0">
                <a:solidFill>
                  <a:srgbClr val="FF0000"/>
                </a:solidFill>
              </a:rPr>
              <a:t> </a:t>
            </a:r>
          </a:p>
          <a:p>
            <a:pPr>
              <a:buNone/>
            </a:pPr>
            <a:r>
              <a:rPr lang="en-IN" sz="2000" dirty="0" err="1" smtClean="0">
                <a:solidFill>
                  <a:srgbClr val="FF0000"/>
                </a:solidFill>
              </a:rPr>
              <a:t>goto</a:t>
            </a:r>
            <a:r>
              <a:rPr lang="en-IN" sz="2000" dirty="0" smtClean="0">
                <a:solidFill>
                  <a:srgbClr val="FF0000"/>
                </a:solidFill>
              </a:rPr>
              <a:t>: A </a:t>
            </a:r>
          </a:p>
          <a:p>
            <a:pPr>
              <a:buNone/>
            </a:pPr>
            <a:endParaRPr lang="en-IN" sz="2000" dirty="0" smtClean="0"/>
          </a:p>
          <a:p>
            <a:pPr>
              <a:buNone/>
            </a:pPr>
            <a:r>
              <a:rPr lang="en-IN" sz="2000" dirty="0" smtClean="0"/>
              <a:t>It creates a new batch file in the same directory and then copies itself onto this new file. It then starts this new virus and then both of them create another copy of themselves which are then run and the process repeats over and over and we have an exponential growth in the number of viruses on disk and in memory (RAM).</a:t>
            </a:r>
          </a:p>
          <a:p>
            <a:pPr>
              <a:buNone/>
            </a:pPr>
            <a:r>
              <a:rPr lang="en-IN" sz="2000" dirty="0" smtClean="0"/>
              <a:t>the computer will almost definitely crash, the operating system may be corrupted and on the next start up, you will be greeted by the well-known “Blue Screen Of Death”. The only way to get rid of it will be to format your hard drive and re-install the operating system.</a:t>
            </a:r>
          </a:p>
          <a:p>
            <a:pPr>
              <a:buNone/>
            </a:pPr>
            <a:endParaRPr lang="en-IN" sz="2000" dirty="0" smtClean="0"/>
          </a:p>
          <a:p>
            <a:pPr>
              <a:buNone/>
            </a:pPr>
            <a:r>
              <a:rPr lang="en-IN" sz="2000" dirty="0" smtClean="0"/>
              <a:t>%random% %%100 – for numbers in range 0-99</a:t>
            </a:r>
            <a:endParaRPr lang="en-IN" sz="2000" dirty="0"/>
          </a:p>
        </p:txBody>
      </p:sp>
    </p:spTree>
    <p:extLst>
      <p:ext uri="{BB962C8B-B14F-4D97-AF65-F5344CB8AC3E}">
        <p14:creationId xmlns:p14="http://schemas.microsoft.com/office/powerpoint/2010/main" val="2048187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Automatically launching a .bat virus </a:t>
            </a:r>
            <a:r>
              <a:rPr lang="en-IN" dirty="0" smtClean="0">
                <a:solidFill>
                  <a:srgbClr val="FF0000"/>
                </a:solidFill>
              </a:rPr>
              <a:t>(Run only inside a VM)</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To make this file execute automatically at </a:t>
            </a:r>
            <a:r>
              <a:rPr lang="en-IN" dirty="0" err="1" smtClean="0"/>
              <a:t>startup</a:t>
            </a:r>
            <a:r>
              <a:rPr lang="en-IN" dirty="0" smtClean="0"/>
              <a:t>, Do the following:-</a:t>
            </a:r>
          </a:p>
          <a:p>
            <a:pPr marL="514350" indent="-514350">
              <a:buAutoNum type="arabicPeriod"/>
            </a:pPr>
            <a:r>
              <a:rPr lang="en-IN" dirty="0" smtClean="0"/>
              <a:t>Create a shortcut of the .bat file by right clicking on it</a:t>
            </a:r>
          </a:p>
          <a:p>
            <a:pPr marL="514350" indent="-514350">
              <a:buAutoNum type="arabicPeriod"/>
            </a:pPr>
            <a:r>
              <a:rPr lang="en-IN" dirty="0" smtClean="0"/>
              <a:t>Open the start menu, In programs Open </a:t>
            </a:r>
            <a:r>
              <a:rPr lang="en-IN" dirty="0" err="1" smtClean="0"/>
              <a:t>Startup</a:t>
            </a:r>
            <a:r>
              <a:rPr lang="en-IN" dirty="0" smtClean="0"/>
              <a:t> folder and simply drag or cut-paste the shortcut into this folder</a:t>
            </a:r>
          </a:p>
          <a:p>
            <a:pPr marL="514350" indent="-514350">
              <a:buAutoNum type="arabicPeriod"/>
            </a:pPr>
            <a:r>
              <a:rPr lang="en-IN" dirty="0" smtClean="0"/>
              <a:t>The virus will break loose the next time the computer is started up</a:t>
            </a:r>
            <a:endParaRPr lang="en-IN" dirty="0"/>
          </a:p>
        </p:txBody>
      </p:sp>
    </p:spTree>
    <p:extLst>
      <p:ext uri="{BB962C8B-B14F-4D97-AF65-F5344CB8AC3E}">
        <p14:creationId xmlns:p14="http://schemas.microsoft.com/office/powerpoint/2010/main" val="2661862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Memory </a:t>
            </a:r>
            <a:r>
              <a:rPr lang="en-IN" dirty="0" err="1" smtClean="0"/>
              <a:t>Deleter</a:t>
            </a:r>
            <a:r>
              <a:rPr lang="en-IN" dirty="0" smtClean="0"/>
              <a:t> </a:t>
            </a:r>
            <a:r>
              <a:rPr lang="en-IN" dirty="0" smtClean="0">
                <a:solidFill>
                  <a:srgbClr val="FF0000"/>
                </a:solidFill>
              </a:rPr>
              <a:t>(Run only inside a VM)</a:t>
            </a:r>
            <a:endParaRPr lang="en-IN" dirty="0"/>
          </a:p>
        </p:txBody>
      </p:sp>
      <p:sp>
        <p:nvSpPr>
          <p:cNvPr id="3" name="Content Placeholder 2"/>
          <p:cNvSpPr>
            <a:spLocks noGrp="1"/>
          </p:cNvSpPr>
          <p:nvPr>
            <p:ph idx="1"/>
          </p:nvPr>
        </p:nvSpPr>
        <p:spPr/>
        <p:txBody>
          <a:bodyPr/>
          <a:lstStyle/>
          <a:p>
            <a:r>
              <a:rPr lang="en-IN" dirty="0" smtClean="0"/>
              <a:t>del </a:t>
            </a:r>
            <a:r>
              <a:rPr lang="en-IN" b="1" dirty="0" smtClean="0"/>
              <a:t>*</a:t>
            </a:r>
            <a:r>
              <a:rPr lang="en-IN" dirty="0" smtClean="0"/>
              <a:t>.</a:t>
            </a:r>
            <a:r>
              <a:rPr lang="en-IN" b="1" dirty="0" smtClean="0"/>
              <a:t>*</a:t>
            </a:r>
          </a:p>
          <a:p>
            <a:r>
              <a:rPr lang="en-IN" dirty="0" smtClean="0"/>
              <a:t>Save as batch file</a:t>
            </a:r>
          </a:p>
          <a:p>
            <a:r>
              <a:rPr lang="en-IN" dirty="0" smtClean="0"/>
              <a:t>Solution – implement principle of least privilege</a:t>
            </a:r>
          </a:p>
          <a:p>
            <a:r>
              <a:rPr lang="en-IN" dirty="0" smtClean="0"/>
              <a:t>Folder Access Denied – for others data</a:t>
            </a:r>
            <a:endParaRPr lang="en-IN" dirty="0"/>
          </a:p>
        </p:txBody>
      </p:sp>
    </p:spTree>
    <p:extLst>
      <p:ext uri="{BB962C8B-B14F-4D97-AF65-F5344CB8AC3E}">
        <p14:creationId xmlns:p14="http://schemas.microsoft.com/office/powerpoint/2010/main" val="2211914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Malicious Software</a:t>
            </a:r>
          </a:p>
        </p:txBody>
      </p:sp>
      <p:sp>
        <p:nvSpPr>
          <p:cNvPr id="17411" name="Rectangle 3"/>
          <p:cNvSpPr>
            <a:spLocks noGrp="1" noChangeArrowheads="1"/>
          </p:cNvSpPr>
          <p:nvPr>
            <p:ph type="body" idx="1"/>
          </p:nvPr>
        </p:nvSpPr>
        <p:spPr>
          <a:xfrm>
            <a:off x="685800" y="1676400"/>
            <a:ext cx="7848600" cy="4343400"/>
          </a:xfrm>
        </p:spPr>
        <p:txBody>
          <a:bodyPr/>
          <a:lstStyle/>
          <a:p>
            <a:pPr marL="609600" indent="-609600" eaLnBrk="1" hangingPunct="1">
              <a:buFontTx/>
              <a:buNone/>
            </a:pPr>
            <a:r>
              <a:rPr lang="en-US" sz="2400" dirty="0" smtClean="0"/>
              <a:t>Malware is not new…</a:t>
            </a:r>
          </a:p>
          <a:p>
            <a:pPr marL="609600" indent="-609600" eaLnBrk="1" hangingPunct="1">
              <a:buFontTx/>
              <a:buNone/>
            </a:pPr>
            <a:r>
              <a:rPr lang="en-US" sz="2400" dirty="0" smtClean="0"/>
              <a:t>Fred Cohen’s initial virus work in 1980’s</a:t>
            </a:r>
          </a:p>
          <a:p>
            <a:pPr marL="990600" lvl="1" indent="-533400" eaLnBrk="1" hangingPunct="1"/>
            <a:r>
              <a:rPr lang="en-US" sz="2400" dirty="0" smtClean="0"/>
              <a:t>Used viruses to break MLS systems</a:t>
            </a:r>
          </a:p>
          <a:p>
            <a:pPr marL="609600" indent="-609600" eaLnBrk="1" hangingPunct="1">
              <a:buFontTx/>
              <a:buNone/>
            </a:pPr>
            <a:r>
              <a:rPr lang="en-US" sz="2400" dirty="0" smtClean="0"/>
              <a:t>Types of malware (lots of overlap)</a:t>
            </a:r>
          </a:p>
          <a:p>
            <a:pPr marL="990600" lvl="1" indent="-533400" eaLnBrk="1" hangingPunct="1">
              <a:buFontTx/>
              <a:buChar char="o"/>
            </a:pPr>
            <a:r>
              <a:rPr lang="en-US" sz="2400" b="0" dirty="0" smtClean="0"/>
              <a:t>Virus</a:t>
            </a:r>
            <a:r>
              <a:rPr lang="en-US" sz="2400" dirty="0" smtClean="0"/>
              <a:t> </a:t>
            </a:r>
            <a:r>
              <a:rPr lang="en-US" sz="2400" dirty="0" smtClean="0">
                <a:sym typeface="Symbol" pitchFamily="18" charset="2"/>
              </a:rPr>
              <a:t></a:t>
            </a:r>
            <a:r>
              <a:rPr lang="en-US" sz="2400" dirty="0" smtClean="0"/>
              <a:t> passive propagation</a:t>
            </a:r>
          </a:p>
          <a:p>
            <a:pPr marL="990600" lvl="1" indent="-533400" eaLnBrk="1" hangingPunct="1">
              <a:buFontTx/>
              <a:buChar char="o"/>
            </a:pPr>
            <a:r>
              <a:rPr lang="en-US" sz="2400" b="0" dirty="0" smtClean="0"/>
              <a:t>Worm</a:t>
            </a:r>
            <a:r>
              <a:rPr lang="en-US" sz="2400" dirty="0" smtClean="0"/>
              <a:t> </a:t>
            </a:r>
            <a:r>
              <a:rPr lang="en-US" sz="2400" dirty="0" smtClean="0">
                <a:sym typeface="Symbol" pitchFamily="18" charset="2"/>
              </a:rPr>
              <a:t></a:t>
            </a:r>
            <a:r>
              <a:rPr lang="en-US" sz="2400" dirty="0" smtClean="0"/>
              <a:t> active propagation</a:t>
            </a:r>
          </a:p>
          <a:p>
            <a:pPr marL="990600" lvl="1" indent="-533400" eaLnBrk="1" hangingPunct="1">
              <a:buFontTx/>
              <a:buChar char="o"/>
            </a:pPr>
            <a:r>
              <a:rPr lang="en-US" sz="2400" dirty="0" smtClean="0"/>
              <a:t>Trojan horse </a:t>
            </a:r>
            <a:r>
              <a:rPr lang="en-US" sz="2400" dirty="0" smtClean="0">
                <a:sym typeface="Symbol" pitchFamily="18" charset="2"/>
              </a:rPr>
              <a:t></a:t>
            </a:r>
            <a:r>
              <a:rPr lang="en-US" sz="2400" dirty="0" smtClean="0"/>
              <a:t> unexpected functionality</a:t>
            </a:r>
          </a:p>
          <a:p>
            <a:pPr marL="990600" lvl="1" indent="-533400" eaLnBrk="1" hangingPunct="1">
              <a:buFontTx/>
              <a:buChar char="o"/>
            </a:pPr>
            <a:r>
              <a:rPr lang="en-US" sz="2400" dirty="0" smtClean="0"/>
              <a:t>Trapdoor/backdoor </a:t>
            </a:r>
            <a:r>
              <a:rPr lang="en-US" sz="2400" dirty="0" smtClean="0">
                <a:sym typeface="Symbol" pitchFamily="18" charset="2"/>
              </a:rPr>
              <a:t></a:t>
            </a:r>
            <a:r>
              <a:rPr lang="en-US" sz="2400" dirty="0" smtClean="0"/>
              <a:t> unauthorized access</a:t>
            </a:r>
          </a:p>
          <a:p>
            <a:pPr marL="990600" lvl="1" indent="-533400" eaLnBrk="1" hangingPunct="1">
              <a:buFontTx/>
              <a:buChar char="o"/>
            </a:pPr>
            <a:r>
              <a:rPr lang="en-US" sz="2400" dirty="0" smtClean="0"/>
              <a:t>Bacteria/Rabbit </a:t>
            </a:r>
            <a:r>
              <a:rPr lang="en-US" sz="2400" dirty="0" smtClean="0">
                <a:sym typeface="Symbol" pitchFamily="18" charset="2"/>
              </a:rPr>
              <a:t></a:t>
            </a:r>
            <a:r>
              <a:rPr lang="en-US" sz="2400" dirty="0" smtClean="0"/>
              <a:t> exhaust system resources</a:t>
            </a:r>
          </a:p>
        </p:txBody>
      </p:sp>
    </p:spTree>
    <p:extLst>
      <p:ext uri="{BB962C8B-B14F-4D97-AF65-F5344CB8AC3E}">
        <p14:creationId xmlns:p14="http://schemas.microsoft.com/office/powerpoint/2010/main" val="2365266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Folder Blaster</a:t>
            </a:r>
            <a:endParaRPr lang="en-IN"/>
          </a:p>
        </p:txBody>
      </p:sp>
      <p:sp>
        <p:nvSpPr>
          <p:cNvPr id="3" name="Content Placeholder 2"/>
          <p:cNvSpPr>
            <a:spLocks noGrp="1"/>
          </p:cNvSpPr>
          <p:nvPr>
            <p:ph idx="1"/>
          </p:nvPr>
        </p:nvSpPr>
        <p:spPr>
          <a:xfrm>
            <a:off x="457200" y="1295400"/>
            <a:ext cx="4114800" cy="4830763"/>
          </a:xfrm>
        </p:spPr>
        <p:txBody>
          <a:bodyPr>
            <a:normAutofit fontScale="55000" lnSpcReduction="20000"/>
          </a:bodyPr>
          <a:lstStyle/>
          <a:p>
            <a:pPr>
              <a:buNone/>
            </a:pPr>
            <a:r>
              <a:rPr lang="en-IN" dirty="0" smtClean="0"/>
              <a:t>@echo off </a:t>
            </a:r>
          </a:p>
          <a:p>
            <a:pPr>
              <a:buNone/>
            </a:pPr>
            <a:r>
              <a:rPr lang="en-IN" dirty="0" err="1" smtClean="0">
                <a:solidFill>
                  <a:srgbClr val="0086B3"/>
                </a:solidFill>
              </a:rPr>
              <a:t>cd</a:t>
            </a:r>
            <a:r>
              <a:rPr lang="en-IN" dirty="0" smtClean="0"/>
              <a:t> ./Desktop </a:t>
            </a:r>
          </a:p>
          <a:p>
            <a:pPr>
              <a:buNone/>
            </a:pPr>
            <a:r>
              <a:rPr lang="en-IN" dirty="0" err="1" smtClean="0"/>
              <a:t>md</a:t>
            </a:r>
            <a:r>
              <a:rPr lang="en-IN" dirty="0" smtClean="0"/>
              <a:t> 1</a:t>
            </a:r>
          </a:p>
          <a:p>
            <a:pPr>
              <a:buNone/>
            </a:pPr>
            <a:r>
              <a:rPr lang="en-IN" dirty="0" err="1" smtClean="0"/>
              <a:t>md</a:t>
            </a:r>
            <a:r>
              <a:rPr lang="en-IN" dirty="0" smtClean="0"/>
              <a:t> 2</a:t>
            </a:r>
          </a:p>
          <a:p>
            <a:pPr>
              <a:buNone/>
            </a:pPr>
            <a:r>
              <a:rPr lang="en-IN" dirty="0" err="1" smtClean="0"/>
              <a:t>md</a:t>
            </a:r>
            <a:r>
              <a:rPr lang="en-IN" dirty="0" smtClean="0"/>
              <a:t> 3</a:t>
            </a:r>
          </a:p>
          <a:p>
            <a:pPr>
              <a:buNone/>
            </a:pPr>
            <a:r>
              <a:rPr lang="en-IN" dirty="0" err="1" smtClean="0"/>
              <a:t>md</a:t>
            </a:r>
            <a:r>
              <a:rPr lang="en-IN" dirty="0" smtClean="0"/>
              <a:t> 4</a:t>
            </a:r>
          </a:p>
          <a:p>
            <a:pPr>
              <a:buNone/>
            </a:pPr>
            <a:r>
              <a:rPr lang="en-IN" dirty="0" err="1" smtClean="0"/>
              <a:t>md</a:t>
            </a:r>
            <a:r>
              <a:rPr lang="en-IN" dirty="0" smtClean="0"/>
              <a:t> 5</a:t>
            </a:r>
          </a:p>
          <a:p>
            <a:pPr>
              <a:buNone/>
            </a:pPr>
            <a:r>
              <a:rPr lang="en-IN" dirty="0" err="1" smtClean="0"/>
              <a:t>md</a:t>
            </a:r>
            <a:r>
              <a:rPr lang="en-IN" dirty="0" smtClean="0"/>
              <a:t> 6</a:t>
            </a:r>
          </a:p>
          <a:p>
            <a:pPr>
              <a:buNone/>
            </a:pPr>
            <a:r>
              <a:rPr lang="en-IN" dirty="0" err="1" smtClean="0"/>
              <a:t>md</a:t>
            </a:r>
            <a:r>
              <a:rPr lang="en-IN" dirty="0" smtClean="0"/>
              <a:t> 7</a:t>
            </a:r>
          </a:p>
          <a:p>
            <a:pPr>
              <a:buNone/>
            </a:pPr>
            <a:r>
              <a:rPr lang="en-IN" dirty="0" err="1" smtClean="0"/>
              <a:t>md</a:t>
            </a:r>
            <a:r>
              <a:rPr lang="en-IN" dirty="0" smtClean="0"/>
              <a:t> 8 </a:t>
            </a:r>
            <a:r>
              <a:rPr lang="en-IN" dirty="0" err="1" smtClean="0"/>
              <a:t>md</a:t>
            </a:r>
            <a:r>
              <a:rPr lang="en-IN" dirty="0" smtClean="0"/>
              <a:t> 9 </a:t>
            </a:r>
            <a:r>
              <a:rPr lang="en-IN" dirty="0" err="1" smtClean="0"/>
              <a:t>md</a:t>
            </a:r>
            <a:r>
              <a:rPr lang="en-IN" dirty="0" smtClean="0"/>
              <a:t> </a:t>
            </a:r>
          </a:p>
          <a:p>
            <a:pPr>
              <a:buNone/>
            </a:pPr>
            <a:r>
              <a:rPr lang="en-IN" dirty="0" smtClean="0"/>
              <a:t>0 :checkpoint </a:t>
            </a:r>
          </a:p>
          <a:p>
            <a:pPr>
              <a:buNone/>
            </a:pPr>
            <a:endParaRPr lang="en-IN" dirty="0" smtClean="0"/>
          </a:p>
          <a:p>
            <a:pPr>
              <a:buNone/>
            </a:pPr>
            <a:r>
              <a:rPr lang="en-IN" dirty="0" smtClean="0"/>
              <a:t>start 1 start 2 start 3 start 4 start 5</a:t>
            </a:r>
          </a:p>
          <a:p>
            <a:pPr>
              <a:buNone/>
            </a:pPr>
            <a:r>
              <a:rPr lang="en-IN" dirty="0" smtClean="0"/>
              <a:t> start 6 start 7 start 8 start 9 start 0 </a:t>
            </a:r>
          </a:p>
          <a:p>
            <a:pPr>
              <a:buNone/>
            </a:pPr>
            <a:endParaRPr lang="en-IN" dirty="0" smtClean="0"/>
          </a:p>
          <a:p>
            <a:pPr>
              <a:buNone/>
            </a:pPr>
            <a:r>
              <a:rPr lang="en-IN" dirty="0" err="1" smtClean="0"/>
              <a:t>goto</a:t>
            </a:r>
            <a:r>
              <a:rPr lang="en-IN" dirty="0" smtClean="0"/>
              <a:t> checkpoint</a:t>
            </a:r>
            <a:endParaRPr lang="en-IN" dirty="0"/>
          </a:p>
        </p:txBody>
      </p:sp>
      <p:sp>
        <p:nvSpPr>
          <p:cNvPr id="5" name="TextBox 4"/>
          <p:cNvSpPr txBox="1"/>
          <p:nvPr/>
        </p:nvSpPr>
        <p:spPr>
          <a:xfrm>
            <a:off x="4953000" y="1905000"/>
            <a:ext cx="3200400" cy="2862322"/>
          </a:xfrm>
          <a:prstGeom prst="rect">
            <a:avLst/>
          </a:prstGeom>
          <a:noFill/>
        </p:spPr>
        <p:txBody>
          <a:bodyPr wrap="square" rtlCol="0">
            <a:spAutoFit/>
          </a:bodyPr>
          <a:lstStyle/>
          <a:p>
            <a:r>
              <a:rPr lang="en-IN" dirty="0" smtClean="0"/>
              <a:t>@echo off </a:t>
            </a:r>
          </a:p>
          <a:p>
            <a:r>
              <a:rPr lang="en-IN" dirty="0" smtClean="0"/>
              <a:t>set /a </a:t>
            </a:r>
            <a:r>
              <a:rPr lang="en-IN" dirty="0" err="1" smtClean="0"/>
              <a:t>i</a:t>
            </a:r>
            <a:r>
              <a:rPr lang="en-IN" dirty="0" smtClean="0"/>
              <a:t>=0 </a:t>
            </a:r>
          </a:p>
          <a:p>
            <a:r>
              <a:rPr lang="en-IN" dirty="0" smtClean="0"/>
              <a:t>:loop </a:t>
            </a:r>
          </a:p>
          <a:p>
            <a:r>
              <a:rPr lang="en-IN" dirty="0" smtClean="0"/>
              <a:t>if %</a:t>
            </a:r>
            <a:r>
              <a:rPr lang="en-IN" dirty="0" err="1" smtClean="0"/>
              <a:t>i</a:t>
            </a:r>
            <a:r>
              <a:rPr lang="en-IN" dirty="0" smtClean="0"/>
              <a:t>%==10 </a:t>
            </a:r>
            <a:r>
              <a:rPr lang="en-IN" dirty="0" err="1" smtClean="0"/>
              <a:t>goto</a:t>
            </a:r>
            <a:r>
              <a:rPr lang="en-IN" dirty="0" smtClean="0"/>
              <a:t> end </a:t>
            </a:r>
          </a:p>
          <a:p>
            <a:endParaRPr lang="en-IN" dirty="0" smtClean="0"/>
          </a:p>
          <a:p>
            <a:r>
              <a:rPr lang="en-IN" dirty="0" smtClean="0"/>
              <a:t>echo This is iteration %</a:t>
            </a:r>
            <a:r>
              <a:rPr lang="en-IN" dirty="0" err="1" smtClean="0"/>
              <a:t>i</a:t>
            </a:r>
            <a:r>
              <a:rPr lang="en-IN" dirty="0" smtClean="0"/>
              <a:t>%. </a:t>
            </a:r>
          </a:p>
          <a:p>
            <a:r>
              <a:rPr lang="en-IN" dirty="0" err="1" smtClean="0"/>
              <a:t>md</a:t>
            </a:r>
            <a:r>
              <a:rPr lang="en-IN" dirty="0" smtClean="0"/>
              <a:t> %</a:t>
            </a:r>
            <a:r>
              <a:rPr lang="en-IN" dirty="0" err="1" smtClean="0"/>
              <a:t>i</a:t>
            </a:r>
            <a:r>
              <a:rPr lang="en-IN" smtClean="0"/>
              <a:t>%</a:t>
            </a:r>
            <a:endParaRPr lang="en-IN" dirty="0" smtClean="0"/>
          </a:p>
          <a:p>
            <a:r>
              <a:rPr lang="en-IN" dirty="0" smtClean="0"/>
              <a:t>set /a </a:t>
            </a:r>
            <a:r>
              <a:rPr lang="en-IN" dirty="0" err="1" smtClean="0"/>
              <a:t>i</a:t>
            </a:r>
            <a:r>
              <a:rPr lang="en-IN" dirty="0" smtClean="0"/>
              <a:t>=%</a:t>
            </a:r>
            <a:r>
              <a:rPr lang="en-IN" dirty="0" err="1" smtClean="0"/>
              <a:t>i</a:t>
            </a:r>
            <a:r>
              <a:rPr lang="en-IN" dirty="0" smtClean="0"/>
              <a:t>%+1 </a:t>
            </a:r>
            <a:r>
              <a:rPr lang="en-IN" dirty="0" err="1" smtClean="0"/>
              <a:t>goto</a:t>
            </a:r>
            <a:r>
              <a:rPr lang="en-IN" dirty="0" smtClean="0"/>
              <a:t> loop </a:t>
            </a:r>
          </a:p>
          <a:p>
            <a:endParaRPr lang="en-IN" dirty="0" smtClean="0"/>
          </a:p>
          <a:p>
            <a:r>
              <a:rPr lang="en-IN" dirty="0" smtClean="0"/>
              <a:t>:end</a:t>
            </a:r>
            <a:endParaRPr lang="en-IN" dirty="0"/>
          </a:p>
        </p:txBody>
      </p:sp>
    </p:spTree>
    <p:extLst>
      <p:ext uri="{BB962C8B-B14F-4D97-AF65-F5344CB8AC3E}">
        <p14:creationId xmlns:p14="http://schemas.microsoft.com/office/powerpoint/2010/main" val="316180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Viruses are Parasitic</a:t>
            </a:r>
            <a:endParaRPr lang="en-IN" dirty="0"/>
          </a:p>
        </p:txBody>
      </p:sp>
      <p:sp>
        <p:nvSpPr>
          <p:cNvPr id="3" name="Content Placeholder 2"/>
          <p:cNvSpPr>
            <a:spLocks noGrp="1"/>
          </p:cNvSpPr>
          <p:nvPr>
            <p:ph idx="1"/>
          </p:nvPr>
        </p:nvSpPr>
        <p:spPr/>
        <p:txBody>
          <a:bodyPr/>
          <a:lstStyle/>
          <a:p>
            <a:r>
              <a:rPr lang="en-IN" dirty="0" err="1" smtClean="0"/>
              <a:t>Iexpress</a:t>
            </a:r>
            <a:r>
              <a:rPr lang="en-IN" dirty="0" smtClean="0"/>
              <a:t> tool allows you to wrap an executable file around your scripts so that you can distribute any script as an .exe rather than distributing a “raw” script file (.bat, .</a:t>
            </a:r>
            <a:r>
              <a:rPr lang="en-IN" dirty="0" err="1" smtClean="0"/>
              <a:t>vbs</a:t>
            </a:r>
            <a:r>
              <a:rPr lang="en-IN" dirty="0" smtClean="0"/>
              <a:t>, etc.).</a:t>
            </a:r>
          </a:p>
          <a:p>
            <a:r>
              <a:rPr lang="en-IN" dirty="0" err="1" smtClean="0">
                <a:hlinkClick r:id="rId2" action="ppaction://hlinkfile"/>
              </a:rPr>
              <a:t>Howto</a:t>
            </a:r>
            <a:endParaRPr lang="en-IN" dirty="0"/>
          </a:p>
        </p:txBody>
      </p:sp>
    </p:spTree>
    <p:extLst>
      <p:ext uri="{BB962C8B-B14F-4D97-AF65-F5344CB8AC3E}">
        <p14:creationId xmlns:p14="http://schemas.microsoft.com/office/powerpoint/2010/main" val="93193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Terms</a:t>
            </a:r>
            <a:endParaRPr lang="en-IN" dirty="0"/>
          </a:p>
        </p:txBody>
      </p:sp>
      <p:sp>
        <p:nvSpPr>
          <p:cNvPr id="3" name="Content Placeholder 2"/>
          <p:cNvSpPr>
            <a:spLocks noGrp="1"/>
          </p:cNvSpPr>
          <p:nvPr>
            <p:ph idx="1"/>
          </p:nvPr>
        </p:nvSpPr>
        <p:spPr/>
        <p:txBody>
          <a:bodyPr/>
          <a:lstStyle/>
          <a:p>
            <a:r>
              <a:rPr lang="en-IN" dirty="0" smtClean="0"/>
              <a:t>Spyware</a:t>
            </a:r>
          </a:p>
          <a:p>
            <a:r>
              <a:rPr lang="en-IN" dirty="0" smtClean="0"/>
              <a:t>Adware</a:t>
            </a:r>
          </a:p>
          <a:p>
            <a:r>
              <a:rPr lang="en-IN" dirty="0" smtClean="0"/>
              <a:t>Keyboard Loggers</a:t>
            </a:r>
          </a:p>
          <a:p>
            <a:r>
              <a:rPr lang="en-IN" dirty="0" smtClean="0"/>
              <a:t>Logic Bombs</a:t>
            </a:r>
          </a:p>
          <a:p>
            <a:r>
              <a:rPr lang="en-IN" dirty="0" smtClean="0"/>
              <a:t>Rootkits</a:t>
            </a:r>
          </a:p>
          <a:p>
            <a:r>
              <a:rPr lang="en-IN" dirty="0" smtClean="0"/>
              <a:t>Drive-By-Download</a:t>
            </a:r>
            <a:endParaRPr lang="en-IN" dirty="0"/>
          </a:p>
        </p:txBody>
      </p:sp>
    </p:spTree>
    <p:extLst>
      <p:ext uri="{BB962C8B-B14F-4D97-AF65-F5344CB8AC3E}">
        <p14:creationId xmlns:p14="http://schemas.microsoft.com/office/powerpoint/2010/main" val="86586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en-US" smtClean="0"/>
              <a:t>Malware Taxonomy</a:t>
            </a:r>
          </a:p>
        </p:txBody>
      </p:sp>
      <p:sp>
        <p:nvSpPr>
          <p:cNvPr id="39942" name="Rectangle 6"/>
          <p:cNvSpPr>
            <a:spLocks noChangeArrowheads="1"/>
          </p:cNvSpPr>
          <p:nvPr/>
        </p:nvSpPr>
        <p:spPr bwMode="auto">
          <a:xfrm>
            <a:off x="838200" y="45720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Trapdoor</a:t>
            </a:r>
          </a:p>
        </p:txBody>
      </p:sp>
      <p:sp>
        <p:nvSpPr>
          <p:cNvPr id="39945" name="Rectangle 9"/>
          <p:cNvSpPr>
            <a:spLocks noChangeArrowheads="1"/>
          </p:cNvSpPr>
          <p:nvPr/>
        </p:nvSpPr>
        <p:spPr bwMode="auto">
          <a:xfrm>
            <a:off x="3352800" y="45720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Trojan </a:t>
            </a:r>
          </a:p>
          <a:p>
            <a:pPr algn="ctr"/>
            <a:r>
              <a:rPr lang="en-US" sz="2000" b="1"/>
              <a:t>Horse</a:t>
            </a:r>
          </a:p>
        </p:txBody>
      </p:sp>
      <p:sp>
        <p:nvSpPr>
          <p:cNvPr id="39946" name="Rectangle 10"/>
          <p:cNvSpPr>
            <a:spLocks noChangeArrowheads="1"/>
          </p:cNvSpPr>
          <p:nvPr/>
        </p:nvSpPr>
        <p:spPr bwMode="auto">
          <a:xfrm>
            <a:off x="2057400" y="45720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Logic</a:t>
            </a:r>
          </a:p>
          <a:p>
            <a:pPr algn="ctr"/>
            <a:r>
              <a:rPr lang="en-US" sz="2000" b="1"/>
              <a:t>Bomb</a:t>
            </a:r>
          </a:p>
        </p:txBody>
      </p:sp>
      <p:sp>
        <p:nvSpPr>
          <p:cNvPr id="39947" name="Rectangle 11"/>
          <p:cNvSpPr>
            <a:spLocks noChangeArrowheads="1"/>
          </p:cNvSpPr>
          <p:nvPr/>
        </p:nvSpPr>
        <p:spPr bwMode="auto">
          <a:xfrm>
            <a:off x="4648200" y="45720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Virus</a:t>
            </a:r>
          </a:p>
        </p:txBody>
      </p:sp>
      <p:sp>
        <p:nvSpPr>
          <p:cNvPr id="39948" name="Rectangle 12"/>
          <p:cNvSpPr>
            <a:spLocks noChangeArrowheads="1"/>
          </p:cNvSpPr>
          <p:nvPr/>
        </p:nvSpPr>
        <p:spPr bwMode="auto">
          <a:xfrm>
            <a:off x="7620000" y="45720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Worm</a:t>
            </a:r>
          </a:p>
        </p:txBody>
      </p:sp>
      <p:sp>
        <p:nvSpPr>
          <p:cNvPr id="39949" name="Rectangle 13"/>
          <p:cNvSpPr>
            <a:spLocks noChangeArrowheads="1"/>
          </p:cNvSpPr>
          <p:nvPr/>
        </p:nvSpPr>
        <p:spPr bwMode="auto">
          <a:xfrm>
            <a:off x="6324600" y="45720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Bacteria</a:t>
            </a:r>
          </a:p>
        </p:txBody>
      </p:sp>
      <p:sp>
        <p:nvSpPr>
          <p:cNvPr id="39950" name="Rectangle 14"/>
          <p:cNvSpPr>
            <a:spLocks noChangeArrowheads="1"/>
          </p:cNvSpPr>
          <p:nvPr/>
        </p:nvSpPr>
        <p:spPr bwMode="auto">
          <a:xfrm>
            <a:off x="5791200" y="32004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No</a:t>
            </a:r>
          </a:p>
          <a:p>
            <a:pPr algn="ctr"/>
            <a:r>
              <a:rPr lang="en-US" sz="2000" b="1"/>
              <a:t>Host</a:t>
            </a:r>
          </a:p>
        </p:txBody>
      </p:sp>
      <p:sp>
        <p:nvSpPr>
          <p:cNvPr id="39951" name="Rectangle 15"/>
          <p:cNvSpPr>
            <a:spLocks noChangeArrowheads="1"/>
          </p:cNvSpPr>
          <p:nvPr/>
        </p:nvSpPr>
        <p:spPr bwMode="auto">
          <a:xfrm>
            <a:off x="2209800" y="32766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Needs</a:t>
            </a:r>
          </a:p>
          <a:p>
            <a:pPr algn="ctr"/>
            <a:r>
              <a:rPr lang="en-US" sz="2000" b="1"/>
              <a:t>Host</a:t>
            </a:r>
          </a:p>
        </p:txBody>
      </p:sp>
      <p:sp>
        <p:nvSpPr>
          <p:cNvPr id="39952" name="Rectangle 16"/>
          <p:cNvSpPr>
            <a:spLocks noChangeArrowheads="1"/>
          </p:cNvSpPr>
          <p:nvPr/>
        </p:nvSpPr>
        <p:spPr bwMode="auto">
          <a:xfrm>
            <a:off x="3962400" y="2286000"/>
            <a:ext cx="1295400" cy="762000"/>
          </a:xfrm>
          <a:prstGeom prst="rect">
            <a:avLst/>
          </a:prstGeom>
          <a:solidFill>
            <a:schemeClr val="accent1"/>
          </a:solidFill>
          <a:ln w="9525">
            <a:solidFill>
              <a:schemeClr val="tx1"/>
            </a:solidFill>
            <a:miter lim="800000"/>
            <a:headEnd/>
            <a:tailEnd/>
          </a:ln>
        </p:spPr>
        <p:txBody>
          <a:bodyPr wrap="none" anchor="ctr"/>
          <a:lstStyle/>
          <a:p>
            <a:pPr algn="ctr"/>
            <a:r>
              <a:rPr lang="en-US" sz="2000" b="1"/>
              <a:t>Malware</a:t>
            </a:r>
          </a:p>
        </p:txBody>
      </p:sp>
      <p:sp>
        <p:nvSpPr>
          <p:cNvPr id="39953" name="Line 17"/>
          <p:cNvSpPr>
            <a:spLocks noChangeShapeType="1"/>
          </p:cNvSpPr>
          <p:nvPr/>
        </p:nvSpPr>
        <p:spPr bwMode="auto">
          <a:xfrm flipH="1">
            <a:off x="2895600" y="3048000"/>
            <a:ext cx="1219200" cy="228600"/>
          </a:xfrm>
          <a:prstGeom prst="line">
            <a:avLst/>
          </a:prstGeom>
          <a:noFill/>
          <a:ln w="9525">
            <a:solidFill>
              <a:schemeClr val="tx1"/>
            </a:solidFill>
            <a:round/>
            <a:headEnd/>
            <a:tailEnd type="triangle" w="med" len="med"/>
          </a:ln>
        </p:spPr>
        <p:txBody>
          <a:bodyPr/>
          <a:lstStyle/>
          <a:p>
            <a:endParaRPr lang="en-IN"/>
          </a:p>
        </p:txBody>
      </p:sp>
      <p:sp>
        <p:nvSpPr>
          <p:cNvPr id="39954" name="Line 18"/>
          <p:cNvSpPr>
            <a:spLocks noChangeShapeType="1"/>
          </p:cNvSpPr>
          <p:nvPr/>
        </p:nvSpPr>
        <p:spPr bwMode="auto">
          <a:xfrm>
            <a:off x="5029200" y="3048000"/>
            <a:ext cx="1143000" cy="152400"/>
          </a:xfrm>
          <a:prstGeom prst="line">
            <a:avLst/>
          </a:prstGeom>
          <a:noFill/>
          <a:ln w="9525">
            <a:solidFill>
              <a:schemeClr val="tx1"/>
            </a:solidFill>
            <a:round/>
            <a:headEnd/>
            <a:tailEnd type="triangle" w="med" len="med"/>
          </a:ln>
        </p:spPr>
        <p:txBody>
          <a:bodyPr/>
          <a:lstStyle/>
          <a:p>
            <a:endParaRPr lang="en-IN"/>
          </a:p>
        </p:txBody>
      </p:sp>
      <p:sp>
        <p:nvSpPr>
          <p:cNvPr id="39955" name="Line 19"/>
          <p:cNvSpPr>
            <a:spLocks noChangeShapeType="1"/>
          </p:cNvSpPr>
          <p:nvPr/>
        </p:nvSpPr>
        <p:spPr bwMode="auto">
          <a:xfrm flipH="1">
            <a:off x="1524000" y="4038600"/>
            <a:ext cx="685800" cy="533400"/>
          </a:xfrm>
          <a:prstGeom prst="line">
            <a:avLst/>
          </a:prstGeom>
          <a:noFill/>
          <a:ln w="9525">
            <a:solidFill>
              <a:schemeClr val="tx1"/>
            </a:solidFill>
            <a:round/>
            <a:headEnd/>
            <a:tailEnd type="triangle" w="med" len="med"/>
          </a:ln>
        </p:spPr>
        <p:txBody>
          <a:bodyPr/>
          <a:lstStyle/>
          <a:p>
            <a:endParaRPr lang="en-IN"/>
          </a:p>
        </p:txBody>
      </p:sp>
      <p:sp>
        <p:nvSpPr>
          <p:cNvPr id="39956" name="Line 20"/>
          <p:cNvSpPr>
            <a:spLocks noChangeShapeType="1"/>
          </p:cNvSpPr>
          <p:nvPr/>
        </p:nvSpPr>
        <p:spPr bwMode="auto">
          <a:xfrm>
            <a:off x="2819400" y="4038600"/>
            <a:ext cx="0" cy="533400"/>
          </a:xfrm>
          <a:prstGeom prst="line">
            <a:avLst/>
          </a:prstGeom>
          <a:noFill/>
          <a:ln w="9525">
            <a:solidFill>
              <a:schemeClr val="tx1"/>
            </a:solidFill>
            <a:round/>
            <a:headEnd/>
            <a:tailEnd type="triangle" w="med" len="med"/>
          </a:ln>
        </p:spPr>
        <p:txBody>
          <a:bodyPr/>
          <a:lstStyle/>
          <a:p>
            <a:endParaRPr lang="en-IN"/>
          </a:p>
        </p:txBody>
      </p:sp>
      <p:sp>
        <p:nvSpPr>
          <p:cNvPr id="39957" name="Line 21"/>
          <p:cNvSpPr>
            <a:spLocks noChangeShapeType="1"/>
          </p:cNvSpPr>
          <p:nvPr/>
        </p:nvSpPr>
        <p:spPr bwMode="auto">
          <a:xfrm>
            <a:off x="3200400" y="4038600"/>
            <a:ext cx="609600" cy="533400"/>
          </a:xfrm>
          <a:prstGeom prst="line">
            <a:avLst/>
          </a:prstGeom>
          <a:noFill/>
          <a:ln w="9525">
            <a:solidFill>
              <a:schemeClr val="tx1"/>
            </a:solidFill>
            <a:round/>
            <a:headEnd/>
            <a:tailEnd type="triangle" w="med" len="med"/>
          </a:ln>
        </p:spPr>
        <p:txBody>
          <a:bodyPr/>
          <a:lstStyle/>
          <a:p>
            <a:endParaRPr lang="en-IN"/>
          </a:p>
        </p:txBody>
      </p:sp>
      <p:sp>
        <p:nvSpPr>
          <p:cNvPr id="39958" name="Line 22"/>
          <p:cNvSpPr>
            <a:spLocks noChangeShapeType="1"/>
          </p:cNvSpPr>
          <p:nvPr/>
        </p:nvSpPr>
        <p:spPr bwMode="auto">
          <a:xfrm>
            <a:off x="3505200" y="4038600"/>
            <a:ext cx="1524000" cy="533400"/>
          </a:xfrm>
          <a:prstGeom prst="line">
            <a:avLst/>
          </a:prstGeom>
          <a:noFill/>
          <a:ln w="9525">
            <a:solidFill>
              <a:schemeClr val="tx1"/>
            </a:solidFill>
            <a:round/>
            <a:headEnd/>
            <a:tailEnd type="triangle" w="med" len="med"/>
          </a:ln>
        </p:spPr>
        <p:txBody>
          <a:bodyPr/>
          <a:lstStyle/>
          <a:p>
            <a:endParaRPr lang="en-IN"/>
          </a:p>
        </p:txBody>
      </p:sp>
      <p:sp>
        <p:nvSpPr>
          <p:cNvPr id="39959" name="Line 23"/>
          <p:cNvSpPr>
            <a:spLocks noChangeShapeType="1"/>
          </p:cNvSpPr>
          <p:nvPr/>
        </p:nvSpPr>
        <p:spPr bwMode="auto">
          <a:xfrm>
            <a:off x="6629400" y="3962400"/>
            <a:ext cx="0" cy="609600"/>
          </a:xfrm>
          <a:prstGeom prst="line">
            <a:avLst/>
          </a:prstGeom>
          <a:noFill/>
          <a:ln w="9525">
            <a:solidFill>
              <a:schemeClr val="tx1"/>
            </a:solidFill>
            <a:round/>
            <a:headEnd/>
            <a:tailEnd type="triangle" w="med" len="med"/>
          </a:ln>
        </p:spPr>
        <p:txBody>
          <a:bodyPr/>
          <a:lstStyle/>
          <a:p>
            <a:endParaRPr lang="en-IN"/>
          </a:p>
        </p:txBody>
      </p:sp>
      <p:sp>
        <p:nvSpPr>
          <p:cNvPr id="39960" name="Line 24"/>
          <p:cNvSpPr>
            <a:spLocks noChangeShapeType="1"/>
          </p:cNvSpPr>
          <p:nvPr/>
        </p:nvSpPr>
        <p:spPr bwMode="auto">
          <a:xfrm>
            <a:off x="7010400" y="3962400"/>
            <a:ext cx="914400" cy="609600"/>
          </a:xfrm>
          <a:prstGeom prst="line">
            <a:avLst/>
          </a:prstGeom>
          <a:noFill/>
          <a:ln w="9525">
            <a:solidFill>
              <a:schemeClr val="tx1"/>
            </a:solidFill>
            <a:round/>
            <a:headEnd/>
            <a:tailEnd type="triangle" w="med" len="med"/>
          </a:ln>
        </p:spPr>
        <p:txBody>
          <a:bodyPr/>
          <a:lstStyle/>
          <a:p>
            <a:endParaRPr lang="en-IN"/>
          </a:p>
        </p:txBody>
      </p:sp>
    </p:spTree>
    <p:extLst>
      <p:ext uri="{BB962C8B-B14F-4D97-AF65-F5344CB8AC3E}">
        <p14:creationId xmlns:p14="http://schemas.microsoft.com/office/powerpoint/2010/main" val="81640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9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9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9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9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9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9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P spid="39945" grpId="0" animBg="1"/>
      <p:bldP spid="39946" grpId="0" animBg="1"/>
      <p:bldP spid="39947" grpId="0" animBg="1"/>
      <p:bldP spid="39948" grpId="0" animBg="1"/>
      <p:bldP spid="39949" grpId="0" animBg="1"/>
      <p:bldP spid="39950" grpId="0" animBg="1"/>
      <p:bldP spid="39951" grpId="0" animBg="1"/>
      <p:bldP spid="39952" grpId="0" animBg="1"/>
      <p:bldP spid="39953" grpId="0" animBg="1"/>
      <p:bldP spid="39954" grpId="0" animBg="1"/>
      <p:bldP spid="39955" grpId="0" animBg="1"/>
      <p:bldP spid="39956" grpId="0" animBg="1"/>
      <p:bldP spid="39957" grpId="0" animBg="1"/>
      <p:bldP spid="39958" grpId="0" animBg="1"/>
      <p:bldP spid="39959" grpId="0" animBg="1"/>
      <p:bldP spid="399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Broad Categorization -1</a:t>
            </a:r>
            <a:endParaRPr lang="en-GB" dirty="0"/>
          </a:p>
        </p:txBody>
      </p:sp>
      <p:sp>
        <p:nvSpPr>
          <p:cNvPr id="3" name="Content Placeholder 2"/>
          <p:cNvSpPr>
            <a:spLocks noGrp="1"/>
          </p:cNvSpPr>
          <p:nvPr>
            <p:ph idx="1"/>
          </p:nvPr>
        </p:nvSpPr>
        <p:spPr/>
        <p:txBody>
          <a:bodyPr>
            <a:normAutofit fontScale="77500" lnSpcReduction="20000"/>
          </a:bodyPr>
          <a:lstStyle/>
          <a:p>
            <a:r>
              <a:rPr lang="en-GB" dirty="0"/>
              <a:t>B</a:t>
            </a:r>
            <a:r>
              <a:rPr lang="en-GB" dirty="0" smtClean="0"/>
              <a:t>ased </a:t>
            </a:r>
            <a:r>
              <a:rPr lang="en-GB" dirty="0"/>
              <a:t>first on how it spreads or propagates to </a:t>
            </a:r>
            <a:r>
              <a:rPr lang="en-GB" dirty="0" smtClean="0"/>
              <a:t>reach the </a:t>
            </a:r>
            <a:r>
              <a:rPr lang="en-GB" dirty="0"/>
              <a:t>desired </a:t>
            </a:r>
            <a:r>
              <a:rPr lang="en-GB" dirty="0" smtClean="0"/>
              <a:t>targets - </a:t>
            </a:r>
            <a:r>
              <a:rPr lang="en-GB" dirty="0"/>
              <a:t>Propagation mechanisms</a:t>
            </a:r>
            <a:endParaRPr lang="en-GB" dirty="0" smtClean="0"/>
          </a:p>
          <a:p>
            <a:r>
              <a:rPr lang="en-GB" dirty="0" smtClean="0"/>
              <a:t> infection </a:t>
            </a:r>
            <a:r>
              <a:rPr lang="en-GB" dirty="0"/>
              <a:t>of existing executable or </a:t>
            </a:r>
            <a:r>
              <a:rPr lang="en-GB" dirty="0" smtClean="0"/>
              <a:t>interpreted content </a:t>
            </a:r>
            <a:r>
              <a:rPr lang="en-GB" dirty="0"/>
              <a:t>by viruses that is subsequently spread to other systems; </a:t>
            </a:r>
            <a:endParaRPr lang="en-GB" dirty="0" smtClean="0"/>
          </a:p>
          <a:p>
            <a:r>
              <a:rPr lang="en-GB" dirty="0" smtClean="0"/>
              <a:t>exploit </a:t>
            </a:r>
            <a:r>
              <a:rPr lang="en-GB" dirty="0"/>
              <a:t>of </a:t>
            </a:r>
            <a:r>
              <a:rPr lang="en-GB" dirty="0" smtClean="0"/>
              <a:t>software vulnerabilities </a:t>
            </a:r>
            <a:r>
              <a:rPr lang="en-GB" dirty="0"/>
              <a:t>either locally or over a network by worms </a:t>
            </a:r>
            <a:endParaRPr lang="en-GB" dirty="0"/>
          </a:p>
          <a:p>
            <a:r>
              <a:rPr lang="en-GB" dirty="0" smtClean="0"/>
              <a:t>drive-by-downloads to allow </a:t>
            </a:r>
            <a:r>
              <a:rPr lang="en-GB" dirty="0"/>
              <a:t>the malware to </a:t>
            </a:r>
            <a:r>
              <a:rPr lang="en-GB" dirty="0" smtClean="0"/>
              <a:t>replicate</a:t>
            </a:r>
          </a:p>
          <a:p>
            <a:r>
              <a:rPr lang="en-GB" dirty="0" smtClean="0"/>
              <a:t>social </a:t>
            </a:r>
            <a:r>
              <a:rPr lang="en-GB" dirty="0"/>
              <a:t>engineering attacks that convince </a:t>
            </a:r>
            <a:r>
              <a:rPr lang="en-GB" dirty="0" smtClean="0"/>
              <a:t>users to </a:t>
            </a:r>
            <a:r>
              <a:rPr lang="en-GB" dirty="0"/>
              <a:t>bypass security mechanisms to install Trojans, or to respond to phishing attacks.</a:t>
            </a:r>
          </a:p>
          <a:p>
            <a:r>
              <a:rPr lang="en-GB" dirty="0" smtClean="0"/>
              <a:t>on </a:t>
            </a:r>
            <a:r>
              <a:rPr lang="en-GB" dirty="0"/>
              <a:t>the actions or payloads it performs once a target is reached.</a:t>
            </a:r>
          </a:p>
          <a:p>
            <a:endParaRPr lang="en-GB" dirty="0"/>
          </a:p>
        </p:txBody>
      </p:sp>
    </p:spTree>
    <p:extLst>
      <p:ext uri="{BB962C8B-B14F-4D97-AF65-F5344CB8AC3E}">
        <p14:creationId xmlns:p14="http://schemas.microsoft.com/office/powerpoint/2010/main" val="365151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Broad Categorization -2</a:t>
            </a:r>
            <a:endParaRPr lang="en-GB"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r>
              <a:rPr lang="en-GB" dirty="0"/>
              <a:t>B</a:t>
            </a:r>
            <a:r>
              <a:rPr lang="en-GB" dirty="0" smtClean="0"/>
              <a:t>ased on </a:t>
            </a:r>
            <a:r>
              <a:rPr lang="en-GB" dirty="0"/>
              <a:t>the actions or payloads it performs once a target is </a:t>
            </a:r>
            <a:r>
              <a:rPr lang="en-GB" dirty="0" smtClean="0"/>
              <a:t>reached - </a:t>
            </a:r>
            <a:r>
              <a:rPr lang="en-GB" dirty="0"/>
              <a:t>Payload actions </a:t>
            </a:r>
            <a:endParaRPr lang="en-GB" dirty="0" smtClean="0"/>
          </a:p>
          <a:p>
            <a:r>
              <a:rPr lang="en-GB" dirty="0" smtClean="0"/>
              <a:t>corruption </a:t>
            </a:r>
            <a:r>
              <a:rPr lang="en-GB" dirty="0"/>
              <a:t>of system or data </a:t>
            </a:r>
            <a:r>
              <a:rPr lang="en-GB" dirty="0" smtClean="0"/>
              <a:t>files</a:t>
            </a:r>
          </a:p>
          <a:p>
            <a:r>
              <a:rPr lang="en-GB" dirty="0" smtClean="0"/>
              <a:t>theft </a:t>
            </a:r>
            <a:r>
              <a:rPr lang="en-GB" dirty="0"/>
              <a:t>of service in order to make the </a:t>
            </a:r>
            <a:r>
              <a:rPr lang="en-GB" dirty="0" smtClean="0"/>
              <a:t>system a </a:t>
            </a:r>
            <a:r>
              <a:rPr lang="en-GB" dirty="0"/>
              <a:t>zombie </a:t>
            </a:r>
            <a:r>
              <a:rPr lang="en-GB" dirty="0" smtClean="0"/>
              <a:t>agent </a:t>
            </a:r>
            <a:r>
              <a:rPr lang="en-GB" dirty="0"/>
              <a:t>of attack as part of a </a:t>
            </a:r>
            <a:r>
              <a:rPr lang="en-GB" dirty="0" smtClean="0"/>
              <a:t>botnet</a:t>
            </a:r>
          </a:p>
          <a:p>
            <a:r>
              <a:rPr lang="en-GB" dirty="0" smtClean="0"/>
              <a:t>theft </a:t>
            </a:r>
            <a:r>
              <a:rPr lang="en-GB" dirty="0"/>
              <a:t>of information from the </a:t>
            </a:r>
            <a:r>
              <a:rPr lang="en-GB" dirty="0" err="1" smtClean="0"/>
              <a:t>system,especially</a:t>
            </a:r>
            <a:r>
              <a:rPr lang="en-GB" dirty="0" smtClean="0"/>
              <a:t> </a:t>
            </a:r>
            <a:r>
              <a:rPr lang="en-GB" dirty="0"/>
              <a:t>of logins, passwords, or other personal details by </a:t>
            </a:r>
            <a:r>
              <a:rPr lang="en-GB" dirty="0" err="1"/>
              <a:t>keylogging</a:t>
            </a:r>
            <a:r>
              <a:rPr lang="en-GB" dirty="0"/>
              <a:t> or </a:t>
            </a:r>
            <a:r>
              <a:rPr lang="en-GB" dirty="0" smtClean="0"/>
              <a:t>spyware programs</a:t>
            </a:r>
          </a:p>
          <a:p>
            <a:r>
              <a:rPr lang="en-GB" dirty="0" err="1" smtClean="0"/>
              <a:t>stealthing</a:t>
            </a:r>
            <a:r>
              <a:rPr lang="en-GB" dirty="0" smtClean="0"/>
              <a:t> </a:t>
            </a:r>
            <a:r>
              <a:rPr lang="en-GB" dirty="0"/>
              <a:t>where the malware hides its presence on the system </a:t>
            </a:r>
            <a:r>
              <a:rPr lang="en-GB" dirty="0" smtClean="0"/>
              <a:t>from attempts </a:t>
            </a:r>
            <a:r>
              <a:rPr lang="en-GB" dirty="0"/>
              <a:t>to detect and block it</a:t>
            </a:r>
            <a:r>
              <a:rPr lang="en-GB" dirty="0" smtClean="0"/>
              <a:t>.</a:t>
            </a:r>
          </a:p>
          <a:p>
            <a:r>
              <a:rPr lang="en-GB" b="1" dirty="0">
                <a:solidFill>
                  <a:srgbClr val="FF0000"/>
                </a:solidFill>
              </a:rPr>
              <a:t>blended attack </a:t>
            </a:r>
            <a:r>
              <a:rPr lang="en-GB" dirty="0">
                <a:solidFill>
                  <a:srgbClr val="FF0000"/>
                </a:solidFill>
              </a:rPr>
              <a:t>uses multiple </a:t>
            </a:r>
            <a:r>
              <a:rPr lang="en-GB" dirty="0" smtClean="0">
                <a:solidFill>
                  <a:srgbClr val="FF0000"/>
                </a:solidFill>
              </a:rPr>
              <a:t>methods of </a:t>
            </a:r>
            <a:r>
              <a:rPr lang="en-GB" dirty="0">
                <a:solidFill>
                  <a:srgbClr val="FF0000"/>
                </a:solidFill>
              </a:rPr>
              <a:t>infection or propagation to maximize the speed of contagion and the </a:t>
            </a:r>
            <a:r>
              <a:rPr lang="en-GB" dirty="0" smtClean="0">
                <a:solidFill>
                  <a:srgbClr val="FF0000"/>
                </a:solidFill>
              </a:rPr>
              <a:t>severity of </a:t>
            </a:r>
            <a:r>
              <a:rPr lang="en-GB" dirty="0">
                <a:solidFill>
                  <a:srgbClr val="FF0000"/>
                </a:solidFill>
              </a:rPr>
              <a:t>the attack.</a:t>
            </a:r>
          </a:p>
          <a:p>
            <a:endParaRPr lang="en-GB" dirty="0" smtClean="0"/>
          </a:p>
          <a:p>
            <a:endParaRPr lang="en-GB" dirty="0"/>
          </a:p>
          <a:p>
            <a:endParaRPr lang="en-GB" dirty="0"/>
          </a:p>
          <a:p>
            <a:endParaRPr lang="en-GB" dirty="0"/>
          </a:p>
        </p:txBody>
      </p:sp>
    </p:spTree>
    <p:extLst>
      <p:ext uri="{BB962C8B-B14F-4D97-AF65-F5344CB8AC3E}">
        <p14:creationId xmlns:p14="http://schemas.microsoft.com/office/powerpoint/2010/main" val="373926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Malware Timeline</a:t>
            </a:r>
          </a:p>
        </p:txBody>
      </p:sp>
      <p:sp>
        <p:nvSpPr>
          <p:cNvPr id="19459" name="Rectangle 3"/>
          <p:cNvSpPr>
            <a:spLocks noGrp="1" noChangeArrowheads="1"/>
          </p:cNvSpPr>
          <p:nvPr>
            <p:ph type="body" idx="1"/>
          </p:nvPr>
        </p:nvSpPr>
        <p:spPr>
          <a:xfrm>
            <a:off x="685800" y="1905000"/>
            <a:ext cx="7848600" cy="4114800"/>
          </a:xfrm>
        </p:spPr>
        <p:txBody>
          <a:bodyPr>
            <a:normAutofit fontScale="92500" lnSpcReduction="10000"/>
          </a:bodyPr>
          <a:lstStyle/>
          <a:p>
            <a:pPr eaLnBrk="1" hangingPunct="1">
              <a:buFontTx/>
              <a:buNone/>
            </a:pPr>
            <a:r>
              <a:rPr lang="en-US" dirty="0" smtClean="0"/>
              <a:t>Preliminary work by Cohen (early 80’s)</a:t>
            </a:r>
          </a:p>
          <a:p>
            <a:pPr eaLnBrk="1" hangingPunct="1">
              <a:buFontTx/>
              <a:buNone/>
            </a:pPr>
            <a:r>
              <a:rPr lang="en-US" dirty="0" smtClean="0"/>
              <a:t>Brain virus (1986)</a:t>
            </a:r>
          </a:p>
          <a:p>
            <a:pPr eaLnBrk="1" hangingPunct="1">
              <a:buFontTx/>
              <a:buNone/>
            </a:pPr>
            <a:r>
              <a:rPr lang="en-US" dirty="0" smtClean="0"/>
              <a:t>Morris worm (1988)</a:t>
            </a:r>
          </a:p>
          <a:p>
            <a:pPr eaLnBrk="1" hangingPunct="1">
              <a:buFontTx/>
              <a:buNone/>
            </a:pPr>
            <a:r>
              <a:rPr lang="en-US" dirty="0" smtClean="0"/>
              <a:t>Code Red (2001)</a:t>
            </a:r>
          </a:p>
          <a:p>
            <a:pPr eaLnBrk="1" hangingPunct="1">
              <a:buFontTx/>
              <a:buNone/>
            </a:pPr>
            <a:r>
              <a:rPr lang="en-US" dirty="0" smtClean="0"/>
              <a:t>SQL Slammer (2004)</a:t>
            </a:r>
          </a:p>
          <a:p>
            <a:pPr eaLnBrk="1" hangingPunct="1">
              <a:buFontTx/>
              <a:buNone/>
            </a:pPr>
            <a:r>
              <a:rPr lang="en-US" dirty="0" smtClean="0"/>
              <a:t>:</a:t>
            </a:r>
          </a:p>
          <a:p>
            <a:pPr>
              <a:buNone/>
            </a:pPr>
            <a:r>
              <a:rPr lang="en-US" dirty="0" smtClean="0"/>
              <a:t>: </a:t>
            </a:r>
          </a:p>
          <a:p>
            <a:pPr>
              <a:buNone/>
            </a:pPr>
            <a:r>
              <a:rPr lang="en-IN" dirty="0" smtClean="0"/>
              <a:t>Estimate: 100,000 viruses release each week</a:t>
            </a:r>
            <a:endParaRPr lang="en-US" dirty="0" smtClean="0"/>
          </a:p>
        </p:txBody>
      </p:sp>
    </p:spTree>
    <p:extLst>
      <p:ext uri="{BB962C8B-B14F-4D97-AF65-F5344CB8AC3E}">
        <p14:creationId xmlns:p14="http://schemas.microsoft.com/office/powerpoint/2010/main" val="189072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04800"/>
            <a:ext cx="7772400" cy="1143000"/>
          </a:xfrm>
        </p:spPr>
        <p:txBody>
          <a:bodyPr>
            <a:normAutofit fontScale="90000"/>
          </a:bodyPr>
          <a:lstStyle/>
          <a:p>
            <a:r>
              <a:rPr lang="en-US" dirty="0" smtClean="0"/>
              <a:t> </a:t>
            </a:r>
            <a:r>
              <a:rPr lang="en-US" dirty="0" smtClean="0"/>
              <a:t>Viruses </a:t>
            </a:r>
            <a:r>
              <a:rPr lang="en-US" dirty="0"/>
              <a:t>and Where </a:t>
            </a:r>
            <a:r>
              <a:rPr lang="en-US" dirty="0" smtClean="0"/>
              <a:t>do They Live</a:t>
            </a:r>
            <a:r>
              <a:rPr lang="en-US" dirty="0" smtClean="0"/>
              <a:t>?</a:t>
            </a:r>
          </a:p>
        </p:txBody>
      </p:sp>
      <p:sp>
        <p:nvSpPr>
          <p:cNvPr id="18435" name="Rectangle 3"/>
          <p:cNvSpPr>
            <a:spLocks noGrp="1" noChangeArrowheads="1"/>
          </p:cNvSpPr>
          <p:nvPr>
            <p:ph type="body" idx="1"/>
          </p:nvPr>
        </p:nvSpPr>
        <p:spPr>
          <a:xfrm>
            <a:off x="685800" y="1676400"/>
            <a:ext cx="7924800" cy="4343400"/>
          </a:xfrm>
        </p:spPr>
        <p:txBody>
          <a:bodyPr>
            <a:normAutofit/>
          </a:bodyPr>
          <a:lstStyle/>
          <a:p>
            <a:r>
              <a:rPr lang="en-IN" sz="2400" dirty="0" smtClean="0"/>
              <a:t>Viruses</a:t>
            </a:r>
          </a:p>
          <a:p>
            <a:pPr lvl="1"/>
            <a:r>
              <a:rPr lang="en-IN" sz="2000" dirty="0" smtClean="0"/>
              <a:t>Designed </a:t>
            </a:r>
            <a:r>
              <a:rPr lang="en-IN" sz="2000" dirty="0"/>
              <a:t>to attach themselves to a program</a:t>
            </a:r>
          </a:p>
          <a:p>
            <a:pPr lvl="1"/>
            <a:r>
              <a:rPr lang="en-IN" sz="2000" dirty="0"/>
              <a:t>Can wipe out </a:t>
            </a:r>
            <a:r>
              <a:rPr lang="en-IN" sz="2000" dirty="0" smtClean="0"/>
              <a:t>data</a:t>
            </a:r>
          </a:p>
          <a:p>
            <a:r>
              <a:rPr lang="en-IN" sz="2400" smtClean="0"/>
              <a:t>Resides in </a:t>
            </a:r>
            <a:endParaRPr lang="en-US" sz="2400" dirty="0" smtClean="0"/>
          </a:p>
          <a:p>
            <a:pPr eaLnBrk="1" hangingPunct="1">
              <a:buFontTx/>
              <a:buNone/>
            </a:pPr>
            <a:r>
              <a:rPr lang="en-US" sz="2400" dirty="0" smtClean="0"/>
              <a:t>Boot </a:t>
            </a:r>
            <a:r>
              <a:rPr lang="en-US" sz="2400" dirty="0" smtClean="0"/>
              <a:t>sector</a:t>
            </a:r>
          </a:p>
          <a:p>
            <a:pPr lvl="1" eaLnBrk="1" hangingPunct="1"/>
            <a:r>
              <a:rPr lang="en-US" sz="2400" dirty="0" smtClean="0"/>
              <a:t>Take control before anything else</a:t>
            </a:r>
          </a:p>
          <a:p>
            <a:pPr eaLnBrk="1" hangingPunct="1">
              <a:buFontTx/>
              <a:buNone/>
            </a:pPr>
            <a:r>
              <a:rPr lang="en-US" sz="2400" dirty="0" smtClean="0"/>
              <a:t>Memory resident</a:t>
            </a:r>
          </a:p>
          <a:p>
            <a:pPr lvl="1" eaLnBrk="1" hangingPunct="1"/>
            <a:r>
              <a:rPr lang="en-US" sz="2400" dirty="0" smtClean="0"/>
              <a:t>Stays in memory</a:t>
            </a:r>
          </a:p>
          <a:p>
            <a:pPr eaLnBrk="1" hangingPunct="1">
              <a:buFontTx/>
              <a:buNone/>
            </a:pPr>
            <a:r>
              <a:rPr lang="en-US" sz="2400" dirty="0" smtClean="0"/>
              <a:t>Applications, macros, data, etc.</a:t>
            </a:r>
          </a:p>
          <a:p>
            <a:pPr eaLnBrk="1" hangingPunct="1">
              <a:buFontTx/>
              <a:buNone/>
            </a:pPr>
            <a:r>
              <a:rPr lang="en-US" sz="2400" dirty="0" smtClean="0"/>
              <a:t>Library routines</a:t>
            </a:r>
          </a:p>
        </p:txBody>
      </p:sp>
    </p:spTree>
    <p:extLst>
      <p:ext uri="{BB962C8B-B14F-4D97-AF65-F5344CB8AC3E}">
        <p14:creationId xmlns:p14="http://schemas.microsoft.com/office/powerpoint/2010/main" val="37347739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File Viruses</a:t>
            </a:r>
            <a:endParaRPr lang="en-IN" dirty="0"/>
          </a:p>
        </p:txBody>
      </p:sp>
      <p:sp>
        <p:nvSpPr>
          <p:cNvPr id="3" name="Content Placeholder 2"/>
          <p:cNvSpPr>
            <a:spLocks noGrp="1"/>
          </p:cNvSpPr>
          <p:nvPr>
            <p:ph idx="1"/>
          </p:nvPr>
        </p:nvSpPr>
        <p:spPr>
          <a:xfrm>
            <a:off x="457200" y="1371600"/>
            <a:ext cx="8229600" cy="4754563"/>
          </a:xfrm>
        </p:spPr>
        <p:txBody>
          <a:bodyPr/>
          <a:lstStyle/>
          <a:p>
            <a:r>
              <a:rPr lang="en-IN" dirty="0" smtClean="0"/>
              <a:t>A </a:t>
            </a:r>
            <a:r>
              <a:rPr lang="en-IN" b="1" dirty="0" smtClean="0"/>
              <a:t>batch file</a:t>
            </a:r>
            <a:r>
              <a:rPr lang="en-IN" dirty="0" smtClean="0"/>
              <a:t> is the name given to a type of script file, a text file containing a series of commands to be executed by the command interpreter.</a:t>
            </a:r>
          </a:p>
          <a:p>
            <a:r>
              <a:rPr lang="en-IN" dirty="0" smtClean="0"/>
              <a:t>Batch files have the extension .bat (or .</a:t>
            </a:r>
            <a:r>
              <a:rPr lang="en-IN" dirty="0" err="1" smtClean="0"/>
              <a:t>cmd</a:t>
            </a:r>
            <a:r>
              <a:rPr lang="en-IN" dirty="0" smtClean="0"/>
              <a:t>). They can be easily created using any text editor such as notepad.</a:t>
            </a:r>
            <a:endParaRPr lang="en-IN" dirty="0"/>
          </a:p>
        </p:txBody>
      </p:sp>
    </p:spTree>
    <p:extLst>
      <p:ext uri="{BB962C8B-B14F-4D97-AF65-F5344CB8AC3E}">
        <p14:creationId xmlns:p14="http://schemas.microsoft.com/office/powerpoint/2010/main" val="3719337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858</Words>
  <Application>Microsoft Office PowerPoint</Application>
  <PresentationFormat>On-screen Show (4:3)</PresentationFormat>
  <Paragraphs>154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Intentional Malicious Software - Malware</vt:lpstr>
      <vt:lpstr>Malicious Software</vt:lpstr>
      <vt:lpstr>Other Terms</vt:lpstr>
      <vt:lpstr>Malware Taxonomy</vt:lpstr>
      <vt:lpstr>Broad Categorization -1</vt:lpstr>
      <vt:lpstr>Broad Categorization -2</vt:lpstr>
      <vt:lpstr>Malware Timeline</vt:lpstr>
      <vt:lpstr> Viruses and Where do They Live?</vt:lpstr>
      <vt:lpstr>Batch File Viruses</vt:lpstr>
      <vt:lpstr>How to start a bat file at boot time</vt:lpstr>
      <vt:lpstr>Batch File Commands</vt:lpstr>
      <vt:lpstr>Batch File Commands</vt:lpstr>
      <vt:lpstr>Batch File Commands</vt:lpstr>
      <vt:lpstr>PowerPoint Presentation</vt:lpstr>
      <vt:lpstr>Fork Bomb Virus (Run only inside a VM)</vt:lpstr>
      <vt:lpstr>Another Annoying Virus – Application Bomber (Run only inside a VM)</vt:lpstr>
      <vt:lpstr>A Harmful Virus (Run only inside a VM)</vt:lpstr>
      <vt:lpstr>Automatically launching a .bat virus (Run only inside a VM)</vt:lpstr>
      <vt:lpstr>Memory Deleter (Run only inside a VM)</vt:lpstr>
      <vt:lpstr>Folder Blaster</vt:lpstr>
      <vt:lpstr>Viruses are Parasitic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Intentional Malicious Software - Malware</dc:title>
  <dc:creator>Muskaan Mittal</dc:creator>
  <cp:lastModifiedBy>Sangeeta Mittal</cp:lastModifiedBy>
  <cp:revision>17</cp:revision>
  <dcterms:created xsi:type="dcterms:W3CDTF">2006-08-16T00:00:00Z</dcterms:created>
  <dcterms:modified xsi:type="dcterms:W3CDTF">2020-09-09T04:06:50Z</dcterms:modified>
</cp:coreProperties>
</file>