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60" r:id="rId5"/>
    <p:sldId id="261" r:id="rId6"/>
    <p:sldId id="296" r:id="rId7"/>
    <p:sldId id="297" r:id="rId8"/>
    <p:sldId id="298" r:id="rId9"/>
    <p:sldId id="299"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F22085-A186-4939-8764-A328AA79172B}" type="datetimeFigureOut">
              <a:rPr lang="en-GB" smtClean="0"/>
              <a:pPr/>
              <a:t>17/08/2022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53894-E297-4F3D-9139-BEB011D30630}" type="slidenum">
              <a:rPr lang="en-GB" smtClean="0"/>
              <a:pPr/>
              <a:t>‹#›</a:t>
            </a:fld>
            <a:endParaRPr lang="en-GB"/>
          </a:p>
        </p:txBody>
      </p:sp>
    </p:spTree>
    <p:extLst>
      <p:ext uri="{BB962C8B-B14F-4D97-AF65-F5344CB8AC3E}">
        <p14:creationId xmlns="" xmlns:p14="http://schemas.microsoft.com/office/powerpoint/2010/main" val="3402799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93D93DFA-73EC-41D5-B4EE-3B2F2E96607D}" type="slidenum">
              <a:rPr lang="en-IN" smtClean="0">
                <a:solidFill>
                  <a:srgbClr val="000000"/>
                </a:solidFill>
                <a:latin typeface="Times New Roman" pitchFamily="16" charset="0"/>
              </a:rPr>
              <a:pPr eaLnBrk="1"/>
              <a:t>1</a:t>
            </a:fld>
            <a:endParaRPr lang="en-IN" smtClean="0">
              <a:solidFill>
                <a:srgbClr val="000000"/>
              </a:solidFill>
              <a:latin typeface="Times New Roman" pitchFamily="16" charset="0"/>
            </a:endParaRPr>
          </a:p>
        </p:txBody>
      </p:sp>
      <p:sp>
        <p:nvSpPr>
          <p:cNvPr id="46083"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46084"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3D84AC44-4F07-4C8B-B0CA-9BD3DC55CECF}" type="slidenum">
              <a:rPr lang="en-IN" smtClean="0">
                <a:solidFill>
                  <a:srgbClr val="000000"/>
                </a:solidFill>
                <a:latin typeface="Times New Roman" pitchFamily="16" charset="0"/>
              </a:rPr>
              <a:pPr eaLnBrk="1"/>
              <a:t>20</a:t>
            </a:fld>
            <a:endParaRPr lang="en-IN" smtClean="0">
              <a:solidFill>
                <a:srgbClr val="000000"/>
              </a:solidFill>
              <a:latin typeface="Times New Roman" pitchFamily="16" charset="0"/>
            </a:endParaRPr>
          </a:p>
        </p:txBody>
      </p:sp>
      <p:sp>
        <p:nvSpPr>
          <p:cNvPr id="55299"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55300"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4A95446F-5DD2-4152-94D4-C8A6073AC983}" type="slidenum">
              <a:rPr lang="en-IN" smtClean="0">
                <a:solidFill>
                  <a:srgbClr val="000000"/>
                </a:solidFill>
                <a:latin typeface="Times New Roman" pitchFamily="16" charset="0"/>
              </a:rPr>
              <a:pPr eaLnBrk="1"/>
              <a:t>21</a:t>
            </a:fld>
            <a:endParaRPr lang="en-IN" smtClean="0">
              <a:solidFill>
                <a:srgbClr val="000000"/>
              </a:solidFill>
              <a:latin typeface="Times New Roman" pitchFamily="16" charset="0"/>
            </a:endParaRPr>
          </a:p>
        </p:txBody>
      </p:sp>
      <p:sp>
        <p:nvSpPr>
          <p:cNvPr id="56323"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56324"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34DEC192-214D-4BDA-AFF1-523204D18CE2}" type="slidenum">
              <a:rPr lang="en-IN" smtClean="0">
                <a:solidFill>
                  <a:srgbClr val="000000"/>
                </a:solidFill>
                <a:latin typeface="Times New Roman" pitchFamily="16" charset="0"/>
              </a:rPr>
              <a:pPr eaLnBrk="1"/>
              <a:t>22</a:t>
            </a:fld>
            <a:endParaRPr lang="en-IN" smtClean="0">
              <a:solidFill>
                <a:srgbClr val="000000"/>
              </a:solidFill>
              <a:latin typeface="Times New Roman" pitchFamily="16" charset="0"/>
            </a:endParaRPr>
          </a:p>
        </p:txBody>
      </p:sp>
      <p:sp>
        <p:nvSpPr>
          <p:cNvPr id="57347"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57348"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85092C8D-DF74-4511-B5FD-6721828B90FC}" type="slidenum">
              <a:rPr lang="en-IN" smtClean="0">
                <a:solidFill>
                  <a:srgbClr val="000000"/>
                </a:solidFill>
                <a:latin typeface="Times New Roman" pitchFamily="16" charset="0"/>
              </a:rPr>
              <a:pPr eaLnBrk="1"/>
              <a:t>31</a:t>
            </a:fld>
            <a:endParaRPr lang="en-IN" smtClean="0">
              <a:solidFill>
                <a:srgbClr val="000000"/>
              </a:solidFill>
              <a:latin typeface="Times New Roman" pitchFamily="16" charset="0"/>
            </a:endParaRPr>
          </a:p>
        </p:txBody>
      </p:sp>
      <p:sp>
        <p:nvSpPr>
          <p:cNvPr id="58371"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58372"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40FC8AA6-818B-4CE5-85C4-AD995024B7CA}" type="slidenum">
              <a:rPr lang="en-IN" smtClean="0">
                <a:solidFill>
                  <a:srgbClr val="000000"/>
                </a:solidFill>
                <a:latin typeface="Times New Roman" pitchFamily="16" charset="0"/>
              </a:rPr>
              <a:pPr eaLnBrk="1"/>
              <a:t>32</a:t>
            </a:fld>
            <a:endParaRPr lang="en-IN" smtClean="0">
              <a:solidFill>
                <a:srgbClr val="000000"/>
              </a:solidFill>
              <a:latin typeface="Times New Roman" pitchFamily="16" charset="0"/>
            </a:endParaRPr>
          </a:p>
        </p:txBody>
      </p:sp>
      <p:sp>
        <p:nvSpPr>
          <p:cNvPr id="59395"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59396"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B8A4F5FF-0710-4DA0-A290-35C5F42B9DAD}" type="slidenum">
              <a:rPr lang="en-IN" smtClean="0">
                <a:solidFill>
                  <a:srgbClr val="000000"/>
                </a:solidFill>
                <a:latin typeface="Times New Roman" pitchFamily="16" charset="0"/>
              </a:rPr>
              <a:pPr eaLnBrk="1"/>
              <a:t>33</a:t>
            </a:fld>
            <a:endParaRPr lang="en-IN" smtClean="0">
              <a:solidFill>
                <a:srgbClr val="000000"/>
              </a:solidFill>
              <a:latin typeface="Times New Roman" pitchFamily="16" charset="0"/>
            </a:endParaRPr>
          </a:p>
        </p:txBody>
      </p:sp>
      <p:sp>
        <p:nvSpPr>
          <p:cNvPr id="60419"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60420"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D8B97EA1-D967-4737-97D3-30C66A2DD71A}" type="slidenum">
              <a:rPr lang="en-IN" smtClean="0">
                <a:solidFill>
                  <a:srgbClr val="000000"/>
                </a:solidFill>
                <a:latin typeface="Times New Roman" pitchFamily="16" charset="0"/>
              </a:rPr>
              <a:pPr eaLnBrk="1"/>
              <a:t>34</a:t>
            </a:fld>
            <a:endParaRPr lang="en-IN" smtClean="0">
              <a:solidFill>
                <a:srgbClr val="000000"/>
              </a:solidFill>
              <a:latin typeface="Times New Roman" pitchFamily="16" charset="0"/>
            </a:endParaRPr>
          </a:p>
        </p:txBody>
      </p:sp>
      <p:sp>
        <p:nvSpPr>
          <p:cNvPr id="61443"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61444"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BA6F0F9B-CF5B-4155-AE09-6AB1918831C7}" type="slidenum">
              <a:rPr lang="en-IN" smtClean="0">
                <a:solidFill>
                  <a:srgbClr val="000000"/>
                </a:solidFill>
                <a:latin typeface="Times New Roman" pitchFamily="16" charset="0"/>
              </a:rPr>
              <a:pPr eaLnBrk="1"/>
              <a:t>35</a:t>
            </a:fld>
            <a:endParaRPr lang="en-IN" smtClean="0">
              <a:solidFill>
                <a:srgbClr val="000000"/>
              </a:solidFill>
              <a:latin typeface="Times New Roman" pitchFamily="16" charset="0"/>
            </a:endParaRPr>
          </a:p>
        </p:txBody>
      </p:sp>
      <p:sp>
        <p:nvSpPr>
          <p:cNvPr id="62467"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62468"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285ACCF1-49FA-49E3-A7A5-394EDE297DAD}" type="slidenum">
              <a:rPr lang="en-IN" smtClean="0">
                <a:solidFill>
                  <a:srgbClr val="000000"/>
                </a:solidFill>
                <a:latin typeface="Times New Roman" pitchFamily="16" charset="0"/>
              </a:rPr>
              <a:pPr eaLnBrk="1"/>
              <a:t>36</a:t>
            </a:fld>
            <a:endParaRPr lang="en-IN" smtClean="0">
              <a:solidFill>
                <a:srgbClr val="000000"/>
              </a:solidFill>
              <a:latin typeface="Times New Roman" pitchFamily="16" charset="0"/>
            </a:endParaRPr>
          </a:p>
        </p:txBody>
      </p:sp>
      <p:sp>
        <p:nvSpPr>
          <p:cNvPr id="63491"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63492"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BCEBA93D-2EC9-49C7-86B6-353EE4010930}" type="slidenum">
              <a:rPr lang="en-IN" smtClean="0">
                <a:solidFill>
                  <a:srgbClr val="000000"/>
                </a:solidFill>
                <a:latin typeface="Times New Roman" pitchFamily="16" charset="0"/>
              </a:rPr>
              <a:pPr eaLnBrk="1"/>
              <a:t>37</a:t>
            </a:fld>
            <a:endParaRPr lang="en-IN" smtClean="0">
              <a:solidFill>
                <a:srgbClr val="000000"/>
              </a:solidFill>
              <a:latin typeface="Times New Roman" pitchFamily="16" charset="0"/>
            </a:endParaRPr>
          </a:p>
        </p:txBody>
      </p:sp>
      <p:sp>
        <p:nvSpPr>
          <p:cNvPr id="64515"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64516"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BB37EC68-24D6-47D0-A410-41FDE21F248D}" type="slidenum">
              <a:rPr lang="en-IN" smtClean="0">
                <a:solidFill>
                  <a:srgbClr val="000000"/>
                </a:solidFill>
                <a:latin typeface="Times New Roman" pitchFamily="16" charset="0"/>
              </a:rPr>
              <a:pPr eaLnBrk="1"/>
              <a:t>2</a:t>
            </a:fld>
            <a:endParaRPr lang="en-IN" smtClean="0">
              <a:solidFill>
                <a:srgbClr val="000000"/>
              </a:solidFill>
              <a:latin typeface="Times New Roman" pitchFamily="16" charset="0"/>
            </a:endParaRPr>
          </a:p>
        </p:txBody>
      </p:sp>
      <p:sp>
        <p:nvSpPr>
          <p:cNvPr id="47107"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47108"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D9C4A36B-18A4-44E3-942D-A329C93D13D0}" type="slidenum">
              <a:rPr lang="en-IN" smtClean="0">
                <a:solidFill>
                  <a:srgbClr val="000000"/>
                </a:solidFill>
                <a:latin typeface="Times New Roman" pitchFamily="16" charset="0"/>
              </a:rPr>
              <a:pPr eaLnBrk="1"/>
              <a:t>38</a:t>
            </a:fld>
            <a:endParaRPr lang="en-IN" smtClean="0">
              <a:solidFill>
                <a:srgbClr val="000000"/>
              </a:solidFill>
              <a:latin typeface="Times New Roman" pitchFamily="16" charset="0"/>
            </a:endParaRPr>
          </a:p>
        </p:txBody>
      </p:sp>
      <p:sp>
        <p:nvSpPr>
          <p:cNvPr id="65539"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65540"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D0E08087-5BE5-49EB-87C3-C36F33E92864}" type="slidenum">
              <a:rPr lang="en-IN" smtClean="0">
                <a:solidFill>
                  <a:srgbClr val="000000"/>
                </a:solidFill>
                <a:latin typeface="Times New Roman" pitchFamily="16" charset="0"/>
              </a:rPr>
              <a:pPr eaLnBrk="1"/>
              <a:t>39</a:t>
            </a:fld>
            <a:endParaRPr lang="en-IN" smtClean="0">
              <a:solidFill>
                <a:srgbClr val="000000"/>
              </a:solidFill>
              <a:latin typeface="Times New Roman" pitchFamily="16" charset="0"/>
            </a:endParaRPr>
          </a:p>
        </p:txBody>
      </p:sp>
      <p:sp>
        <p:nvSpPr>
          <p:cNvPr id="66563"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66564"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40FC3CE8-8843-4C3A-916E-A16931732469}" type="slidenum">
              <a:rPr lang="en-IN" smtClean="0">
                <a:solidFill>
                  <a:srgbClr val="000000"/>
                </a:solidFill>
                <a:latin typeface="Times New Roman" pitchFamily="16" charset="0"/>
              </a:rPr>
              <a:pPr eaLnBrk="1"/>
              <a:t>40</a:t>
            </a:fld>
            <a:endParaRPr lang="en-IN" smtClean="0">
              <a:solidFill>
                <a:srgbClr val="000000"/>
              </a:solidFill>
              <a:latin typeface="Times New Roman" pitchFamily="16" charset="0"/>
            </a:endParaRPr>
          </a:p>
        </p:txBody>
      </p:sp>
      <p:sp>
        <p:nvSpPr>
          <p:cNvPr id="67587"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67588"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C50CB5FA-743F-4359-8931-DF15492C3DA0}" type="slidenum">
              <a:rPr lang="en-IN" smtClean="0">
                <a:solidFill>
                  <a:srgbClr val="000000"/>
                </a:solidFill>
                <a:latin typeface="Times New Roman" pitchFamily="16" charset="0"/>
              </a:rPr>
              <a:pPr eaLnBrk="1"/>
              <a:t>41</a:t>
            </a:fld>
            <a:endParaRPr lang="en-IN" smtClean="0">
              <a:solidFill>
                <a:srgbClr val="000000"/>
              </a:solidFill>
              <a:latin typeface="Times New Roman" pitchFamily="16" charset="0"/>
            </a:endParaRPr>
          </a:p>
        </p:txBody>
      </p:sp>
      <p:sp>
        <p:nvSpPr>
          <p:cNvPr id="68611"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68612"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1E6D29C1-B1E4-4DA7-9979-7197E5EE75E8}" type="slidenum">
              <a:rPr lang="en-IN" smtClean="0">
                <a:solidFill>
                  <a:srgbClr val="000000"/>
                </a:solidFill>
                <a:latin typeface="Times New Roman" pitchFamily="16" charset="0"/>
              </a:rPr>
              <a:pPr eaLnBrk="1"/>
              <a:t>42</a:t>
            </a:fld>
            <a:endParaRPr lang="en-IN" smtClean="0">
              <a:solidFill>
                <a:srgbClr val="000000"/>
              </a:solidFill>
              <a:latin typeface="Times New Roman" pitchFamily="16" charset="0"/>
            </a:endParaRPr>
          </a:p>
        </p:txBody>
      </p:sp>
      <p:sp>
        <p:nvSpPr>
          <p:cNvPr id="69635"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69636"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28DFE153-84C7-4A2F-94D4-8F530430E27C}" type="slidenum">
              <a:rPr lang="en-IN" smtClean="0">
                <a:solidFill>
                  <a:srgbClr val="000000"/>
                </a:solidFill>
                <a:latin typeface="Times New Roman" pitchFamily="16" charset="0"/>
              </a:rPr>
              <a:pPr eaLnBrk="1"/>
              <a:t>43</a:t>
            </a:fld>
            <a:endParaRPr lang="en-IN" smtClean="0">
              <a:solidFill>
                <a:srgbClr val="000000"/>
              </a:solidFill>
              <a:latin typeface="Times New Roman" pitchFamily="16" charset="0"/>
            </a:endParaRPr>
          </a:p>
        </p:txBody>
      </p:sp>
      <p:sp>
        <p:nvSpPr>
          <p:cNvPr id="70659"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70660"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0C19A840-F07C-47A7-BA67-0C9B2F7D458A}" type="slidenum">
              <a:rPr lang="en-IN" smtClean="0">
                <a:solidFill>
                  <a:srgbClr val="000000"/>
                </a:solidFill>
                <a:latin typeface="Times New Roman" pitchFamily="16" charset="0"/>
              </a:rPr>
              <a:pPr eaLnBrk="1"/>
              <a:t>10</a:t>
            </a:fld>
            <a:endParaRPr lang="en-IN" smtClean="0">
              <a:solidFill>
                <a:srgbClr val="000000"/>
              </a:solidFill>
              <a:latin typeface="Times New Roman" pitchFamily="16" charset="0"/>
            </a:endParaRPr>
          </a:p>
        </p:txBody>
      </p:sp>
      <p:sp>
        <p:nvSpPr>
          <p:cNvPr id="48131"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48132"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DC567AE9-C64D-4B74-922D-283C7FA4B944}" type="slidenum">
              <a:rPr lang="en-IN" smtClean="0">
                <a:solidFill>
                  <a:srgbClr val="000000"/>
                </a:solidFill>
                <a:latin typeface="Times New Roman" pitchFamily="16" charset="0"/>
              </a:rPr>
              <a:pPr eaLnBrk="1"/>
              <a:t>13</a:t>
            </a:fld>
            <a:endParaRPr lang="en-IN" smtClean="0">
              <a:solidFill>
                <a:srgbClr val="000000"/>
              </a:solidFill>
              <a:latin typeface="Times New Roman" pitchFamily="16" charset="0"/>
            </a:endParaRPr>
          </a:p>
        </p:txBody>
      </p:sp>
      <p:sp>
        <p:nvSpPr>
          <p:cNvPr id="49155"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49156"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3BBEE63A-6AE3-42B1-B003-930797CC3078}" type="slidenum">
              <a:rPr lang="en-IN" smtClean="0">
                <a:solidFill>
                  <a:srgbClr val="000000"/>
                </a:solidFill>
                <a:latin typeface="Times New Roman" pitchFamily="16" charset="0"/>
              </a:rPr>
              <a:pPr eaLnBrk="1"/>
              <a:t>14</a:t>
            </a:fld>
            <a:endParaRPr lang="en-IN" smtClean="0">
              <a:solidFill>
                <a:srgbClr val="000000"/>
              </a:solidFill>
              <a:latin typeface="Times New Roman" pitchFamily="16" charset="0"/>
            </a:endParaRPr>
          </a:p>
        </p:txBody>
      </p:sp>
      <p:sp>
        <p:nvSpPr>
          <p:cNvPr id="50179"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50180"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5EEC9F76-B597-41B1-A2B1-CC7F0FEFA660}" type="slidenum">
              <a:rPr lang="en-IN" smtClean="0">
                <a:solidFill>
                  <a:srgbClr val="000000"/>
                </a:solidFill>
                <a:latin typeface="Times New Roman" pitchFamily="16" charset="0"/>
              </a:rPr>
              <a:pPr eaLnBrk="1"/>
              <a:t>15</a:t>
            </a:fld>
            <a:endParaRPr lang="en-IN" smtClean="0">
              <a:solidFill>
                <a:srgbClr val="000000"/>
              </a:solidFill>
              <a:latin typeface="Times New Roman" pitchFamily="16" charset="0"/>
            </a:endParaRPr>
          </a:p>
        </p:txBody>
      </p:sp>
      <p:sp>
        <p:nvSpPr>
          <p:cNvPr id="51203"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51204"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33FC06F3-67D1-4CF7-8C73-127C384FD030}" type="slidenum">
              <a:rPr lang="en-IN" smtClean="0">
                <a:solidFill>
                  <a:srgbClr val="000000"/>
                </a:solidFill>
                <a:latin typeface="Times New Roman" pitchFamily="16" charset="0"/>
              </a:rPr>
              <a:pPr eaLnBrk="1"/>
              <a:t>16</a:t>
            </a:fld>
            <a:endParaRPr lang="en-IN" smtClean="0">
              <a:solidFill>
                <a:srgbClr val="000000"/>
              </a:solidFill>
              <a:latin typeface="Times New Roman" pitchFamily="16" charset="0"/>
            </a:endParaRPr>
          </a:p>
        </p:txBody>
      </p:sp>
      <p:sp>
        <p:nvSpPr>
          <p:cNvPr id="52227"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52228"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06366A40-80A4-42C7-B5C1-3927FC57BE84}" type="slidenum">
              <a:rPr lang="en-IN" smtClean="0">
                <a:solidFill>
                  <a:srgbClr val="000000"/>
                </a:solidFill>
                <a:latin typeface="Times New Roman" pitchFamily="16" charset="0"/>
              </a:rPr>
              <a:pPr eaLnBrk="1"/>
              <a:t>17</a:t>
            </a:fld>
            <a:endParaRPr lang="en-IN" smtClean="0">
              <a:solidFill>
                <a:srgbClr val="000000"/>
              </a:solidFill>
              <a:latin typeface="Times New Roman" pitchFamily="16" charset="0"/>
            </a:endParaRPr>
          </a:p>
        </p:txBody>
      </p:sp>
      <p:sp>
        <p:nvSpPr>
          <p:cNvPr id="53251"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53252"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634643" algn="l"/>
                <a:tab pos="1269286" algn="l"/>
                <a:tab pos="1903929" algn="l"/>
                <a:tab pos="2538573" algn="l"/>
              </a:tabLst>
              <a:defRPr>
                <a:solidFill>
                  <a:schemeClr val="tx1"/>
                </a:solidFill>
                <a:latin typeface="Arial" charset="0"/>
                <a:ea typeface="Microsoft YaHei" charset="-122"/>
              </a:defRPr>
            </a:lvl1pPr>
            <a:lvl2pPr eaLnBrk="0">
              <a:tabLst>
                <a:tab pos="634643" algn="l"/>
                <a:tab pos="1269286" algn="l"/>
                <a:tab pos="1903929" algn="l"/>
                <a:tab pos="2538573" algn="l"/>
              </a:tabLst>
              <a:defRPr>
                <a:solidFill>
                  <a:schemeClr val="tx1"/>
                </a:solidFill>
                <a:latin typeface="Arial" charset="0"/>
                <a:ea typeface="Microsoft YaHei" charset="-122"/>
              </a:defRPr>
            </a:lvl2pPr>
            <a:lvl3pPr eaLnBrk="0">
              <a:tabLst>
                <a:tab pos="634643" algn="l"/>
                <a:tab pos="1269286" algn="l"/>
                <a:tab pos="1903929" algn="l"/>
                <a:tab pos="2538573" algn="l"/>
              </a:tabLst>
              <a:defRPr>
                <a:solidFill>
                  <a:schemeClr val="tx1"/>
                </a:solidFill>
                <a:latin typeface="Arial" charset="0"/>
                <a:ea typeface="Microsoft YaHei" charset="-122"/>
              </a:defRPr>
            </a:lvl3pPr>
            <a:lvl4pPr eaLnBrk="0">
              <a:tabLst>
                <a:tab pos="634643" algn="l"/>
                <a:tab pos="1269286" algn="l"/>
                <a:tab pos="1903929" algn="l"/>
                <a:tab pos="2538573" algn="l"/>
              </a:tabLst>
              <a:defRPr>
                <a:solidFill>
                  <a:schemeClr val="tx1"/>
                </a:solidFill>
                <a:latin typeface="Arial" charset="0"/>
                <a:ea typeface="Microsoft YaHei" charset="-122"/>
              </a:defRPr>
            </a:lvl4pPr>
            <a:lvl5pPr eaLnBrk="0">
              <a:tabLst>
                <a:tab pos="634643" algn="l"/>
                <a:tab pos="1269286" algn="l"/>
                <a:tab pos="1903929" algn="l"/>
                <a:tab pos="2538573" algn="l"/>
              </a:tabLst>
              <a:defRPr>
                <a:solidFill>
                  <a:schemeClr val="tx1"/>
                </a:solidFill>
                <a:latin typeface="Arial" charset="0"/>
                <a:ea typeface="Microsoft YaHei" charset="-122"/>
              </a:defRPr>
            </a:lvl5pPr>
            <a:lvl6pPr marL="2204550"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6pPr>
            <a:lvl7pPr marL="2605377"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7pPr>
            <a:lvl8pPr marL="3006204"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8pPr>
            <a:lvl9pPr marL="3407032" indent="-200414" defTabSz="393869" eaLnBrk="0" fontAlgn="base" hangingPunct="0">
              <a:lnSpc>
                <a:spcPct val="93000"/>
              </a:lnSpc>
              <a:spcBef>
                <a:spcPct val="0"/>
              </a:spcBef>
              <a:spcAft>
                <a:spcPct val="0"/>
              </a:spcAft>
              <a:buClr>
                <a:srgbClr val="000000"/>
              </a:buClr>
              <a:buSzPct val="100000"/>
              <a:buFont typeface="Times New Roman" pitchFamily="16" charset="0"/>
              <a:tabLst>
                <a:tab pos="634643" algn="l"/>
                <a:tab pos="1269286" algn="l"/>
                <a:tab pos="1903929" algn="l"/>
                <a:tab pos="2538573" algn="l"/>
              </a:tabLst>
              <a:defRPr>
                <a:solidFill>
                  <a:schemeClr val="tx1"/>
                </a:solidFill>
                <a:latin typeface="Arial" charset="0"/>
                <a:ea typeface="Microsoft YaHei" charset="-122"/>
              </a:defRPr>
            </a:lvl9pPr>
          </a:lstStyle>
          <a:p>
            <a:pPr eaLnBrk="1"/>
            <a:fld id="{47637DE4-7A8B-481A-B5FE-C588570B669F}" type="slidenum">
              <a:rPr lang="en-IN" smtClean="0">
                <a:solidFill>
                  <a:srgbClr val="000000"/>
                </a:solidFill>
                <a:latin typeface="Times New Roman" pitchFamily="16" charset="0"/>
              </a:rPr>
              <a:pPr eaLnBrk="1"/>
              <a:t>19</a:t>
            </a:fld>
            <a:endParaRPr lang="en-IN" smtClean="0">
              <a:solidFill>
                <a:srgbClr val="000000"/>
              </a:solidFill>
              <a:latin typeface="Times New Roman" pitchFamily="16" charset="0"/>
            </a:endParaRPr>
          </a:p>
        </p:txBody>
      </p:sp>
      <p:sp>
        <p:nvSpPr>
          <p:cNvPr id="54275" name="Rectangle 1"/>
          <p:cNvSpPr>
            <a:spLocks noGrp="1" noRot="1" noChangeAspect="1" noChangeArrowheads="1" noTextEdit="1"/>
          </p:cNvSpPr>
          <p:nvPr>
            <p:ph type="sldImg"/>
          </p:nvPr>
        </p:nvSpPr>
        <p:spPr>
          <a:xfrm>
            <a:off x="1003786" y="695134"/>
            <a:ext cx="4848989" cy="3428152"/>
          </a:xfrm>
          <a:solidFill>
            <a:srgbClr val="FFFFFF"/>
          </a:solidFill>
          <a:ln>
            <a:solidFill>
              <a:srgbClr val="000000"/>
            </a:solidFill>
            <a:miter lim="800000"/>
            <a:headEnd/>
            <a:tailEnd/>
          </a:ln>
        </p:spPr>
      </p:sp>
      <p:sp>
        <p:nvSpPr>
          <p:cNvPr id="54276" name="Rectangle 2"/>
          <p:cNvSpPr>
            <a:spLocks noGrp="1" noChangeArrowheads="1"/>
          </p:cNvSpPr>
          <p:nvPr>
            <p:ph type="body" idx="1"/>
          </p:nvPr>
        </p:nvSpPr>
        <p:spPr>
          <a:xfrm>
            <a:off x="685512" y="4343230"/>
            <a:ext cx="5486976" cy="411513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
        <p:nvSpPr>
          <p:cNvPr id="3" name="Rectangle 2"/>
          <p:cNvSpPr>
            <a:spLocks noGrp="1" noChangeArrowheads="1"/>
          </p:cNvSpPr>
          <p:nvPr>
            <p:ph type="dt" idx="10"/>
          </p:nvPr>
        </p:nvSpPr>
        <p:spPr>
          <a:ln/>
        </p:spPr>
        <p:txBody>
          <a:bodyPr/>
          <a:lstStyle>
            <a:lvl1pPr>
              <a:defRPr/>
            </a:lvl1pPr>
          </a:lstStyle>
          <a:p>
            <a:pPr>
              <a:defRPr/>
            </a:pPr>
            <a:r>
              <a:rPr lang="en-IN"/>
              <a:t>24/08/18</a:t>
            </a:r>
          </a:p>
        </p:txBody>
      </p:sp>
      <p:sp>
        <p:nvSpPr>
          <p:cNvPr id="4" name="Rectangle 4"/>
          <p:cNvSpPr>
            <a:spLocks noGrp="1" noChangeArrowheads="1"/>
          </p:cNvSpPr>
          <p:nvPr>
            <p:ph type="sldNum" idx="11"/>
          </p:nvPr>
        </p:nvSpPr>
        <p:spPr>
          <a:ln/>
        </p:spPr>
        <p:txBody>
          <a:bodyPr/>
          <a:lstStyle>
            <a:lvl1pPr>
              <a:defRPr/>
            </a:lvl1pPr>
          </a:lstStyle>
          <a:p>
            <a:pPr>
              <a:defRPr/>
            </a:pPr>
            <a:fld id="{7B2972FC-3CD4-4BE5-B40F-FF59D8775E29}" type="slidenum">
              <a:rPr lang="en-IN"/>
              <a:pPr>
                <a:defRPr/>
              </a:pPr>
              <a:t>‹#›</a:t>
            </a:fld>
            <a:endParaRPr lang="en-IN"/>
          </a:p>
        </p:txBody>
      </p:sp>
    </p:spTree>
    <p:extLst>
      <p:ext uri="{BB962C8B-B14F-4D97-AF65-F5344CB8AC3E}">
        <p14:creationId xmlns="" xmlns:p14="http://schemas.microsoft.com/office/powerpoint/2010/main" val="3489653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idx="4294967295"/>
          </p:nvPr>
        </p:nvSpPr>
        <p:spPr>
          <a:xfrm>
            <a:off x="685800" y="2130425"/>
            <a:ext cx="7772400" cy="1470025"/>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US" smtClean="0"/>
              <a:t>Viruses</a:t>
            </a:r>
          </a:p>
        </p:txBody>
      </p:sp>
      <p:sp>
        <p:nvSpPr>
          <p:cNvPr id="4099" name="Rectangle 2"/>
          <p:cNvSpPr>
            <a:spLocks noGrp="1" noChangeArrowheads="1"/>
          </p:cNvSpPr>
          <p:nvPr>
            <p:ph type="subTitle" idx="4294967295"/>
          </p:nvPr>
        </p:nvSpPr>
        <p:spPr>
          <a:xfrm>
            <a:off x="1371600" y="3886200"/>
            <a:ext cx="6400800" cy="1752600"/>
          </a:xfrm>
        </p:spPr>
        <p:txBody>
          <a:bodyPr lIns="90000" tIns="45000" rIns="90000" bIns="45000"/>
          <a:lstStyle/>
          <a:p>
            <a:pPr marL="0" indent="0" algn="ctr" eaLnBrk="1" hangingPunct="1">
              <a:lnSpc>
                <a:spcPct val="100000"/>
              </a:lnSpc>
              <a:spcAft>
                <a:spcPct val="0"/>
              </a:spcAft>
              <a:buFont typeface="Times New Roman" pitchFamily="16" charset="0"/>
              <a:buNone/>
              <a:tabLst>
                <a:tab pos="723900" algn="l"/>
                <a:tab pos="1447800" algn="l"/>
                <a:tab pos="2171700" algn="l"/>
                <a:tab pos="2895600" algn="l"/>
                <a:tab pos="3619500" algn="l"/>
                <a:tab pos="4343400" algn="l"/>
                <a:tab pos="5067300" algn="l"/>
                <a:tab pos="5791200" algn="l"/>
              </a:tabLst>
            </a:pPr>
            <a:endParaRPr lang="en-IN" smtClean="0">
              <a:latin typeface="Arial" charset="0"/>
            </a:endParaRPr>
          </a:p>
        </p:txBody>
      </p:sp>
    </p:spTree>
    <p:extLst>
      <p:ext uri="{BB962C8B-B14F-4D97-AF65-F5344CB8AC3E}">
        <p14:creationId xmlns="" xmlns:p14="http://schemas.microsoft.com/office/powerpoint/2010/main" val="24660835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smtClean="0"/>
              <a:t>Classification by Target</a:t>
            </a:r>
          </a:p>
        </p:txBody>
      </p:sp>
      <p:sp>
        <p:nvSpPr>
          <p:cNvPr id="10243"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5000" rIns="90000" bIns="4500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1pPr>
            <a:lvl2pPr indent="-28416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9pPr>
          </a:lstStyle>
          <a:p>
            <a:pPr eaLnBrk="1" hangingPunct="1">
              <a:lnSpc>
                <a:spcPct val="100000"/>
              </a:lnSpc>
              <a:spcBef>
                <a:spcPts val="638"/>
              </a:spcBef>
              <a:buSzPct val="45000"/>
              <a:buFont typeface="Arial" charset="0"/>
              <a:buChar char="•"/>
            </a:pPr>
            <a:r>
              <a:rPr lang="en-US" sz="2400">
                <a:solidFill>
                  <a:srgbClr val="000000"/>
                </a:solidFill>
                <a:latin typeface="Calibri" charset="0"/>
              </a:rPr>
              <a:t>boot-sector infectors</a:t>
            </a:r>
          </a:p>
          <a:p>
            <a:pPr lvl="1" eaLnBrk="1" hangingPunct="1">
              <a:lnSpc>
                <a:spcPct val="100000"/>
              </a:lnSpc>
              <a:spcBef>
                <a:spcPts val="563"/>
              </a:spcBef>
              <a:buSzPct val="75000"/>
              <a:buFont typeface="Arial" charset="0"/>
              <a:buChar char="–"/>
            </a:pPr>
            <a:r>
              <a:rPr lang="en-US" sz="2000">
                <a:solidFill>
                  <a:srgbClr val="000000"/>
                </a:solidFill>
                <a:latin typeface="Calibri" charset="0"/>
              </a:rPr>
              <a:t>BSIs are rare now. </a:t>
            </a:r>
          </a:p>
          <a:p>
            <a:pPr lvl="1" eaLnBrk="1" hangingPunct="1">
              <a:lnSpc>
                <a:spcPct val="100000"/>
              </a:lnSpc>
              <a:spcBef>
                <a:spcPts val="563"/>
              </a:spcBef>
              <a:buSzPct val="75000"/>
              <a:buFont typeface="Arial" charset="0"/>
              <a:buChar char="–"/>
            </a:pPr>
            <a:r>
              <a:rPr lang="en-US" sz="2000">
                <a:solidFill>
                  <a:srgbClr val="000000"/>
                </a:solidFill>
                <a:latin typeface="Calibri" charset="0"/>
              </a:rPr>
              <a:t>Machines are rebooted less often, and there is very little use of bootable media like floppy disks</a:t>
            </a:r>
          </a:p>
          <a:p>
            <a:pPr eaLnBrk="1" hangingPunct="1">
              <a:lnSpc>
                <a:spcPct val="100000"/>
              </a:lnSpc>
              <a:spcBef>
                <a:spcPts val="638"/>
              </a:spcBef>
              <a:buSzPct val="45000"/>
              <a:buFont typeface="Arial" charset="0"/>
              <a:buChar char="•"/>
            </a:pPr>
            <a:r>
              <a:rPr lang="en-US" sz="2400">
                <a:solidFill>
                  <a:srgbClr val="000000"/>
                </a:solidFill>
                <a:latin typeface="Calibri" charset="0"/>
              </a:rPr>
              <a:t>executable file infectors</a:t>
            </a:r>
          </a:p>
          <a:p>
            <a:pPr lvl="1" eaLnBrk="1" hangingPunct="1">
              <a:lnSpc>
                <a:spcPct val="100000"/>
              </a:lnSpc>
              <a:spcBef>
                <a:spcPts val="563"/>
              </a:spcBef>
              <a:buSzPct val="75000"/>
              <a:buFont typeface="Arial" charset="0"/>
              <a:buChar char="–"/>
            </a:pPr>
            <a:r>
              <a:rPr lang="en-US" sz="2000">
                <a:solidFill>
                  <a:srgbClr val="000000"/>
                </a:solidFill>
                <a:latin typeface="Calibri" charset="0"/>
              </a:rPr>
              <a:t>Prepend or append </a:t>
            </a:r>
          </a:p>
          <a:p>
            <a:pPr lvl="1" eaLnBrk="1" hangingPunct="1">
              <a:lnSpc>
                <a:spcPct val="100000"/>
              </a:lnSpc>
              <a:spcBef>
                <a:spcPts val="563"/>
              </a:spcBef>
              <a:buSzPct val="75000"/>
              <a:buFont typeface="Arial" charset="0"/>
              <a:buChar char="–"/>
            </a:pPr>
            <a:r>
              <a:rPr lang="en-US" sz="2000">
                <a:solidFill>
                  <a:srgbClr val="000000"/>
                </a:solidFill>
                <a:latin typeface="Calibri" charset="0"/>
              </a:rPr>
              <a:t>Overwrite file to avoid size change e.g jpg file</a:t>
            </a:r>
          </a:p>
          <a:p>
            <a:pPr lvl="1" eaLnBrk="1" hangingPunct="1">
              <a:lnSpc>
                <a:spcPct val="100000"/>
              </a:lnSpc>
              <a:spcBef>
                <a:spcPts val="563"/>
              </a:spcBef>
              <a:buSzPct val="75000"/>
              <a:buFont typeface="Arial" charset="0"/>
              <a:buChar char="–"/>
            </a:pPr>
            <a:r>
              <a:rPr lang="en-US" sz="2000">
                <a:solidFill>
                  <a:srgbClr val="000000"/>
                </a:solidFill>
                <a:latin typeface="Calibri" charset="0"/>
              </a:rPr>
              <a:t>Compress original code,</a:t>
            </a:r>
          </a:p>
          <a:p>
            <a:pPr eaLnBrk="1" hangingPunct="1">
              <a:lnSpc>
                <a:spcPct val="100000"/>
              </a:lnSpc>
              <a:buClrTx/>
              <a:buSzTx/>
              <a:buFontTx/>
              <a:buNone/>
            </a:pPr>
            <a:r>
              <a:rPr lang="en-US" sz="2000">
                <a:solidFill>
                  <a:srgbClr val="000000"/>
                </a:solidFill>
                <a:latin typeface="Calibri" charset="0"/>
              </a:rPr>
              <a:t> decompress after infect</a:t>
            </a:r>
          </a:p>
          <a:p>
            <a:pPr eaLnBrk="1" hangingPunct="1">
              <a:lnSpc>
                <a:spcPct val="100000"/>
              </a:lnSpc>
              <a:spcBef>
                <a:spcPts val="638"/>
              </a:spcBef>
              <a:buSzPct val="45000"/>
              <a:buFont typeface="Arial" charset="0"/>
              <a:buChar char="•"/>
            </a:pPr>
            <a:r>
              <a:rPr lang="en-US" sz="2400">
                <a:solidFill>
                  <a:srgbClr val="000000"/>
                </a:solidFill>
                <a:latin typeface="Calibri" charset="0"/>
              </a:rPr>
              <a:t>data file infectors</a:t>
            </a:r>
          </a:p>
          <a:p>
            <a:pPr lvl="1" eaLnBrk="1" hangingPunct="1">
              <a:lnSpc>
                <a:spcPct val="100000"/>
              </a:lnSpc>
              <a:spcBef>
                <a:spcPts val="563"/>
              </a:spcBef>
              <a:buSzPct val="75000"/>
              <a:buFont typeface="Arial" charset="0"/>
              <a:buChar char="–"/>
            </a:pPr>
            <a:r>
              <a:rPr lang="en-US" sz="2000">
                <a:solidFill>
                  <a:srgbClr val="000000"/>
                </a:solidFill>
                <a:latin typeface="Calibri" charset="0"/>
              </a:rPr>
              <a:t>Use macros</a:t>
            </a:r>
          </a:p>
        </p:txBody>
      </p:sp>
      <p:pic>
        <p:nvPicPr>
          <p:cNvPr id="10244"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867400" y="3276600"/>
            <a:ext cx="2578100" cy="2624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spTree>
    <p:extLst>
      <p:ext uri="{BB962C8B-B14F-4D97-AF65-F5344CB8AC3E}">
        <p14:creationId xmlns="" xmlns:p14="http://schemas.microsoft.com/office/powerpoint/2010/main" val="6038957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IN" smtClean="0"/>
              <a:t>Macro Based Infectors</a:t>
            </a:r>
          </a:p>
        </p:txBody>
      </p:sp>
      <p:sp>
        <p:nvSpPr>
          <p:cNvPr id="11267" name="Content Placeholder 2"/>
          <p:cNvSpPr>
            <a:spLocks noGrp="1"/>
          </p:cNvSpPr>
          <p:nvPr>
            <p:ph idx="1"/>
          </p:nvPr>
        </p:nvSpPr>
        <p:spPr>
          <a:xfrm>
            <a:off x="457200" y="1143000"/>
            <a:ext cx="8228013" cy="4981575"/>
          </a:xfrm>
        </p:spPr>
        <p:txBody>
          <a:bodyPr/>
          <a:lstStyle/>
          <a:p>
            <a:r>
              <a:rPr lang="en-IN" sz="2400" smtClean="0"/>
              <a:t>Macro viruses take advantage of support for active content using a scripting or macro language, embedded in a word processing document or other type of file.</a:t>
            </a:r>
          </a:p>
          <a:p>
            <a:r>
              <a:rPr lang="en-IN" sz="2400" smtClean="0"/>
              <a:t>Typically, users employ macros to automate repetitive tasks and thereby save keystrokes.</a:t>
            </a:r>
          </a:p>
          <a:p>
            <a:r>
              <a:rPr lang="en-IN" sz="2400" smtClean="0"/>
              <a:t>They are also used to support dynamic content, form validation, and other useful tasks associated with these documents.</a:t>
            </a:r>
          </a:p>
          <a:p>
            <a:r>
              <a:rPr lang="en-IN" sz="2400" smtClean="0">
                <a:solidFill>
                  <a:srgbClr val="FF0000"/>
                </a:solidFill>
              </a:rPr>
              <a:t>Because macro viruses infect user documents rather than system programs, traditional file system access controls are of limited use in preventing their spread, since users are expected to modify them.</a:t>
            </a:r>
          </a:p>
        </p:txBody>
      </p:sp>
    </p:spTree>
    <p:extLst>
      <p:ext uri="{BB962C8B-B14F-4D97-AF65-F5344CB8AC3E}">
        <p14:creationId xmlns="" xmlns:p14="http://schemas.microsoft.com/office/powerpoint/2010/main" val="394697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8013" cy="715962"/>
          </a:xfrm>
        </p:spPr>
        <p:txBody>
          <a:bodyPr>
            <a:normAutofit fontScale="90000"/>
          </a:bodyPr>
          <a:lstStyle/>
          <a:p>
            <a:r>
              <a:rPr lang="en-IN" smtClean="0"/>
              <a:t>Macros in Adobe pdfs</a:t>
            </a:r>
          </a:p>
        </p:txBody>
      </p:sp>
      <p:sp>
        <p:nvSpPr>
          <p:cNvPr id="12291" name="Content Placeholder 2"/>
          <p:cNvSpPr>
            <a:spLocks noGrp="1"/>
          </p:cNvSpPr>
          <p:nvPr>
            <p:ph idx="1"/>
          </p:nvPr>
        </p:nvSpPr>
        <p:spPr>
          <a:xfrm>
            <a:off x="457200" y="1219200"/>
            <a:ext cx="8228013" cy="4905375"/>
          </a:xfrm>
        </p:spPr>
        <p:txBody>
          <a:bodyPr/>
          <a:lstStyle/>
          <a:p>
            <a:r>
              <a:rPr lang="en-IN" sz="2400" smtClean="0"/>
              <a:t>Another possible host for macro virus–style malware is in Adobe’s PDF documents.</a:t>
            </a:r>
          </a:p>
          <a:p>
            <a:r>
              <a:rPr lang="en-IN" sz="2400" smtClean="0"/>
              <a:t>These can support a range of embedded components, including Javascript</a:t>
            </a:r>
          </a:p>
          <a:p>
            <a:r>
              <a:rPr lang="en-IN" sz="2400" smtClean="0"/>
              <a:t>and other types of scripting code. Although recent PDF viewers include measures to warn users when such code is run, the message the user is shown can be manipulated to trick them into permitting its execution. </a:t>
            </a:r>
          </a:p>
          <a:p>
            <a:r>
              <a:rPr lang="en-IN" sz="2400" smtClean="0"/>
              <a:t>If this occurs, the code could potentially act as a virus to infect other PDF documents the user can access on their system.</a:t>
            </a:r>
          </a:p>
          <a:p>
            <a:r>
              <a:rPr lang="en-IN" sz="2400" smtClean="0"/>
              <a:t>Alternatively, it can install a Trojan, or act as a worm</a:t>
            </a:r>
          </a:p>
        </p:txBody>
      </p:sp>
    </p:spTree>
    <p:extLst>
      <p:ext uri="{BB962C8B-B14F-4D97-AF65-F5344CB8AC3E}">
        <p14:creationId xmlns="" xmlns:p14="http://schemas.microsoft.com/office/powerpoint/2010/main" val="3691759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Classification By Concealment</a:t>
            </a:r>
            <a:endParaRPr lang="en-US" b="1" smtClean="0"/>
          </a:p>
        </p:txBody>
      </p:sp>
      <p:sp>
        <p:nvSpPr>
          <p:cNvPr id="13315"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5000" rIns="90000" bIns="4500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9pPr>
          </a:lstStyle>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No Concealment</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Encryption</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Stealthiness</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Oligomorphism</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Polymorphism</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Metamorphism</a:t>
            </a:r>
          </a:p>
          <a:p>
            <a:pPr eaLnBrk="1" hangingPunct="1">
              <a:lnSpc>
                <a:spcPct val="100000"/>
              </a:lnSpc>
              <a:spcBef>
                <a:spcPts val="638"/>
              </a:spcBef>
              <a:spcAft>
                <a:spcPts val="1425"/>
              </a:spcAft>
              <a:buClrTx/>
              <a:buSzTx/>
              <a:buFontTx/>
              <a:buNone/>
            </a:pPr>
            <a:endParaRPr lang="en-US" sz="3200">
              <a:solidFill>
                <a:srgbClr val="000000"/>
              </a:solidFill>
              <a:latin typeface="Calibri" charset="0"/>
            </a:endParaRPr>
          </a:p>
          <a:p>
            <a:pPr eaLnBrk="1" hangingPunct="1">
              <a:lnSpc>
                <a:spcPct val="100000"/>
              </a:lnSpc>
              <a:spcBef>
                <a:spcPts val="638"/>
              </a:spcBef>
              <a:spcAft>
                <a:spcPts val="1425"/>
              </a:spcAft>
              <a:buClrTx/>
              <a:buSzTx/>
              <a:buFontTx/>
              <a:buNone/>
            </a:pPr>
            <a:endParaRPr lang="en-US" sz="3200">
              <a:solidFill>
                <a:srgbClr val="000000"/>
              </a:solidFill>
              <a:latin typeface="Calibri" charset="0"/>
            </a:endParaRPr>
          </a:p>
          <a:p>
            <a:pPr eaLnBrk="1" hangingPunct="1">
              <a:lnSpc>
                <a:spcPct val="100000"/>
              </a:lnSpc>
              <a:spcBef>
                <a:spcPts val="638"/>
              </a:spcBef>
              <a:spcAft>
                <a:spcPts val="1425"/>
              </a:spcAft>
              <a:buClrTx/>
              <a:buSzTx/>
              <a:buFontTx/>
              <a:buNone/>
            </a:pPr>
            <a:endParaRPr lang="en-US" sz="3200">
              <a:solidFill>
                <a:srgbClr val="000000"/>
              </a:solidFill>
              <a:latin typeface="Calibri" charset="0"/>
            </a:endParaRPr>
          </a:p>
        </p:txBody>
      </p:sp>
    </p:spTree>
    <p:extLst>
      <p:ext uri="{BB962C8B-B14F-4D97-AF65-F5344CB8AC3E}">
        <p14:creationId xmlns="" xmlns:p14="http://schemas.microsoft.com/office/powerpoint/2010/main" val="32175791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457200" y="274638"/>
            <a:ext cx="8229600" cy="1143000"/>
          </a:xfrm>
        </p:spPr>
        <p:txBody>
          <a:bodyPr>
            <a:normAutofit fontScale="90000"/>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smtClean="0"/>
              <a:t>Encryption</a:t>
            </a:r>
            <a:br>
              <a:rPr lang="en-US" sz="3600" smtClean="0"/>
            </a:br>
            <a:r>
              <a:rPr lang="en-US" sz="3600" smtClean="0"/>
              <a:t>Strategy</a:t>
            </a:r>
            <a:r>
              <a:rPr lang="en-US" sz="3600" b="1" smtClean="0"/>
              <a:t> </a:t>
            </a:r>
          </a:p>
        </p:txBody>
      </p:sp>
      <p:sp>
        <p:nvSpPr>
          <p:cNvPr id="14339" name="Text Box 2"/>
          <p:cNvSpPr txBox="1">
            <a:spLocks noChangeArrowheads="1"/>
          </p:cNvSpPr>
          <p:nvPr/>
        </p:nvSpPr>
        <p:spPr bwMode="auto">
          <a:xfrm>
            <a:off x="457200" y="1600200"/>
            <a:ext cx="8229600" cy="1471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9pPr>
          </a:lstStyle>
          <a:p>
            <a:pPr eaLnBrk="1" hangingPunct="1">
              <a:lnSpc>
                <a:spcPct val="100000"/>
              </a:lnSpc>
              <a:spcBef>
                <a:spcPts val="638"/>
              </a:spcBef>
              <a:spcAft>
                <a:spcPts val="1425"/>
              </a:spcAft>
            </a:pPr>
            <a:r>
              <a:rPr lang="en-US" sz="3200">
                <a:solidFill>
                  <a:srgbClr val="000000"/>
                </a:solidFill>
                <a:latin typeface="Calibri" charset="0"/>
              </a:rPr>
              <a:t>	Virus </a:t>
            </a:r>
            <a:r>
              <a:rPr lang="en-US" sz="3200" i="1">
                <a:solidFill>
                  <a:srgbClr val="000000"/>
                </a:solidFill>
                <a:latin typeface="Calibri" charset="0"/>
              </a:rPr>
              <a:t>body (infection, trigger, and </a:t>
            </a:r>
            <a:r>
              <a:rPr lang="en-US" sz="3200">
                <a:solidFill>
                  <a:srgbClr val="000000"/>
                </a:solidFill>
                <a:latin typeface="Calibri" charset="0"/>
              </a:rPr>
              <a:t>payload) is encrypted in some way to make it harder to detect.</a:t>
            </a:r>
          </a:p>
          <a:p>
            <a:pPr eaLnBrk="1" hangingPunct="1">
              <a:lnSpc>
                <a:spcPct val="100000"/>
              </a:lnSpc>
              <a:spcBef>
                <a:spcPts val="638"/>
              </a:spcBef>
              <a:spcAft>
                <a:spcPts val="1425"/>
              </a:spcAft>
            </a:pPr>
            <a:r>
              <a:rPr lang="en-US" sz="3200">
                <a:solidFill>
                  <a:srgbClr val="000000"/>
                </a:solidFill>
                <a:latin typeface="Calibri" charset="0"/>
              </a:rPr>
              <a:t>	A </a:t>
            </a:r>
            <a:r>
              <a:rPr lang="en-US" sz="3200" i="1">
                <a:solidFill>
                  <a:srgbClr val="000000"/>
                </a:solidFill>
                <a:latin typeface="Calibri" charset="0"/>
              </a:rPr>
              <a:t>decryptor loop </a:t>
            </a:r>
            <a:r>
              <a:rPr lang="en-US" sz="3200">
                <a:solidFill>
                  <a:srgbClr val="000000"/>
                </a:solidFill>
                <a:latin typeface="Calibri" charset="0"/>
              </a:rPr>
              <a:t>executes first in the virus</a:t>
            </a:r>
            <a:r>
              <a:rPr lang="en-US" sz="3200" i="1">
                <a:solidFill>
                  <a:srgbClr val="000000"/>
                </a:solidFill>
                <a:latin typeface="Calibri" charset="0"/>
              </a:rPr>
              <a:t>, which decrypts the </a:t>
            </a:r>
            <a:r>
              <a:rPr lang="en-US" sz="3200">
                <a:solidFill>
                  <a:srgbClr val="000000"/>
                </a:solidFill>
                <a:latin typeface="Calibri" charset="0"/>
              </a:rPr>
              <a:t>virus body and transfers control to it.</a:t>
            </a:r>
          </a:p>
        </p:txBody>
      </p:sp>
      <p:pic>
        <p:nvPicPr>
          <p:cNvPr id="14340"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14313" y="3071813"/>
            <a:ext cx="8715375" cy="3786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spTree>
    <p:extLst>
      <p:ext uri="{BB962C8B-B14F-4D97-AF65-F5344CB8AC3E}">
        <p14:creationId xmlns="" xmlns:p14="http://schemas.microsoft.com/office/powerpoint/2010/main" val="34188800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Simple Encryption </a:t>
            </a:r>
          </a:p>
        </p:txBody>
      </p:sp>
      <p:pic>
        <p:nvPicPr>
          <p:cNvPr id="15363"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971800" y="1905000"/>
            <a:ext cx="2762250" cy="1628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spTree>
    <p:extLst>
      <p:ext uri="{BB962C8B-B14F-4D97-AF65-F5344CB8AC3E}">
        <p14:creationId xmlns="" xmlns:p14="http://schemas.microsoft.com/office/powerpoint/2010/main" val="38044316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Static / variable Encryption key</a:t>
            </a:r>
          </a:p>
        </p:txBody>
      </p:sp>
      <p:pic>
        <p:nvPicPr>
          <p:cNvPr id="16387"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28800" y="1828800"/>
            <a:ext cx="3562350" cy="142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pic>
        <p:nvPicPr>
          <p:cNvPr id="16388"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209800" y="3733800"/>
            <a:ext cx="3409950" cy="1276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spTree>
    <p:extLst>
      <p:ext uri="{BB962C8B-B14F-4D97-AF65-F5344CB8AC3E}">
        <p14:creationId xmlns="" xmlns:p14="http://schemas.microsoft.com/office/powerpoint/2010/main" val="21241390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274638"/>
            <a:ext cx="8229600" cy="1143000"/>
          </a:xfrm>
        </p:spPr>
        <p:txBody>
          <a:bodyPr>
            <a:normAutofit fontScale="90000"/>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smtClean="0"/>
              <a:t>Substitution cipher – Lookup tables</a:t>
            </a:r>
          </a:p>
        </p:txBody>
      </p:sp>
      <p:pic>
        <p:nvPicPr>
          <p:cNvPr id="17411"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43000" y="1676400"/>
            <a:ext cx="6048375" cy="1047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pic>
        <p:nvPicPr>
          <p:cNvPr id="17412"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62000" y="3276600"/>
            <a:ext cx="7942263"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0589038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IN" smtClean="0"/>
              <a:t>Drawbacks of encryption</a:t>
            </a:r>
          </a:p>
        </p:txBody>
      </p:sp>
      <p:sp>
        <p:nvSpPr>
          <p:cNvPr id="4" name="Date Placeholder 3"/>
          <p:cNvSpPr>
            <a:spLocks noGrp="1"/>
          </p:cNvSpPr>
          <p:nvPr>
            <p:ph type="dt" sz="quarter" idx="4294967295"/>
          </p:nvPr>
        </p:nvSpPr>
        <p:spPr/>
        <p:txBody>
          <a:bodyPr/>
          <a:lstStyle/>
          <a:p>
            <a:pPr>
              <a:defRPr/>
            </a:pPr>
            <a:r>
              <a:rPr lang="en-IN" smtClean="0"/>
              <a:t>24/08/18</a:t>
            </a:r>
            <a:endParaRPr lang="en-IN"/>
          </a:p>
        </p:txBody>
      </p:sp>
      <p:pic>
        <p:nvPicPr>
          <p:cNvPr id="18436"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604838" y="1828800"/>
            <a:ext cx="7934325" cy="3148013"/>
          </a:xfrm>
          <a:noFill/>
        </p:spPr>
      </p:pic>
    </p:spTree>
    <p:extLst>
      <p:ext uri="{BB962C8B-B14F-4D97-AF65-F5344CB8AC3E}">
        <p14:creationId xmlns="" xmlns:p14="http://schemas.microsoft.com/office/powerpoint/2010/main" val="3652716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smtClean="0"/>
              <a:t>Oligomorphism</a:t>
            </a:r>
          </a:p>
        </p:txBody>
      </p:sp>
      <p:sp>
        <p:nvSpPr>
          <p:cNvPr id="19459" name="Text Box 2"/>
          <p:cNvSpPr txBox="1">
            <a:spLocks noChangeArrowheads="1"/>
          </p:cNvSpPr>
          <p:nvPr/>
        </p:nvSpPr>
        <p:spPr bwMode="auto">
          <a:xfrm>
            <a:off x="457200" y="990600"/>
            <a:ext cx="8229600" cy="513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5000" rIns="90000" bIns="4500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9pPr>
          </a:lstStyle>
          <a:p>
            <a:pPr eaLnBrk="1" hangingPunct="1">
              <a:lnSpc>
                <a:spcPct val="100000"/>
              </a:lnSpc>
              <a:spcBef>
                <a:spcPts val="638"/>
              </a:spcBef>
              <a:buSzPct val="45000"/>
              <a:buFont typeface="Arial" charset="0"/>
              <a:buChar char="•"/>
            </a:pPr>
            <a:r>
              <a:rPr lang="en-US" sz="2000">
                <a:solidFill>
                  <a:srgbClr val="000000"/>
                </a:solidFill>
                <a:latin typeface="Calibri" charset="0"/>
              </a:rPr>
              <a:t>Assuming an encrypting virus key is randomly changed with each new infection, the only unchanging part of the virus is the code in the decryptor loop.</a:t>
            </a:r>
          </a:p>
          <a:p>
            <a:pPr eaLnBrk="1" hangingPunct="1">
              <a:lnSpc>
                <a:spcPct val="100000"/>
              </a:lnSpc>
              <a:spcBef>
                <a:spcPts val="638"/>
              </a:spcBef>
              <a:buSzPct val="45000"/>
              <a:buFont typeface="Arial" charset="0"/>
              <a:buChar char="•"/>
            </a:pPr>
            <a:r>
              <a:rPr lang="en-US" sz="2000">
                <a:solidFill>
                  <a:srgbClr val="000000"/>
                </a:solidFill>
                <a:latin typeface="Calibri" charset="0"/>
              </a:rPr>
              <a:t>Anti-virus software will exploit this fact for detection, so the next logical development is to change the </a:t>
            </a:r>
            <a:r>
              <a:rPr lang="en-US" sz="2000">
                <a:solidFill>
                  <a:srgbClr val="FF0000"/>
                </a:solidFill>
                <a:latin typeface="Calibri" charset="0"/>
              </a:rPr>
              <a:t>decryptor loop's </a:t>
            </a:r>
            <a:r>
              <a:rPr lang="en-US" sz="2000">
                <a:solidFill>
                  <a:srgbClr val="000000"/>
                </a:solidFill>
                <a:latin typeface="Calibri" charset="0"/>
              </a:rPr>
              <a:t>code with each infection. </a:t>
            </a:r>
          </a:p>
          <a:p>
            <a:pPr eaLnBrk="1" hangingPunct="1">
              <a:lnSpc>
                <a:spcPct val="100000"/>
              </a:lnSpc>
              <a:spcBef>
                <a:spcPts val="638"/>
              </a:spcBef>
              <a:buSzPct val="45000"/>
              <a:buFont typeface="Arial" charset="0"/>
              <a:buChar char="•"/>
            </a:pPr>
            <a:r>
              <a:rPr lang="en-US" sz="2000">
                <a:solidFill>
                  <a:srgbClr val="000000"/>
                </a:solidFill>
                <a:latin typeface="Calibri" charset="0"/>
              </a:rPr>
              <a:t>An </a:t>
            </a:r>
            <a:r>
              <a:rPr lang="en-US" sz="2000" i="1">
                <a:solidFill>
                  <a:srgbClr val="000000"/>
                </a:solidFill>
                <a:latin typeface="Calibri" charset="0"/>
              </a:rPr>
              <a:t>oligomorphic virus, or semi-polymorphic virus, is an encrypted virus </a:t>
            </a:r>
            <a:r>
              <a:rPr lang="en-US" sz="2000">
                <a:solidFill>
                  <a:srgbClr val="000000"/>
                </a:solidFill>
                <a:latin typeface="Calibri" charset="0"/>
              </a:rPr>
              <a:t>which has a small, finite number of different decryptor loops at its disposal. </a:t>
            </a:r>
          </a:p>
          <a:p>
            <a:pPr eaLnBrk="1" hangingPunct="1">
              <a:lnSpc>
                <a:spcPct val="100000"/>
              </a:lnSpc>
              <a:spcBef>
                <a:spcPts val="638"/>
              </a:spcBef>
              <a:buSzPct val="45000"/>
              <a:buFont typeface="Arial" charset="0"/>
              <a:buChar char="•"/>
            </a:pPr>
            <a:r>
              <a:rPr lang="en-US" sz="2000">
                <a:solidFill>
                  <a:srgbClr val="000000"/>
                </a:solidFill>
                <a:latin typeface="Calibri" charset="0"/>
              </a:rPr>
              <a:t>The virus selects a new decryptor loop from this pool for each new infection.</a:t>
            </a:r>
          </a:p>
          <a:p>
            <a:pPr eaLnBrk="1" hangingPunct="1">
              <a:lnSpc>
                <a:spcPct val="100000"/>
              </a:lnSpc>
              <a:spcBef>
                <a:spcPts val="638"/>
              </a:spcBef>
              <a:buSzPct val="45000"/>
              <a:buFont typeface="Arial" charset="0"/>
              <a:buChar char="•"/>
            </a:pPr>
            <a:r>
              <a:rPr lang="en-US" sz="2000">
                <a:solidFill>
                  <a:srgbClr val="000000"/>
                </a:solidFill>
                <a:latin typeface="Calibri" charset="0"/>
              </a:rPr>
              <a:t>For example, </a:t>
            </a:r>
            <a:r>
              <a:rPr lang="en-US" sz="2000">
                <a:solidFill>
                  <a:srgbClr val="FF0000"/>
                </a:solidFill>
                <a:latin typeface="Calibri" charset="0"/>
              </a:rPr>
              <a:t>Whale had 30 different decryptor variants, and Memorial had 96 decryptors.</a:t>
            </a:r>
          </a:p>
          <a:p>
            <a:pPr eaLnBrk="1" hangingPunct="1">
              <a:lnSpc>
                <a:spcPct val="100000"/>
              </a:lnSpc>
              <a:spcBef>
                <a:spcPts val="638"/>
              </a:spcBef>
              <a:buSzPct val="45000"/>
              <a:buFont typeface="Arial" charset="0"/>
              <a:buChar char="•"/>
            </a:pPr>
            <a:r>
              <a:rPr lang="en-US" sz="2000">
                <a:solidFill>
                  <a:srgbClr val="000000"/>
                </a:solidFill>
                <a:latin typeface="Calibri" charset="0"/>
              </a:rPr>
              <a:t>In terms of detection, oligomorphism only makes a virus marginally harder to spot. Instead of looking for one decryptor loop for the virus, anti-virus software can simply have all of the virus' possible decryptor loops enumerated, and look for them all.</a:t>
            </a:r>
          </a:p>
        </p:txBody>
      </p:sp>
    </p:spTree>
    <p:extLst>
      <p:ext uri="{BB962C8B-B14F-4D97-AF65-F5344CB8AC3E}">
        <p14:creationId xmlns="" xmlns:p14="http://schemas.microsoft.com/office/powerpoint/2010/main" val="16672283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smtClean="0"/>
              <a:t>Infection mechanism </a:t>
            </a:r>
          </a:p>
        </p:txBody>
      </p:sp>
      <p:sp>
        <p:nvSpPr>
          <p:cNvPr id="5123" name="Text Box 2"/>
          <p:cNvSpPr txBox="1">
            <a:spLocks noChangeArrowheads="1"/>
          </p:cNvSpPr>
          <p:nvPr/>
        </p:nvSpPr>
        <p:spPr bwMode="auto">
          <a:xfrm>
            <a:off x="457200" y="990600"/>
            <a:ext cx="8229600" cy="513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5000" rIns="90000" bIns="4500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1pPr>
            <a:lvl2pPr indent="-28416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9pPr>
          </a:lstStyle>
          <a:p>
            <a:pPr eaLnBrk="1" hangingPunct="1">
              <a:lnSpc>
                <a:spcPct val="100000"/>
              </a:lnSpc>
              <a:spcBef>
                <a:spcPts val="638"/>
              </a:spcBef>
              <a:buSzPct val="45000"/>
              <a:buFont typeface="Arial" charset="0"/>
              <a:buChar char="•"/>
            </a:pPr>
            <a:r>
              <a:rPr lang="en-US" sz="2400" b="1">
                <a:solidFill>
                  <a:srgbClr val="000000"/>
                </a:solidFill>
                <a:latin typeface="Calibri" charset="0"/>
              </a:rPr>
              <a:t>Propagate: Virus spreads by modifying other code to contain </a:t>
            </a:r>
            <a:r>
              <a:rPr lang="en-US" sz="2400">
                <a:solidFill>
                  <a:srgbClr val="000000"/>
                </a:solidFill>
                <a:latin typeface="Calibri" charset="0"/>
              </a:rPr>
              <a:t>a (possibly altered) copy of the virus. </a:t>
            </a:r>
          </a:p>
          <a:p>
            <a:pPr eaLnBrk="1" hangingPunct="1">
              <a:lnSpc>
                <a:spcPct val="100000"/>
              </a:lnSpc>
              <a:spcBef>
                <a:spcPts val="638"/>
              </a:spcBef>
              <a:buSzPct val="45000"/>
              <a:buFont typeface="Arial" charset="0"/>
              <a:buChar char="•"/>
            </a:pPr>
            <a:r>
              <a:rPr lang="en-US" sz="2400">
                <a:solidFill>
                  <a:srgbClr val="000000"/>
                </a:solidFill>
                <a:latin typeface="Calibri" charset="0"/>
              </a:rPr>
              <a:t>The exact means through which a virus spreads is referred to as its </a:t>
            </a:r>
            <a:r>
              <a:rPr lang="en-US" sz="2400" i="1">
                <a:solidFill>
                  <a:srgbClr val="000000"/>
                </a:solidFill>
                <a:latin typeface="Calibri" charset="0"/>
              </a:rPr>
              <a:t>infection vector. </a:t>
            </a:r>
          </a:p>
          <a:p>
            <a:pPr eaLnBrk="1" hangingPunct="1">
              <a:lnSpc>
                <a:spcPct val="100000"/>
              </a:lnSpc>
              <a:spcBef>
                <a:spcPts val="638"/>
              </a:spcBef>
              <a:buSzPct val="45000"/>
              <a:buFont typeface="Arial" charset="0"/>
              <a:buChar char="•"/>
            </a:pPr>
            <a:r>
              <a:rPr lang="en-US" sz="2400" i="1">
                <a:solidFill>
                  <a:srgbClr val="000000"/>
                </a:solidFill>
                <a:latin typeface="Calibri" charset="0"/>
              </a:rPr>
              <a:t>This doesn't have to be unique</a:t>
            </a:r>
          </a:p>
          <a:p>
            <a:pPr lvl="1" eaLnBrk="1" hangingPunct="1">
              <a:lnSpc>
                <a:spcPct val="100000"/>
              </a:lnSpc>
              <a:spcBef>
                <a:spcPts val="563"/>
              </a:spcBef>
              <a:buSzPct val="75000"/>
              <a:buFont typeface="Arial" charset="0"/>
              <a:buChar char="–"/>
            </a:pPr>
            <a:r>
              <a:rPr lang="en-US" sz="2000">
                <a:solidFill>
                  <a:srgbClr val="000000"/>
                </a:solidFill>
                <a:latin typeface="Calibri" charset="0"/>
              </a:rPr>
              <a:t>a virus that infects in multiple ways is called </a:t>
            </a:r>
            <a:r>
              <a:rPr lang="en-US" sz="2000" i="1">
                <a:solidFill>
                  <a:srgbClr val="000000"/>
                </a:solidFill>
                <a:latin typeface="Calibri" charset="0"/>
              </a:rPr>
              <a:t>multipartite.</a:t>
            </a:r>
          </a:p>
          <a:p>
            <a:pPr eaLnBrk="1" hangingPunct="1">
              <a:lnSpc>
                <a:spcPct val="100000"/>
              </a:lnSpc>
              <a:spcBef>
                <a:spcPts val="638"/>
              </a:spcBef>
              <a:buSzPct val="45000"/>
              <a:buFont typeface="Arial" charset="0"/>
              <a:buChar char="•"/>
            </a:pPr>
            <a:r>
              <a:rPr lang="en-US" sz="2400" b="1">
                <a:solidFill>
                  <a:srgbClr val="000000"/>
                </a:solidFill>
                <a:latin typeface="Calibri" charset="0"/>
              </a:rPr>
              <a:t>Trigger:  The means of deciding whether to deliver the payload or not.</a:t>
            </a:r>
          </a:p>
          <a:p>
            <a:pPr eaLnBrk="1" hangingPunct="1">
              <a:lnSpc>
                <a:spcPct val="100000"/>
              </a:lnSpc>
              <a:spcBef>
                <a:spcPts val="638"/>
              </a:spcBef>
              <a:buSzPct val="45000"/>
              <a:buFont typeface="Arial" charset="0"/>
              <a:buChar char="•"/>
            </a:pPr>
            <a:r>
              <a:rPr lang="en-US" sz="2400" b="1">
                <a:solidFill>
                  <a:srgbClr val="000000"/>
                </a:solidFill>
                <a:latin typeface="Calibri" charset="0"/>
              </a:rPr>
              <a:t>Payload: What the virus does, besides spread. The payload </a:t>
            </a:r>
            <a:r>
              <a:rPr lang="en-US" sz="2400" b="1" i="1">
                <a:solidFill>
                  <a:srgbClr val="000000"/>
                </a:solidFill>
                <a:latin typeface="Calibri" charset="0"/>
              </a:rPr>
              <a:t>may involve damage</a:t>
            </a:r>
          </a:p>
        </p:txBody>
      </p:sp>
    </p:spTree>
    <p:extLst>
      <p:ext uri="{BB962C8B-B14F-4D97-AF65-F5344CB8AC3E}">
        <p14:creationId xmlns="" xmlns:p14="http://schemas.microsoft.com/office/powerpoint/2010/main" val="28177939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57200" y="274638"/>
            <a:ext cx="8229600" cy="1143000"/>
          </a:xfrm>
        </p:spPr>
        <p:txBody>
          <a:bodyPr/>
          <a:lstStyle/>
          <a:p>
            <a:pP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800" smtClean="0"/>
          </a:p>
        </p:txBody>
      </p:sp>
      <p:pic>
        <p:nvPicPr>
          <p:cNvPr id="20483"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0063" y="571500"/>
            <a:ext cx="7629525" cy="2066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pic>
        <p:nvPicPr>
          <p:cNvPr id="20484"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14313" y="3071813"/>
            <a:ext cx="8929687" cy="287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spTree>
    <p:extLst>
      <p:ext uri="{BB962C8B-B14F-4D97-AF65-F5344CB8AC3E}">
        <p14:creationId xmlns="" xmlns:p14="http://schemas.microsoft.com/office/powerpoint/2010/main" val="7137175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57200" y="274638"/>
            <a:ext cx="8229600" cy="1143000"/>
          </a:xfrm>
        </p:spPr>
        <p:txBody>
          <a:bodyPr/>
          <a:lstStyle/>
          <a:p>
            <a:pP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1800" smtClean="0"/>
          </a:p>
        </p:txBody>
      </p:sp>
      <p:pic>
        <p:nvPicPr>
          <p:cNvPr id="21507"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5750" y="3714750"/>
            <a:ext cx="8229600" cy="2674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pic>
        <p:nvPicPr>
          <p:cNvPr id="21508"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14313" y="785813"/>
            <a:ext cx="8929687" cy="287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spTree>
    <p:extLst>
      <p:ext uri="{BB962C8B-B14F-4D97-AF65-F5344CB8AC3E}">
        <p14:creationId xmlns="" xmlns:p14="http://schemas.microsoft.com/office/powerpoint/2010/main" val="41455978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smtClean="0"/>
              <a:t>Polymorphism</a:t>
            </a:r>
          </a:p>
        </p:txBody>
      </p:sp>
      <p:sp>
        <p:nvSpPr>
          <p:cNvPr id="22531" name="Text Box 2"/>
          <p:cNvSpPr txBox="1">
            <a:spLocks noChangeArrowheads="1"/>
          </p:cNvSpPr>
          <p:nvPr/>
        </p:nvSpPr>
        <p:spPr bwMode="auto">
          <a:xfrm>
            <a:off x="457200" y="1143000"/>
            <a:ext cx="8229600" cy="4983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5000" rIns="90000" bIns="4500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9pPr>
          </a:lstStyle>
          <a:p>
            <a:pPr eaLnBrk="1" hangingPunct="1">
              <a:lnSpc>
                <a:spcPct val="100000"/>
              </a:lnSpc>
              <a:buSzPct val="45000"/>
              <a:buFont typeface="Arial" charset="0"/>
              <a:buChar char="•"/>
            </a:pPr>
            <a:r>
              <a:rPr lang="en-US" sz="3200" i="1">
                <a:solidFill>
                  <a:srgbClr val="000000"/>
                </a:solidFill>
                <a:latin typeface="Calibri" charset="0"/>
              </a:rPr>
              <a:t>A polymorphic virus is superficially the same as an oligomorphic virus. </a:t>
            </a:r>
          </a:p>
          <a:p>
            <a:pPr eaLnBrk="1" hangingPunct="1">
              <a:lnSpc>
                <a:spcPct val="100000"/>
              </a:lnSpc>
              <a:buSzPct val="45000"/>
              <a:buFont typeface="Arial" charset="0"/>
              <a:buChar char="•"/>
            </a:pPr>
            <a:r>
              <a:rPr lang="en-US" sz="3200" i="1">
                <a:solidFill>
                  <a:srgbClr val="000000"/>
                </a:solidFill>
                <a:latin typeface="Calibri" charset="0"/>
              </a:rPr>
              <a:t>Both </a:t>
            </a:r>
            <a:r>
              <a:rPr lang="en-US" sz="3200">
                <a:solidFill>
                  <a:srgbClr val="000000"/>
                </a:solidFill>
                <a:latin typeface="Calibri" charset="0"/>
              </a:rPr>
              <a:t>are encrypted viruses, both change their decryptor loop on each infection. </a:t>
            </a:r>
          </a:p>
          <a:p>
            <a:pPr eaLnBrk="1" hangingPunct="1">
              <a:lnSpc>
                <a:spcPct val="100000"/>
              </a:lnSpc>
              <a:buSzPct val="45000"/>
              <a:buFont typeface="Arial" charset="0"/>
              <a:buChar char="•"/>
            </a:pPr>
            <a:r>
              <a:rPr lang="en-US" sz="3200">
                <a:solidFill>
                  <a:srgbClr val="000000"/>
                </a:solidFill>
                <a:latin typeface="Calibri" charset="0"/>
              </a:rPr>
              <a:t>However, a polymorphic virus has an </a:t>
            </a:r>
            <a:r>
              <a:rPr lang="en-US" sz="3200">
                <a:solidFill>
                  <a:srgbClr val="FF0000"/>
                </a:solidFill>
                <a:latin typeface="Calibri" charset="0"/>
              </a:rPr>
              <a:t>infinite number of decryptor loop variations</a:t>
            </a:r>
            <a:r>
              <a:rPr lang="en-US" sz="3200">
                <a:solidFill>
                  <a:srgbClr val="000000"/>
                </a:solidFill>
                <a:latin typeface="Calibri" charset="0"/>
              </a:rPr>
              <a:t>. Tremor, for example, has almost six </a:t>
            </a:r>
            <a:r>
              <a:rPr lang="en-US" sz="3200" i="1">
                <a:solidFill>
                  <a:srgbClr val="000000"/>
                </a:solidFill>
                <a:latin typeface="Calibri" charset="0"/>
              </a:rPr>
              <a:t>billion </a:t>
            </a:r>
            <a:r>
              <a:rPr lang="en-US" sz="3200">
                <a:solidFill>
                  <a:srgbClr val="000000"/>
                </a:solidFill>
                <a:latin typeface="Calibri" charset="0"/>
              </a:rPr>
              <a:t>possible decryptor loops!</a:t>
            </a:r>
          </a:p>
          <a:p>
            <a:pPr eaLnBrk="1" hangingPunct="1">
              <a:lnSpc>
                <a:spcPct val="100000"/>
              </a:lnSpc>
              <a:buSzPct val="45000"/>
              <a:buFont typeface="Arial" charset="0"/>
              <a:buChar char="•"/>
            </a:pPr>
            <a:r>
              <a:rPr lang="en-US" sz="3200">
                <a:solidFill>
                  <a:srgbClr val="000000"/>
                </a:solidFill>
                <a:latin typeface="Calibri" charset="0"/>
              </a:rPr>
              <a:t>Polymorphic viruses clearly can't be detected by listing all the possible combinations.</a:t>
            </a:r>
          </a:p>
        </p:txBody>
      </p:sp>
    </p:spTree>
    <p:extLst>
      <p:ext uri="{BB962C8B-B14F-4D97-AF65-F5344CB8AC3E}">
        <p14:creationId xmlns="" xmlns:p14="http://schemas.microsoft.com/office/powerpoint/2010/main" val="20691909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IN" smtClean="0"/>
              <a:t>Polymorphic viruses - Issues</a:t>
            </a:r>
          </a:p>
        </p:txBody>
      </p:sp>
      <p:sp>
        <p:nvSpPr>
          <p:cNvPr id="23555" name="Content Placeholder 2"/>
          <p:cNvSpPr>
            <a:spLocks noGrp="1"/>
          </p:cNvSpPr>
          <p:nvPr>
            <p:ph idx="1"/>
          </p:nvPr>
        </p:nvSpPr>
        <p:spPr/>
        <p:txBody>
          <a:bodyPr/>
          <a:lstStyle/>
          <a:p>
            <a:r>
              <a:rPr lang="en-IN" smtClean="0"/>
              <a:t>how can a virus detect that it has previously infected a file, if its presence is hidden sufficiently well? </a:t>
            </a:r>
          </a:p>
          <a:p>
            <a:r>
              <a:rPr lang="en-IN" smtClean="0"/>
              <a:t>how does the virus change its decryptor loop from infection to infection?</a:t>
            </a:r>
          </a:p>
        </p:txBody>
      </p:sp>
      <p:sp>
        <p:nvSpPr>
          <p:cNvPr id="4" name="Date Placeholder 3"/>
          <p:cNvSpPr>
            <a:spLocks noGrp="1"/>
          </p:cNvSpPr>
          <p:nvPr>
            <p:ph type="dt" sz="quarter" idx="4294967295"/>
          </p:nvPr>
        </p:nvSpPr>
        <p:spPr/>
        <p:txBody>
          <a:bodyPr/>
          <a:lstStyle/>
          <a:p>
            <a:pPr>
              <a:defRPr/>
            </a:pPr>
            <a:r>
              <a:rPr lang="en-IN" smtClean="0"/>
              <a:t>24/08/18</a:t>
            </a:r>
            <a:endParaRPr lang="en-IN"/>
          </a:p>
        </p:txBody>
      </p:sp>
    </p:spTree>
    <p:extLst>
      <p:ext uri="{BB962C8B-B14F-4D97-AF65-F5344CB8AC3E}">
        <p14:creationId xmlns="" xmlns:p14="http://schemas.microsoft.com/office/powerpoint/2010/main" val="3119709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458200" cy="1141412"/>
          </a:xfrm>
        </p:spPr>
        <p:txBody>
          <a:bodyPr/>
          <a:lstStyle/>
          <a:p>
            <a:r>
              <a:rPr lang="en-IN" smtClean="0"/>
              <a:t>Polymorphic viruses - Self Detection</a:t>
            </a:r>
          </a:p>
        </p:txBody>
      </p:sp>
      <p:sp>
        <p:nvSpPr>
          <p:cNvPr id="24579" name="Content Placeholder 2"/>
          <p:cNvSpPr>
            <a:spLocks noGrp="1"/>
          </p:cNvSpPr>
          <p:nvPr>
            <p:ph idx="1"/>
          </p:nvPr>
        </p:nvSpPr>
        <p:spPr>
          <a:xfrm>
            <a:off x="457200" y="1371600"/>
            <a:ext cx="8228013" cy="4752975"/>
          </a:xfrm>
        </p:spPr>
        <p:txBody>
          <a:bodyPr/>
          <a:lstStyle/>
          <a:p>
            <a:r>
              <a:rPr lang="en-IN" smtClean="0"/>
              <a:t>when the virus morphs for a new infection, it can also change whatever aspect of itself that it looks for. </a:t>
            </a:r>
          </a:p>
          <a:p>
            <a:r>
              <a:rPr lang="en-IN" smtClean="0"/>
              <a:t>But a virus must be able to recognize infection by </a:t>
            </a:r>
            <a:r>
              <a:rPr lang="en-IN" i="1" smtClean="0"/>
              <a:t>any of its </a:t>
            </a:r>
            <a:r>
              <a:rPr lang="en-IN" smtClean="0"/>
              <a:t>practically-infinite forms.</a:t>
            </a:r>
          </a:p>
          <a:p>
            <a:r>
              <a:rPr lang="en-IN" smtClean="0"/>
              <a:t> This means that the infection detection mechanism must be independent of the exact code used by the virus</a:t>
            </a:r>
          </a:p>
        </p:txBody>
      </p:sp>
      <p:sp>
        <p:nvSpPr>
          <p:cNvPr id="4" name="Date Placeholder 3"/>
          <p:cNvSpPr>
            <a:spLocks noGrp="1"/>
          </p:cNvSpPr>
          <p:nvPr>
            <p:ph type="dt" sz="quarter" idx="4294967295"/>
          </p:nvPr>
        </p:nvSpPr>
        <p:spPr/>
        <p:txBody>
          <a:bodyPr/>
          <a:lstStyle/>
          <a:p>
            <a:pPr>
              <a:defRPr/>
            </a:pPr>
            <a:r>
              <a:rPr lang="en-IN" smtClean="0"/>
              <a:t>24/08/18</a:t>
            </a:r>
            <a:endParaRPr lang="en-IN"/>
          </a:p>
        </p:txBody>
      </p:sp>
    </p:spTree>
    <p:extLst>
      <p:ext uri="{BB962C8B-B14F-4D97-AF65-F5344CB8AC3E}">
        <p14:creationId xmlns="" xmlns:p14="http://schemas.microsoft.com/office/powerpoint/2010/main" val="4186360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IN" smtClean="0"/>
              <a:t>Self Detection Mechanisms</a:t>
            </a:r>
          </a:p>
        </p:txBody>
      </p:sp>
      <p:sp>
        <p:nvSpPr>
          <p:cNvPr id="25603" name="Content Placeholder 2"/>
          <p:cNvSpPr>
            <a:spLocks noGrp="1"/>
          </p:cNvSpPr>
          <p:nvPr>
            <p:ph idx="1"/>
          </p:nvPr>
        </p:nvSpPr>
        <p:spPr/>
        <p:txBody>
          <a:bodyPr/>
          <a:lstStyle/>
          <a:p>
            <a:r>
              <a:rPr lang="en-IN" b="1" smtClean="0"/>
              <a:t>File timestamp. A virus could change the timestamp of an infected file, so that </a:t>
            </a:r>
            <a:r>
              <a:rPr lang="en-IN" smtClean="0"/>
              <a:t>the sum of its time and date is some constant value </a:t>
            </a:r>
            <a:r>
              <a:rPr lang="en-IN" i="1" smtClean="0"/>
              <a:t>K for all infections.</a:t>
            </a:r>
          </a:p>
          <a:p>
            <a:r>
              <a:rPr lang="en-IN" smtClean="0"/>
              <a:t>A lot of software only displays the last two digits of the year, so an infected file's year could be increased by 100 without attracting attention.</a:t>
            </a:r>
          </a:p>
        </p:txBody>
      </p:sp>
      <p:sp>
        <p:nvSpPr>
          <p:cNvPr id="4" name="Date Placeholder 3"/>
          <p:cNvSpPr>
            <a:spLocks noGrp="1"/>
          </p:cNvSpPr>
          <p:nvPr>
            <p:ph type="dt" sz="quarter" idx="4294967295"/>
          </p:nvPr>
        </p:nvSpPr>
        <p:spPr/>
        <p:txBody>
          <a:bodyPr/>
          <a:lstStyle/>
          <a:p>
            <a:pPr>
              <a:defRPr/>
            </a:pPr>
            <a:r>
              <a:rPr lang="en-IN" smtClean="0"/>
              <a:t>24/08/18</a:t>
            </a:r>
            <a:endParaRPr lang="en-IN"/>
          </a:p>
        </p:txBody>
      </p:sp>
    </p:spTree>
    <p:extLst>
      <p:ext uri="{BB962C8B-B14F-4D97-AF65-F5344CB8AC3E}">
        <p14:creationId xmlns="" xmlns:p14="http://schemas.microsoft.com/office/powerpoint/2010/main" val="2756049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IN" smtClean="0"/>
              <a:t>Self Detection Mechanisms</a:t>
            </a:r>
          </a:p>
        </p:txBody>
      </p:sp>
      <p:sp>
        <p:nvSpPr>
          <p:cNvPr id="26627" name="Content Placeholder 2"/>
          <p:cNvSpPr>
            <a:spLocks noGrp="1"/>
          </p:cNvSpPr>
          <p:nvPr>
            <p:ph idx="1"/>
          </p:nvPr>
        </p:nvSpPr>
        <p:spPr/>
        <p:txBody>
          <a:bodyPr/>
          <a:lstStyle/>
          <a:p>
            <a:r>
              <a:rPr lang="en-IN" b="1" smtClean="0"/>
              <a:t>File size. An infected file could have its size padded out to some meaningful </a:t>
            </a:r>
            <a:r>
              <a:rPr lang="en-IN" smtClean="0"/>
              <a:t>size, such as a multiple of 1234.</a:t>
            </a:r>
          </a:p>
          <a:p>
            <a:r>
              <a:rPr lang="en-IN" smtClean="0"/>
              <a:t>Executable files infected by the CTX virus, for example, will have their size adjusted to be a multiple of 101 bytes</a:t>
            </a:r>
          </a:p>
          <a:p>
            <a:endParaRPr lang="en-IN" smtClean="0"/>
          </a:p>
        </p:txBody>
      </p:sp>
      <p:sp>
        <p:nvSpPr>
          <p:cNvPr id="4" name="Date Placeholder 3"/>
          <p:cNvSpPr>
            <a:spLocks noGrp="1"/>
          </p:cNvSpPr>
          <p:nvPr>
            <p:ph type="dt" sz="quarter" idx="4294967295"/>
          </p:nvPr>
        </p:nvSpPr>
        <p:spPr/>
        <p:txBody>
          <a:bodyPr/>
          <a:lstStyle/>
          <a:p>
            <a:pPr>
              <a:defRPr/>
            </a:pPr>
            <a:r>
              <a:rPr lang="en-IN" smtClean="0"/>
              <a:t>24/08/18</a:t>
            </a:r>
            <a:endParaRPr lang="en-IN"/>
          </a:p>
        </p:txBody>
      </p:sp>
    </p:spTree>
    <p:extLst>
      <p:ext uri="{BB962C8B-B14F-4D97-AF65-F5344CB8AC3E}">
        <p14:creationId xmlns="" xmlns:p14="http://schemas.microsoft.com/office/powerpoint/2010/main" val="3303805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IN" smtClean="0"/>
              <a:t>Self Detection Mechanisms</a:t>
            </a:r>
          </a:p>
        </p:txBody>
      </p:sp>
      <p:sp>
        <p:nvSpPr>
          <p:cNvPr id="27651" name="Content Placeholder 2"/>
          <p:cNvSpPr>
            <a:spLocks noGrp="1"/>
          </p:cNvSpPr>
          <p:nvPr>
            <p:ph idx="1"/>
          </p:nvPr>
        </p:nvSpPr>
        <p:spPr/>
        <p:txBody>
          <a:bodyPr/>
          <a:lstStyle/>
          <a:p>
            <a:r>
              <a:rPr lang="en-IN" b="1" smtClean="0"/>
              <a:t>Filesystem features. Some filesystems allow files to be tagged with arbitrary </a:t>
            </a:r>
            <a:r>
              <a:rPr lang="en-IN" smtClean="0"/>
              <a:t>attributes, whose existence is not always made obvious.</a:t>
            </a:r>
          </a:p>
          <a:p>
            <a:r>
              <a:rPr lang="en-IN" smtClean="0"/>
              <a:t>These can be used by a virus to store code, data, or flags which indicate that a file has been infected. </a:t>
            </a:r>
          </a:p>
        </p:txBody>
      </p:sp>
      <p:sp>
        <p:nvSpPr>
          <p:cNvPr id="4" name="Date Placeholder 3"/>
          <p:cNvSpPr>
            <a:spLocks noGrp="1"/>
          </p:cNvSpPr>
          <p:nvPr>
            <p:ph type="dt" sz="quarter" idx="4294967295"/>
          </p:nvPr>
        </p:nvSpPr>
        <p:spPr/>
        <p:txBody>
          <a:bodyPr/>
          <a:lstStyle/>
          <a:p>
            <a:pPr>
              <a:defRPr/>
            </a:pPr>
            <a:r>
              <a:rPr lang="en-IN" smtClean="0"/>
              <a:t>24/08/18</a:t>
            </a:r>
            <a:endParaRPr lang="en-IN"/>
          </a:p>
        </p:txBody>
      </p:sp>
    </p:spTree>
    <p:extLst>
      <p:ext uri="{BB962C8B-B14F-4D97-AF65-F5344CB8AC3E}">
        <p14:creationId xmlns="" xmlns:p14="http://schemas.microsoft.com/office/powerpoint/2010/main" val="1540230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IN" smtClean="0"/>
              <a:t>Self Detection Mechanisms</a:t>
            </a:r>
          </a:p>
        </p:txBody>
      </p:sp>
      <p:pic>
        <p:nvPicPr>
          <p:cNvPr id="28675"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1116013" y="1600200"/>
            <a:ext cx="6910387" cy="4524375"/>
          </a:xfrm>
          <a:noFill/>
          <a:extLs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715046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IN" smtClean="0"/>
              <a:t>Self Detection Mechanisms</a:t>
            </a:r>
          </a:p>
        </p:txBody>
      </p:sp>
      <p:sp>
        <p:nvSpPr>
          <p:cNvPr id="29699" name="Content Placeholder 2"/>
          <p:cNvSpPr>
            <a:spLocks noGrp="1"/>
          </p:cNvSpPr>
          <p:nvPr>
            <p:ph idx="1"/>
          </p:nvPr>
        </p:nvSpPr>
        <p:spPr>
          <a:xfrm>
            <a:off x="228600" y="1143000"/>
            <a:ext cx="8456613" cy="5334000"/>
          </a:xfrm>
        </p:spPr>
        <p:txBody>
          <a:bodyPr/>
          <a:lstStyle/>
          <a:p>
            <a:pPr algn="just"/>
            <a:r>
              <a:rPr lang="en-IN" sz="2800" b="1" smtClean="0"/>
              <a:t>External storage. The indication that a file is infected need not be directly </a:t>
            </a:r>
            <a:r>
              <a:rPr lang="en-IN" sz="2800" smtClean="0"/>
              <a:t>associated with the file itself. </a:t>
            </a:r>
          </a:p>
          <a:p>
            <a:pPr algn="just"/>
            <a:r>
              <a:rPr lang="en-IN" sz="2800" smtClean="0"/>
              <a:t>For example, a virus could use a hash function to map an infected file's name into an obfuscated string, and use that string to create a key in the Windows Registry. The virus could then use the existence of that key as an infection indicator. </a:t>
            </a:r>
          </a:p>
          <a:p>
            <a:pPr algn="just"/>
            <a:r>
              <a:rPr lang="en-IN" sz="2800" smtClean="0"/>
              <a:t>Even if the Registry key was discovered, it wouldn't immediately reveal the name of the infected file (especially if a strong cryptographic hash function was used).</a:t>
            </a:r>
          </a:p>
        </p:txBody>
      </p:sp>
    </p:spTree>
    <p:extLst>
      <p:ext uri="{BB962C8B-B14F-4D97-AF65-F5344CB8AC3E}">
        <p14:creationId xmlns="" xmlns:p14="http://schemas.microsoft.com/office/powerpoint/2010/main" val="131086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IN" b="1" i="1" smtClean="0"/>
              <a:t>EXECUTABLE VIRUS STRUCTURE</a:t>
            </a:r>
            <a:endParaRPr lang="en-IN" smtClean="0"/>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57313" y="1819275"/>
            <a:ext cx="6429375" cy="3219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95152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IN" smtClean="0"/>
              <a:t>Self Detection Mechanisms</a:t>
            </a:r>
          </a:p>
        </p:txBody>
      </p:sp>
      <p:sp>
        <p:nvSpPr>
          <p:cNvPr id="30723" name="Content Placeholder 2"/>
          <p:cNvSpPr>
            <a:spLocks noGrp="1"/>
          </p:cNvSpPr>
          <p:nvPr>
            <p:ph idx="1"/>
          </p:nvPr>
        </p:nvSpPr>
        <p:spPr/>
        <p:txBody>
          <a:bodyPr/>
          <a:lstStyle/>
          <a:p>
            <a:r>
              <a:rPr lang="en-IN" smtClean="0"/>
              <a:t>none of these mechanisms need to work perfectly, but a false positive only means that the virus won't infect some code that it might have otherwise.</a:t>
            </a:r>
          </a:p>
          <a:p>
            <a:r>
              <a:rPr lang="en-IN" smtClean="0"/>
              <a:t>Viruses which retain some constancy can just look for one or two bytes of their own code, rather than resorting to more elaborate methods.</a:t>
            </a:r>
          </a:p>
        </p:txBody>
      </p:sp>
    </p:spTree>
    <p:extLst>
      <p:ext uri="{BB962C8B-B14F-4D97-AF65-F5344CB8AC3E}">
        <p14:creationId xmlns="" xmlns:p14="http://schemas.microsoft.com/office/powerpoint/2010/main" val="3202848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smtClean="0"/>
              <a:t>Changing the Decryptor Loop</a:t>
            </a:r>
          </a:p>
        </p:txBody>
      </p:sp>
      <p:sp>
        <p:nvSpPr>
          <p:cNvPr id="31747" name="Text Box 2"/>
          <p:cNvSpPr txBox="1">
            <a:spLocks noChangeArrowheads="1"/>
          </p:cNvSpPr>
          <p:nvPr/>
        </p:nvSpPr>
        <p:spPr bwMode="auto">
          <a:xfrm>
            <a:off x="228600" y="1066800"/>
            <a:ext cx="8458200" cy="5059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5000" rIns="90000" bIns="4500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9pPr>
          </a:lstStyle>
          <a:p>
            <a:pPr algn="just" eaLnBrk="1" hangingPunct="1">
              <a:lnSpc>
                <a:spcPct val="100000"/>
              </a:lnSpc>
              <a:buSzPct val="45000"/>
              <a:buFont typeface="Arial" charset="0"/>
              <a:buChar char="•"/>
            </a:pPr>
            <a:r>
              <a:rPr lang="en-US" sz="3200">
                <a:solidFill>
                  <a:srgbClr val="000000"/>
                </a:solidFill>
                <a:latin typeface="Calibri" charset="0"/>
              </a:rPr>
              <a:t>The code in a polymorphic virus is transformed for each fresh infection using a </a:t>
            </a:r>
            <a:r>
              <a:rPr lang="en-US" sz="3200" i="1">
                <a:solidFill>
                  <a:srgbClr val="FF0000"/>
                </a:solidFill>
                <a:latin typeface="Calibri" charset="0"/>
              </a:rPr>
              <a:t>mutation engine</a:t>
            </a:r>
          </a:p>
          <a:p>
            <a:pPr algn="just" eaLnBrk="1" hangingPunct="1">
              <a:lnSpc>
                <a:spcPct val="100000"/>
              </a:lnSpc>
              <a:buSzPct val="45000"/>
              <a:buFont typeface="Arial" charset="0"/>
              <a:buChar char="•"/>
            </a:pPr>
            <a:r>
              <a:rPr lang="en-US" sz="3200" i="1">
                <a:solidFill>
                  <a:srgbClr val="000000"/>
                </a:solidFill>
                <a:latin typeface="Calibri" charset="0"/>
              </a:rPr>
              <a:t>The mutation engine has lot of code transformation </a:t>
            </a:r>
            <a:r>
              <a:rPr lang="en-US" sz="3200">
                <a:solidFill>
                  <a:srgbClr val="000000"/>
                </a:solidFill>
                <a:latin typeface="Calibri" charset="0"/>
              </a:rPr>
              <a:t>tricks which take as input one sequence of code and output another, equivalent, sequence of code.</a:t>
            </a:r>
          </a:p>
          <a:p>
            <a:pPr algn="just" eaLnBrk="1" hangingPunct="1">
              <a:lnSpc>
                <a:spcPct val="100000"/>
              </a:lnSpc>
              <a:buSzPct val="45000"/>
              <a:buFont typeface="Arial" charset="0"/>
              <a:buChar char="•"/>
            </a:pPr>
            <a:r>
              <a:rPr lang="en-US" sz="3200">
                <a:solidFill>
                  <a:srgbClr val="000000"/>
                </a:solidFill>
                <a:latin typeface="Calibri" charset="0"/>
              </a:rPr>
              <a:t>Choosing which technique to apply and where to apply it can be selected by the engine using a pseudo-random number generator. </a:t>
            </a:r>
          </a:p>
          <a:p>
            <a:pPr algn="just" eaLnBrk="1" hangingPunct="1">
              <a:lnSpc>
                <a:spcPct val="100000"/>
              </a:lnSpc>
              <a:buSzPct val="45000"/>
              <a:buFont typeface="Arial" charset="0"/>
              <a:buChar char="•"/>
            </a:pPr>
            <a:r>
              <a:rPr lang="en-US" sz="3200">
                <a:solidFill>
                  <a:srgbClr val="000000"/>
                </a:solidFill>
                <a:latin typeface="Calibri" charset="0"/>
              </a:rPr>
              <a:t>The result is an engine which is extensible and which can permute code in a large number of ways. </a:t>
            </a:r>
          </a:p>
        </p:txBody>
      </p:sp>
    </p:spTree>
    <p:extLst>
      <p:ext uri="{BB962C8B-B14F-4D97-AF65-F5344CB8AC3E}">
        <p14:creationId xmlns="" xmlns:p14="http://schemas.microsoft.com/office/powerpoint/2010/main" val="6250578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Parameters to Mutation Engine</a:t>
            </a:r>
          </a:p>
        </p:txBody>
      </p:sp>
      <p:sp>
        <p:nvSpPr>
          <p:cNvPr id="32771" name="Text Box 2"/>
          <p:cNvSpPr txBox="1">
            <a:spLocks noChangeArrowheads="1"/>
          </p:cNvSpPr>
          <p:nvPr/>
        </p:nvSpPr>
        <p:spPr bwMode="auto">
          <a:xfrm>
            <a:off x="457200" y="1428750"/>
            <a:ext cx="8229600" cy="4697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5000" rIns="90000" bIns="4500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9pPr>
          </a:lstStyle>
          <a:p>
            <a:pPr eaLnBrk="1" hangingPunct="1">
              <a:lnSpc>
                <a:spcPct val="100000"/>
              </a:lnSpc>
              <a:buSzPct val="45000"/>
              <a:buFont typeface="Arial" charset="0"/>
              <a:buChar char="•"/>
            </a:pPr>
            <a:r>
              <a:rPr lang="en-US" sz="3200">
                <a:solidFill>
                  <a:srgbClr val="000000"/>
                </a:solidFill>
                <a:latin typeface="Calibri" charset="0"/>
              </a:rPr>
              <a:t>A pointer to the code to encrypt</a:t>
            </a:r>
          </a:p>
          <a:p>
            <a:pPr eaLnBrk="1" hangingPunct="1">
              <a:lnSpc>
                <a:spcPct val="100000"/>
              </a:lnSpc>
              <a:buSzPct val="45000"/>
              <a:buFont typeface="Arial" charset="0"/>
              <a:buChar char="•"/>
            </a:pPr>
            <a:r>
              <a:rPr lang="en-US" sz="3200">
                <a:solidFill>
                  <a:srgbClr val="000000"/>
                </a:solidFill>
                <a:latin typeface="Calibri" charset="0"/>
              </a:rPr>
              <a:t>Length of the virus body</a:t>
            </a:r>
          </a:p>
          <a:p>
            <a:pPr eaLnBrk="1" hangingPunct="1">
              <a:lnSpc>
                <a:spcPct val="100000"/>
              </a:lnSpc>
              <a:buSzPct val="45000"/>
              <a:buFont typeface="Arial" charset="0"/>
              <a:buChar char="•"/>
            </a:pPr>
            <a:r>
              <a:rPr lang="en-US" sz="3200">
                <a:solidFill>
                  <a:srgbClr val="000000"/>
                </a:solidFill>
                <a:latin typeface="Calibri" charset="0"/>
              </a:rPr>
              <a:t>Base of the decryptor</a:t>
            </a:r>
          </a:p>
          <a:p>
            <a:pPr eaLnBrk="1" hangingPunct="1">
              <a:lnSpc>
                <a:spcPct val="100000"/>
              </a:lnSpc>
              <a:buSzPct val="45000"/>
              <a:buFont typeface="Arial" charset="0"/>
              <a:buChar char="•"/>
            </a:pPr>
            <a:r>
              <a:rPr lang="en-US" sz="3200">
                <a:solidFill>
                  <a:srgbClr val="000000"/>
                </a:solidFill>
                <a:latin typeface="Calibri" charset="0"/>
              </a:rPr>
              <a:t>Entry-point address of the host</a:t>
            </a:r>
          </a:p>
          <a:p>
            <a:pPr eaLnBrk="1" hangingPunct="1">
              <a:lnSpc>
                <a:spcPct val="100000"/>
              </a:lnSpc>
              <a:buSzPct val="45000"/>
              <a:buFont typeface="Arial" charset="0"/>
              <a:buChar char="•"/>
            </a:pPr>
            <a:r>
              <a:rPr lang="en-US" sz="3200">
                <a:solidFill>
                  <a:srgbClr val="000000"/>
                </a:solidFill>
                <a:latin typeface="Calibri" charset="0"/>
              </a:rPr>
              <a:t>Target location of encrypted code</a:t>
            </a:r>
          </a:p>
          <a:p>
            <a:pPr eaLnBrk="1" hangingPunct="1">
              <a:lnSpc>
                <a:spcPct val="100000"/>
              </a:lnSpc>
              <a:buSzPct val="45000"/>
              <a:buFont typeface="Arial" charset="0"/>
              <a:buChar char="•"/>
            </a:pPr>
            <a:r>
              <a:rPr lang="en-US" sz="3200">
                <a:solidFill>
                  <a:srgbClr val="000000"/>
                </a:solidFill>
                <a:latin typeface="Calibri" charset="0"/>
              </a:rPr>
              <a:t>Size of decryptor (tiny, small, medium, or large)</a:t>
            </a:r>
          </a:p>
          <a:p>
            <a:pPr eaLnBrk="1" hangingPunct="1">
              <a:lnSpc>
                <a:spcPct val="100000"/>
              </a:lnSpc>
              <a:buSzPct val="45000"/>
              <a:buFont typeface="Arial" charset="0"/>
              <a:buChar char="•"/>
            </a:pPr>
            <a:r>
              <a:rPr lang="en-US" sz="3200">
                <a:solidFill>
                  <a:srgbClr val="000000"/>
                </a:solidFill>
                <a:latin typeface="Calibri" charset="0"/>
              </a:rPr>
              <a:t>Bit field of registers not to use</a:t>
            </a:r>
          </a:p>
          <a:p>
            <a:pPr eaLnBrk="1" hangingPunct="1">
              <a:lnSpc>
                <a:spcPct val="100000"/>
              </a:lnSpc>
              <a:buClrTx/>
              <a:buSzTx/>
              <a:buFontTx/>
              <a:buNone/>
            </a:pPr>
            <a:endParaRPr lang="en-US" sz="3200">
              <a:solidFill>
                <a:srgbClr val="000000"/>
              </a:solidFill>
              <a:latin typeface="Calibri" charset="0"/>
            </a:endParaRPr>
          </a:p>
        </p:txBody>
      </p:sp>
    </p:spTree>
    <p:extLst>
      <p:ext uri="{BB962C8B-B14F-4D97-AF65-F5344CB8AC3E}">
        <p14:creationId xmlns="" xmlns:p14="http://schemas.microsoft.com/office/powerpoint/2010/main" val="42869379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smtClean="0"/>
              <a:t>Decryptor Loop Transformations</a:t>
            </a:r>
          </a:p>
        </p:txBody>
      </p:sp>
      <p:pic>
        <p:nvPicPr>
          <p:cNvPr id="33795"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20738" y="1600200"/>
            <a:ext cx="7502525"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spTree>
    <p:extLst>
      <p:ext uri="{BB962C8B-B14F-4D97-AF65-F5344CB8AC3E}">
        <p14:creationId xmlns="" xmlns:p14="http://schemas.microsoft.com/office/powerpoint/2010/main" val="21089492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smtClean="0"/>
              <a:t>Decryptor Loop Transformations</a:t>
            </a:r>
          </a:p>
        </p:txBody>
      </p:sp>
      <p:pic>
        <p:nvPicPr>
          <p:cNvPr id="34819"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9600" y="1600200"/>
            <a:ext cx="7705725" cy="1924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pic>
        <p:nvPicPr>
          <p:cNvPr id="34820"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85800" y="3581400"/>
            <a:ext cx="7858125" cy="2952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spTree>
    <p:extLst>
      <p:ext uri="{BB962C8B-B14F-4D97-AF65-F5344CB8AC3E}">
        <p14:creationId xmlns="" xmlns:p14="http://schemas.microsoft.com/office/powerpoint/2010/main" val="11105607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smtClean="0"/>
              <a:t>Decryptor Loop Transformations – Spaghetti Code</a:t>
            </a:r>
          </a:p>
        </p:txBody>
      </p:sp>
      <p:pic>
        <p:nvPicPr>
          <p:cNvPr id="35843"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05000" y="2286000"/>
            <a:ext cx="4714875" cy="2400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spTree>
    <p:extLst>
      <p:ext uri="{BB962C8B-B14F-4D97-AF65-F5344CB8AC3E}">
        <p14:creationId xmlns="" xmlns:p14="http://schemas.microsoft.com/office/powerpoint/2010/main" val="5762797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smtClean="0"/>
              <a:t>Decryptor Loop Transformations</a:t>
            </a:r>
          </a:p>
        </p:txBody>
      </p:sp>
      <p:pic>
        <p:nvPicPr>
          <p:cNvPr id="36867"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95325" y="2116138"/>
            <a:ext cx="7753350" cy="3495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spTree>
    <p:extLst>
      <p:ext uri="{BB962C8B-B14F-4D97-AF65-F5344CB8AC3E}">
        <p14:creationId xmlns="" xmlns:p14="http://schemas.microsoft.com/office/powerpoint/2010/main" val="13872323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smtClean="0"/>
              <a:t>Decryptor Loop Transformations</a:t>
            </a:r>
          </a:p>
        </p:txBody>
      </p:sp>
      <p:sp>
        <p:nvSpPr>
          <p:cNvPr id="37891"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pic>
        <p:nvPicPr>
          <p:cNvPr id="37892"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1095375"/>
            <a:ext cx="9501188" cy="466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spTree>
    <p:extLst>
      <p:ext uri="{BB962C8B-B14F-4D97-AF65-F5344CB8AC3E}">
        <p14:creationId xmlns="" xmlns:p14="http://schemas.microsoft.com/office/powerpoint/2010/main" val="19895418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Code Inlining and Outlining</a:t>
            </a:r>
          </a:p>
        </p:txBody>
      </p:sp>
      <p:pic>
        <p:nvPicPr>
          <p:cNvPr id="38915"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81000" y="1600200"/>
            <a:ext cx="4867275" cy="4133850"/>
          </a:xfrm>
          <a:prstGeom prst="rect">
            <a:avLst/>
          </a:prstGeom>
          <a:noFill/>
          <a:ln w="381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pic>
        <p:nvPicPr>
          <p:cNvPr id="38916"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257800" y="1828800"/>
            <a:ext cx="3581400" cy="2962275"/>
          </a:xfrm>
          <a:prstGeom prst="rect">
            <a:avLst/>
          </a:prstGeom>
          <a:noFill/>
          <a:ln w="38160">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47860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Subroutine Interleaving</a:t>
            </a:r>
          </a:p>
        </p:txBody>
      </p:sp>
      <p:pic>
        <p:nvPicPr>
          <p:cNvPr id="39939"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85950" y="1766888"/>
            <a:ext cx="5372100"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Lst>
        </p:spPr>
      </p:pic>
    </p:spTree>
    <p:extLst>
      <p:ext uri="{BB962C8B-B14F-4D97-AF65-F5344CB8AC3E}">
        <p14:creationId xmlns="" xmlns:p14="http://schemas.microsoft.com/office/powerpoint/2010/main" val="19178482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IN" b="1" smtClean="0"/>
              <a:t>A Compression Virus</a:t>
            </a:r>
            <a:endParaRPr lang="en-IN" smtClean="0"/>
          </a:p>
        </p:txBody>
      </p:sp>
      <p:pic>
        <p:nvPicPr>
          <p:cNvPr id="8196"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685800" y="1447800"/>
            <a:ext cx="7742238" cy="4635500"/>
          </a:xfrm>
          <a:noFill/>
        </p:spPr>
      </p:pic>
    </p:spTree>
    <p:extLst>
      <p:ext uri="{BB962C8B-B14F-4D97-AF65-F5344CB8AC3E}">
        <p14:creationId xmlns="" xmlns:p14="http://schemas.microsoft.com/office/powerpoint/2010/main" val="29048425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i="1" smtClean="0"/>
              <a:t>Metamorphism</a:t>
            </a:r>
          </a:p>
        </p:txBody>
      </p:sp>
      <p:sp>
        <p:nvSpPr>
          <p:cNvPr id="40963"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5000" rIns="90000" bIns="4500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9pPr>
          </a:lstStyle>
          <a:p>
            <a:pPr eaLnBrk="1" hangingPunct="1">
              <a:lnSpc>
                <a:spcPct val="100000"/>
              </a:lnSpc>
              <a:buSzPct val="45000"/>
              <a:buFont typeface="Arial" charset="0"/>
              <a:buChar char="•"/>
            </a:pPr>
            <a:r>
              <a:rPr lang="en-US" sz="2000">
                <a:solidFill>
                  <a:srgbClr val="000000"/>
                </a:solidFill>
                <a:latin typeface="Calibri" charset="0"/>
              </a:rPr>
              <a:t>Metamorphic viruses are viruses that are polymorphic in the virus body.</a:t>
            </a:r>
          </a:p>
          <a:p>
            <a:pPr eaLnBrk="1" hangingPunct="1">
              <a:lnSpc>
                <a:spcPct val="100000"/>
              </a:lnSpc>
              <a:buSzPct val="45000"/>
              <a:buFont typeface="Arial" charset="0"/>
              <a:buChar char="•"/>
            </a:pPr>
            <a:r>
              <a:rPr lang="en-US" sz="2000">
                <a:solidFill>
                  <a:srgbClr val="000000"/>
                </a:solidFill>
                <a:latin typeface="Calibri" charset="0"/>
              </a:rPr>
              <a:t>They aren't encrypted, and thus need no decryptor loop, but </a:t>
            </a:r>
            <a:r>
              <a:rPr lang="en-US" sz="2000">
                <a:solidFill>
                  <a:srgbClr val="FF0000"/>
                </a:solidFill>
                <a:latin typeface="Calibri" charset="0"/>
              </a:rPr>
              <a:t>avoid detection by changing</a:t>
            </a:r>
            <a:r>
              <a:rPr lang="en-US" sz="2000">
                <a:solidFill>
                  <a:srgbClr val="000000"/>
                </a:solidFill>
                <a:latin typeface="Calibri" charset="0"/>
              </a:rPr>
              <a:t>: a new version of the virus body is produced for each new infection.</a:t>
            </a:r>
          </a:p>
          <a:p>
            <a:pPr eaLnBrk="1" hangingPunct="1">
              <a:lnSpc>
                <a:spcPct val="100000"/>
              </a:lnSpc>
              <a:buSzPct val="45000"/>
              <a:buFont typeface="Arial" charset="0"/>
              <a:buChar char="•"/>
            </a:pPr>
            <a:r>
              <a:rPr lang="en-US" sz="2000">
                <a:solidFill>
                  <a:srgbClr val="000000"/>
                </a:solidFill>
                <a:latin typeface="Calibri" charset="0"/>
              </a:rPr>
              <a:t>The code-modifying techniques used by polymorphic viruses all apply to  metamorphic viruses. </a:t>
            </a:r>
          </a:p>
          <a:p>
            <a:pPr eaLnBrk="1" hangingPunct="1">
              <a:lnSpc>
                <a:spcPct val="100000"/>
              </a:lnSpc>
              <a:buSzPct val="45000"/>
              <a:buFont typeface="Arial" charset="0"/>
              <a:buChar char="•"/>
            </a:pPr>
            <a:r>
              <a:rPr lang="en-US" sz="2000">
                <a:solidFill>
                  <a:srgbClr val="000000"/>
                </a:solidFill>
                <a:latin typeface="Calibri" charset="0"/>
              </a:rPr>
              <a:t>Both employ a mutation engine, except </a:t>
            </a:r>
            <a:r>
              <a:rPr lang="en-US" sz="2000">
                <a:solidFill>
                  <a:srgbClr val="FF0000"/>
                </a:solidFill>
                <a:latin typeface="Calibri" charset="0"/>
              </a:rPr>
              <a:t>a polymorphic virus need not change its engine on each infection</a:t>
            </a:r>
            <a:r>
              <a:rPr lang="en-US" sz="2000">
                <a:solidFill>
                  <a:srgbClr val="000000"/>
                </a:solidFill>
                <a:latin typeface="Calibri" charset="0"/>
              </a:rPr>
              <a:t>, because it can reside in the encrypted part of the virus. </a:t>
            </a:r>
          </a:p>
          <a:p>
            <a:pPr eaLnBrk="1" hangingPunct="1">
              <a:lnSpc>
                <a:spcPct val="100000"/>
              </a:lnSpc>
              <a:buSzPct val="45000"/>
              <a:buFont typeface="Arial" charset="0"/>
              <a:buChar char="•"/>
            </a:pPr>
            <a:r>
              <a:rPr lang="en-US" sz="2000">
                <a:solidFill>
                  <a:srgbClr val="000000"/>
                </a:solidFill>
                <a:latin typeface="Calibri" charset="0"/>
              </a:rPr>
              <a:t>In contrast, a metamorphic virus' mutation engine has to morph itself anew for each infection.</a:t>
            </a:r>
          </a:p>
          <a:p>
            <a:pPr eaLnBrk="1" hangingPunct="1">
              <a:lnSpc>
                <a:spcPct val="100000"/>
              </a:lnSpc>
              <a:buClrTx/>
              <a:buSzTx/>
              <a:buFontTx/>
              <a:buNone/>
            </a:pPr>
            <a:r>
              <a:rPr lang="en-US" sz="2000">
                <a:solidFill>
                  <a:srgbClr val="000000"/>
                </a:solidFill>
                <a:latin typeface="Calibri" charset="0"/>
              </a:rPr>
              <a:t>Polymorphic and metamorphic viruses are decidedly nontrivial to detect by anti-virus software, they are also hard for a virus writer to implement correctly - the numbers of these viruses are small in comparison to other types</a:t>
            </a:r>
          </a:p>
        </p:txBody>
      </p:sp>
    </p:spTree>
    <p:extLst>
      <p:ext uri="{BB962C8B-B14F-4D97-AF65-F5344CB8AC3E}">
        <p14:creationId xmlns="" xmlns:p14="http://schemas.microsoft.com/office/powerpoint/2010/main" val="2586146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Strong Encryption</a:t>
            </a:r>
          </a:p>
        </p:txBody>
      </p:sp>
      <p:sp>
        <p:nvSpPr>
          <p:cNvPr id="41987" name="Text Box 2"/>
          <p:cNvSpPr txBox="1">
            <a:spLocks noChangeArrowheads="1"/>
          </p:cNvSpPr>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5000" rIns="90000" bIns="4500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9pPr>
          </a:lstStyle>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Key is part of virus</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Other options are to have it from a website- URL to be stored then</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Send it in two parts – one part payload, other part key</a:t>
            </a:r>
          </a:p>
          <a:p>
            <a:pPr eaLnBrk="1" hangingPunct="1">
              <a:lnSpc>
                <a:spcPct val="100000"/>
              </a:lnSpc>
              <a:spcBef>
                <a:spcPts val="638"/>
              </a:spcBef>
              <a:spcAft>
                <a:spcPts val="1425"/>
              </a:spcAft>
              <a:buSzPct val="45000"/>
              <a:buFont typeface="Arial" charset="0"/>
              <a:buChar char="•"/>
            </a:pPr>
            <a:r>
              <a:rPr lang="en-US" sz="3200">
                <a:solidFill>
                  <a:srgbClr val="000000"/>
                </a:solidFill>
                <a:latin typeface="Calibri" charset="0"/>
              </a:rPr>
              <a:t>Create key from system parameters</a:t>
            </a:r>
          </a:p>
          <a:p>
            <a:pPr eaLnBrk="1" hangingPunct="1">
              <a:lnSpc>
                <a:spcPct val="100000"/>
              </a:lnSpc>
              <a:spcBef>
                <a:spcPts val="638"/>
              </a:spcBef>
              <a:spcAft>
                <a:spcPts val="1425"/>
              </a:spcAft>
              <a:buClrTx/>
              <a:buSzTx/>
              <a:buFontTx/>
              <a:buNone/>
            </a:pPr>
            <a:endParaRPr lang="en-US" sz="3200">
              <a:solidFill>
                <a:srgbClr val="000000"/>
              </a:solidFill>
              <a:latin typeface="Calibri" charset="0"/>
            </a:endParaRPr>
          </a:p>
        </p:txBody>
      </p:sp>
    </p:spTree>
    <p:extLst>
      <p:ext uri="{BB962C8B-B14F-4D97-AF65-F5344CB8AC3E}">
        <p14:creationId xmlns="" xmlns:p14="http://schemas.microsoft.com/office/powerpoint/2010/main" val="33535610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457200" y="274638"/>
            <a:ext cx="8229600" cy="1143000"/>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Stealth Virus</a:t>
            </a:r>
          </a:p>
        </p:txBody>
      </p:sp>
      <p:sp>
        <p:nvSpPr>
          <p:cNvPr id="43011" name="Text Box 2"/>
          <p:cNvSpPr txBox="1">
            <a:spLocks noChangeArrowheads="1"/>
          </p:cNvSpPr>
          <p:nvPr/>
        </p:nvSpPr>
        <p:spPr bwMode="auto">
          <a:xfrm>
            <a:off x="457200" y="1066800"/>
            <a:ext cx="8229600" cy="5059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5000" rIns="90000" bIns="45000"/>
          <a:lstStyle>
            <a:lvl1pPr marL="342900" indent="-341313"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Microsoft YaHei" charset="-122"/>
              </a:defRPr>
            </a:lvl9pPr>
          </a:lstStyle>
          <a:p>
            <a:pPr eaLnBrk="1" hangingPunct="1">
              <a:lnSpc>
                <a:spcPct val="100000"/>
              </a:lnSpc>
              <a:spcBef>
                <a:spcPts val="638"/>
              </a:spcBef>
              <a:spcAft>
                <a:spcPts val="600"/>
              </a:spcAft>
              <a:buSzPct val="45000"/>
              <a:buFont typeface="Arial" charset="0"/>
              <a:buChar char="•"/>
            </a:pPr>
            <a:r>
              <a:rPr lang="en-US" sz="3200">
                <a:solidFill>
                  <a:srgbClr val="000000"/>
                </a:solidFill>
                <a:latin typeface="Calibri" charset="0"/>
              </a:rPr>
              <a:t>A </a:t>
            </a:r>
            <a:r>
              <a:rPr lang="en-US" sz="3200" i="1">
                <a:solidFill>
                  <a:srgbClr val="000000"/>
                </a:solidFill>
                <a:latin typeface="Calibri" charset="0"/>
              </a:rPr>
              <a:t>stealth virus is a virus that actively takes steps to conceal the infection </a:t>
            </a:r>
            <a:r>
              <a:rPr lang="en-US" sz="3200">
                <a:solidFill>
                  <a:srgbClr val="000000"/>
                </a:solidFill>
                <a:latin typeface="Calibri" charset="0"/>
              </a:rPr>
              <a:t>itself, not just the virus body. </a:t>
            </a:r>
          </a:p>
          <a:p>
            <a:pPr eaLnBrk="1" hangingPunct="1">
              <a:lnSpc>
                <a:spcPct val="100000"/>
              </a:lnSpc>
              <a:spcBef>
                <a:spcPts val="638"/>
              </a:spcBef>
              <a:spcAft>
                <a:spcPts val="600"/>
              </a:spcAft>
              <a:buSzPct val="45000"/>
              <a:buFont typeface="Arial" charset="0"/>
              <a:buChar char="•"/>
            </a:pPr>
            <a:r>
              <a:rPr lang="en-IN" sz="3200" i="1">
                <a:solidFill>
                  <a:srgbClr val="000000"/>
                </a:solidFill>
                <a:latin typeface="Calibri" charset="0"/>
              </a:rPr>
              <a:t>An infected file's original timestamp can be restored after infection, so that the file doesn't look freshly-changed.</a:t>
            </a:r>
          </a:p>
          <a:p>
            <a:pPr eaLnBrk="1" hangingPunct="1">
              <a:lnSpc>
                <a:spcPct val="100000"/>
              </a:lnSpc>
              <a:spcBef>
                <a:spcPts val="638"/>
              </a:spcBef>
              <a:spcAft>
                <a:spcPts val="600"/>
              </a:spcAft>
              <a:buSzPct val="45000"/>
              <a:buFont typeface="Arial" charset="0"/>
              <a:buChar char="•"/>
            </a:pPr>
            <a:r>
              <a:rPr lang="en-US" sz="3200" i="1">
                <a:solidFill>
                  <a:srgbClr val="FF0000"/>
                </a:solidFill>
                <a:latin typeface="Calibri" charset="0"/>
              </a:rPr>
              <a:t>reverse stealth virus </a:t>
            </a:r>
            <a:r>
              <a:rPr lang="en-IN" sz="3200" i="1">
                <a:solidFill>
                  <a:srgbClr val="000000"/>
                </a:solidFill>
                <a:latin typeface="Calibri" charset="0"/>
              </a:rPr>
              <a:t>which makes everything look infected, the damage is done by anti-virus software frantically (and erroneously) trying to disinfect.</a:t>
            </a:r>
            <a:endParaRPr lang="en-US" sz="3200" i="1">
              <a:solidFill>
                <a:srgbClr val="000000"/>
              </a:solidFill>
              <a:latin typeface="Calibri" charset="0"/>
            </a:endParaRPr>
          </a:p>
        </p:txBody>
      </p:sp>
    </p:spTree>
    <p:extLst>
      <p:ext uri="{BB962C8B-B14F-4D97-AF65-F5344CB8AC3E}">
        <p14:creationId xmlns="" xmlns:p14="http://schemas.microsoft.com/office/powerpoint/2010/main" val="10524365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457200" y="274638"/>
            <a:ext cx="8229600" cy="1143000"/>
          </a:xfrm>
        </p:spPr>
        <p:txBody>
          <a:bodyPr lIns="0" tIns="0" rIns="0" bIns="0" anchor="ctr"/>
          <a:lstStyle/>
          <a:p>
            <a:pPr algn="ctr"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Stealth Virus</a:t>
            </a:r>
          </a:p>
        </p:txBody>
      </p:sp>
      <p:sp>
        <p:nvSpPr>
          <p:cNvPr id="44035" name="Text Box 2"/>
          <p:cNvSpPr txBox="1">
            <a:spLocks noChangeArrowheads="1"/>
          </p:cNvSpPr>
          <p:nvPr/>
        </p:nvSpPr>
        <p:spPr bwMode="auto">
          <a:xfrm>
            <a:off x="228600" y="1219200"/>
            <a:ext cx="8404225" cy="5227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5000" rIns="90000" bIns="45000"/>
          <a:lstStyle>
            <a:lvl1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Microsoft YaHei"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Microsoft YaHei"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Microsoft YaHei"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Microsoft YaHei"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charset="0"/>
                <a:ea typeface="Microsoft YaHei" charset="-122"/>
              </a:defRPr>
            </a:lvl9pPr>
          </a:lstStyle>
          <a:p>
            <a:pPr eaLnBrk="1">
              <a:lnSpc>
                <a:spcPct val="101000"/>
              </a:lnSpc>
            </a:pPr>
            <a:r>
              <a:rPr lang="en-IN" sz="1600">
                <a:solidFill>
                  <a:srgbClr val="333333"/>
                </a:solidFill>
                <a:latin typeface="Verdana" pitchFamily="32" charset="0"/>
              </a:rPr>
              <a:t>These viruses </a:t>
            </a:r>
            <a:r>
              <a:rPr lang="en-IN" sz="1600">
                <a:solidFill>
                  <a:srgbClr val="FF0000"/>
                </a:solidFill>
                <a:latin typeface="Verdana" pitchFamily="32" charset="0"/>
              </a:rPr>
              <a:t>intercept calls </a:t>
            </a:r>
            <a:r>
              <a:rPr lang="en-IN" sz="1600">
                <a:solidFill>
                  <a:srgbClr val="333333"/>
                </a:solidFill>
                <a:latin typeface="Verdana" pitchFamily="32" charset="0"/>
              </a:rPr>
              <a:t>to the </a:t>
            </a:r>
            <a:r>
              <a:rPr lang="en-IN" sz="1600">
                <a:solidFill>
                  <a:srgbClr val="FF0000"/>
                </a:solidFill>
                <a:latin typeface="Verdana" pitchFamily="32" charset="0"/>
              </a:rPr>
              <a:t>operating system </a:t>
            </a:r>
            <a:r>
              <a:rPr lang="en-IN" sz="1600">
                <a:solidFill>
                  <a:srgbClr val="333333"/>
                </a:solidFill>
                <a:latin typeface="Verdana" pitchFamily="32" charset="0"/>
              </a:rPr>
              <a:t>that access files. </a:t>
            </a:r>
          </a:p>
          <a:p>
            <a:pPr eaLnBrk="1">
              <a:lnSpc>
                <a:spcPct val="101000"/>
              </a:lnSpc>
            </a:pPr>
            <a:r>
              <a:rPr lang="en-IN" sz="1600">
                <a:solidFill>
                  <a:srgbClr val="333333"/>
                </a:solidFill>
                <a:latin typeface="Verdana" pitchFamily="32" charset="0"/>
              </a:rPr>
              <a:t>If the call is to obtain file attributes, the original attributes of the file are returned. </a:t>
            </a:r>
          </a:p>
          <a:p>
            <a:pPr eaLnBrk="1">
              <a:lnSpc>
                <a:spcPct val="101000"/>
              </a:lnSpc>
            </a:pPr>
            <a:r>
              <a:rPr lang="en-IN" sz="1600">
                <a:solidFill>
                  <a:srgbClr val="333333"/>
                </a:solidFill>
                <a:latin typeface="Verdana" pitchFamily="32" charset="0"/>
              </a:rPr>
              <a:t>If the call is to read the file, the file is disinfected as its data is returned. </a:t>
            </a:r>
          </a:p>
          <a:p>
            <a:pPr eaLnBrk="1">
              <a:lnSpc>
                <a:spcPct val="101000"/>
              </a:lnSpc>
            </a:pPr>
            <a:r>
              <a:rPr lang="en-IN" sz="1600">
                <a:solidFill>
                  <a:srgbClr val="333333"/>
                </a:solidFill>
                <a:latin typeface="Verdana" pitchFamily="32" charset="0"/>
              </a:rPr>
              <a:t>But if the call is to execute the file, the infected file is executed.</a:t>
            </a:r>
          </a:p>
          <a:p>
            <a:pPr eaLnBrk="1">
              <a:lnSpc>
                <a:spcPct val="101000"/>
              </a:lnSpc>
            </a:pPr>
            <a:endParaRPr lang="en-IN" sz="1600">
              <a:solidFill>
                <a:srgbClr val="333333"/>
              </a:solidFill>
              <a:latin typeface="Verdana" pitchFamily="32" charset="0"/>
            </a:endParaRPr>
          </a:p>
          <a:p>
            <a:pPr eaLnBrk="1">
              <a:lnSpc>
                <a:spcPct val="101000"/>
              </a:lnSpc>
            </a:pPr>
            <a:r>
              <a:rPr lang="en-IN" sz="1600">
                <a:solidFill>
                  <a:srgbClr val="333333"/>
                </a:solidFill>
                <a:latin typeface="Verdana" pitchFamily="32" charset="0"/>
              </a:rPr>
              <a:t>For Example:-</a:t>
            </a:r>
          </a:p>
          <a:p>
            <a:pPr eaLnBrk="1">
              <a:lnSpc>
                <a:spcPct val="101000"/>
              </a:lnSpc>
            </a:pPr>
            <a:endParaRPr lang="en-IN" sz="1600">
              <a:solidFill>
                <a:srgbClr val="333333"/>
              </a:solidFill>
              <a:latin typeface="Verdana" pitchFamily="32" charset="0"/>
            </a:endParaRPr>
          </a:p>
          <a:p>
            <a:pPr eaLnBrk="1">
              <a:lnSpc>
                <a:spcPct val="101000"/>
              </a:lnSpc>
            </a:pPr>
            <a:r>
              <a:rPr lang="en-IN" sz="1600">
                <a:solidFill>
                  <a:srgbClr val="333333"/>
                </a:solidFill>
                <a:latin typeface="Verdana" pitchFamily="32" charset="0"/>
              </a:rPr>
              <a:t>It modifies the DOS service interrupt handler (rather than the interrupt vector</a:t>
            </a:r>
          </a:p>
          <a:p>
            <a:pPr eaLnBrk="1">
              <a:lnSpc>
                <a:spcPct val="101000"/>
              </a:lnSpc>
            </a:pPr>
            <a:endParaRPr lang="en-IN" sz="1600">
              <a:solidFill>
                <a:srgbClr val="333333"/>
              </a:solidFill>
              <a:latin typeface="Verdana" pitchFamily="32" charset="0"/>
            </a:endParaRPr>
          </a:p>
          <a:p>
            <a:pPr eaLnBrk="1">
              <a:lnSpc>
                <a:spcPct val="101000"/>
              </a:lnSpc>
            </a:pPr>
            <a:r>
              <a:rPr lang="en-IN" sz="1600">
                <a:solidFill>
                  <a:srgbClr val="333333"/>
                </a:solidFill>
                <a:latin typeface="Verdana" pitchFamily="32" charset="0"/>
              </a:rPr>
              <a:t>This way, checking the values in the interrupt vector will not reveal the presence of the virus)</a:t>
            </a:r>
          </a:p>
          <a:p>
            <a:pPr eaLnBrk="1">
              <a:lnSpc>
                <a:spcPct val="101000"/>
              </a:lnSpc>
            </a:pPr>
            <a:endParaRPr lang="en-IN" sz="1600">
              <a:solidFill>
                <a:srgbClr val="333333"/>
              </a:solidFill>
              <a:latin typeface="Verdana" pitchFamily="32" charset="0"/>
            </a:endParaRPr>
          </a:p>
          <a:p>
            <a:pPr eaLnBrk="1">
              <a:lnSpc>
                <a:spcPct val="101000"/>
              </a:lnSpc>
            </a:pPr>
            <a:r>
              <a:rPr lang="en-IN" sz="1600">
                <a:solidFill>
                  <a:srgbClr val="333333"/>
                </a:solidFill>
                <a:latin typeface="Verdana" pitchFamily="32" charset="0"/>
              </a:rPr>
              <a:t>If the request is for the length of the file, the length of the </a:t>
            </a:r>
            <a:r>
              <a:rPr lang="en-IN" sz="1600" i="1">
                <a:solidFill>
                  <a:srgbClr val="333333"/>
                </a:solidFill>
                <a:latin typeface="Verdana" pitchFamily="32" charset="0"/>
              </a:rPr>
              <a:t>uninfected </a:t>
            </a:r>
            <a:r>
              <a:rPr lang="en-IN" sz="1600">
                <a:solidFill>
                  <a:srgbClr val="333333"/>
                </a:solidFill>
                <a:latin typeface="Verdana" pitchFamily="32" charset="0"/>
              </a:rPr>
              <a:t>file is returned. </a:t>
            </a:r>
          </a:p>
          <a:p>
            <a:pPr eaLnBrk="1">
              <a:lnSpc>
                <a:spcPct val="101000"/>
              </a:lnSpc>
            </a:pPr>
            <a:endParaRPr lang="en-IN" sz="1600">
              <a:solidFill>
                <a:srgbClr val="333333"/>
              </a:solidFill>
              <a:latin typeface="Verdana" pitchFamily="32" charset="0"/>
            </a:endParaRPr>
          </a:p>
          <a:p>
            <a:pPr eaLnBrk="1">
              <a:lnSpc>
                <a:spcPct val="101000"/>
              </a:lnSpc>
            </a:pPr>
            <a:r>
              <a:rPr lang="en-IN" sz="1600">
                <a:solidFill>
                  <a:srgbClr val="333333"/>
                </a:solidFill>
                <a:latin typeface="Verdana" pitchFamily="32" charset="0"/>
              </a:rPr>
              <a:t>If the request is to open the file, the file is temporarily disinfected; it is reinfected on closing. </a:t>
            </a:r>
          </a:p>
          <a:p>
            <a:pPr eaLnBrk="1">
              <a:lnSpc>
                <a:spcPct val="101000"/>
              </a:lnSpc>
            </a:pPr>
            <a:endParaRPr lang="en-IN" sz="1600">
              <a:solidFill>
                <a:srgbClr val="333333"/>
              </a:solidFill>
              <a:latin typeface="Verdana" pitchFamily="32" charset="0"/>
            </a:endParaRPr>
          </a:p>
          <a:p>
            <a:pPr eaLnBrk="1">
              <a:lnSpc>
                <a:spcPct val="101000"/>
              </a:lnSpc>
            </a:pPr>
            <a:r>
              <a:rPr lang="en-IN" sz="1600">
                <a:solidFill>
                  <a:srgbClr val="333333"/>
                </a:solidFill>
                <a:latin typeface="Verdana" pitchFamily="32" charset="0"/>
              </a:rPr>
              <a:t>The Stealth virus also changes the time of last modification of the file in the file allocation table to hide that the file is infected.</a:t>
            </a:r>
          </a:p>
        </p:txBody>
      </p:sp>
    </p:spTree>
    <p:extLst>
      <p:ext uri="{BB962C8B-B14F-4D97-AF65-F5344CB8AC3E}">
        <p14:creationId xmlns="" xmlns:p14="http://schemas.microsoft.com/office/powerpoint/2010/main" val="7558506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N" smtClean="0"/>
              <a:t>Logic of a compression virus </a:t>
            </a:r>
          </a:p>
        </p:txBody>
      </p:sp>
      <p:pic>
        <p:nvPicPr>
          <p:cNvPr id="9220"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455613" y="1524000"/>
            <a:ext cx="7886700" cy="4481513"/>
          </a:xfrm>
          <a:noFill/>
        </p:spPr>
      </p:pic>
    </p:spTree>
    <p:extLst>
      <p:ext uri="{BB962C8B-B14F-4D97-AF65-F5344CB8AC3E}">
        <p14:creationId xmlns="" xmlns:p14="http://schemas.microsoft.com/office/powerpoint/2010/main" val="2552685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20"/>
            <a:ext cx="9144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Virus</a:t>
            </a:r>
            <a:endParaRPr lang="en-IN" b="1" dirty="0">
              <a:solidFill>
                <a:schemeClr val="bg1"/>
              </a:solidFill>
              <a:latin typeface="Adobe Garamond Pro Bold" panose="02020702060506020403" pitchFamily="18" charset="0"/>
            </a:endParaRPr>
          </a:p>
        </p:txBody>
      </p:sp>
      <p:sp>
        <p:nvSpPr>
          <p:cNvPr id="3" name="Content Placeholder 2"/>
          <p:cNvSpPr>
            <a:spLocks noGrp="1"/>
          </p:cNvSpPr>
          <p:nvPr>
            <p:ph idx="1"/>
          </p:nvPr>
        </p:nvSpPr>
        <p:spPr>
          <a:xfrm>
            <a:off x="571472" y="857232"/>
            <a:ext cx="8316895" cy="4351338"/>
          </a:xfrm>
        </p:spPr>
        <p:txBody>
          <a:bodyPr>
            <a:normAutofit fontScale="77500" lnSpcReduction="20000"/>
          </a:bodyPr>
          <a:lstStyle/>
          <a:p>
            <a:pPr marL="457200" indent="-457200" algn="just">
              <a:buFont typeface="Wingdings" panose="05000000000000000000" pitchFamily="2" charset="2"/>
              <a:buChar char="q"/>
            </a:pPr>
            <a:r>
              <a:rPr lang="en-US" altLang="tr-TR" sz="3600" dirty="0" smtClean="0"/>
              <a:t>It is a program which replicate itself and pass on malicious code to other non malicious programs by modifying it .</a:t>
            </a:r>
          </a:p>
          <a:p>
            <a:pPr marL="457200" indent="-457200" algn="just">
              <a:buFont typeface="Wingdings" panose="05000000000000000000" pitchFamily="2" charset="2"/>
              <a:buChar char="q"/>
            </a:pPr>
            <a:r>
              <a:rPr lang="en-US" altLang="tr-TR" sz="3600" dirty="0" smtClean="0"/>
              <a:t>The term virus was coined because it acts like biological virus.</a:t>
            </a:r>
          </a:p>
          <a:p>
            <a:pPr marL="457200" indent="-457200" algn="just">
              <a:buFont typeface="Wingdings" panose="05000000000000000000" pitchFamily="2" charset="2"/>
              <a:buChar char="q"/>
            </a:pPr>
            <a:r>
              <a:rPr lang="en-US" altLang="tr-TR" sz="3600" dirty="0" smtClean="0"/>
              <a:t>It infects other healthy programs by attaching itself  and either destroys the program or coexist with it.</a:t>
            </a:r>
          </a:p>
          <a:p>
            <a:pPr marL="457200" indent="-457200" algn="just">
              <a:buFont typeface="Wingdings" panose="05000000000000000000" pitchFamily="2" charset="2"/>
              <a:buChar char="q"/>
            </a:pPr>
            <a:r>
              <a:rPr lang="en-US" altLang="tr-TR" sz="3600" dirty="0" smtClean="0"/>
              <a:t>The infection of virus spread at a geometric rate, eventually overtaking an entire computing system and spreading it to other connected system.</a:t>
            </a:r>
          </a:p>
          <a:p>
            <a:pPr marL="457200" indent="-457200" algn="just">
              <a:buFont typeface="Wingdings" panose="05000000000000000000" pitchFamily="2" charset="2"/>
              <a:buChar char="q"/>
            </a:pPr>
            <a:endParaRPr lang="en-US" altLang="tr-TR" sz="3600" dirty="0" smtClean="0"/>
          </a:p>
          <a:p>
            <a:pPr marL="457200" indent="-457200">
              <a:buFont typeface="Wingdings" panose="05000000000000000000" pitchFamily="2" charset="2"/>
              <a:buChar char="q"/>
            </a:pPr>
            <a:endParaRPr lang="en-US" altLang="tr-TR" sz="3600" dirty="0" smtClean="0"/>
          </a:p>
        </p:txBody>
      </p:sp>
    </p:spTree>
    <p:extLst>
      <p:ext uri="{BB962C8B-B14F-4D97-AF65-F5344CB8AC3E}">
        <p14:creationId xmlns:p14="http://schemas.microsoft.com/office/powerpoint/2010/main" xmlns="" val="727408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20"/>
            <a:ext cx="9144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Types of Virus </a:t>
            </a:r>
            <a:endParaRPr lang="en-IN" b="1" dirty="0">
              <a:solidFill>
                <a:schemeClr val="bg1"/>
              </a:solidFill>
              <a:latin typeface="Adobe Garamond Pro Bold" panose="02020702060506020403" pitchFamily="18" charset="0"/>
            </a:endParaRPr>
          </a:p>
        </p:txBody>
      </p:sp>
      <p:sp>
        <p:nvSpPr>
          <p:cNvPr id="5" name="Rectangle 4"/>
          <p:cNvSpPr/>
          <p:nvPr/>
        </p:nvSpPr>
        <p:spPr>
          <a:xfrm>
            <a:off x="559254" y="893290"/>
            <a:ext cx="8584746" cy="5964710"/>
          </a:xfrm>
          <a:prstGeom prst="rect">
            <a:avLst/>
          </a:prstGeom>
        </p:spPr>
        <p:txBody>
          <a:bodyPr wrap="square">
            <a:spAutoFit/>
          </a:bodyPr>
          <a:lstStyle/>
          <a:p>
            <a:pPr marL="457200" indent="-457200">
              <a:lnSpc>
                <a:spcPct val="90000"/>
              </a:lnSpc>
              <a:buFont typeface="Wingdings" panose="05000000000000000000" pitchFamily="2" charset="2"/>
              <a:buChar char="q"/>
            </a:pPr>
            <a:r>
              <a:rPr lang="en-US" altLang="tr-TR" sz="3600" b="1" dirty="0" smtClean="0"/>
              <a:t>Transient Virus</a:t>
            </a:r>
          </a:p>
          <a:p>
            <a:pPr marL="914400" lvl="1" indent="-457200">
              <a:lnSpc>
                <a:spcPct val="90000"/>
              </a:lnSpc>
              <a:buFont typeface="Wingdings" panose="05000000000000000000" pitchFamily="2" charset="2"/>
              <a:buChar char="§"/>
            </a:pPr>
            <a:r>
              <a:rPr lang="en-US" altLang="tr-TR" sz="3200" dirty="0" smtClean="0"/>
              <a:t>It has a life span that depends on the life of its host.</a:t>
            </a:r>
          </a:p>
          <a:p>
            <a:pPr marL="914400" lvl="1" indent="-457200">
              <a:lnSpc>
                <a:spcPct val="90000"/>
              </a:lnSpc>
              <a:buFont typeface="Wingdings" panose="05000000000000000000" pitchFamily="2" charset="2"/>
              <a:buChar char="§"/>
            </a:pPr>
            <a:r>
              <a:rPr lang="en-US" altLang="tr-TR" sz="3200" dirty="0" smtClean="0"/>
              <a:t>It executes when the program to which it is attached executes and it terminated when the attached program ends.</a:t>
            </a:r>
          </a:p>
          <a:p>
            <a:pPr marL="914400" lvl="1" indent="-457200">
              <a:lnSpc>
                <a:spcPct val="90000"/>
              </a:lnSpc>
              <a:buFont typeface="Wingdings" panose="05000000000000000000" pitchFamily="2" charset="2"/>
              <a:buChar char="§"/>
            </a:pPr>
            <a:r>
              <a:rPr lang="en-US" altLang="tr-TR" sz="3200" dirty="0" smtClean="0"/>
              <a:t>During its execution, it may spread infection to other programs.</a:t>
            </a:r>
          </a:p>
          <a:p>
            <a:pPr marL="457200" indent="-457200">
              <a:lnSpc>
                <a:spcPct val="90000"/>
              </a:lnSpc>
              <a:buFont typeface="Wingdings" panose="05000000000000000000" pitchFamily="2" charset="2"/>
              <a:buChar char="q"/>
            </a:pPr>
            <a:r>
              <a:rPr lang="en-US" altLang="tr-TR" sz="3600" b="1" dirty="0" smtClean="0"/>
              <a:t>Resident Virus</a:t>
            </a:r>
          </a:p>
          <a:p>
            <a:pPr marL="914400" lvl="1" indent="-457200">
              <a:lnSpc>
                <a:spcPct val="90000"/>
              </a:lnSpc>
              <a:buFont typeface="Wingdings" panose="05000000000000000000" pitchFamily="2" charset="2"/>
              <a:buChar char="§"/>
            </a:pPr>
            <a:r>
              <a:rPr lang="en-US" altLang="tr-TR" sz="3200" dirty="0" smtClean="0"/>
              <a:t>It locates itself in memory.</a:t>
            </a:r>
          </a:p>
          <a:p>
            <a:pPr marL="914400" lvl="1" indent="-457200">
              <a:lnSpc>
                <a:spcPct val="90000"/>
              </a:lnSpc>
              <a:buFont typeface="Wingdings" panose="05000000000000000000" pitchFamily="2" charset="2"/>
              <a:buChar char="§"/>
            </a:pPr>
            <a:r>
              <a:rPr lang="en-US" altLang="tr-TR" sz="3200" dirty="0" smtClean="0"/>
              <a:t>It can remain active or be activated as a stand alone program even after its attached program ends. </a:t>
            </a:r>
          </a:p>
        </p:txBody>
      </p:sp>
    </p:spTree>
    <p:extLst>
      <p:ext uri="{BB962C8B-B14F-4D97-AF65-F5344CB8AC3E}">
        <p14:creationId xmlns:p14="http://schemas.microsoft.com/office/powerpoint/2010/main" xmlns="" val="3936317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20"/>
            <a:ext cx="9144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Phases of Virus</a:t>
            </a:r>
            <a:endParaRPr lang="en-IN" b="1" dirty="0">
              <a:solidFill>
                <a:schemeClr val="bg1"/>
              </a:solidFill>
              <a:latin typeface="Adobe Garamond Pro Bold" panose="02020702060506020403" pitchFamily="18" charset="0"/>
            </a:endParaRPr>
          </a:p>
        </p:txBody>
      </p:sp>
      <p:sp>
        <p:nvSpPr>
          <p:cNvPr id="5" name="Rectangle 4"/>
          <p:cNvSpPr/>
          <p:nvPr/>
        </p:nvSpPr>
        <p:spPr>
          <a:xfrm>
            <a:off x="440872" y="1277643"/>
            <a:ext cx="8584746" cy="4856714"/>
          </a:xfrm>
          <a:prstGeom prst="rect">
            <a:avLst/>
          </a:prstGeom>
        </p:spPr>
        <p:txBody>
          <a:bodyPr wrap="square">
            <a:spAutoFit/>
          </a:bodyPr>
          <a:lstStyle/>
          <a:p>
            <a:pPr marL="457200" indent="-457200">
              <a:lnSpc>
                <a:spcPct val="90000"/>
              </a:lnSpc>
              <a:buFont typeface="Wingdings" panose="05000000000000000000" pitchFamily="2" charset="2"/>
              <a:buChar char="q"/>
            </a:pPr>
            <a:r>
              <a:rPr lang="en-US" altLang="tr-TR" sz="3200" b="1" dirty="0" smtClean="0"/>
              <a:t>Dormant Phase:</a:t>
            </a:r>
          </a:p>
          <a:p>
            <a:pPr lvl="2" indent="-457200">
              <a:lnSpc>
                <a:spcPct val="90000"/>
              </a:lnSpc>
              <a:buFont typeface="Wingdings" panose="05000000000000000000" pitchFamily="2" charset="2"/>
              <a:buChar char="§"/>
            </a:pPr>
            <a:r>
              <a:rPr lang="en-US" altLang="tr-TR" sz="2800" dirty="0" smtClean="0"/>
              <a:t>Virus is idle in this phase.</a:t>
            </a:r>
          </a:p>
          <a:p>
            <a:pPr lvl="2" indent="-457200">
              <a:lnSpc>
                <a:spcPct val="90000"/>
              </a:lnSpc>
              <a:buFont typeface="Wingdings" panose="05000000000000000000" pitchFamily="2" charset="2"/>
              <a:buChar char="§"/>
            </a:pPr>
            <a:r>
              <a:rPr lang="en-US" altLang="tr-TR" sz="2800" dirty="0" smtClean="0"/>
              <a:t>The virus will eventually be activated by some event like date.</a:t>
            </a:r>
          </a:p>
          <a:p>
            <a:pPr lvl="2" indent="-457200">
              <a:lnSpc>
                <a:spcPct val="90000"/>
              </a:lnSpc>
              <a:buFont typeface="Wingdings" panose="05000000000000000000" pitchFamily="2" charset="2"/>
              <a:buChar char="§"/>
            </a:pPr>
            <a:r>
              <a:rPr lang="en-US" altLang="tr-TR" sz="2800" dirty="0" smtClean="0"/>
              <a:t>Not all viruses have this stage.</a:t>
            </a:r>
            <a:endParaRPr lang="en-US" altLang="tr-TR" sz="2800" dirty="0"/>
          </a:p>
          <a:p>
            <a:pPr marL="457200" indent="-457200">
              <a:lnSpc>
                <a:spcPct val="90000"/>
              </a:lnSpc>
              <a:buFont typeface="Wingdings" panose="05000000000000000000" pitchFamily="2" charset="2"/>
              <a:buChar char="q"/>
            </a:pPr>
            <a:r>
              <a:rPr lang="en-US" altLang="tr-TR" sz="3200" b="1" dirty="0" smtClean="0"/>
              <a:t>Propagation Phase:</a:t>
            </a:r>
          </a:p>
          <a:p>
            <a:pPr lvl="2" indent="-457200">
              <a:lnSpc>
                <a:spcPct val="90000"/>
              </a:lnSpc>
              <a:buFont typeface="Wingdings" panose="05000000000000000000" pitchFamily="2" charset="2"/>
              <a:buChar char="§"/>
            </a:pPr>
            <a:r>
              <a:rPr lang="en-US" altLang="tr-TR" sz="2800" dirty="0"/>
              <a:t>Virus </a:t>
            </a:r>
            <a:r>
              <a:rPr lang="en-US" altLang="tr-TR" sz="2800" dirty="0" smtClean="0"/>
              <a:t>will put a copy of itself into other programs or specific system area on disk.</a:t>
            </a:r>
          </a:p>
          <a:p>
            <a:pPr lvl="2" indent="-457200">
              <a:lnSpc>
                <a:spcPct val="90000"/>
              </a:lnSpc>
              <a:buFont typeface="Wingdings" panose="05000000000000000000" pitchFamily="2" charset="2"/>
              <a:buChar char="§"/>
            </a:pPr>
            <a:r>
              <a:rPr lang="en-US" altLang="tr-TR" sz="2800" dirty="0" smtClean="0"/>
              <a:t>The copy need not to be identical.</a:t>
            </a:r>
          </a:p>
          <a:p>
            <a:pPr lvl="2" indent="-457200">
              <a:lnSpc>
                <a:spcPct val="90000"/>
              </a:lnSpc>
              <a:buFont typeface="Wingdings" panose="05000000000000000000" pitchFamily="2" charset="2"/>
              <a:buChar char="§"/>
            </a:pPr>
            <a:r>
              <a:rPr lang="en-US" altLang="tr-TR" sz="2800" dirty="0" smtClean="0"/>
              <a:t>Virus can morph to evade detection.</a:t>
            </a:r>
            <a:endParaRPr lang="en-US" altLang="tr-TR" sz="2800" dirty="0"/>
          </a:p>
          <a:p>
            <a:pPr lvl="2" indent="-457200">
              <a:lnSpc>
                <a:spcPct val="90000"/>
              </a:lnSpc>
              <a:buFont typeface="Wingdings" panose="05000000000000000000" pitchFamily="2" charset="2"/>
              <a:buChar char="§"/>
            </a:pPr>
            <a:r>
              <a:rPr lang="en-US" altLang="tr-TR" sz="2800" dirty="0"/>
              <a:t>The </a:t>
            </a:r>
            <a:r>
              <a:rPr lang="en-US" altLang="tr-TR" sz="2800" dirty="0" smtClean="0"/>
              <a:t>copy of virus may itself enter into propagation phase. </a:t>
            </a:r>
            <a:endParaRPr lang="en-US" altLang="tr-TR" sz="3200" b="1" dirty="0" smtClean="0"/>
          </a:p>
        </p:txBody>
      </p:sp>
    </p:spTree>
    <p:extLst>
      <p:ext uri="{BB962C8B-B14F-4D97-AF65-F5344CB8AC3E}">
        <p14:creationId xmlns:p14="http://schemas.microsoft.com/office/powerpoint/2010/main" xmlns="" val="1937671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220"/>
            <a:ext cx="9144000" cy="619613"/>
          </a:xfrm>
          <a:solidFill>
            <a:srgbClr val="002060"/>
          </a:solidFill>
        </p:spPr>
        <p:txBody>
          <a:bodyPr>
            <a:normAutofit fontScale="90000"/>
          </a:bodyPr>
          <a:lstStyle/>
          <a:p>
            <a:r>
              <a:rPr lang="en-IN" b="1" dirty="0" smtClean="0">
                <a:solidFill>
                  <a:schemeClr val="bg1"/>
                </a:solidFill>
                <a:latin typeface="Adobe Garamond Pro Bold" panose="02020702060506020403" pitchFamily="18" charset="0"/>
              </a:rPr>
              <a:t>Phases of Virus</a:t>
            </a:r>
            <a:endParaRPr lang="en-IN" b="1" dirty="0">
              <a:solidFill>
                <a:schemeClr val="bg1"/>
              </a:solidFill>
              <a:latin typeface="Adobe Garamond Pro Bold" panose="02020702060506020403" pitchFamily="18" charset="0"/>
            </a:endParaRPr>
          </a:p>
        </p:txBody>
      </p:sp>
      <p:sp>
        <p:nvSpPr>
          <p:cNvPr id="5" name="Rectangle 4"/>
          <p:cNvSpPr/>
          <p:nvPr/>
        </p:nvSpPr>
        <p:spPr>
          <a:xfrm>
            <a:off x="440872" y="1277642"/>
            <a:ext cx="8406702" cy="5632311"/>
          </a:xfrm>
          <a:prstGeom prst="rect">
            <a:avLst/>
          </a:prstGeom>
        </p:spPr>
        <p:txBody>
          <a:bodyPr wrap="square">
            <a:spAutoFit/>
          </a:bodyPr>
          <a:lstStyle/>
          <a:p>
            <a:pPr marL="457200" indent="-457200">
              <a:lnSpc>
                <a:spcPct val="90000"/>
              </a:lnSpc>
              <a:buFont typeface="Wingdings" panose="05000000000000000000" pitchFamily="2" charset="2"/>
              <a:buChar char="q"/>
            </a:pPr>
            <a:r>
              <a:rPr lang="en-US" altLang="tr-TR" sz="3200" b="1" dirty="0" smtClean="0"/>
              <a:t>Triggering Phase:</a:t>
            </a:r>
          </a:p>
          <a:p>
            <a:pPr lvl="2" indent="-457200" algn="just">
              <a:lnSpc>
                <a:spcPct val="90000"/>
              </a:lnSpc>
              <a:buFont typeface="Wingdings" panose="05000000000000000000" pitchFamily="2" charset="2"/>
              <a:buChar char="§"/>
            </a:pPr>
            <a:r>
              <a:rPr lang="en-US" altLang="tr-TR" sz="2800" dirty="0"/>
              <a:t>Virus </a:t>
            </a:r>
            <a:r>
              <a:rPr lang="en-US" altLang="tr-TR" sz="2800" dirty="0" smtClean="0"/>
              <a:t>gets activated to perform specified intended function.</a:t>
            </a:r>
            <a:endParaRPr lang="en-US" altLang="tr-TR" sz="2800" dirty="0"/>
          </a:p>
          <a:p>
            <a:pPr lvl="2" indent="-457200" algn="just">
              <a:lnSpc>
                <a:spcPct val="90000"/>
              </a:lnSpc>
              <a:buFont typeface="Wingdings" panose="05000000000000000000" pitchFamily="2" charset="2"/>
              <a:buChar char="§"/>
            </a:pPr>
            <a:r>
              <a:rPr lang="en-US" altLang="tr-TR" sz="2800" dirty="0" smtClean="0"/>
              <a:t>Triggering may be due to any system events like specific data, movement of file , copying of file, disk space full alert etc.</a:t>
            </a:r>
            <a:endParaRPr lang="en-US" altLang="tr-TR" sz="3200" b="1" dirty="0" smtClean="0"/>
          </a:p>
          <a:p>
            <a:pPr marL="457200" indent="-457200" algn="just">
              <a:lnSpc>
                <a:spcPct val="90000"/>
              </a:lnSpc>
              <a:buFont typeface="Wingdings" panose="05000000000000000000" pitchFamily="2" charset="2"/>
              <a:buChar char="q"/>
            </a:pPr>
            <a:r>
              <a:rPr lang="en-US" altLang="tr-TR" sz="3200" b="1" dirty="0" smtClean="0"/>
              <a:t>Execution Phase:</a:t>
            </a:r>
          </a:p>
          <a:p>
            <a:pPr marL="914400" lvl="1" indent="-457200" algn="just">
              <a:lnSpc>
                <a:spcPct val="90000"/>
              </a:lnSpc>
              <a:buFont typeface="Wingdings" panose="05000000000000000000" pitchFamily="2" charset="2"/>
              <a:buChar char="§"/>
            </a:pPr>
            <a:r>
              <a:rPr lang="en-US" altLang="tr-TR" sz="2800" dirty="0" smtClean="0"/>
              <a:t>The intended function is performed. </a:t>
            </a:r>
          </a:p>
          <a:p>
            <a:pPr marL="914400" lvl="1" indent="-457200" algn="just">
              <a:lnSpc>
                <a:spcPct val="90000"/>
              </a:lnSpc>
              <a:buFont typeface="Wingdings" panose="05000000000000000000" pitchFamily="2" charset="2"/>
              <a:buChar char="§"/>
            </a:pPr>
            <a:r>
              <a:rPr lang="en-US" altLang="tr-TR" sz="2800" dirty="0" smtClean="0"/>
              <a:t>The function can be harmful or harmless.</a:t>
            </a:r>
          </a:p>
          <a:p>
            <a:pPr marL="914400" lvl="1" indent="-457200" algn="just">
              <a:lnSpc>
                <a:spcPct val="90000"/>
              </a:lnSpc>
              <a:buFont typeface="Wingdings" panose="05000000000000000000" pitchFamily="2" charset="2"/>
              <a:buChar char="§"/>
            </a:pPr>
            <a:r>
              <a:rPr lang="en-US" altLang="tr-TR" sz="2800" dirty="0" smtClean="0"/>
              <a:t>Harmful function may include exhausting of system resources, encryption of file, change in functionality of software etc.</a:t>
            </a:r>
          </a:p>
          <a:p>
            <a:pPr marL="914400" lvl="1" indent="-457200" algn="just">
              <a:lnSpc>
                <a:spcPct val="90000"/>
              </a:lnSpc>
              <a:buFont typeface="Wingdings" panose="05000000000000000000" pitchFamily="2" charset="2"/>
              <a:buChar char="§"/>
            </a:pPr>
            <a:r>
              <a:rPr lang="en-US" altLang="tr-TR" sz="2800" dirty="0" smtClean="0"/>
              <a:t>Harmless function may include display of some message on screen, hiding of data/files.</a:t>
            </a:r>
          </a:p>
        </p:txBody>
      </p:sp>
    </p:spTree>
    <p:extLst>
      <p:ext uri="{BB962C8B-B14F-4D97-AF65-F5344CB8AC3E}">
        <p14:creationId xmlns:p14="http://schemas.microsoft.com/office/powerpoint/2010/main" xmlns="" val="2909931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1969</Words>
  <Application>Microsoft Office PowerPoint</Application>
  <PresentationFormat>On-screen Show (4:3)</PresentationFormat>
  <Paragraphs>200</Paragraphs>
  <Slides>43</Slides>
  <Notes>25</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Viruses</vt:lpstr>
      <vt:lpstr>Infection mechanism </vt:lpstr>
      <vt:lpstr>EXECUTABLE VIRUS STRUCTURE</vt:lpstr>
      <vt:lpstr>A Compression Virus</vt:lpstr>
      <vt:lpstr>Logic of a compression virus </vt:lpstr>
      <vt:lpstr>Virus</vt:lpstr>
      <vt:lpstr>Types of Virus </vt:lpstr>
      <vt:lpstr>Phases of Virus</vt:lpstr>
      <vt:lpstr>Phases of Virus</vt:lpstr>
      <vt:lpstr>Classification by Target</vt:lpstr>
      <vt:lpstr>Macro Based Infectors</vt:lpstr>
      <vt:lpstr>Macros in Adobe pdfs</vt:lpstr>
      <vt:lpstr>Classification By Concealment</vt:lpstr>
      <vt:lpstr>Encryption Strategy </vt:lpstr>
      <vt:lpstr>Simple Encryption </vt:lpstr>
      <vt:lpstr>Static / variable Encryption key</vt:lpstr>
      <vt:lpstr>Substitution cipher – Lookup tables</vt:lpstr>
      <vt:lpstr>Drawbacks of encryption</vt:lpstr>
      <vt:lpstr>Oligomorphism</vt:lpstr>
      <vt:lpstr>Slide 20</vt:lpstr>
      <vt:lpstr>Slide 21</vt:lpstr>
      <vt:lpstr>Polymorphism</vt:lpstr>
      <vt:lpstr>Polymorphic viruses - Issues</vt:lpstr>
      <vt:lpstr>Polymorphic viruses - Self Detection</vt:lpstr>
      <vt:lpstr>Self Detection Mechanisms</vt:lpstr>
      <vt:lpstr>Self Detection Mechanisms</vt:lpstr>
      <vt:lpstr>Self Detection Mechanisms</vt:lpstr>
      <vt:lpstr>Self Detection Mechanisms</vt:lpstr>
      <vt:lpstr>Self Detection Mechanisms</vt:lpstr>
      <vt:lpstr>Self Detection Mechanisms</vt:lpstr>
      <vt:lpstr>Changing the Decryptor Loop</vt:lpstr>
      <vt:lpstr>Parameters to Mutation Engine</vt:lpstr>
      <vt:lpstr>Decryptor Loop Transformations</vt:lpstr>
      <vt:lpstr>Decryptor Loop Transformations</vt:lpstr>
      <vt:lpstr>Decryptor Loop Transformations – Spaghetti Code</vt:lpstr>
      <vt:lpstr>Decryptor Loop Transformations</vt:lpstr>
      <vt:lpstr>Decryptor Loop Transformations</vt:lpstr>
      <vt:lpstr>Code Inlining and Outlining</vt:lpstr>
      <vt:lpstr>Subroutine Interleaving</vt:lpstr>
      <vt:lpstr>Metamorphism</vt:lpstr>
      <vt:lpstr>Strong Encryption</vt:lpstr>
      <vt:lpstr>Stealth Virus</vt:lpstr>
      <vt:lpstr>Stealth Virus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Viruses</dc:title>
  <dc:creator>Muskaan Mittal</dc:creator>
  <cp:lastModifiedBy>shariq.murtuza</cp:lastModifiedBy>
  <cp:revision>6</cp:revision>
  <dcterms:created xsi:type="dcterms:W3CDTF">2006-08-16T00:00:00Z</dcterms:created>
  <dcterms:modified xsi:type="dcterms:W3CDTF">2022-08-17T06:07:41Z</dcterms:modified>
</cp:coreProperties>
</file>