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5" r:id="rId2"/>
    <p:sldId id="282" r:id="rId3"/>
    <p:sldId id="283" r:id="rId4"/>
    <p:sldId id="284" r:id="rId5"/>
    <p:sldId id="285" r:id="rId6"/>
    <p:sldId id="286" r:id="rId7"/>
    <p:sldId id="287" r:id="rId8"/>
    <p:sldId id="261" r:id="rId9"/>
    <p:sldId id="262" r:id="rId10"/>
    <p:sldId id="263" r:id="rId11"/>
    <p:sldId id="264" r:id="rId12"/>
    <p:sldId id="265" r:id="rId13"/>
    <p:sldId id="266" r:id="rId14"/>
    <p:sldId id="267" r:id="rId15"/>
    <p:sldId id="276" r:id="rId16"/>
    <p:sldId id="277" r:id="rId17"/>
    <p:sldId id="291" r:id="rId18"/>
    <p:sldId id="294" r:id="rId19"/>
    <p:sldId id="292" r:id="rId20"/>
    <p:sldId id="278" r:id="rId21"/>
    <p:sldId id="279" r:id="rId22"/>
    <p:sldId id="280" r:id="rId23"/>
    <p:sldId id="281" r:id="rId24"/>
    <p:sldId id="290" r:id="rId25"/>
    <p:sldId id="293" r:id="rId26"/>
    <p:sldId id="288"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p:scale>
          <a:sx n="100" d="100"/>
          <a:sy n="10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385D1-FB5B-4A10-8F85-FC493A66DC10}" type="datetimeFigureOut">
              <a:rPr lang="en-GB" smtClean="0"/>
              <a:t>21/09/2020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17754-8CB5-403E-A5B0-1241B7CEEC1C}" type="slidenum">
              <a:rPr lang="en-GB" smtClean="0"/>
              <a:t>‹#›</a:t>
            </a:fld>
            <a:endParaRPr lang="en-GB"/>
          </a:p>
        </p:txBody>
      </p:sp>
    </p:spTree>
    <p:extLst>
      <p:ext uri="{BB962C8B-B14F-4D97-AF65-F5344CB8AC3E}">
        <p14:creationId xmlns:p14="http://schemas.microsoft.com/office/powerpoint/2010/main" val="30456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 bacterium is not required to use all resources on the system. Resources of a</a:t>
            </a:r>
          </a:p>
          <a:p>
            <a:r>
              <a:rPr lang="en-GB" sz="1200" b="0" i="0" u="none" strike="noStrike" kern="1200" baseline="0" dirty="0" smtClean="0">
                <a:solidFill>
                  <a:schemeClr val="tx1"/>
                </a:solidFill>
                <a:latin typeface="+mn-lt"/>
                <a:ea typeface="+mn-ea"/>
                <a:cs typeface="+mn-cs"/>
              </a:rPr>
              <a:t>specific class, such as file descriptors or process table entry slots, may not affect currently</a:t>
            </a:r>
          </a:p>
          <a:p>
            <a:r>
              <a:rPr lang="en-GB" sz="1200" b="0" i="0" u="none" strike="noStrike" kern="1200" baseline="0" dirty="0" smtClean="0">
                <a:solidFill>
                  <a:schemeClr val="tx1"/>
                </a:solidFill>
                <a:latin typeface="+mn-lt"/>
                <a:ea typeface="+mn-ea"/>
                <a:cs typeface="+mn-cs"/>
              </a:rPr>
              <a:t>running processes.</a:t>
            </a:r>
          </a:p>
          <a:p>
            <a:endParaRPr lang="en-GB" dirty="0"/>
          </a:p>
        </p:txBody>
      </p:sp>
      <p:sp>
        <p:nvSpPr>
          <p:cNvPr id="4" name="Slide Number Placeholder 3"/>
          <p:cNvSpPr>
            <a:spLocks noGrp="1"/>
          </p:cNvSpPr>
          <p:nvPr>
            <p:ph type="sldNum" sz="quarter" idx="10"/>
          </p:nvPr>
        </p:nvSpPr>
        <p:spPr/>
        <p:txBody>
          <a:bodyPr/>
          <a:lstStyle/>
          <a:p>
            <a:fld id="{F0817754-8CB5-403E-A5B0-1241B7CEEC1C}" type="slidenum">
              <a:rPr lang="en-GB" smtClean="0"/>
              <a:t>10</a:t>
            </a:fld>
            <a:endParaRPr lang="en-GB"/>
          </a:p>
        </p:txBody>
      </p:sp>
    </p:spTree>
    <p:extLst>
      <p:ext uri="{BB962C8B-B14F-4D97-AF65-F5344CB8AC3E}">
        <p14:creationId xmlns:p14="http://schemas.microsoft.com/office/powerpoint/2010/main" val="166612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safetydetectives.com/blog/what-is-ransomware-how-to-prevent-attacks-i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i="1" dirty="0"/>
              <a:t>Malicious logic </a:t>
            </a:r>
            <a:r>
              <a:rPr lang="en-GB" dirty="0"/>
              <a:t>is a set of instructions that cause a site’s</a:t>
            </a:r>
            <a:br>
              <a:rPr lang="en-GB" dirty="0"/>
            </a:br>
            <a:r>
              <a:rPr lang="en-GB" dirty="0"/>
              <a:t>security policy to be violated.</a:t>
            </a:r>
            <a:br>
              <a:rPr lang="en-GB" dirty="0"/>
            </a:br>
            <a:endParaRPr lang="en-GB" dirty="0"/>
          </a:p>
        </p:txBody>
      </p:sp>
      <p:sp>
        <p:nvSpPr>
          <p:cNvPr id="3" name="Subtitle 2"/>
          <p:cNvSpPr>
            <a:spLocks noGrp="1"/>
          </p:cNvSpPr>
          <p:nvPr>
            <p:ph type="subTitle" idx="1"/>
          </p:nvPr>
        </p:nvSpPr>
        <p:spPr/>
        <p:txBody>
          <a:bodyPr/>
          <a:lstStyle/>
          <a:p>
            <a:r>
              <a:rPr lang="en-GB" dirty="0" smtClean="0"/>
              <a:t>Introduction to Computer Security</a:t>
            </a:r>
          </a:p>
          <a:p>
            <a:r>
              <a:rPr lang="en-GB" dirty="0" smtClean="0"/>
              <a:t>By</a:t>
            </a:r>
          </a:p>
          <a:p>
            <a:r>
              <a:rPr lang="en-GB" dirty="0" smtClean="0"/>
              <a:t>Matt Bishop</a:t>
            </a:r>
            <a:endParaRPr lang="en-GB" dirty="0"/>
          </a:p>
        </p:txBody>
      </p:sp>
    </p:spTree>
    <p:extLst>
      <p:ext uri="{BB962C8B-B14F-4D97-AF65-F5344CB8AC3E}">
        <p14:creationId xmlns:p14="http://schemas.microsoft.com/office/powerpoint/2010/main" val="169477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Bacteria/ Rabbit</a:t>
            </a:r>
            <a:endParaRPr lang="en-IN" dirty="0"/>
          </a:p>
        </p:txBody>
      </p:sp>
      <p:sp>
        <p:nvSpPr>
          <p:cNvPr id="3" name="Content Placeholder 2"/>
          <p:cNvSpPr>
            <a:spLocks noGrp="1"/>
          </p:cNvSpPr>
          <p:nvPr>
            <p:ph idx="1"/>
          </p:nvPr>
        </p:nvSpPr>
        <p:spPr>
          <a:xfrm>
            <a:off x="457200" y="1295400"/>
            <a:ext cx="8229600" cy="4830763"/>
          </a:xfrm>
        </p:spPr>
        <p:txBody>
          <a:bodyPr>
            <a:noAutofit/>
          </a:bodyPr>
          <a:lstStyle/>
          <a:p>
            <a:r>
              <a:rPr lang="en-IN" sz="2400" i="1" dirty="0" smtClean="0"/>
              <a:t>Rabbit/Bacteria is the term used to describe malware that multiplies rapidly. </a:t>
            </a:r>
          </a:p>
          <a:p>
            <a:r>
              <a:rPr lang="en-IN" sz="2400" dirty="0" smtClean="0"/>
              <a:t>There are actually two kinds of rabbit. The first is a program which tries to consume all of some system resource, like disk space. A "</a:t>
            </a:r>
            <a:r>
              <a:rPr lang="en-IN" sz="2400" dirty="0" smtClean="0">
                <a:solidFill>
                  <a:srgbClr val="FF0000"/>
                </a:solidFill>
              </a:rPr>
              <a:t>fork bomb</a:t>
            </a:r>
            <a:r>
              <a:rPr lang="en-IN" sz="2400" dirty="0" smtClean="0"/>
              <a:t>," a program which creates new processes in an infinite loop, is a classic example of this kind of rabbit.</a:t>
            </a:r>
          </a:p>
          <a:p>
            <a:r>
              <a:rPr lang="en-IN" sz="2400" dirty="0" smtClean="0"/>
              <a:t>The second kind of rabbit is a standalone program which replicates itself across a network from machine to machine, </a:t>
            </a:r>
            <a:r>
              <a:rPr lang="en-IN" sz="2400" i="1" dirty="0" smtClean="0"/>
              <a:t>but deletes the </a:t>
            </a:r>
            <a:r>
              <a:rPr lang="en-IN" sz="2400" dirty="0" smtClean="0"/>
              <a:t>original copy of itself after replication. </a:t>
            </a:r>
          </a:p>
          <a:p>
            <a:r>
              <a:rPr lang="en-IN" sz="2400" dirty="0" smtClean="0"/>
              <a:t>That is, there is only one copy of a given rabbit on a network; it just hops from one computer to another.</a:t>
            </a:r>
          </a:p>
          <a:p>
            <a:r>
              <a:rPr lang="en-IN" sz="2400" dirty="0" smtClean="0">
                <a:solidFill>
                  <a:srgbClr val="FF0000"/>
                </a:solidFill>
              </a:rPr>
              <a:t>Such Rabbits are rarely seen in practice.</a:t>
            </a:r>
            <a:endParaRPr lang="en-IN" sz="2400" dirty="0">
              <a:solidFill>
                <a:srgbClr val="FF0000"/>
              </a:solidFill>
            </a:endParaRPr>
          </a:p>
        </p:txBody>
      </p:sp>
    </p:spTree>
    <p:extLst>
      <p:ext uri="{BB962C8B-B14F-4D97-AF65-F5344CB8AC3E}">
        <p14:creationId xmlns:p14="http://schemas.microsoft.com/office/powerpoint/2010/main" val="397036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Spyware</a:t>
            </a:r>
            <a:endParaRPr lang="en-IN"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IN" i="1" dirty="0" smtClean="0"/>
              <a:t>software which collects information from a computer and transmits </a:t>
            </a:r>
            <a:r>
              <a:rPr lang="en-IN" dirty="0" smtClean="0"/>
              <a:t>it to someone else. </a:t>
            </a:r>
          </a:p>
          <a:p>
            <a:r>
              <a:rPr lang="en-IN" dirty="0" smtClean="0"/>
              <a:t>Exact information spyware gathers may vary, but can include anything which potentially has value:</a:t>
            </a:r>
          </a:p>
          <a:p>
            <a:pPr lvl="1"/>
            <a:r>
              <a:rPr lang="en-IN" dirty="0" smtClean="0"/>
              <a:t>Usernames and passwords. These might be harvested from files on the machine, or by recording what the user types using a </a:t>
            </a:r>
            <a:r>
              <a:rPr lang="en-IN" i="1" dirty="0" smtClean="0"/>
              <a:t>key logger. </a:t>
            </a:r>
          </a:p>
          <a:p>
            <a:pPr lvl="1"/>
            <a:r>
              <a:rPr lang="en-IN" dirty="0" smtClean="0"/>
              <a:t>Email addresses, which would have value to a spammer.</a:t>
            </a:r>
          </a:p>
          <a:p>
            <a:pPr lvl="1"/>
            <a:r>
              <a:rPr lang="en-IN" dirty="0" smtClean="0"/>
              <a:t>Bank account and credit card numbers.</a:t>
            </a:r>
          </a:p>
          <a:p>
            <a:pPr lvl="1"/>
            <a:r>
              <a:rPr lang="en-IN" dirty="0" smtClean="0"/>
              <a:t>Software license keys, to facilitate software pirating.</a:t>
            </a:r>
            <a:endParaRPr lang="en-IN" dirty="0"/>
          </a:p>
        </p:txBody>
      </p:sp>
    </p:spTree>
    <p:extLst>
      <p:ext uri="{BB962C8B-B14F-4D97-AF65-F5344CB8AC3E}">
        <p14:creationId xmlns:p14="http://schemas.microsoft.com/office/powerpoint/2010/main" val="141680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Spyware</a:t>
            </a:r>
            <a:endParaRPr lang="en-IN"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IN" dirty="0" smtClean="0"/>
              <a:t>Viruses and worms may collect similar  information, but are not considered spy ware, because spy ware </a:t>
            </a:r>
            <a:r>
              <a:rPr lang="en-IN" dirty="0" smtClean="0">
                <a:solidFill>
                  <a:srgbClr val="FF0000"/>
                </a:solidFill>
              </a:rPr>
              <a:t>doesn't self-replicate</a:t>
            </a:r>
            <a:r>
              <a:rPr lang="en-IN" dirty="0" smtClean="0"/>
              <a:t>. </a:t>
            </a:r>
          </a:p>
          <a:p>
            <a:r>
              <a:rPr lang="en-IN" dirty="0" smtClean="0"/>
              <a:t>Spyware may arrive on a machine in a variety of ways, such as </a:t>
            </a:r>
          </a:p>
          <a:p>
            <a:pPr lvl="1"/>
            <a:r>
              <a:rPr lang="en-IN" dirty="0" smtClean="0">
                <a:solidFill>
                  <a:srgbClr val="FF0000"/>
                </a:solidFill>
              </a:rPr>
              <a:t>bundled with other software </a:t>
            </a:r>
            <a:r>
              <a:rPr lang="en-IN" dirty="0" smtClean="0"/>
              <a:t>that the user installs</a:t>
            </a:r>
          </a:p>
          <a:p>
            <a:pPr lvl="1"/>
            <a:r>
              <a:rPr lang="en-IN" dirty="0" smtClean="0">
                <a:solidFill>
                  <a:srgbClr val="FF0000"/>
                </a:solidFill>
              </a:rPr>
              <a:t>exploiting technical flaws</a:t>
            </a:r>
            <a:r>
              <a:rPr lang="en-IN" dirty="0" smtClean="0"/>
              <a:t> in web browsers</a:t>
            </a:r>
          </a:p>
          <a:p>
            <a:pPr lvl="1"/>
            <a:r>
              <a:rPr lang="en-IN" dirty="0" smtClean="0"/>
              <a:t>The latter method causes the spyware to be installed simply by visiting a web page, and is sometimes called a </a:t>
            </a:r>
            <a:r>
              <a:rPr lang="en-IN" i="1" dirty="0" smtClean="0">
                <a:solidFill>
                  <a:srgbClr val="FF0000"/>
                </a:solidFill>
              </a:rPr>
              <a:t>drive-by download</a:t>
            </a:r>
            <a:r>
              <a:rPr lang="en-IN" i="1" dirty="0" smtClean="0"/>
              <a:t>.</a:t>
            </a:r>
            <a:endParaRPr lang="en-IN" i="1" dirty="0"/>
          </a:p>
          <a:p>
            <a:r>
              <a:rPr lang="en-IN" dirty="0" smtClean="0">
                <a:solidFill>
                  <a:srgbClr val="FF0000"/>
                </a:solidFill>
              </a:rPr>
              <a:t>Detection : </a:t>
            </a:r>
            <a:r>
              <a:rPr lang="en-IN" dirty="0" smtClean="0"/>
              <a:t>computer slowdown, crashes and mass pop-ups, suspicious hard drive activity and running out of HD space</a:t>
            </a:r>
            <a:endParaRPr lang="en-IN" i="1" dirty="0" smtClean="0"/>
          </a:p>
        </p:txBody>
      </p:sp>
    </p:spTree>
    <p:extLst>
      <p:ext uri="{BB962C8B-B14F-4D97-AF65-F5344CB8AC3E}">
        <p14:creationId xmlns:p14="http://schemas.microsoft.com/office/powerpoint/2010/main" val="388214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Adware</a:t>
            </a:r>
            <a:endParaRPr lang="en-IN"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IN" i="1" dirty="0" smtClean="0"/>
              <a:t>Adware has similarities to spyware in that both are gathering information about </a:t>
            </a:r>
            <a:r>
              <a:rPr lang="en-IN" dirty="0" smtClean="0"/>
              <a:t>the user and their habits. </a:t>
            </a:r>
          </a:p>
          <a:p>
            <a:r>
              <a:rPr lang="en-IN" dirty="0" smtClean="0"/>
              <a:t>Adware is more </a:t>
            </a:r>
            <a:r>
              <a:rPr lang="en-IN" dirty="0" smtClean="0">
                <a:solidFill>
                  <a:srgbClr val="FF0000"/>
                </a:solidFill>
              </a:rPr>
              <a:t>marketing-focused</a:t>
            </a:r>
            <a:r>
              <a:rPr lang="en-IN" dirty="0" smtClean="0"/>
              <a:t>, and may pop up advertisements or redirect a user's web browser to certain web sites in the hopes of making a sale. </a:t>
            </a:r>
          </a:p>
          <a:p>
            <a:r>
              <a:rPr lang="en-IN" dirty="0" smtClean="0"/>
              <a:t>Some adware will attempt to target the advertisement to </a:t>
            </a:r>
            <a:r>
              <a:rPr lang="en-IN" dirty="0" smtClean="0">
                <a:solidFill>
                  <a:srgbClr val="FF0000"/>
                </a:solidFill>
              </a:rPr>
              <a:t>fit the context </a:t>
            </a:r>
            <a:r>
              <a:rPr lang="en-IN" dirty="0" smtClean="0"/>
              <a:t>of what the user is doing. </a:t>
            </a:r>
          </a:p>
          <a:p>
            <a:pPr lvl="1"/>
            <a:r>
              <a:rPr lang="en-IN" dirty="0" smtClean="0"/>
              <a:t>For example, a search for “New Delhi" may result in an unsolicited pop-up advertisement for "books about Delhi.“ </a:t>
            </a:r>
          </a:p>
          <a:p>
            <a:r>
              <a:rPr lang="en-IN" dirty="0" smtClean="0"/>
              <a:t>Adware may also gather and transmit information about users which can be  used for marketing purposes. </a:t>
            </a:r>
          </a:p>
          <a:p>
            <a:pPr>
              <a:buNone/>
            </a:pPr>
            <a:endParaRPr lang="en-IN" i="1" dirty="0" smtClean="0"/>
          </a:p>
          <a:p>
            <a:pPr>
              <a:buNone/>
            </a:pPr>
            <a:r>
              <a:rPr lang="en-IN" i="1" dirty="0" smtClean="0"/>
              <a:t>As with spyware, adware does not self-replicate</a:t>
            </a:r>
            <a:endParaRPr lang="en-IN" i="1" dirty="0"/>
          </a:p>
        </p:txBody>
      </p:sp>
    </p:spTree>
    <p:extLst>
      <p:ext uri="{BB962C8B-B14F-4D97-AF65-F5344CB8AC3E}">
        <p14:creationId xmlns:p14="http://schemas.microsoft.com/office/powerpoint/2010/main" val="378530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Dropper</a:t>
            </a:r>
            <a:endParaRPr lang="en-IN" dirty="0"/>
          </a:p>
        </p:txBody>
      </p:sp>
      <p:sp>
        <p:nvSpPr>
          <p:cNvPr id="3" name="Content Placeholder 2"/>
          <p:cNvSpPr>
            <a:spLocks noGrp="1"/>
          </p:cNvSpPr>
          <p:nvPr>
            <p:ph idx="1"/>
          </p:nvPr>
        </p:nvSpPr>
        <p:spPr/>
        <p:txBody>
          <a:bodyPr/>
          <a:lstStyle/>
          <a:p>
            <a:r>
              <a:rPr lang="en-IN" dirty="0" smtClean="0"/>
              <a:t>A </a:t>
            </a:r>
            <a:r>
              <a:rPr lang="en-IN" i="1" dirty="0" smtClean="0"/>
              <a:t>dropper is </a:t>
            </a:r>
            <a:r>
              <a:rPr lang="en-IN" dirty="0" smtClean="0"/>
              <a:t>malware which leaves behind, or </a:t>
            </a:r>
            <a:r>
              <a:rPr lang="en-IN" i="1" dirty="0" smtClean="0"/>
              <a:t>drops, other malware. </a:t>
            </a:r>
          </a:p>
          <a:p>
            <a:r>
              <a:rPr lang="en-IN" i="1" dirty="0" smtClean="0"/>
              <a:t>A worm can propagate </a:t>
            </a:r>
            <a:r>
              <a:rPr lang="en-IN" dirty="0" smtClean="0"/>
              <a:t>itself, depositing a </a:t>
            </a:r>
            <a:r>
              <a:rPr lang="en-IN" dirty="0" smtClean="0"/>
              <a:t>spyware on </a:t>
            </a:r>
            <a:r>
              <a:rPr lang="en-IN" dirty="0" smtClean="0"/>
              <a:t>all computers it compromises; a virus can leave a </a:t>
            </a:r>
            <a:r>
              <a:rPr lang="en-IN" dirty="0" smtClean="0"/>
              <a:t>backdoor </a:t>
            </a:r>
            <a:r>
              <a:rPr lang="en-IN" dirty="0" smtClean="0"/>
              <a:t>in its wake.</a:t>
            </a:r>
            <a:endParaRPr lang="en-IN" dirty="0"/>
          </a:p>
        </p:txBody>
      </p:sp>
    </p:spTree>
    <p:extLst>
      <p:ext uri="{BB962C8B-B14F-4D97-AF65-F5344CB8AC3E}">
        <p14:creationId xmlns:p14="http://schemas.microsoft.com/office/powerpoint/2010/main" val="100137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Trojan horse </a:t>
            </a:r>
            <a:endParaRPr lang="en-IN"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r>
              <a:rPr lang="en-GB" i="1" dirty="0"/>
              <a:t>Trojan horse </a:t>
            </a:r>
            <a:r>
              <a:rPr lang="en-GB" dirty="0"/>
              <a:t>is a program with an overt (documented </a:t>
            </a:r>
            <a:r>
              <a:rPr lang="en-GB" dirty="0" smtClean="0"/>
              <a:t>or known</a:t>
            </a:r>
            <a:r>
              <a:rPr lang="en-GB" dirty="0"/>
              <a:t>) effect and a </a:t>
            </a:r>
            <a:r>
              <a:rPr lang="en-GB" i="1" dirty="0"/>
              <a:t>covert </a:t>
            </a:r>
            <a:r>
              <a:rPr lang="en-GB" dirty="0"/>
              <a:t>(undocumented or unexpected) effect.</a:t>
            </a:r>
          </a:p>
          <a:p>
            <a:r>
              <a:rPr lang="en-IN" dirty="0" smtClean="0"/>
              <a:t>It is a program which </a:t>
            </a:r>
            <a:r>
              <a:rPr lang="en-IN" dirty="0" smtClean="0">
                <a:solidFill>
                  <a:srgbClr val="FF0000"/>
                </a:solidFill>
              </a:rPr>
              <a:t>purports to do some benign task</a:t>
            </a:r>
            <a:r>
              <a:rPr lang="en-IN" dirty="0" smtClean="0"/>
              <a:t>, but secretly performs some additional malicious task</a:t>
            </a:r>
          </a:p>
          <a:p>
            <a:r>
              <a:rPr lang="en-IN" dirty="0" smtClean="0"/>
              <a:t>A classic example is a </a:t>
            </a:r>
            <a:r>
              <a:rPr lang="en-IN" dirty="0" smtClean="0">
                <a:solidFill>
                  <a:srgbClr val="FF0000"/>
                </a:solidFill>
              </a:rPr>
              <a:t>password-grabbing login </a:t>
            </a:r>
            <a:r>
              <a:rPr lang="en-IN" dirty="0" smtClean="0"/>
              <a:t>program which prints authentic-looking "username" and "password" prompts, and waits for a user to type in the information.</a:t>
            </a:r>
          </a:p>
          <a:p>
            <a:r>
              <a:rPr lang="en-IN" dirty="0" smtClean="0"/>
              <a:t>When this happens, the password grabber stashes the information away for its creator, then prints out an "invalid password" message before running the real login program.</a:t>
            </a:r>
          </a:p>
          <a:p>
            <a:r>
              <a:rPr lang="en-IN" dirty="0" smtClean="0"/>
              <a:t>The unsuspecting user thinks they made a typing mistake and re-enters the information. </a:t>
            </a:r>
          </a:p>
        </p:txBody>
      </p:sp>
    </p:spTree>
    <p:extLst>
      <p:ext uri="{BB962C8B-B14F-4D97-AF65-F5344CB8AC3E}">
        <p14:creationId xmlns:p14="http://schemas.microsoft.com/office/powerpoint/2010/main" val="296795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Trojan</a:t>
            </a:r>
            <a:endParaRPr lang="en-GB" dirty="0"/>
          </a:p>
        </p:txBody>
      </p:sp>
      <p:sp>
        <p:nvSpPr>
          <p:cNvPr id="3" name="Content Placeholder 2"/>
          <p:cNvSpPr>
            <a:spLocks noGrp="1"/>
          </p:cNvSpPr>
          <p:nvPr>
            <p:ph idx="1"/>
          </p:nvPr>
        </p:nvSpPr>
        <p:spPr/>
        <p:txBody>
          <a:bodyPr>
            <a:normAutofit fontScale="70000" lnSpcReduction="20000"/>
          </a:bodyPr>
          <a:lstStyle/>
          <a:p>
            <a:r>
              <a:rPr lang="en-GB" b="1" dirty="0"/>
              <a:t>Backdoor Trojan</a:t>
            </a:r>
            <a:r>
              <a:rPr lang="en-GB" dirty="0"/>
              <a:t> – These Trojans can create a “backdoor” on a user’s computer, allowing the attacker access to the machine to control it, upload stolen data, and even download more malware onto the computer.</a:t>
            </a:r>
          </a:p>
          <a:p>
            <a:r>
              <a:rPr lang="en-GB" b="1" dirty="0"/>
              <a:t>Downloader Trojan</a:t>
            </a:r>
            <a:r>
              <a:rPr lang="en-GB" dirty="0"/>
              <a:t> – The main purpose of these Trojans is to download additional content onto the infected computer, such as additional pieces of malware.</a:t>
            </a:r>
          </a:p>
          <a:p>
            <a:r>
              <a:rPr lang="en-GB" b="1" dirty="0" err="1"/>
              <a:t>Infostealer</a:t>
            </a:r>
            <a:r>
              <a:rPr lang="en-GB" b="1" dirty="0"/>
              <a:t> Trojan</a:t>
            </a:r>
            <a:r>
              <a:rPr lang="en-GB" dirty="0"/>
              <a:t> – This Trojan’s main objective is to steal data from the infected computer.</a:t>
            </a:r>
          </a:p>
          <a:p>
            <a:r>
              <a:rPr lang="en-GB" b="1" dirty="0"/>
              <a:t>Remote Access Trojan</a:t>
            </a:r>
            <a:r>
              <a:rPr lang="en-GB" dirty="0"/>
              <a:t> – This Trojan is designed to give the attacker full control over the computer.</a:t>
            </a:r>
          </a:p>
          <a:p>
            <a:r>
              <a:rPr lang="en-GB" b="1" dirty="0"/>
              <a:t>Distributed Denial of Service (</a:t>
            </a:r>
            <a:r>
              <a:rPr lang="en-GB" b="1" dirty="0" err="1"/>
              <a:t>DDoS</a:t>
            </a:r>
            <a:r>
              <a:rPr lang="en-GB" b="1" dirty="0"/>
              <a:t>) Attack Trojan</a:t>
            </a:r>
            <a:r>
              <a:rPr lang="en-GB" dirty="0"/>
              <a:t> – This Trojan performs </a:t>
            </a:r>
            <a:r>
              <a:rPr lang="en-GB" dirty="0" err="1"/>
              <a:t>DDoS</a:t>
            </a:r>
            <a:r>
              <a:rPr lang="en-GB" dirty="0"/>
              <a:t> attacks, which are designed to take down a network by flooding it with traffic.</a:t>
            </a:r>
          </a:p>
          <a:p>
            <a:endParaRPr lang="en-GB" dirty="0"/>
          </a:p>
        </p:txBody>
      </p:sp>
    </p:spTree>
    <p:extLst>
      <p:ext uri="{BB962C8B-B14F-4D97-AF65-F5344CB8AC3E}">
        <p14:creationId xmlns:p14="http://schemas.microsoft.com/office/powerpoint/2010/main" val="390163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Trojan </a:t>
            </a:r>
            <a:r>
              <a:rPr lang="en-GB" dirty="0" smtClean="0"/>
              <a:t>Examples</a:t>
            </a:r>
            <a:endParaRPr lang="en-GB" dirty="0"/>
          </a:p>
        </p:txBody>
      </p:sp>
      <p:sp>
        <p:nvSpPr>
          <p:cNvPr id="3" name="Content Placeholder 2"/>
          <p:cNvSpPr>
            <a:spLocks noGrp="1"/>
          </p:cNvSpPr>
          <p:nvPr>
            <p:ph idx="1"/>
          </p:nvPr>
        </p:nvSpPr>
        <p:spPr/>
        <p:txBody>
          <a:bodyPr>
            <a:normAutofit fontScale="77500" lnSpcReduction="20000"/>
          </a:bodyPr>
          <a:lstStyle/>
          <a:p>
            <a:r>
              <a:rPr lang="en-GB" dirty="0"/>
              <a:t>Zeus/</a:t>
            </a:r>
            <a:r>
              <a:rPr lang="en-GB" dirty="0" err="1"/>
              <a:t>Zbot</a:t>
            </a:r>
            <a:r>
              <a:rPr lang="en-GB" dirty="0"/>
              <a:t> </a:t>
            </a:r>
            <a:r>
              <a:rPr lang="en-GB" dirty="0" smtClean="0"/>
              <a:t>- estimated </a:t>
            </a:r>
            <a:r>
              <a:rPr lang="en-GB" dirty="0"/>
              <a:t>to have infected over 3.6 million computers in the USA, including machines owned by NASA, Bank of America and the US Department of Transportation</a:t>
            </a:r>
            <a:r>
              <a:rPr lang="en-GB" dirty="0" smtClean="0"/>
              <a:t>.</a:t>
            </a:r>
          </a:p>
          <a:p>
            <a:r>
              <a:rPr lang="en-GB" dirty="0"/>
              <a:t>ILOVEYOU </a:t>
            </a:r>
            <a:r>
              <a:rPr lang="en-GB" dirty="0" smtClean="0"/>
              <a:t>virus – released in 2000 – one of the </a:t>
            </a:r>
            <a:r>
              <a:rPr lang="en-GB" dirty="0"/>
              <a:t>world’s most damaging </a:t>
            </a:r>
            <a:r>
              <a:rPr lang="en-GB" dirty="0" err="1"/>
              <a:t>cyberattack</a:t>
            </a:r>
            <a:r>
              <a:rPr lang="en-GB" dirty="0"/>
              <a:t>, which caused $8.7 billion in global losses. </a:t>
            </a:r>
            <a:endParaRPr lang="en-GB" dirty="0" smtClean="0"/>
          </a:p>
          <a:p>
            <a:pPr lvl="1"/>
            <a:r>
              <a:rPr lang="en-GB" dirty="0"/>
              <a:t>The </a:t>
            </a:r>
            <a:r>
              <a:rPr lang="en-GB" dirty="0" err="1"/>
              <a:t>trojan</a:t>
            </a:r>
            <a:r>
              <a:rPr lang="en-GB" dirty="0"/>
              <a:t> was distributed as a phishing email, with the text “Kindly check the attached love letter coming from me”, with an attachment named “ILOVEYOU” that appeared to be a text file. Recipients who were curious enough to open the attachment became infected, the </a:t>
            </a:r>
            <a:r>
              <a:rPr lang="en-GB" dirty="0" err="1"/>
              <a:t>trojan</a:t>
            </a:r>
            <a:r>
              <a:rPr lang="en-GB" dirty="0"/>
              <a:t> would overwrite files on the machine and then send itself to their entire contact list. This simple but effective propagation method caused the virus to spread to millions of computers. </a:t>
            </a:r>
            <a:endParaRPr lang="en-GB" dirty="0"/>
          </a:p>
        </p:txBody>
      </p:sp>
    </p:spTree>
    <p:extLst>
      <p:ext uri="{BB962C8B-B14F-4D97-AF65-F5344CB8AC3E}">
        <p14:creationId xmlns:p14="http://schemas.microsoft.com/office/powerpoint/2010/main" val="63995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Trojan Examples</a:t>
            </a:r>
            <a:endParaRPr lang="en-GB" dirty="0"/>
          </a:p>
        </p:txBody>
      </p:sp>
      <p:sp>
        <p:nvSpPr>
          <p:cNvPr id="3" name="Content Placeholder 2"/>
          <p:cNvSpPr>
            <a:spLocks noGrp="1"/>
          </p:cNvSpPr>
          <p:nvPr>
            <p:ph idx="1"/>
          </p:nvPr>
        </p:nvSpPr>
        <p:spPr/>
        <p:txBody>
          <a:bodyPr/>
          <a:lstStyle/>
          <a:p>
            <a:r>
              <a:rPr lang="en-GB" dirty="0" err="1" smtClean="0"/>
              <a:t>Stuxnet</a:t>
            </a:r>
            <a:r>
              <a:rPr lang="en-GB" dirty="0" smtClean="0"/>
              <a:t> – affected Iran’s nuclear program</a:t>
            </a:r>
          </a:p>
          <a:p>
            <a:pPr lvl="1"/>
            <a:r>
              <a:rPr lang="en-GB" dirty="0" smtClean="0"/>
              <a:t>fakes </a:t>
            </a:r>
            <a:r>
              <a:rPr lang="en-GB" dirty="0"/>
              <a:t>industrial process control sensor signals so an infected system does not shut down due to detected abnormal </a:t>
            </a:r>
            <a:r>
              <a:rPr lang="en-GB" dirty="0" err="1" smtClean="0"/>
              <a:t>behavior</a:t>
            </a:r>
            <a:endParaRPr lang="en-GB" dirty="0" smtClean="0"/>
          </a:p>
          <a:p>
            <a:r>
              <a:rPr lang="en-GB" smtClean="0"/>
              <a:t>https</a:t>
            </a:r>
            <a:r>
              <a:rPr lang="en-GB" dirty="0"/>
              <a:t>://www.wired.com/2004/03/soviets-burned-by-cia-hackers/</a:t>
            </a:r>
          </a:p>
        </p:txBody>
      </p:sp>
    </p:spTree>
    <p:extLst>
      <p:ext uri="{BB962C8B-B14F-4D97-AF65-F5344CB8AC3E}">
        <p14:creationId xmlns:p14="http://schemas.microsoft.com/office/powerpoint/2010/main" val="268973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Trojan Examples</a:t>
            </a:r>
            <a:endParaRPr lang="en-GB" dirty="0"/>
          </a:p>
        </p:txBody>
      </p:sp>
      <p:sp>
        <p:nvSpPr>
          <p:cNvPr id="3" name="Content Placeholder 2"/>
          <p:cNvSpPr>
            <a:spLocks noGrp="1"/>
          </p:cNvSpPr>
          <p:nvPr>
            <p:ph idx="1"/>
          </p:nvPr>
        </p:nvSpPr>
        <p:spPr/>
        <p:txBody>
          <a:bodyPr/>
          <a:lstStyle/>
          <a:p>
            <a:r>
              <a:rPr lang="en-GB" dirty="0" err="1"/>
              <a:t>Stuxnet</a:t>
            </a:r>
            <a:r>
              <a:rPr lang="en-GB" dirty="0"/>
              <a:t> was a specialized Windows Trojan designed to attack Industrial Control Systems (ICS). It was allegedly used to attack Iran’s nuclear facilities. The virus caused operator monitors to show business as usual, while it changed the speed of Iranian centrifuges, causing them to spin too long and too quickly, and destroying the equipment.</a:t>
            </a:r>
            <a:endParaRPr lang="en-GB" dirty="0"/>
          </a:p>
        </p:txBody>
      </p:sp>
    </p:spTree>
    <p:extLst>
      <p:ext uri="{BB962C8B-B14F-4D97-AF65-F5344CB8AC3E}">
        <p14:creationId xmlns:p14="http://schemas.microsoft.com/office/powerpoint/2010/main" val="10438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304800"/>
            <a:ext cx="7772400" cy="1143000"/>
          </a:xfrm>
        </p:spPr>
        <p:txBody>
          <a:bodyPr/>
          <a:lstStyle/>
          <a:p>
            <a:pPr eaLnBrk="1" hangingPunct="1"/>
            <a:r>
              <a:rPr lang="en-US" smtClean="0"/>
              <a:t>Salami Attack</a:t>
            </a:r>
          </a:p>
        </p:txBody>
      </p:sp>
      <p:sp>
        <p:nvSpPr>
          <p:cNvPr id="54275" name="Rectangle 3"/>
          <p:cNvSpPr>
            <a:spLocks noGrp="1" noChangeArrowheads="1"/>
          </p:cNvSpPr>
          <p:nvPr>
            <p:ph type="body" idx="1"/>
          </p:nvPr>
        </p:nvSpPr>
        <p:spPr>
          <a:xfrm>
            <a:off x="685800" y="1371600"/>
            <a:ext cx="7772400" cy="4724400"/>
          </a:xfrm>
        </p:spPr>
        <p:txBody>
          <a:bodyPr/>
          <a:lstStyle/>
          <a:p>
            <a:pPr eaLnBrk="1" hangingPunct="1">
              <a:buFontTx/>
              <a:buNone/>
            </a:pPr>
            <a:r>
              <a:rPr lang="en-US" sz="2400" smtClean="0"/>
              <a:t>What is Salami attack?</a:t>
            </a:r>
          </a:p>
          <a:p>
            <a:pPr lvl="1" eaLnBrk="1" hangingPunct="1"/>
            <a:r>
              <a:rPr lang="en-US" sz="2400" smtClean="0"/>
              <a:t>Programmer “slices off” money</a:t>
            </a:r>
          </a:p>
          <a:p>
            <a:pPr lvl="1" eaLnBrk="1" hangingPunct="1"/>
            <a:r>
              <a:rPr lang="en-US" sz="2400" smtClean="0"/>
              <a:t>Slices are hard for victim to detect</a:t>
            </a:r>
          </a:p>
          <a:p>
            <a:pPr eaLnBrk="1" hangingPunct="1">
              <a:buFontTx/>
              <a:buNone/>
            </a:pPr>
            <a:r>
              <a:rPr lang="en-US" sz="2400" smtClean="0"/>
              <a:t>Example</a:t>
            </a:r>
          </a:p>
          <a:p>
            <a:pPr lvl="1" eaLnBrk="1" hangingPunct="1"/>
            <a:r>
              <a:rPr lang="en-US" sz="2400" smtClean="0"/>
              <a:t>Bank calculates interest on accounts</a:t>
            </a:r>
          </a:p>
          <a:p>
            <a:pPr lvl="1" eaLnBrk="1" hangingPunct="1"/>
            <a:r>
              <a:rPr lang="en-US" sz="2400" smtClean="0"/>
              <a:t>Programmer “slices off” any fraction of a cent and puts it in his own account</a:t>
            </a:r>
          </a:p>
          <a:p>
            <a:pPr lvl="1" eaLnBrk="1" hangingPunct="1"/>
            <a:r>
              <a:rPr lang="en-US" sz="2400" smtClean="0"/>
              <a:t>No customer notices missing partial cent</a:t>
            </a:r>
          </a:p>
          <a:p>
            <a:pPr lvl="1" eaLnBrk="1" hangingPunct="1"/>
            <a:r>
              <a:rPr lang="en-US" sz="2400" smtClean="0"/>
              <a:t>Bank may not notice any problem</a:t>
            </a:r>
          </a:p>
          <a:p>
            <a:pPr lvl="1" eaLnBrk="1" hangingPunct="1"/>
            <a:r>
              <a:rPr lang="en-US" sz="2400" smtClean="0"/>
              <a:t>Over time, programmer makes lots of money!</a:t>
            </a:r>
          </a:p>
        </p:txBody>
      </p:sp>
    </p:spTree>
    <p:extLst>
      <p:ext uri="{BB962C8B-B14F-4D97-AF65-F5344CB8AC3E}">
        <p14:creationId xmlns:p14="http://schemas.microsoft.com/office/powerpoint/2010/main" val="309379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1008038" y="1071546"/>
            <a:ext cx="7207300" cy="4767412"/>
          </a:xfrm>
          <a:prstGeom prst="rect">
            <a:avLst/>
          </a:prstGeom>
          <a:noFill/>
          <a:ln w="9525">
            <a:noFill/>
            <a:miter lim="800000"/>
            <a:headEnd/>
            <a:tailEnd/>
          </a:ln>
          <a:effectLst/>
        </p:spPr>
      </p:pic>
    </p:spTree>
    <p:extLst>
      <p:ext uri="{BB962C8B-B14F-4D97-AF65-F5344CB8AC3E}">
        <p14:creationId xmlns:p14="http://schemas.microsoft.com/office/powerpoint/2010/main" val="294195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1785918" y="1571612"/>
            <a:ext cx="5357850" cy="3514945"/>
          </a:xfrm>
          <a:prstGeom prst="rect">
            <a:avLst/>
          </a:prstGeom>
          <a:noFill/>
          <a:ln w="9525">
            <a:noFill/>
            <a:miter lim="800000"/>
            <a:headEnd/>
            <a:tailEnd/>
          </a:ln>
          <a:effectLst/>
        </p:spPr>
      </p:pic>
    </p:spTree>
    <p:extLst>
      <p:ext uri="{BB962C8B-B14F-4D97-AF65-F5344CB8AC3E}">
        <p14:creationId xmlns:p14="http://schemas.microsoft.com/office/powerpoint/2010/main" val="266905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Logic bomb </a:t>
            </a:r>
            <a:endParaRPr lang="en-IN" dirty="0"/>
          </a:p>
        </p:txBody>
      </p:sp>
      <p:sp>
        <p:nvSpPr>
          <p:cNvPr id="5" name="Content Placeholder 4"/>
          <p:cNvSpPr>
            <a:spLocks noGrp="1"/>
          </p:cNvSpPr>
          <p:nvPr>
            <p:ph idx="1"/>
          </p:nvPr>
        </p:nvSpPr>
        <p:spPr>
          <a:xfrm>
            <a:off x="533400" y="1219201"/>
            <a:ext cx="8229600" cy="3048000"/>
          </a:xfrm>
        </p:spPr>
        <p:txBody>
          <a:bodyPr>
            <a:normAutofit fontScale="70000" lnSpcReduction="20000"/>
          </a:bodyPr>
          <a:lstStyle/>
          <a:p>
            <a:r>
              <a:rPr lang="en-IN" dirty="0" smtClean="0"/>
              <a:t>A pay load, which is an action to perform. The payload can be anything, but has the connotation of having a malicious effect. </a:t>
            </a:r>
          </a:p>
          <a:p>
            <a:r>
              <a:rPr lang="en-IN" dirty="0" smtClean="0"/>
              <a:t>A trigger, a </a:t>
            </a:r>
            <a:r>
              <a:rPr lang="en-IN" dirty="0" err="1" smtClean="0"/>
              <a:t>boolean</a:t>
            </a:r>
            <a:r>
              <a:rPr lang="en-IN" dirty="0" smtClean="0"/>
              <a:t> condition that is evaluated and controls when the payload is executed. </a:t>
            </a:r>
          </a:p>
          <a:p>
            <a:r>
              <a:rPr lang="en-IN" dirty="0" smtClean="0"/>
              <a:t>Logic bombs can be inserted into existing code, or could be standalone. </a:t>
            </a:r>
          </a:p>
          <a:p>
            <a:r>
              <a:rPr lang="en-IN" dirty="0" smtClean="0"/>
              <a:t>A simple parasitic example is shown below, with a payload that crashes the computer using a particular date as a trigger. </a:t>
            </a:r>
            <a:endParaRPr lang="en-IN" dirty="0"/>
          </a:p>
        </p:txBody>
      </p:sp>
      <p:pic>
        <p:nvPicPr>
          <p:cNvPr id="1026" name="Picture 2"/>
          <p:cNvPicPr>
            <a:picLocks noChangeAspect="1" noChangeArrowheads="1"/>
          </p:cNvPicPr>
          <p:nvPr/>
        </p:nvPicPr>
        <p:blipFill>
          <a:blip r:embed="rId2"/>
          <a:srcRect/>
          <a:stretch>
            <a:fillRect/>
          </a:stretch>
        </p:blipFill>
        <p:spPr bwMode="auto">
          <a:xfrm>
            <a:off x="2743199" y="4038600"/>
            <a:ext cx="3585577" cy="1143000"/>
          </a:xfrm>
          <a:prstGeom prst="rect">
            <a:avLst/>
          </a:prstGeom>
          <a:noFill/>
          <a:ln w="9525">
            <a:noFill/>
            <a:miter lim="800000"/>
            <a:headEnd/>
            <a:tailEnd/>
          </a:ln>
          <a:effectLst/>
        </p:spPr>
      </p:pic>
    </p:spTree>
    <p:extLst>
      <p:ext uri="{BB962C8B-B14F-4D97-AF65-F5344CB8AC3E}">
        <p14:creationId xmlns:p14="http://schemas.microsoft.com/office/powerpoint/2010/main" val="1398155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 Bomb</a:t>
            </a:r>
            <a:endParaRPr lang="en-IN" dirty="0"/>
          </a:p>
        </p:txBody>
      </p:sp>
      <p:sp>
        <p:nvSpPr>
          <p:cNvPr id="3" name="Content Placeholder 2"/>
          <p:cNvSpPr>
            <a:spLocks noGrp="1"/>
          </p:cNvSpPr>
          <p:nvPr>
            <p:ph idx="1"/>
          </p:nvPr>
        </p:nvSpPr>
        <p:spPr/>
        <p:txBody>
          <a:bodyPr>
            <a:normAutofit fontScale="77500" lnSpcReduction="20000"/>
          </a:bodyPr>
          <a:lstStyle/>
          <a:p>
            <a:r>
              <a:rPr lang="en-GB" dirty="0"/>
              <a:t>Disaffected employees who plant Trojan horses in systems use logic bombs.</a:t>
            </a:r>
          </a:p>
          <a:p>
            <a:r>
              <a:rPr lang="en-IN" dirty="0"/>
              <a:t>Logic bombs can be hidden in millions of lines of source code</a:t>
            </a:r>
          </a:p>
          <a:p>
            <a:r>
              <a:rPr lang="en-GB" dirty="0" smtClean="0"/>
              <a:t>The </a:t>
            </a:r>
            <a:r>
              <a:rPr lang="en-GB" dirty="0"/>
              <a:t>events that cause problems are related to the troubles the employees have, </a:t>
            </a:r>
            <a:r>
              <a:rPr lang="en-GB" dirty="0" smtClean="0"/>
              <a:t>such as </a:t>
            </a:r>
            <a:r>
              <a:rPr lang="en-GB" dirty="0"/>
              <a:t>deleting the payroll roster when that user’s name is deleted.</a:t>
            </a:r>
          </a:p>
          <a:p>
            <a:r>
              <a:rPr lang="en-IN" dirty="0" smtClean="0"/>
              <a:t>In one case, a disgruntled employee rigged a logic bomb on his employer's file server to trigger on a date after he was fired from his job, causing files to be deleted with no possibility of recovery. He was later sentenced to 41 months in prison.</a:t>
            </a:r>
          </a:p>
          <a:p>
            <a:pPr>
              <a:buNone/>
            </a:pPr>
            <a:r>
              <a:rPr lang="en-IN" dirty="0" smtClean="0"/>
              <a:t> </a:t>
            </a:r>
            <a:endParaRPr lang="en-IN" dirty="0"/>
          </a:p>
        </p:txBody>
      </p:sp>
    </p:spTree>
    <p:extLst>
      <p:ext uri="{BB962C8B-B14F-4D97-AF65-F5344CB8AC3E}">
        <p14:creationId xmlns:p14="http://schemas.microsoft.com/office/powerpoint/2010/main" val="243534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Ransomware</a:t>
            </a:r>
            <a:endParaRPr lang="en-GB" dirty="0"/>
          </a:p>
        </p:txBody>
      </p:sp>
      <p:sp>
        <p:nvSpPr>
          <p:cNvPr id="3" name="Content Placeholder 2"/>
          <p:cNvSpPr>
            <a:spLocks noGrp="1"/>
          </p:cNvSpPr>
          <p:nvPr>
            <p:ph idx="1"/>
          </p:nvPr>
        </p:nvSpPr>
        <p:spPr/>
        <p:txBody>
          <a:bodyPr>
            <a:normAutofit lnSpcReduction="10000"/>
          </a:bodyPr>
          <a:lstStyle/>
          <a:p>
            <a:r>
              <a:rPr lang="en-GB" u="sng" dirty="0" err="1">
                <a:hlinkClick r:id="rId2"/>
              </a:rPr>
              <a:t>Ransomware</a:t>
            </a:r>
            <a:r>
              <a:rPr lang="en-GB" dirty="0"/>
              <a:t> is malware which encrypts your files until you pay a ransom to the hackers. </a:t>
            </a:r>
            <a:endParaRPr lang="en-GB" dirty="0" smtClean="0"/>
          </a:p>
          <a:p>
            <a:r>
              <a:rPr lang="en-GB" dirty="0" smtClean="0"/>
              <a:t>“</a:t>
            </a:r>
            <a:r>
              <a:rPr lang="en-GB" dirty="0"/>
              <a:t>Clop” is one of the latest and most dangerous </a:t>
            </a:r>
            <a:r>
              <a:rPr lang="en-GB" dirty="0" err="1"/>
              <a:t>ransomware</a:t>
            </a:r>
            <a:r>
              <a:rPr lang="en-GB" dirty="0"/>
              <a:t> threats. It’s a variant of the well-known </a:t>
            </a:r>
            <a:r>
              <a:rPr lang="en-GB" dirty="0" err="1"/>
              <a:t>CryptoMix</a:t>
            </a:r>
            <a:r>
              <a:rPr lang="en-GB" dirty="0"/>
              <a:t> </a:t>
            </a:r>
            <a:r>
              <a:rPr lang="en-GB" dirty="0" err="1"/>
              <a:t>ransomware</a:t>
            </a:r>
            <a:r>
              <a:rPr lang="en-GB" dirty="0"/>
              <a:t>, which </a:t>
            </a:r>
            <a:r>
              <a:rPr lang="en-GB" b="1" dirty="0"/>
              <a:t>frequently targets Windows users</a:t>
            </a:r>
            <a:r>
              <a:rPr lang="en-GB" b="1" dirty="0" smtClean="0"/>
              <a:t>.</a:t>
            </a:r>
          </a:p>
          <a:p>
            <a:r>
              <a:rPr lang="en-GB" dirty="0"/>
              <a:t>https://www.safetydetectives.com/blog/most-dangerous-new-malware-and-security-threats/</a:t>
            </a:r>
          </a:p>
        </p:txBody>
      </p:sp>
    </p:spTree>
    <p:extLst>
      <p:ext uri="{BB962C8B-B14F-4D97-AF65-F5344CB8AC3E}">
        <p14:creationId xmlns:p14="http://schemas.microsoft.com/office/powerpoint/2010/main" val="4158928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Cryptolocker</a:t>
            </a:r>
            <a:endParaRPr lang="en-GB" dirty="0"/>
          </a:p>
        </p:txBody>
      </p:sp>
      <p:sp>
        <p:nvSpPr>
          <p:cNvPr id="3" name="Content Placeholder 2"/>
          <p:cNvSpPr>
            <a:spLocks noGrp="1"/>
          </p:cNvSpPr>
          <p:nvPr>
            <p:ph idx="1"/>
          </p:nvPr>
        </p:nvSpPr>
        <p:spPr/>
        <p:txBody>
          <a:bodyPr>
            <a:normAutofit fontScale="85000" lnSpcReduction="10000"/>
          </a:bodyPr>
          <a:lstStyle/>
          <a:p>
            <a:r>
              <a:rPr lang="en-GB" dirty="0"/>
              <a:t>It distributes itself using infected email attachments; a common message contains an infected password-protected ZIP file, with the password contained in the message. </a:t>
            </a:r>
            <a:endParaRPr lang="en-GB" dirty="0" smtClean="0"/>
          </a:p>
          <a:p>
            <a:r>
              <a:rPr lang="en-GB" dirty="0" smtClean="0"/>
              <a:t>When </a:t>
            </a:r>
            <a:r>
              <a:rPr lang="en-GB" dirty="0"/>
              <a:t>the user opens the ZIP using the password and clicks the attached PDF, the </a:t>
            </a:r>
            <a:r>
              <a:rPr lang="en-GB" dirty="0" err="1"/>
              <a:t>trojan</a:t>
            </a:r>
            <a:r>
              <a:rPr lang="en-GB" dirty="0"/>
              <a:t> is activated. </a:t>
            </a:r>
            <a:endParaRPr lang="en-GB" dirty="0" smtClean="0"/>
          </a:p>
          <a:p>
            <a:r>
              <a:rPr lang="en-GB" dirty="0" smtClean="0"/>
              <a:t>It </a:t>
            </a:r>
            <a:r>
              <a:rPr lang="en-GB" dirty="0"/>
              <a:t>searches for files to encrypt on local drives and mapped network drives, and encrypts the files using asymmetric encryption with 1024 or 2048-bit keys. </a:t>
            </a:r>
            <a:endParaRPr lang="en-GB" dirty="0" smtClean="0"/>
          </a:p>
          <a:p>
            <a:r>
              <a:rPr lang="en-GB" dirty="0" smtClean="0"/>
              <a:t>The </a:t>
            </a:r>
            <a:r>
              <a:rPr lang="en-GB" dirty="0"/>
              <a:t>attackers then demand a ransom to release the files. </a:t>
            </a:r>
            <a:endParaRPr lang="en-GB" dirty="0"/>
          </a:p>
        </p:txBody>
      </p:sp>
    </p:spTree>
    <p:extLst>
      <p:ext uri="{BB962C8B-B14F-4D97-AF65-F5344CB8AC3E}">
        <p14:creationId xmlns:p14="http://schemas.microsoft.com/office/powerpoint/2010/main" val="40629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Hybrids</a:t>
            </a:r>
            <a:endParaRPr lang="en-IN" dirty="0"/>
          </a:p>
        </p:txBody>
      </p:sp>
      <p:sp>
        <p:nvSpPr>
          <p:cNvPr id="3" name="Content Placeholder 2"/>
          <p:cNvSpPr>
            <a:spLocks noGrp="1"/>
          </p:cNvSpPr>
          <p:nvPr>
            <p:ph idx="1"/>
          </p:nvPr>
        </p:nvSpPr>
        <p:spPr/>
        <p:txBody>
          <a:bodyPr/>
          <a:lstStyle/>
          <a:p>
            <a:r>
              <a:rPr lang="en-IN" dirty="0" smtClean="0"/>
              <a:t>The exact type of malware encountered in practice is not necessarily easy to determine, even given these loose definitions of malware types. </a:t>
            </a:r>
          </a:p>
          <a:p>
            <a:r>
              <a:rPr lang="en-IN" dirty="0" smtClean="0"/>
              <a:t>The nature of software makes it easy to create hybrid malware which has characteristics belonging to several different types.</a:t>
            </a:r>
            <a:endParaRPr lang="en-IN" dirty="0"/>
          </a:p>
        </p:txBody>
      </p:sp>
    </p:spTree>
    <p:extLst>
      <p:ext uri="{BB962C8B-B14F-4D97-AF65-F5344CB8AC3E}">
        <p14:creationId xmlns:p14="http://schemas.microsoft.com/office/powerpoint/2010/main" val="4037633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a:t>
            </a:r>
            <a:r>
              <a:rPr lang="en-GB" dirty="0"/>
              <a:t>ways </a:t>
            </a:r>
            <a:r>
              <a:rPr lang="en-GB" dirty="0" smtClean="0"/>
              <a:t>to spread malware</a:t>
            </a:r>
            <a:endParaRPr lang="en-GB" dirty="0"/>
          </a:p>
        </p:txBody>
      </p:sp>
      <p:sp>
        <p:nvSpPr>
          <p:cNvPr id="3" name="Content Placeholder 2"/>
          <p:cNvSpPr>
            <a:spLocks noGrp="1"/>
          </p:cNvSpPr>
          <p:nvPr>
            <p:ph idx="1"/>
          </p:nvPr>
        </p:nvSpPr>
        <p:spPr/>
        <p:txBody>
          <a:bodyPr>
            <a:normAutofit/>
          </a:bodyPr>
          <a:lstStyle/>
          <a:p>
            <a:pPr fontAlgn="base"/>
            <a:r>
              <a:rPr lang="en-GB" dirty="0" smtClean="0"/>
              <a:t>Visiting </a:t>
            </a:r>
            <a:r>
              <a:rPr lang="en-GB" dirty="0"/>
              <a:t>malicious websites</a:t>
            </a:r>
          </a:p>
          <a:p>
            <a:pPr fontAlgn="base"/>
            <a:r>
              <a:rPr lang="en-GB" dirty="0"/>
              <a:t>Clicking malicious links</a:t>
            </a:r>
          </a:p>
          <a:p>
            <a:pPr fontAlgn="base"/>
            <a:r>
              <a:rPr lang="en-GB" dirty="0"/>
              <a:t>Spam email attachments</a:t>
            </a:r>
          </a:p>
          <a:p>
            <a:pPr fontAlgn="base"/>
            <a:r>
              <a:rPr lang="en-GB" dirty="0"/>
              <a:t>Inserting infected removable media</a:t>
            </a:r>
          </a:p>
          <a:p>
            <a:pPr fontAlgn="base"/>
            <a:r>
              <a:rPr lang="en-GB" dirty="0"/>
              <a:t>Using an infected internet proxy</a:t>
            </a:r>
          </a:p>
          <a:p>
            <a:pPr fontAlgn="base"/>
            <a:r>
              <a:rPr lang="en-GB" dirty="0"/>
              <a:t>Downloading infected freeware</a:t>
            </a:r>
          </a:p>
          <a:p>
            <a:endParaRPr lang="en-GB" dirty="0"/>
          </a:p>
        </p:txBody>
      </p:sp>
    </p:spTree>
    <p:extLst>
      <p:ext uri="{BB962C8B-B14F-4D97-AF65-F5344CB8AC3E}">
        <p14:creationId xmlns:p14="http://schemas.microsoft.com/office/powerpoint/2010/main" val="386731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Salami Attack</a:t>
            </a:r>
          </a:p>
        </p:txBody>
      </p:sp>
      <p:sp>
        <p:nvSpPr>
          <p:cNvPr id="55299" name="Rectangle 3"/>
          <p:cNvSpPr>
            <a:spLocks noGrp="1" noChangeArrowheads="1"/>
          </p:cNvSpPr>
          <p:nvPr>
            <p:ph type="body" idx="1"/>
          </p:nvPr>
        </p:nvSpPr>
        <p:spPr/>
        <p:txBody>
          <a:bodyPr/>
          <a:lstStyle/>
          <a:p>
            <a:pPr eaLnBrk="1" hangingPunct="1">
              <a:buFontTx/>
              <a:buNone/>
            </a:pPr>
            <a:r>
              <a:rPr lang="en-US" sz="2400" dirty="0" smtClean="0"/>
              <a:t>Such attacks are possible for insiders</a:t>
            </a:r>
          </a:p>
          <a:p>
            <a:pPr eaLnBrk="1" hangingPunct="1">
              <a:buFontTx/>
              <a:buNone/>
            </a:pPr>
            <a:r>
              <a:rPr lang="en-US" sz="2400" dirty="0" smtClean="0"/>
              <a:t>Do salami attacks actually occur?</a:t>
            </a:r>
          </a:p>
          <a:p>
            <a:pPr eaLnBrk="1" hangingPunct="1">
              <a:buFontTx/>
              <a:buNone/>
            </a:pPr>
            <a:r>
              <a:rPr lang="en-US" sz="2400" dirty="0" smtClean="0"/>
              <a:t>Programmer added a few cents to every employee payroll tax withholding</a:t>
            </a:r>
          </a:p>
          <a:p>
            <a:pPr lvl="1" eaLnBrk="1" hangingPunct="1"/>
            <a:r>
              <a:rPr lang="en-US" sz="2400" dirty="0" smtClean="0"/>
              <a:t>But money credited to programmer’s tax</a:t>
            </a:r>
          </a:p>
          <a:p>
            <a:pPr lvl="1" eaLnBrk="1" hangingPunct="1"/>
            <a:r>
              <a:rPr lang="en-US" sz="2400" dirty="0" smtClean="0"/>
              <a:t>Programmer got a big tax refund!</a:t>
            </a:r>
          </a:p>
          <a:p>
            <a:pPr eaLnBrk="1" hangingPunct="1">
              <a:buFontTx/>
              <a:buNone/>
            </a:pPr>
            <a:r>
              <a:rPr lang="en-US" sz="2400" dirty="0" smtClean="0"/>
              <a:t>Rent-a-car franchise in Florida inflated gas tank capacity to overcharge customers</a:t>
            </a:r>
          </a:p>
          <a:p>
            <a:pPr>
              <a:buNone/>
            </a:pPr>
            <a:endParaRPr lang="en-IN" sz="2400" b="1" dirty="0" smtClean="0"/>
          </a:p>
          <a:p>
            <a:pPr eaLnBrk="1" hangingPunct="1">
              <a:buFontTx/>
              <a:buNone/>
            </a:pPr>
            <a:endParaRPr lang="en-US" sz="2400" dirty="0" smtClean="0"/>
          </a:p>
        </p:txBody>
      </p:sp>
    </p:spTree>
    <p:extLst>
      <p:ext uri="{BB962C8B-B14F-4D97-AF65-F5344CB8AC3E}">
        <p14:creationId xmlns:p14="http://schemas.microsoft.com/office/powerpoint/2010/main" val="267201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7772400" cy="914400"/>
          </a:xfrm>
        </p:spPr>
        <p:txBody>
          <a:bodyPr/>
          <a:lstStyle/>
          <a:p>
            <a:pPr eaLnBrk="1" hangingPunct="1"/>
            <a:r>
              <a:rPr lang="en-US" smtClean="0"/>
              <a:t>Salami Attacks</a:t>
            </a:r>
          </a:p>
        </p:txBody>
      </p:sp>
      <p:sp>
        <p:nvSpPr>
          <p:cNvPr id="88067" name="Rectangle 3"/>
          <p:cNvSpPr>
            <a:spLocks noGrp="1" noChangeArrowheads="1"/>
          </p:cNvSpPr>
          <p:nvPr>
            <p:ph type="body" idx="1"/>
          </p:nvPr>
        </p:nvSpPr>
        <p:spPr>
          <a:xfrm>
            <a:off x="685800" y="1295400"/>
            <a:ext cx="7772400" cy="4800600"/>
          </a:xfrm>
        </p:spPr>
        <p:txBody>
          <a:bodyPr>
            <a:normAutofit lnSpcReduction="10000"/>
          </a:bodyPr>
          <a:lstStyle/>
          <a:p>
            <a:pPr eaLnBrk="1" hangingPunct="1">
              <a:buFontTx/>
              <a:buNone/>
            </a:pPr>
            <a:r>
              <a:rPr lang="en-US" sz="2400" dirty="0" smtClean="0"/>
              <a:t>Employee reprogrammed Taco Bell cash register: $2.99 item registered as $0.01</a:t>
            </a:r>
          </a:p>
          <a:p>
            <a:pPr lvl="1" eaLnBrk="1" hangingPunct="1"/>
            <a:r>
              <a:rPr lang="en-US" sz="2400" dirty="0" smtClean="0"/>
              <a:t>Employee pocketed $2.98 on each such item</a:t>
            </a:r>
          </a:p>
          <a:p>
            <a:pPr lvl="1" eaLnBrk="1" hangingPunct="1"/>
            <a:r>
              <a:rPr lang="en-US" sz="2400" dirty="0" smtClean="0"/>
              <a:t>A large “slice” of salami!</a:t>
            </a:r>
          </a:p>
          <a:p>
            <a:pPr eaLnBrk="1" hangingPunct="1">
              <a:buFontTx/>
              <a:buNone/>
            </a:pPr>
            <a:r>
              <a:rPr lang="en-US" sz="2400" dirty="0" smtClean="0"/>
              <a:t>In LA four men installed computer chip that overstated amount of gas pumped</a:t>
            </a:r>
          </a:p>
          <a:p>
            <a:pPr lvl="1" eaLnBrk="1" hangingPunct="1"/>
            <a:r>
              <a:rPr lang="en-US" sz="2400" dirty="0" smtClean="0"/>
              <a:t>Customer complained when they had to pay for more gas than tank could hold!</a:t>
            </a:r>
          </a:p>
          <a:p>
            <a:pPr lvl="1" eaLnBrk="1" hangingPunct="1"/>
            <a:r>
              <a:rPr lang="en-US" sz="2400" dirty="0" smtClean="0"/>
              <a:t>Hard to detect since chip programmed to give correct amount when 5 or 10 gallons purchased</a:t>
            </a:r>
          </a:p>
          <a:p>
            <a:pPr lvl="1" eaLnBrk="1" hangingPunct="1"/>
            <a:r>
              <a:rPr lang="en-US" sz="2400" dirty="0" smtClean="0"/>
              <a:t>Inspector usually asked for 5 or 10 gallons!</a:t>
            </a:r>
            <a:endParaRPr lang="en-US" sz="2400" smtClean="0"/>
          </a:p>
          <a:p>
            <a:pPr lvl="1" eaLnBrk="1" hangingPunct="1">
              <a:buNone/>
            </a:pPr>
            <a:r>
              <a:rPr lang="en-IN" sz="2400" b="1" smtClean="0"/>
              <a:t>Salami Technique in Information Gathering</a:t>
            </a:r>
            <a:endParaRPr lang="en-US" sz="2400" dirty="0" smtClean="0"/>
          </a:p>
        </p:txBody>
      </p:sp>
    </p:spTree>
    <p:extLst>
      <p:ext uri="{BB962C8B-B14F-4D97-AF65-F5344CB8AC3E}">
        <p14:creationId xmlns:p14="http://schemas.microsoft.com/office/powerpoint/2010/main" val="359505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ox(out)">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box(out)">
                                      <p:cBhvr>
                                        <p:cTn id="12" dur="500"/>
                                        <p:tgtEl>
                                          <p:spTgt spid="88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box(out)">
                                      <p:cBhvr>
                                        <p:cTn id="17" dur="500"/>
                                        <p:tgtEl>
                                          <p:spTgt spid="88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box(out)">
                                      <p:cBhvr>
                                        <p:cTn id="22" dur="500"/>
                                        <p:tgtEl>
                                          <p:spTgt spid="88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box(out)">
                                      <p:cBhvr>
                                        <p:cTn id="27" dur="500"/>
                                        <p:tgtEl>
                                          <p:spTgt spid="88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Effect transition="in" filter="box(out)">
                                      <p:cBhvr>
                                        <p:cTn id="32" dur="500"/>
                                        <p:tgtEl>
                                          <p:spTgt spid="880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Effect transition="in" filter="box(out)">
                                      <p:cBhvr>
                                        <p:cTn id="37" dur="500"/>
                                        <p:tgtEl>
                                          <p:spTgt spid="880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8067">
                                            <p:txEl>
                                              <p:pRg st="7" end="7"/>
                                            </p:txEl>
                                          </p:spTgt>
                                        </p:tgtEl>
                                        <p:attrNameLst>
                                          <p:attrName>style.visibility</p:attrName>
                                        </p:attrNameLst>
                                      </p:cBhvr>
                                      <p:to>
                                        <p:strVal val="visible"/>
                                      </p:to>
                                    </p:set>
                                    <p:animEffect transition="in" filter="box(out)">
                                      <p:cBhvr>
                                        <p:cTn id="42" dur="500"/>
                                        <p:tgtEl>
                                          <p:spTgt spid="8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Linearization Attack</a:t>
            </a:r>
          </a:p>
        </p:txBody>
      </p:sp>
      <p:sp>
        <p:nvSpPr>
          <p:cNvPr id="57347" name="Rectangle 3"/>
          <p:cNvSpPr>
            <a:spLocks noGrp="1" noChangeArrowheads="1"/>
          </p:cNvSpPr>
          <p:nvPr>
            <p:ph type="body" idx="1"/>
          </p:nvPr>
        </p:nvSpPr>
        <p:spPr>
          <a:xfrm>
            <a:off x="228600" y="1905000"/>
            <a:ext cx="3810000" cy="4038600"/>
          </a:xfrm>
        </p:spPr>
        <p:txBody>
          <a:bodyPr/>
          <a:lstStyle/>
          <a:p>
            <a:pPr eaLnBrk="1" hangingPunct="1">
              <a:buFontTx/>
              <a:buNone/>
            </a:pPr>
            <a:r>
              <a:rPr lang="en-US" sz="2400" smtClean="0"/>
              <a:t>Program checks for serial number </a:t>
            </a:r>
            <a:r>
              <a:rPr lang="en-US" sz="2400" smtClean="0">
                <a:latin typeface="Times-Roman" charset="0"/>
              </a:rPr>
              <a:t>S123N456</a:t>
            </a:r>
            <a:endParaRPr lang="en-US" sz="2400" smtClean="0"/>
          </a:p>
          <a:p>
            <a:pPr eaLnBrk="1" hangingPunct="1">
              <a:buFontTx/>
              <a:buNone/>
            </a:pPr>
            <a:r>
              <a:rPr lang="en-US" sz="2400" smtClean="0"/>
              <a:t>For efficiency, check made one character at a time</a:t>
            </a:r>
          </a:p>
          <a:p>
            <a:pPr eaLnBrk="1" hangingPunct="1">
              <a:buFontTx/>
              <a:buNone/>
            </a:pPr>
            <a:r>
              <a:rPr lang="en-US" sz="2400" smtClean="0"/>
              <a:t>Can attacker take advantage of this?</a:t>
            </a:r>
          </a:p>
        </p:txBody>
      </p:sp>
      <p:pic>
        <p:nvPicPr>
          <p:cNvPr id="57348" name="Picture 4"/>
          <p:cNvPicPr>
            <a:picLocks noChangeAspect="1" noChangeArrowheads="1"/>
          </p:cNvPicPr>
          <p:nvPr/>
        </p:nvPicPr>
        <p:blipFill>
          <a:blip r:embed="rId2"/>
          <a:srcRect/>
          <a:stretch>
            <a:fillRect/>
          </a:stretch>
        </p:blipFill>
        <p:spPr bwMode="auto">
          <a:xfrm>
            <a:off x="4203700" y="2209800"/>
            <a:ext cx="4787900" cy="3438525"/>
          </a:xfrm>
          <a:prstGeom prst="rect">
            <a:avLst/>
          </a:prstGeom>
          <a:noFill/>
          <a:ln w="9525">
            <a:noFill/>
            <a:miter lim="800000"/>
            <a:headEnd/>
            <a:tailEnd/>
          </a:ln>
        </p:spPr>
      </p:pic>
      <p:sp>
        <p:nvSpPr>
          <p:cNvPr id="57349" name="Rectangle 5"/>
          <p:cNvSpPr>
            <a:spLocks noChangeArrowheads="1"/>
          </p:cNvSpPr>
          <p:nvPr/>
        </p:nvSpPr>
        <p:spPr bwMode="auto">
          <a:xfrm>
            <a:off x="4191000" y="2133600"/>
            <a:ext cx="4724400" cy="3505200"/>
          </a:xfrm>
          <a:prstGeom prst="rect">
            <a:avLst/>
          </a:prstGeom>
          <a:solidFill>
            <a:schemeClr val="bg1">
              <a:alpha val="0"/>
            </a:schemeClr>
          </a:solidFill>
          <a:ln w="4445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10978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81000"/>
            <a:ext cx="7772400" cy="990600"/>
          </a:xfrm>
        </p:spPr>
        <p:txBody>
          <a:bodyPr/>
          <a:lstStyle/>
          <a:p>
            <a:pPr eaLnBrk="1" hangingPunct="1"/>
            <a:r>
              <a:rPr lang="en-US" smtClean="0"/>
              <a:t>Linearization Attack</a:t>
            </a:r>
          </a:p>
        </p:txBody>
      </p:sp>
      <p:sp>
        <p:nvSpPr>
          <p:cNvPr id="58371" name="Rectangle 3"/>
          <p:cNvSpPr>
            <a:spLocks noGrp="1" noChangeArrowheads="1"/>
          </p:cNvSpPr>
          <p:nvPr>
            <p:ph type="body" idx="1"/>
          </p:nvPr>
        </p:nvSpPr>
        <p:spPr>
          <a:xfrm>
            <a:off x="685800" y="1752600"/>
            <a:ext cx="7848600" cy="4419600"/>
          </a:xfrm>
        </p:spPr>
        <p:txBody>
          <a:bodyPr/>
          <a:lstStyle/>
          <a:p>
            <a:pPr eaLnBrk="1" hangingPunct="1">
              <a:buFontTx/>
              <a:buNone/>
            </a:pPr>
            <a:r>
              <a:rPr lang="en-US" sz="2400" smtClean="0"/>
              <a:t>Correct string takes longer than incorrect </a:t>
            </a:r>
          </a:p>
          <a:p>
            <a:pPr eaLnBrk="1" hangingPunct="1">
              <a:buFontTx/>
              <a:buNone/>
            </a:pPr>
            <a:r>
              <a:rPr lang="en-US" sz="2400" smtClean="0"/>
              <a:t>Attacker tries all 1 character strings</a:t>
            </a:r>
          </a:p>
          <a:p>
            <a:pPr lvl="1" eaLnBrk="1" hangingPunct="1"/>
            <a:r>
              <a:rPr lang="en-US" sz="2400" smtClean="0"/>
              <a:t>Finds </a:t>
            </a:r>
            <a:r>
              <a:rPr lang="en-US" sz="2400" smtClean="0">
                <a:latin typeface="Times-Roman" charset="0"/>
              </a:rPr>
              <a:t>S</a:t>
            </a:r>
            <a:r>
              <a:rPr lang="en-US" sz="2400" smtClean="0"/>
              <a:t> takes most time</a:t>
            </a:r>
          </a:p>
          <a:p>
            <a:pPr eaLnBrk="1" hangingPunct="1">
              <a:buFontTx/>
              <a:buNone/>
            </a:pPr>
            <a:r>
              <a:rPr lang="en-US" sz="2400" smtClean="0"/>
              <a:t>Attacker then tries all 2 char strings </a:t>
            </a:r>
            <a:r>
              <a:rPr lang="en-US" sz="2400" smtClean="0">
                <a:latin typeface="Times-Roman" charset="0"/>
              </a:rPr>
              <a:t>S</a:t>
            </a:r>
            <a:r>
              <a:rPr lang="en-US" sz="2400" smtClean="0">
                <a:latin typeface="Times-Roman" charset="0"/>
                <a:sym typeface="Symbol" pitchFamily="18" charset="2"/>
              </a:rPr>
              <a:t></a:t>
            </a:r>
            <a:endParaRPr lang="en-US" sz="2400" smtClean="0"/>
          </a:p>
          <a:p>
            <a:pPr lvl="1" eaLnBrk="1" hangingPunct="1"/>
            <a:r>
              <a:rPr lang="en-US" sz="2400" smtClean="0"/>
              <a:t>Finds </a:t>
            </a:r>
            <a:r>
              <a:rPr lang="en-US" sz="2400" smtClean="0">
                <a:latin typeface="Times-Roman" charset="0"/>
              </a:rPr>
              <a:t>S1</a:t>
            </a:r>
            <a:r>
              <a:rPr lang="en-US" sz="2400" smtClean="0"/>
              <a:t> takes most time</a:t>
            </a:r>
          </a:p>
          <a:p>
            <a:pPr eaLnBrk="1" hangingPunct="1">
              <a:buFontTx/>
              <a:buNone/>
            </a:pPr>
            <a:r>
              <a:rPr lang="en-US" sz="2400" smtClean="0"/>
              <a:t>And so on…</a:t>
            </a:r>
          </a:p>
          <a:p>
            <a:pPr eaLnBrk="1" hangingPunct="1">
              <a:buFontTx/>
              <a:buNone/>
            </a:pPr>
            <a:r>
              <a:rPr lang="en-US" sz="2400" smtClean="0"/>
              <a:t>Attacker is able to recover serial number one character at a time!</a:t>
            </a:r>
          </a:p>
        </p:txBody>
      </p:sp>
    </p:spTree>
    <p:extLst>
      <p:ext uri="{BB962C8B-B14F-4D97-AF65-F5344CB8AC3E}">
        <p14:creationId xmlns:p14="http://schemas.microsoft.com/office/powerpoint/2010/main" val="336467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Linearization Attack</a:t>
            </a:r>
          </a:p>
        </p:txBody>
      </p:sp>
      <p:sp>
        <p:nvSpPr>
          <p:cNvPr id="59395" name="Rectangle 3"/>
          <p:cNvSpPr>
            <a:spLocks noGrp="1" noChangeArrowheads="1"/>
          </p:cNvSpPr>
          <p:nvPr>
            <p:ph type="body" idx="1"/>
          </p:nvPr>
        </p:nvSpPr>
        <p:spPr/>
        <p:txBody>
          <a:bodyPr>
            <a:normAutofit/>
          </a:bodyPr>
          <a:lstStyle/>
          <a:p>
            <a:pPr eaLnBrk="1" hangingPunct="1">
              <a:buFontTx/>
              <a:buNone/>
            </a:pPr>
            <a:r>
              <a:rPr lang="en-US" sz="2400" dirty="0" smtClean="0"/>
              <a:t>What is the advantage of attacking serial number one character at a time?</a:t>
            </a:r>
          </a:p>
          <a:p>
            <a:pPr eaLnBrk="1" hangingPunct="1">
              <a:buFontTx/>
              <a:buNone/>
            </a:pPr>
            <a:r>
              <a:rPr lang="en-US" sz="2400" dirty="0" smtClean="0"/>
              <a:t>Suppose serial number is 8 characters and each has 128 possible values</a:t>
            </a:r>
          </a:p>
          <a:p>
            <a:pPr lvl="1" eaLnBrk="1" hangingPunct="1"/>
            <a:r>
              <a:rPr lang="en-US" sz="2400" dirty="0" smtClean="0"/>
              <a:t>Then 128</a:t>
            </a:r>
            <a:r>
              <a:rPr lang="en-US" sz="2400" baseline="30000" dirty="0" smtClean="0"/>
              <a:t>8</a:t>
            </a:r>
            <a:r>
              <a:rPr lang="en-US" sz="2400" dirty="0" smtClean="0"/>
              <a:t> = 2</a:t>
            </a:r>
            <a:r>
              <a:rPr lang="en-US" sz="2400" baseline="30000" dirty="0" smtClean="0"/>
              <a:t>56</a:t>
            </a:r>
            <a:r>
              <a:rPr lang="en-US" sz="2400" dirty="0" smtClean="0"/>
              <a:t> possible serial numbers</a:t>
            </a:r>
          </a:p>
          <a:p>
            <a:pPr lvl="1" eaLnBrk="1" hangingPunct="1"/>
            <a:r>
              <a:rPr lang="en-US" sz="2400" dirty="0" smtClean="0">
                <a:solidFill>
                  <a:srgbClr val="FF0000"/>
                </a:solidFill>
              </a:rPr>
              <a:t>Attacker would guess the serial number in about 2</a:t>
            </a:r>
            <a:r>
              <a:rPr lang="en-US" sz="2400" baseline="30000" dirty="0" smtClean="0">
                <a:solidFill>
                  <a:srgbClr val="FF0000"/>
                </a:solidFill>
              </a:rPr>
              <a:t>55</a:t>
            </a:r>
            <a:r>
              <a:rPr lang="en-US" sz="2400" dirty="0" smtClean="0">
                <a:solidFill>
                  <a:srgbClr val="FF0000"/>
                </a:solidFill>
              </a:rPr>
              <a:t> tries </a:t>
            </a:r>
            <a:r>
              <a:rPr lang="en-US" sz="2400" dirty="0" smtClean="0">
                <a:sym typeface="Symbol" pitchFamily="18" charset="2"/>
              </a:rPr>
              <a:t></a:t>
            </a:r>
            <a:r>
              <a:rPr lang="en-US" sz="2400" dirty="0" smtClean="0"/>
              <a:t> a lot of work!</a:t>
            </a:r>
          </a:p>
          <a:p>
            <a:pPr lvl="1" eaLnBrk="1" hangingPunct="1"/>
            <a:r>
              <a:rPr lang="en-US" sz="2400" dirty="0" smtClean="0"/>
              <a:t>Using the linearization attack, </a:t>
            </a:r>
            <a:r>
              <a:rPr lang="en-US" sz="2400" dirty="0" smtClean="0">
                <a:solidFill>
                  <a:srgbClr val="FF0000"/>
                </a:solidFill>
              </a:rPr>
              <a:t>the work is about 8</a:t>
            </a:r>
            <a:r>
              <a:rPr lang="en-US" sz="2400" dirty="0" smtClean="0">
                <a:solidFill>
                  <a:srgbClr val="FF0000"/>
                </a:solidFill>
                <a:sym typeface="Symbol" pitchFamily="18" charset="2"/>
              </a:rPr>
              <a:t>(</a:t>
            </a:r>
            <a:r>
              <a:rPr lang="en-US" sz="2400" dirty="0" smtClean="0">
                <a:solidFill>
                  <a:srgbClr val="FF0000"/>
                </a:solidFill>
              </a:rPr>
              <a:t>128/2) </a:t>
            </a:r>
            <a:r>
              <a:rPr lang="en-US" sz="2400" dirty="0" smtClean="0"/>
              <a:t>= 2</a:t>
            </a:r>
            <a:r>
              <a:rPr lang="en-US" sz="2400" baseline="30000" dirty="0" smtClean="0"/>
              <a:t>9</a:t>
            </a:r>
            <a:r>
              <a:rPr lang="en-US" sz="2400" dirty="0" smtClean="0"/>
              <a:t> which is trivial!</a:t>
            </a:r>
          </a:p>
          <a:p>
            <a:pPr>
              <a:buNone/>
            </a:pPr>
            <a:r>
              <a:rPr lang="en-US" sz="2400" dirty="0" smtClean="0"/>
              <a:t>A real-world linearization attack TENEX (an ancient timeshare system)</a:t>
            </a:r>
          </a:p>
          <a:p>
            <a:pPr lvl="1" eaLnBrk="1" hangingPunct="1">
              <a:buNone/>
            </a:pPr>
            <a:endParaRPr lang="en-US" sz="2400" dirty="0" smtClean="0"/>
          </a:p>
        </p:txBody>
      </p:sp>
    </p:spTree>
    <p:extLst>
      <p:ext uri="{BB962C8B-B14F-4D97-AF65-F5344CB8AC3E}">
        <p14:creationId xmlns:p14="http://schemas.microsoft.com/office/powerpoint/2010/main" val="146380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Backdoor</a:t>
            </a:r>
            <a:endParaRPr lang="en-IN" dirty="0"/>
          </a:p>
        </p:txBody>
      </p:sp>
      <p:sp>
        <p:nvSpPr>
          <p:cNvPr id="3" name="Content Placeholder 2"/>
          <p:cNvSpPr>
            <a:spLocks noGrp="1"/>
          </p:cNvSpPr>
          <p:nvPr>
            <p:ph idx="1"/>
          </p:nvPr>
        </p:nvSpPr>
        <p:spPr>
          <a:xfrm>
            <a:off x="457200" y="1295401"/>
            <a:ext cx="8229600" cy="2895600"/>
          </a:xfrm>
        </p:spPr>
        <p:txBody>
          <a:bodyPr>
            <a:normAutofit fontScale="70000" lnSpcReduction="20000"/>
          </a:bodyPr>
          <a:lstStyle/>
          <a:p>
            <a:r>
              <a:rPr lang="en-IN" dirty="0" smtClean="0"/>
              <a:t>A back door is any mechanism which bypasses a normal security check. </a:t>
            </a:r>
          </a:p>
          <a:p>
            <a:r>
              <a:rPr lang="en-IN" dirty="0" smtClean="0"/>
              <a:t>Programmers sometimes create back doors for legitimate reasons, such as skipping a time-consuming authentication process when debugging a network server. </a:t>
            </a:r>
          </a:p>
          <a:p>
            <a:r>
              <a:rPr lang="en-IN" dirty="0" smtClean="0"/>
              <a:t>As with logic bombs, back doors can be placed into legitimate code or be standalone programs. The example back door below, circumvents a login authentication process. </a:t>
            </a:r>
            <a:endParaRPr lang="en-IN" dirty="0"/>
          </a:p>
        </p:txBody>
      </p:sp>
      <p:pic>
        <p:nvPicPr>
          <p:cNvPr id="2050" name="Picture 2"/>
          <p:cNvPicPr>
            <a:picLocks noChangeAspect="1" noChangeArrowheads="1"/>
          </p:cNvPicPr>
          <p:nvPr/>
        </p:nvPicPr>
        <p:blipFill>
          <a:blip r:embed="rId2"/>
          <a:srcRect/>
          <a:stretch>
            <a:fillRect/>
          </a:stretch>
        </p:blipFill>
        <p:spPr bwMode="auto">
          <a:xfrm>
            <a:off x="2667000" y="3810000"/>
            <a:ext cx="3949014" cy="1981200"/>
          </a:xfrm>
          <a:prstGeom prst="rect">
            <a:avLst/>
          </a:prstGeom>
          <a:noFill/>
          <a:ln w="9525">
            <a:noFill/>
            <a:miter lim="800000"/>
            <a:headEnd/>
            <a:tailEnd/>
          </a:ln>
          <a:effectLst/>
        </p:spPr>
      </p:pic>
    </p:spTree>
    <p:extLst>
      <p:ext uri="{BB962C8B-B14F-4D97-AF65-F5344CB8AC3E}">
        <p14:creationId xmlns:p14="http://schemas.microsoft.com/office/powerpoint/2010/main" val="130849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Backdoor</a:t>
            </a:r>
            <a:endParaRPr lang="en-IN"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IN" dirty="0" smtClean="0"/>
              <a:t>One special kind of back door is a RAT, which stands for </a:t>
            </a:r>
            <a:r>
              <a:rPr lang="en-IN" dirty="0" smtClean="0">
                <a:solidFill>
                  <a:srgbClr val="FF0000"/>
                </a:solidFill>
              </a:rPr>
              <a:t>Remote Administration Tool</a:t>
            </a:r>
            <a:endParaRPr lang="en-IN" dirty="0" smtClean="0"/>
          </a:p>
          <a:p>
            <a:r>
              <a:rPr lang="en-IN" dirty="0" smtClean="0"/>
              <a:t>These programs allow a computer to be monitored and controlled remotely</a:t>
            </a:r>
          </a:p>
          <a:p>
            <a:r>
              <a:rPr lang="en-IN" dirty="0" smtClean="0"/>
              <a:t>Users may deliberately install these to access a work computer from home, or to allow help desk staff to diagnose and fix a computer problem from afar</a:t>
            </a:r>
          </a:p>
          <a:p>
            <a:r>
              <a:rPr lang="en-IN" dirty="0" smtClean="0"/>
              <a:t>However, if malware secretively installs a RAT on a computer, then it opens up a back door into that machine</a:t>
            </a:r>
            <a:endParaRPr lang="en-IN" dirty="0"/>
          </a:p>
        </p:txBody>
      </p:sp>
    </p:spTree>
    <p:extLst>
      <p:ext uri="{BB962C8B-B14F-4D97-AF65-F5344CB8AC3E}">
        <p14:creationId xmlns:p14="http://schemas.microsoft.com/office/powerpoint/2010/main" val="1421531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1642</Words>
  <Application>Microsoft Office PowerPoint</Application>
  <PresentationFormat>On-screen Show (4:3)</PresentationFormat>
  <Paragraphs>145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Malicious logic is a set of instructions that cause a site’s security policy to be violated. </vt:lpstr>
      <vt:lpstr>Salami Attack</vt:lpstr>
      <vt:lpstr>Salami Attack</vt:lpstr>
      <vt:lpstr>Salami Attacks</vt:lpstr>
      <vt:lpstr>Linearization Attack</vt:lpstr>
      <vt:lpstr>Linearization Attack</vt:lpstr>
      <vt:lpstr>Linearization Attack</vt:lpstr>
      <vt:lpstr>Backdoor</vt:lpstr>
      <vt:lpstr>Backdoor</vt:lpstr>
      <vt:lpstr>Bacteria/ Rabbit</vt:lpstr>
      <vt:lpstr>Spyware</vt:lpstr>
      <vt:lpstr>Spyware</vt:lpstr>
      <vt:lpstr>Adware</vt:lpstr>
      <vt:lpstr>Dropper</vt:lpstr>
      <vt:lpstr>Trojan horse </vt:lpstr>
      <vt:lpstr>Types of Trojan</vt:lpstr>
      <vt:lpstr>Trojan Examples</vt:lpstr>
      <vt:lpstr>Trojan Examples</vt:lpstr>
      <vt:lpstr>Trojan Examples</vt:lpstr>
      <vt:lpstr>PowerPoint Presentation</vt:lpstr>
      <vt:lpstr>PowerPoint Presentation</vt:lpstr>
      <vt:lpstr>Logic bomb </vt:lpstr>
      <vt:lpstr>Logic Bomb</vt:lpstr>
      <vt:lpstr>Ransomware</vt:lpstr>
      <vt:lpstr>Cryptolocker</vt:lpstr>
      <vt:lpstr>Hybrids</vt:lpstr>
      <vt:lpstr>Common ways to spread malware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bomb </dc:title>
  <dc:creator>Muskaan Mittal</dc:creator>
  <cp:lastModifiedBy>Sangeeta Mittal</cp:lastModifiedBy>
  <cp:revision>31</cp:revision>
  <dcterms:created xsi:type="dcterms:W3CDTF">2006-08-16T00:00:00Z</dcterms:created>
  <dcterms:modified xsi:type="dcterms:W3CDTF">2020-09-21T04:20:58Z</dcterms:modified>
</cp:coreProperties>
</file>