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328" r:id="rId30"/>
    <p:sldId id="329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90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0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4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1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0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4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5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9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9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7BEE-6061-49A1-96E7-F46AE4997FB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AC11-DC55-420C-ABFA-6D8DDE445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8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Anti-Virus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Computer Viruses and Malware</a:t>
            </a:r>
          </a:p>
          <a:p>
            <a:r>
              <a:rPr lang="en-GB" dirty="0" smtClean="0"/>
              <a:t>By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Aycock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1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Aho-Corasick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virus scanning, search for virus signature, which is bit string</a:t>
            </a:r>
          </a:p>
          <a:p>
            <a:r>
              <a:rPr lang="en-US" dirty="0" smtClean="0"/>
              <a:t>For simplicity, illustrate algorithm using English words</a:t>
            </a:r>
          </a:p>
          <a:p>
            <a:r>
              <a:rPr lang="en-US" dirty="0" smtClean="0"/>
              <a:t>For our example…</a:t>
            </a:r>
          </a:p>
          <a:p>
            <a:r>
              <a:rPr lang="en-US" dirty="0" smtClean="0"/>
              <a:t>Scan for any of the following words:</a:t>
            </a:r>
          </a:p>
          <a:p>
            <a:pPr lvl="1"/>
            <a:r>
              <a:rPr lang="en-US" dirty="0" smtClean="0"/>
              <a:t>hi, hips, hip, hit, chip</a:t>
            </a:r>
          </a:p>
        </p:txBody>
      </p:sp>
    </p:spTree>
    <p:extLst>
      <p:ext uri="{BB962C8B-B14F-4D97-AF65-F5344CB8AC3E}">
        <p14:creationId xmlns:p14="http://schemas.microsoft.com/office/powerpoint/2010/main" val="23525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Algorithm: Aho-Corasick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24744"/>
            <a:ext cx="70866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80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86400" y="0"/>
            <a:ext cx="3657600" cy="2514600"/>
          </a:xfrm>
        </p:spPr>
        <p:txBody>
          <a:bodyPr/>
          <a:lstStyle/>
          <a:p>
            <a:r>
              <a:rPr lang="en-US" smtClean="0"/>
              <a:t>Aho-Corasick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419600"/>
            <a:ext cx="624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0"/>
            <a:ext cx="53578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0" y="4418013"/>
            <a:ext cx="5410200" cy="158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3201988" y="2209800"/>
            <a:ext cx="4418012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Aho-Corasick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construct automaton?</a:t>
            </a:r>
          </a:p>
          <a:p>
            <a:pPr lvl="1"/>
            <a:r>
              <a:rPr lang="en-US" dirty="0" smtClean="0"/>
              <a:t>And failure function</a:t>
            </a:r>
          </a:p>
          <a:p>
            <a:r>
              <a:rPr lang="en-US" dirty="0" smtClean="0"/>
              <a:t>Build the automaton --- next slide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trie</a:t>
            </a:r>
            <a:r>
              <a:rPr lang="en-US" dirty="0" smtClean="0"/>
              <a:t>”, also known as a “prefix tree”</a:t>
            </a:r>
          </a:p>
          <a:p>
            <a:r>
              <a:rPr lang="en-US" dirty="0" smtClean="0"/>
              <a:t>Then determine failure function </a:t>
            </a:r>
          </a:p>
        </p:txBody>
      </p:sp>
    </p:spTree>
    <p:extLst>
      <p:ext uri="{BB962C8B-B14F-4D97-AF65-F5344CB8AC3E}">
        <p14:creationId xmlns:p14="http://schemas.microsoft.com/office/powerpoint/2010/main" val="347927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114800" cy="1676400"/>
          </a:xfrm>
        </p:spPr>
        <p:txBody>
          <a:bodyPr/>
          <a:lstStyle/>
          <a:p>
            <a:r>
              <a:rPr lang="en-US" smtClean="0"/>
              <a:t>Aho-Corasick:</a:t>
            </a:r>
            <a:br>
              <a:rPr lang="en-US" smtClean="0"/>
            </a:br>
            <a:r>
              <a:rPr lang="en-US" smtClean="0"/>
              <a:t>Trie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3505200" cy="2743200"/>
          </a:xfrm>
        </p:spPr>
        <p:txBody>
          <a:bodyPr/>
          <a:lstStyle/>
          <a:p>
            <a:r>
              <a:rPr lang="en-US" sz="2800" dirty="0" smtClean="0"/>
              <a:t>Labels added in breadth-first order</a:t>
            </a:r>
          </a:p>
          <a:p>
            <a:r>
              <a:rPr lang="en-US" sz="2800" dirty="0" smtClean="0"/>
              <a:t>Closest to root get smallest numbers</a:t>
            </a:r>
          </a:p>
          <a:p>
            <a:endParaRPr lang="en-US" dirty="0" smtClean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6275" y="152400"/>
            <a:ext cx="450532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4572000"/>
            <a:ext cx="39370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915194" y="3428206"/>
            <a:ext cx="6553200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76200" y="4495800"/>
            <a:ext cx="4114800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371600"/>
          </a:xfrm>
        </p:spPr>
        <p:txBody>
          <a:bodyPr/>
          <a:lstStyle/>
          <a:p>
            <a:r>
              <a:rPr lang="en-US" smtClean="0"/>
              <a:t>Aho-Corasick: Failure Function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1 nodes </a:t>
            </a:r>
          </a:p>
          <a:p>
            <a:pPr lvl="1"/>
            <a:r>
              <a:rPr lang="en-US" dirty="0" smtClean="0"/>
              <a:t>Fail goes back to start state</a:t>
            </a:r>
          </a:p>
          <a:p>
            <a:r>
              <a:rPr lang="en-US" dirty="0" smtClean="0"/>
              <a:t>For other states</a:t>
            </a:r>
          </a:p>
          <a:p>
            <a:pPr lvl="1"/>
            <a:r>
              <a:rPr lang="en-US" u="sng" dirty="0" smtClean="0">
                <a:solidFill>
                  <a:srgbClr val="FF0000"/>
                </a:solidFill>
              </a:rPr>
              <a:t>Go back to earliest place where search can resume</a:t>
            </a:r>
          </a:p>
        </p:txBody>
      </p:sp>
    </p:spTree>
    <p:extLst>
      <p:ext uri="{BB962C8B-B14F-4D97-AF65-F5344CB8AC3E}">
        <p14:creationId xmlns:p14="http://schemas.microsoft.com/office/powerpoint/2010/main" val="9157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Aho-Corasick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bottom line…</a:t>
            </a:r>
          </a:p>
          <a:p>
            <a:r>
              <a:rPr lang="en-US" b="1" i="1" dirty="0" smtClean="0"/>
              <a:t>Linear</a:t>
            </a:r>
            <a:r>
              <a:rPr lang="en-US" dirty="0" smtClean="0"/>
              <a:t> search that can find multiple signatures</a:t>
            </a:r>
          </a:p>
          <a:p>
            <a:r>
              <a:rPr lang="en-US" dirty="0" smtClean="0"/>
              <a:t>Efficient representation of automaton is the challenge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rgbClr val="FF0000"/>
                </a:solidFill>
              </a:rPr>
              <a:t>time and space</a:t>
            </a:r>
            <a:r>
              <a:rPr lang="en-US" dirty="0" smtClean="0"/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37895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Veldman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 on “reduced” signatures</a:t>
            </a:r>
          </a:p>
          <a:p>
            <a:pPr lvl="1"/>
            <a:r>
              <a:rPr lang="en-US" dirty="0" smtClean="0"/>
              <a:t>Sequential search on reduced set</a:t>
            </a:r>
          </a:p>
          <a:p>
            <a:r>
              <a:rPr lang="en-US" dirty="0" smtClean="0"/>
              <a:t>From each signature, select 4 </a:t>
            </a:r>
            <a:r>
              <a:rPr lang="en-US" dirty="0" smtClean="0"/>
              <a:t>adjacent </a:t>
            </a:r>
            <a:r>
              <a:rPr lang="en-US" dirty="0" smtClean="0"/>
              <a:t>non-wildcard bytes</a:t>
            </a:r>
          </a:p>
          <a:p>
            <a:pPr lvl="1"/>
            <a:r>
              <a:rPr lang="en-US" dirty="0" smtClean="0"/>
              <a:t>Want as many signatures as possible to have each selected 4-byte pattern</a:t>
            </a:r>
          </a:p>
          <a:p>
            <a:r>
              <a:rPr lang="en-US" dirty="0" smtClean="0"/>
              <a:t>Then use 2 hash tables to filter…</a:t>
            </a:r>
          </a:p>
          <a:p>
            <a:pPr lvl="1"/>
            <a:r>
              <a:rPr lang="en-US" dirty="0" smtClean="0"/>
              <a:t>Hash tables: 1</a:t>
            </a:r>
            <a:r>
              <a:rPr lang="en-US" baseline="30000" dirty="0" smtClean="0"/>
              <a:t>st</a:t>
            </a:r>
            <a:r>
              <a:rPr lang="en-US" dirty="0" smtClean="0"/>
              <a:t> 2 bytes &amp; 2</a:t>
            </a:r>
            <a:r>
              <a:rPr lang="en-US" baseline="30000" dirty="0" smtClean="0"/>
              <a:t>nd</a:t>
            </a:r>
            <a:r>
              <a:rPr lang="en-US" dirty="0" smtClean="0"/>
              <a:t> 2 bytes</a:t>
            </a:r>
          </a:p>
        </p:txBody>
      </p:sp>
    </p:spTree>
    <p:extLst>
      <p:ext uri="{BB962C8B-B14F-4D97-AF65-F5344CB8AC3E}">
        <p14:creationId xmlns:p14="http://schemas.microsoft.com/office/powerpoint/2010/main" val="38693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Veldman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743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r>
              <a:rPr lang="en-US" smtClean="0"/>
              <a:t>Suppose the following 5 signatures</a:t>
            </a:r>
          </a:p>
          <a:p>
            <a:pPr lvl="1"/>
            <a:r>
              <a:rPr lang="en-US" smtClean="0"/>
              <a:t>blar?g, foo, greep, green, agreed</a:t>
            </a:r>
          </a:p>
          <a:p>
            <a:r>
              <a:rPr lang="en-US" smtClean="0"/>
              <a:t>Select 4-byte patterns, no wildcards: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0"/>
            <a:ext cx="6821488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8052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Algorithm: </a:t>
            </a:r>
            <a:r>
              <a:rPr lang="en-US" dirty="0" err="1" smtClean="0"/>
              <a:t>Veldman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924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Hashes act as filters</a:t>
            </a:r>
          </a:p>
          <a:p>
            <a:r>
              <a:rPr lang="en-US" dirty="0" smtClean="0"/>
              <a:t>Test things that pass thru both filters</a:t>
            </a:r>
          </a:p>
          <a:p>
            <a:pPr lvl="1"/>
            <a:r>
              <a:rPr lang="en-US" dirty="0" smtClean="0"/>
              <a:t>In this example, things like “</a:t>
            </a:r>
            <a:r>
              <a:rPr lang="en-US" dirty="0" err="1" smtClean="0"/>
              <a:t>grar</a:t>
            </a:r>
            <a:r>
              <a:rPr lang="en-US" dirty="0" smtClean="0"/>
              <a:t>”  will get through hash but removed later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17825"/>
            <a:ext cx="722630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239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Three tasks for anti-virus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Detection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Identification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Disinfection</a:t>
            </a:r>
          </a:p>
          <a:p>
            <a:pPr lvl="1">
              <a:defRPr/>
            </a:pPr>
            <a:r>
              <a:rPr lang="en-US" dirty="0" smtClean="0"/>
              <a:t>Remove the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4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</a:t>
            </a:r>
            <a:r>
              <a:rPr lang="en-US" dirty="0" err="1" smtClean="0"/>
              <a:t>Veldman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9175" y="2286000"/>
            <a:ext cx="71056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428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Veldman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Veldman allows for wildcards and complex signatures</a:t>
            </a:r>
          </a:p>
          <a:p>
            <a:pPr lvl="1"/>
            <a:r>
              <a:rPr lang="en-US" smtClean="0"/>
              <a:t>Aho-Corasick does not</a:t>
            </a:r>
          </a:p>
          <a:p>
            <a:r>
              <a:rPr lang="en-US" smtClean="0"/>
              <a:t>But both algorithms analyze every byte of input</a:t>
            </a:r>
          </a:p>
          <a:p>
            <a:r>
              <a:rPr lang="en-US" smtClean="0"/>
              <a:t>Is it possible to do better?</a:t>
            </a:r>
          </a:p>
          <a:p>
            <a:pPr lvl="1"/>
            <a:r>
              <a:rPr lang="en-US" smtClean="0"/>
              <a:t>That is, can we skip some of the input?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666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495800"/>
          </a:xfrm>
        </p:spPr>
        <p:txBody>
          <a:bodyPr/>
          <a:lstStyle/>
          <a:p>
            <a:r>
              <a:rPr lang="en-US" smtClean="0"/>
              <a:t>Like Veldman’s algorithm</a:t>
            </a:r>
          </a:p>
          <a:p>
            <a:pPr lvl="1"/>
            <a:r>
              <a:rPr lang="en-US" smtClean="0"/>
              <a:t>But can skip over bytes that can’t possibly match</a:t>
            </a:r>
          </a:p>
          <a:p>
            <a:pPr lvl="1"/>
            <a:r>
              <a:rPr lang="en-US" smtClean="0"/>
              <a:t>Faster, improved performance</a:t>
            </a:r>
          </a:p>
          <a:p>
            <a:r>
              <a:rPr lang="en-US" smtClean="0"/>
              <a:t>Illustrate algorithm with same signatures used for Veldman’s:</a:t>
            </a:r>
          </a:p>
          <a:p>
            <a:pPr lvl="1"/>
            <a:r>
              <a:rPr lang="en-US" smtClean="0"/>
              <a:t>blar?g, foo, greep, green, agreed</a:t>
            </a:r>
          </a:p>
        </p:txBody>
      </p:sp>
    </p:spTree>
    <p:extLst>
      <p:ext uri="{BB962C8B-B14F-4D97-AF65-F5344CB8AC3E}">
        <p14:creationId xmlns:p14="http://schemas.microsoft.com/office/powerpoint/2010/main" val="25931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724400"/>
          </a:xfrm>
        </p:spPr>
        <p:txBody>
          <a:bodyPr/>
          <a:lstStyle/>
          <a:p>
            <a:r>
              <a:rPr lang="en-US" smtClean="0"/>
              <a:t>Calculate MINLEN</a:t>
            </a:r>
          </a:p>
          <a:p>
            <a:pPr lvl="1"/>
            <a:r>
              <a:rPr lang="en-US" smtClean="0"/>
              <a:t>Min length of any </a:t>
            </a:r>
            <a:r>
              <a:rPr lang="en-US" b="1" i="1" smtClean="0"/>
              <a:t>pattern substring</a:t>
            </a:r>
          </a:p>
          <a:p>
            <a:r>
              <a:rPr lang="en-US" smtClean="0"/>
              <a:t>Two hash tables</a:t>
            </a:r>
          </a:p>
          <a:p>
            <a:pPr lvl="1"/>
            <a:r>
              <a:rPr lang="en-US" smtClean="0"/>
              <a:t>SHIFT --- number of bytes that can safely be skipped</a:t>
            </a:r>
          </a:p>
          <a:p>
            <a:pPr lvl="1"/>
            <a:r>
              <a:rPr lang="en-US" smtClean="0"/>
              <a:t>HASH --- mapping to signatures</a:t>
            </a:r>
          </a:p>
          <a:p>
            <a:r>
              <a:rPr lang="en-US" smtClean="0"/>
              <a:t>Input bytes denoted b</a:t>
            </a:r>
            <a:r>
              <a:rPr lang="en-US" baseline="-25000" smtClean="0"/>
              <a:t>1</a:t>
            </a:r>
            <a:r>
              <a:rPr lang="en-US" smtClean="0"/>
              <a:t>,b</a:t>
            </a:r>
            <a:r>
              <a:rPr lang="en-US" baseline="-25000" smtClean="0"/>
              <a:t>2</a:t>
            </a:r>
            <a:r>
              <a:rPr lang="en-US" smtClean="0"/>
              <a:t>,…,b</a:t>
            </a:r>
            <a:r>
              <a:rPr lang="en-US" baseline="-25000" smtClean="0"/>
              <a:t>n</a:t>
            </a:r>
            <a:endParaRPr lang="en-US" smtClean="0"/>
          </a:p>
          <a:p>
            <a:r>
              <a:rPr lang="en-US" smtClean="0"/>
              <a:t>Start at b</a:t>
            </a:r>
            <a:r>
              <a:rPr lang="en-US" baseline="-25000" smtClean="0"/>
              <a:t>MINLEN</a:t>
            </a:r>
            <a:r>
              <a:rPr lang="en-US" smtClean="0"/>
              <a:t> consider byte pairs</a:t>
            </a:r>
          </a:p>
        </p:txBody>
      </p:sp>
    </p:spTree>
    <p:extLst>
      <p:ext uri="{BB962C8B-B14F-4D97-AF65-F5344CB8AC3E}">
        <p14:creationId xmlns:p14="http://schemas.microsoft.com/office/powerpoint/2010/main" val="12055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construct hash tables?</a:t>
            </a:r>
          </a:p>
          <a:p>
            <a:r>
              <a:rPr lang="en-US" smtClean="0"/>
              <a:t>It’s a 4-step process</a:t>
            </a:r>
          </a:p>
          <a:p>
            <a:pPr lvl="1"/>
            <a:r>
              <a:rPr lang="en-US" smtClean="0"/>
              <a:t>Calculate MINLEN</a:t>
            </a:r>
          </a:p>
          <a:p>
            <a:pPr lvl="1"/>
            <a:r>
              <a:rPr lang="en-US" smtClean="0"/>
              <a:t>Initialize SHIFT table</a:t>
            </a:r>
          </a:p>
          <a:p>
            <a:pPr lvl="1"/>
            <a:r>
              <a:rPr lang="en-US" smtClean="0"/>
              <a:t>Fill SHIFT table</a:t>
            </a:r>
          </a:p>
          <a:p>
            <a:pPr lvl="1"/>
            <a:r>
              <a:rPr lang="en-US" smtClean="0"/>
              <a:t>Fill HASH table</a:t>
            </a:r>
          </a:p>
        </p:txBody>
      </p:sp>
    </p:spTree>
    <p:extLst>
      <p:ext uri="{BB962C8B-B14F-4D97-AF65-F5344CB8AC3E}">
        <p14:creationId xmlns:p14="http://schemas.microsoft.com/office/powerpoint/2010/main" val="330102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724400"/>
          </a:xfrm>
        </p:spPr>
        <p:txBody>
          <a:bodyPr/>
          <a:lstStyle/>
          <a:p>
            <a:r>
              <a:rPr lang="en-US" smtClean="0"/>
              <a:t>Calculate MINLEN</a:t>
            </a:r>
          </a:p>
          <a:p>
            <a:pPr lvl="1"/>
            <a:r>
              <a:rPr lang="en-US" smtClean="0"/>
              <a:t>Minimum number of adjacent, non-wildcard bytes in any signature</a:t>
            </a:r>
          </a:p>
          <a:p>
            <a:r>
              <a:rPr lang="en-US" smtClean="0"/>
              <a:t>For this example, we have</a:t>
            </a:r>
          </a:p>
          <a:p>
            <a:pPr lvl="1"/>
            <a:r>
              <a:rPr lang="en-US" smtClean="0"/>
              <a:t>blar?g		4		foo		3</a:t>
            </a:r>
          </a:p>
          <a:p>
            <a:pPr lvl="1"/>
            <a:r>
              <a:rPr lang="en-US" smtClean="0"/>
              <a:t>greep		5		green	5</a:t>
            </a:r>
          </a:p>
          <a:p>
            <a:pPr lvl="1"/>
            <a:r>
              <a:rPr lang="en-US" smtClean="0"/>
              <a:t>agreed	6</a:t>
            </a:r>
          </a:p>
          <a:p>
            <a:r>
              <a:rPr lang="en-US" smtClean="0"/>
              <a:t>So we have MINLEN = 3</a:t>
            </a:r>
          </a:p>
        </p:txBody>
      </p:sp>
    </p:spTree>
    <p:extLst>
      <p:ext uri="{BB962C8B-B14F-4D97-AF65-F5344CB8AC3E}">
        <p14:creationId xmlns:p14="http://schemas.microsoft.com/office/powerpoint/2010/main" val="3941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953000"/>
          </a:xfrm>
        </p:spPr>
        <p:txBody>
          <a:bodyPr/>
          <a:lstStyle/>
          <a:p>
            <a:r>
              <a:rPr lang="en-US" dirty="0" smtClean="0"/>
              <a:t>SHIFT table</a:t>
            </a:r>
          </a:p>
          <a:p>
            <a:r>
              <a:rPr lang="en-US" dirty="0" smtClean="0"/>
              <a:t>Extract MINLEN </a:t>
            </a:r>
            <a:r>
              <a:rPr lang="en-US" b="1" i="1" dirty="0" smtClean="0"/>
              <a:t>pattern substrings</a:t>
            </a:r>
            <a:endParaRPr lang="en-US" dirty="0" smtClean="0"/>
          </a:p>
          <a:p>
            <a:pPr lvl="1"/>
            <a:r>
              <a:rPr lang="en-US" dirty="0" err="1" smtClean="0"/>
              <a:t>blar?g</a:t>
            </a:r>
            <a:r>
              <a:rPr lang="en-US" dirty="0" smtClean="0"/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bla</a:t>
            </a:r>
            <a:r>
              <a:rPr lang="en-US" dirty="0" smtClean="0"/>
              <a:t>		foo		</a:t>
            </a:r>
            <a:r>
              <a:rPr lang="en-US" dirty="0" smtClean="0">
                <a:solidFill>
                  <a:srgbClr val="0000FF"/>
                </a:solidFill>
              </a:rPr>
              <a:t>foo</a:t>
            </a:r>
          </a:p>
          <a:p>
            <a:pPr lvl="1"/>
            <a:r>
              <a:rPr lang="en-US" dirty="0" err="1" smtClean="0"/>
              <a:t>greep</a:t>
            </a:r>
            <a:r>
              <a:rPr lang="en-US" dirty="0" smtClean="0"/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gre</a:t>
            </a:r>
            <a:r>
              <a:rPr lang="en-US" dirty="0" smtClean="0"/>
              <a:t>		green	</a:t>
            </a:r>
            <a:r>
              <a:rPr lang="en-US" dirty="0" err="1" smtClean="0">
                <a:solidFill>
                  <a:srgbClr val="0000FF"/>
                </a:solidFill>
              </a:rPr>
              <a:t>gre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agreed	</a:t>
            </a:r>
            <a:r>
              <a:rPr lang="en-US" dirty="0" err="1" smtClean="0">
                <a:solidFill>
                  <a:srgbClr val="0000FF"/>
                </a:solidFill>
              </a:rPr>
              <a:t>agr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Extract all distinct 2-byte sequences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bl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la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oo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gr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re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input pair is not one of these, safe to skip MINLEN - 1 bytes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42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533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SHIFT table</a:t>
            </a:r>
          </a:p>
          <a:p>
            <a:pPr>
              <a:defRPr/>
            </a:pPr>
            <a:r>
              <a:rPr lang="en-US" dirty="0" smtClean="0"/>
              <a:t>Initialize SHIFT table to MINLEN – 1</a:t>
            </a:r>
          </a:p>
          <a:p>
            <a:pPr marL="342900" lvl="1" indent="-342900">
              <a:buSzPct val="75000"/>
              <a:buFont typeface="Wingdings" charset="2"/>
              <a:buChar char="q"/>
              <a:defRPr/>
            </a:pPr>
            <a:r>
              <a:rPr lang="en-US" dirty="0" smtClean="0"/>
              <a:t>For 2-byte pairs: </a:t>
            </a:r>
            <a:r>
              <a:rPr lang="en-US" sz="3200" dirty="0" err="1" smtClean="0">
                <a:solidFill>
                  <a:srgbClr val="FF0000"/>
                </a:solidFill>
              </a:rPr>
              <a:t>bl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</a:rPr>
              <a:t> la</a:t>
            </a:r>
            <a:r>
              <a:rPr lang="en-US" sz="3200" dirty="0" smtClean="0"/>
              <a:t>,</a:t>
            </a:r>
            <a:r>
              <a:rPr lang="en-US" sz="3200" dirty="0" err="1" smtClean="0">
                <a:solidFill>
                  <a:srgbClr val="FF0000"/>
                </a:solidFill>
              </a:rPr>
              <a:t>fo</a:t>
            </a:r>
            <a:r>
              <a:rPr lang="en-US" sz="3200" dirty="0" smtClean="0"/>
              <a:t>,</a:t>
            </a:r>
            <a:r>
              <a:rPr lang="en-US" sz="3200" dirty="0" err="1" smtClean="0">
                <a:solidFill>
                  <a:srgbClr val="FF0000"/>
                </a:solidFill>
              </a:rPr>
              <a:t>oo</a:t>
            </a:r>
            <a:r>
              <a:rPr lang="en-US" sz="3200" dirty="0" smtClean="0"/>
              <a:t>,</a:t>
            </a:r>
            <a:r>
              <a:rPr lang="en-US" sz="3200" dirty="0" err="1" smtClean="0">
                <a:solidFill>
                  <a:srgbClr val="FF0000"/>
                </a:solidFill>
              </a:rPr>
              <a:t>gr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</a:rPr>
              <a:t> re</a:t>
            </a:r>
            <a:r>
              <a:rPr lang="en-US" sz="3200" dirty="0" smtClean="0"/>
              <a:t>,</a:t>
            </a:r>
            <a:r>
              <a:rPr lang="en-US" sz="3200" dirty="0" err="1" smtClean="0">
                <a:solidFill>
                  <a:srgbClr val="FF0000"/>
                </a:solidFill>
              </a:rPr>
              <a:t>ag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Denote as </a:t>
            </a:r>
            <a:r>
              <a:rPr lang="en-US" dirty="0" err="1" smtClean="0"/>
              <a:t>xy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Let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xy</a:t>
            </a:r>
            <a:r>
              <a:rPr lang="en-US" dirty="0" smtClean="0"/>
              <a:t> be rightmost ending position of </a:t>
            </a:r>
            <a:r>
              <a:rPr lang="en-US" dirty="0" err="1" smtClean="0"/>
              <a:t>xy</a:t>
            </a:r>
            <a:r>
              <a:rPr lang="en-US" dirty="0" smtClean="0"/>
              <a:t> in any pattern substring</a:t>
            </a:r>
          </a:p>
          <a:p>
            <a:pPr lvl="1">
              <a:defRPr/>
            </a:pPr>
            <a:r>
              <a:rPr lang="en-US" dirty="0" smtClean="0"/>
              <a:t>For example, </a:t>
            </a:r>
            <a:r>
              <a:rPr lang="en-US" dirty="0" err="1" smtClean="0">
                <a:solidFill>
                  <a:srgbClr val="FF0000"/>
                </a:solidFill>
              </a:rPr>
              <a:t>gr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00FF"/>
                </a:solidFill>
              </a:rPr>
              <a:t>agr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FF"/>
                </a:solidFill>
              </a:rPr>
              <a:t>gre</a:t>
            </a:r>
            <a:r>
              <a:rPr lang="en-US" dirty="0" smtClean="0"/>
              <a:t>, but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bl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00FF"/>
                </a:solidFill>
              </a:rPr>
              <a:t>bla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dirty="0" smtClean="0"/>
              <a:t>So, </a:t>
            </a:r>
            <a:r>
              <a:rPr lang="en-US" dirty="0" err="1" smtClean="0"/>
              <a:t>q</a:t>
            </a:r>
            <a:r>
              <a:rPr lang="en-US" baseline="-25000" dirty="0" err="1" smtClean="0">
                <a:solidFill>
                  <a:srgbClr val="FF0000"/>
                </a:solidFill>
              </a:rPr>
              <a:t>gr</a:t>
            </a:r>
            <a:r>
              <a:rPr lang="en-US" dirty="0" smtClean="0"/>
              <a:t> = 3 while </a:t>
            </a:r>
            <a:r>
              <a:rPr lang="en-US" dirty="0" err="1" smtClean="0"/>
              <a:t>q</a:t>
            </a:r>
            <a:r>
              <a:rPr lang="en-US" baseline="-25000" dirty="0" err="1" smtClean="0">
                <a:solidFill>
                  <a:srgbClr val="FF0000"/>
                </a:solidFill>
              </a:rPr>
              <a:t>bl</a:t>
            </a:r>
            <a:r>
              <a:rPr lang="en-US" dirty="0" smtClean="0"/>
              <a:t> = 2</a:t>
            </a:r>
          </a:p>
          <a:p>
            <a:pPr lvl="1">
              <a:defRPr/>
            </a:pPr>
            <a:r>
              <a:rPr lang="en-US" dirty="0" smtClean="0"/>
              <a:t>Then set </a:t>
            </a:r>
            <a:r>
              <a:rPr lang="en-US" dirty="0" err="1" smtClean="0"/>
              <a:t>SHIFT[xy</a:t>
            </a:r>
            <a:r>
              <a:rPr lang="en-US" dirty="0" smtClean="0"/>
              <a:t>] = MINLEN –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xy</a:t>
            </a:r>
          </a:p>
          <a:p>
            <a:pPr>
              <a:defRPr/>
            </a:pPr>
            <a:r>
              <a:rPr lang="en-US" dirty="0" smtClean="0"/>
              <a:t>Note: Wildcard matches everything…</a:t>
            </a:r>
          </a:p>
        </p:txBody>
      </p:sp>
    </p:spTree>
    <p:extLst>
      <p:ext uri="{BB962C8B-B14F-4D97-AF65-F5344CB8AC3E}">
        <p14:creationId xmlns:p14="http://schemas.microsoft.com/office/powerpoint/2010/main" val="1067291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95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HASH table</a:t>
            </a:r>
          </a:p>
          <a:p>
            <a:pPr>
              <a:defRPr/>
            </a:pPr>
            <a:r>
              <a:rPr lang="en-US" dirty="0" smtClean="0"/>
              <a:t>If </a:t>
            </a:r>
            <a:r>
              <a:rPr lang="en-US" dirty="0" err="1" smtClean="0"/>
              <a:t>SHIFT[xy</a:t>
            </a:r>
            <a:r>
              <a:rPr lang="en-US" dirty="0" smtClean="0"/>
              <a:t>] = MINLEN –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xy</a:t>
            </a:r>
            <a:r>
              <a:rPr lang="en-US" dirty="0" smtClean="0"/>
              <a:t> = 0</a:t>
            </a:r>
          </a:p>
          <a:p>
            <a:pPr lvl="1">
              <a:defRPr/>
            </a:pPr>
            <a:r>
              <a:rPr lang="en-US" dirty="0" smtClean="0"/>
              <a:t>Then we are at right edge of a pattern</a:t>
            </a:r>
          </a:p>
          <a:p>
            <a:pPr>
              <a:defRPr/>
            </a:pPr>
            <a:r>
              <a:rPr lang="en-US" dirty="0" smtClean="0"/>
              <a:t>So, set </a:t>
            </a:r>
            <a:r>
              <a:rPr lang="en-US" dirty="0" err="1" smtClean="0"/>
              <a:t>HASH[xy</a:t>
            </a:r>
            <a:r>
              <a:rPr lang="en-US" dirty="0" smtClean="0"/>
              <a:t>] to all signatures with pattern substring ending </a:t>
            </a:r>
            <a:r>
              <a:rPr lang="en-US" dirty="0" err="1" smtClean="0"/>
              <a:t>xy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For example</a:t>
            </a:r>
          </a:p>
          <a:p>
            <a:pPr lvl="1">
              <a:defRPr/>
            </a:pPr>
            <a:r>
              <a:rPr lang="en-US" dirty="0" err="1" smtClean="0"/>
              <a:t>HASH[</a:t>
            </a:r>
            <a:r>
              <a:rPr lang="en-US" dirty="0" err="1" smtClean="0">
                <a:solidFill>
                  <a:srgbClr val="FF0000"/>
                </a:solidFill>
              </a:rPr>
              <a:t>gr</a:t>
            </a:r>
            <a:r>
              <a:rPr lang="en-US" dirty="0" smtClean="0"/>
              <a:t>]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> agreed</a:t>
            </a:r>
          </a:p>
          <a:p>
            <a:pPr lvl="1">
              <a:defRPr/>
            </a:pPr>
            <a:r>
              <a:rPr lang="en-US" dirty="0" err="1" smtClean="0">
                <a:sym typeface="Wingdings" charset="2"/>
              </a:rPr>
              <a:t>HASH[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sym typeface="Wingdings" charset="2"/>
              </a:rPr>
              <a:t>re</a:t>
            </a:r>
            <a:r>
              <a:rPr lang="en-US" dirty="0" smtClean="0">
                <a:sym typeface="Wingdings" charset="2"/>
              </a:rPr>
              <a:t>] </a:t>
            </a:r>
            <a:r>
              <a:rPr lang="en-US" dirty="0" err="1" smtClean="0">
                <a:sym typeface="Wingdings" charset="2"/>
              </a:rPr>
              <a:t>greep</a:t>
            </a:r>
            <a:r>
              <a:rPr lang="en-US" dirty="0" smtClean="0">
                <a:sym typeface="Wingdings" charset="2"/>
              </a:rPr>
              <a:t>, green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115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838200"/>
          </a:xfrm>
        </p:spPr>
        <p:txBody>
          <a:bodyPr/>
          <a:lstStyle/>
          <a:p>
            <a:r>
              <a:rPr lang="en-US" smtClean="0"/>
              <a:t>Example: Suppose hash tables are…</a:t>
            </a: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5715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45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Detection: Static Methods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Generic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Detects known and unknown viruses</a:t>
            </a:r>
          </a:p>
          <a:p>
            <a:pPr lvl="1"/>
            <a:r>
              <a:rPr lang="en-US" dirty="0" smtClean="0"/>
              <a:t>For example, anomaly detection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Virus-specific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Detects known viruses</a:t>
            </a:r>
          </a:p>
          <a:p>
            <a:pPr lvl="1"/>
            <a:r>
              <a:rPr lang="en-US" dirty="0" smtClean="0"/>
              <a:t>For example, signature detection</a:t>
            </a:r>
          </a:p>
          <a:p>
            <a:r>
              <a:rPr lang="en-US" dirty="0" smtClean="0"/>
              <a:t>Static --- virus code not running</a:t>
            </a:r>
          </a:p>
          <a:p>
            <a:r>
              <a:rPr lang="en-US" dirty="0" smtClean="0"/>
              <a:t>Dynamic --- virus code running</a:t>
            </a:r>
          </a:p>
        </p:txBody>
      </p:sp>
    </p:spTree>
    <p:extLst>
      <p:ext uri="{BB962C8B-B14F-4D97-AF65-F5344CB8AC3E}">
        <p14:creationId xmlns:p14="http://schemas.microsoft.com/office/powerpoint/2010/main" val="382373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3429000" cy="2209800"/>
          </a:xfrm>
        </p:spPr>
        <p:txBody>
          <a:bodyPr/>
          <a:lstStyle/>
          <a:p>
            <a:r>
              <a:rPr lang="en-US" smtClean="0"/>
              <a:t>Wu-Manber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0"/>
            <a:ext cx="5715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41750"/>
            <a:ext cx="46482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0" y="3505200"/>
            <a:ext cx="3352800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970213" y="3886200"/>
            <a:ext cx="763588" cy="158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52800" y="4267200"/>
            <a:ext cx="5791200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6" name="Content Placeholder 2"/>
          <p:cNvSpPr>
            <a:spLocks noGrp="1"/>
          </p:cNvSpPr>
          <p:nvPr>
            <p:ph idx="1"/>
          </p:nvPr>
        </p:nvSpPr>
        <p:spPr>
          <a:xfrm>
            <a:off x="4953000" y="4343400"/>
            <a:ext cx="4114800" cy="2209800"/>
          </a:xfrm>
        </p:spPr>
        <p:txBody>
          <a:bodyPr/>
          <a:lstStyle/>
          <a:p>
            <a:r>
              <a:rPr lang="en-US" smtClean="0"/>
              <a:t>Here, MINLEN = 3</a:t>
            </a:r>
          </a:p>
          <a:p>
            <a:r>
              <a:rPr lang="en-US" smtClean="0"/>
              <a:t>Start at b</a:t>
            </a:r>
            <a:r>
              <a:rPr lang="en-US" baseline="-25000" smtClean="0"/>
              <a:t>MINLEN</a:t>
            </a:r>
          </a:p>
        </p:txBody>
      </p:sp>
    </p:spTree>
    <p:extLst>
      <p:ext uri="{BB962C8B-B14F-4D97-AF65-F5344CB8AC3E}">
        <p14:creationId xmlns:p14="http://schemas.microsoft.com/office/powerpoint/2010/main" val="34331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Here, we illustrated simplest form of the algorithm</a:t>
            </a:r>
          </a:p>
          <a:p>
            <a:r>
              <a:rPr lang="en-US" smtClean="0"/>
              <a:t>More advanced forms can handle 10s of thousands of signatures</a:t>
            </a:r>
          </a:p>
          <a:p>
            <a:r>
              <a:rPr lang="en-US" smtClean="0"/>
              <a:t>Worst case performance is terrible</a:t>
            </a:r>
          </a:p>
          <a:p>
            <a:pPr lvl="1"/>
            <a:r>
              <a:rPr lang="en-US" smtClean="0"/>
              <a:t>Sequential search thru every byte of input for every signature…</a:t>
            </a:r>
          </a:p>
          <a:p>
            <a:r>
              <a:rPr lang="en-US" smtClean="0"/>
              <a:t>But tests show it’s good in practice</a:t>
            </a:r>
          </a:p>
        </p:txBody>
      </p:sp>
    </p:spTree>
    <p:extLst>
      <p:ext uri="{BB962C8B-B14F-4D97-AF65-F5344CB8AC3E}">
        <p14:creationId xmlns:p14="http://schemas.microsoft.com/office/powerpoint/2010/main" val="1584136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“Grunt scanning” --- scan everything</a:t>
            </a:r>
          </a:p>
          <a:p>
            <a:pPr lvl="1"/>
            <a:r>
              <a:rPr lang="en-US" smtClean="0"/>
              <a:t>Slow slow slow</a:t>
            </a:r>
          </a:p>
          <a:p>
            <a:r>
              <a:rPr lang="en-US" smtClean="0"/>
              <a:t>Search only beginning and end of files</a:t>
            </a:r>
          </a:p>
          <a:p>
            <a:r>
              <a:rPr lang="en-US" smtClean="0"/>
              <a:t>Scan code </a:t>
            </a:r>
            <a:r>
              <a:rPr lang="en-US" b="1" i="1" smtClean="0"/>
              <a:t>entry point</a:t>
            </a:r>
          </a:p>
          <a:p>
            <a:pPr lvl="1"/>
            <a:r>
              <a:rPr lang="en-US" smtClean="0"/>
              <a:t>And points reachable from entry point</a:t>
            </a:r>
          </a:p>
          <a:p>
            <a:r>
              <a:rPr lang="en-US" smtClean="0"/>
              <a:t>If position of virus in file is known…</a:t>
            </a:r>
          </a:p>
          <a:p>
            <a:pPr lvl="1"/>
            <a:r>
              <a:rPr lang="en-US" smtClean="0"/>
              <a:t>Make it part of the “signature”</a:t>
            </a:r>
          </a:p>
          <a:p>
            <a:r>
              <a:rPr lang="en-US" smtClean="0"/>
              <a:t>Limit scans to size of virus(es)</a:t>
            </a:r>
          </a:p>
        </p:txBody>
      </p:sp>
    </p:spTree>
    <p:extLst>
      <p:ext uri="{BB962C8B-B14F-4D97-AF65-F5344CB8AC3E}">
        <p14:creationId xmlns:p14="http://schemas.microsoft.com/office/powerpoint/2010/main" val="3349454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scan certain types of files</a:t>
            </a:r>
          </a:p>
          <a:p>
            <a:pPr lvl="1"/>
            <a:r>
              <a:rPr lang="en-US" dirty="0" smtClean="0"/>
              <a:t>Not so viable today</a:t>
            </a:r>
          </a:p>
          <a:p>
            <a:r>
              <a:rPr lang="en-US" dirty="0" smtClean="0"/>
              <a:t>Only rescan files that have changed</a:t>
            </a:r>
          </a:p>
          <a:p>
            <a:pPr lvl="1"/>
            <a:r>
              <a:rPr lang="en-US" dirty="0" smtClean="0"/>
              <a:t>How to detect change?</a:t>
            </a:r>
          </a:p>
          <a:p>
            <a:pPr lvl="1"/>
            <a:r>
              <a:rPr lang="en-US" dirty="0" smtClean="0"/>
              <a:t>Where to store this info? Cache? Database? Tagged to file?</a:t>
            </a:r>
          </a:p>
          <a:p>
            <a:pPr lvl="1"/>
            <a:r>
              <a:rPr lang="en-US" dirty="0" smtClean="0"/>
              <a:t>Updates to signatures? Must rescan…</a:t>
            </a:r>
          </a:p>
        </p:txBody>
      </p:sp>
    </p:spTree>
    <p:extLst>
      <p:ext uri="{BB962C8B-B14F-4D97-AF65-F5344CB8AC3E}">
        <p14:creationId xmlns:p14="http://schemas.microsoft.com/office/powerpoint/2010/main" val="210407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Improving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FF0000"/>
                </a:solidFill>
              </a:rPr>
              <a:t>Heuristic Scanning: </a:t>
            </a:r>
            <a:r>
              <a:rPr lang="en-IN" sz="2800" dirty="0" smtClean="0"/>
              <a:t>Instead of looking for an exact match to an already identified threat, a heuristic scan looks for certain crucial components the threat might share, increasing the chances of detecting and stopping a new variation of the virus.</a:t>
            </a:r>
          </a:p>
          <a:p>
            <a:r>
              <a:rPr lang="en-IN" sz="2800" dirty="0" err="1" smtClean="0">
                <a:solidFill>
                  <a:srgbClr val="FF0000"/>
                </a:solidFill>
              </a:rPr>
              <a:t>Behavior</a:t>
            </a:r>
            <a:r>
              <a:rPr lang="en-IN" sz="2800" dirty="0" smtClean="0">
                <a:solidFill>
                  <a:srgbClr val="FF0000"/>
                </a:solidFill>
              </a:rPr>
              <a:t>-based Detection: </a:t>
            </a:r>
            <a:r>
              <a:rPr lang="en-IN" sz="2800" dirty="0" smtClean="0"/>
              <a:t>This type of antivirus function analyzes the </a:t>
            </a:r>
            <a:r>
              <a:rPr lang="en-IN" sz="2800" dirty="0" err="1" smtClean="0"/>
              <a:t>behavior</a:t>
            </a:r>
            <a:r>
              <a:rPr lang="en-IN" sz="2800" dirty="0" smtClean="0"/>
              <a:t> of a virus rather than only looking at its actual code.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8028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Heuristics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Like having expert look at code…</a:t>
            </a:r>
          </a:p>
          <a:p>
            <a:r>
              <a:rPr lang="en-US" smtClean="0"/>
              <a:t>Look for “virus-like” code</a:t>
            </a:r>
          </a:p>
          <a:p>
            <a:pPr lvl="1"/>
            <a:r>
              <a:rPr lang="en-US" smtClean="0"/>
              <a:t>Static, so we don’t execute the code</a:t>
            </a:r>
          </a:p>
          <a:p>
            <a:r>
              <a:rPr lang="en-US" smtClean="0"/>
              <a:t>2 step process</a:t>
            </a:r>
          </a:p>
          <a:p>
            <a:pPr lvl="1"/>
            <a:r>
              <a:rPr lang="en-US" smtClean="0"/>
              <a:t>Gather data</a:t>
            </a:r>
          </a:p>
          <a:p>
            <a:pPr lvl="1"/>
            <a:r>
              <a:rPr lang="en-US" smtClean="0"/>
              <a:t>Analyze data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6128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Static Heuristics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76800"/>
          </a:xfrm>
        </p:spPr>
        <p:txBody>
          <a:bodyPr/>
          <a:lstStyle/>
          <a:p>
            <a:r>
              <a:rPr lang="en-US" dirty="0" smtClean="0"/>
              <a:t>What data to gather?</a:t>
            </a:r>
          </a:p>
          <a:p>
            <a:r>
              <a:rPr lang="en-US" dirty="0" smtClean="0"/>
              <a:t>“Short signatures” or </a:t>
            </a:r>
            <a:r>
              <a:rPr lang="en-US" i="1" dirty="0" smtClean="0"/>
              <a:t>boosters</a:t>
            </a:r>
          </a:p>
          <a:p>
            <a:pPr lvl="1"/>
            <a:r>
              <a:rPr lang="en-US" dirty="0" smtClean="0"/>
              <a:t>Junk code</a:t>
            </a:r>
          </a:p>
          <a:p>
            <a:pPr lvl="1"/>
            <a:r>
              <a:rPr lang="en-US" dirty="0" smtClean="0"/>
              <a:t>Decryption loop</a:t>
            </a:r>
          </a:p>
          <a:p>
            <a:pPr lvl="1"/>
            <a:r>
              <a:rPr lang="en-US" dirty="0" smtClean="0"/>
              <a:t>Self-modifying code</a:t>
            </a:r>
          </a:p>
          <a:p>
            <a:pPr lvl="1"/>
            <a:r>
              <a:rPr lang="en-US" dirty="0" smtClean="0"/>
              <a:t>Undocumented API calls</a:t>
            </a:r>
          </a:p>
          <a:p>
            <a:pPr lvl="1"/>
            <a:r>
              <a:rPr lang="en-US" dirty="0" smtClean="0"/>
              <a:t>Unusual/non-compiler instructions</a:t>
            </a:r>
          </a:p>
          <a:p>
            <a:pPr lvl="1"/>
            <a:r>
              <a:rPr lang="en-US" dirty="0" smtClean="0"/>
              <a:t>Strings containing obscenities or “virus”</a:t>
            </a:r>
          </a:p>
          <a:p>
            <a:r>
              <a:rPr lang="en-US" i="1" dirty="0" smtClean="0"/>
              <a:t>Stopper</a:t>
            </a:r>
            <a:r>
              <a:rPr lang="en-US" dirty="0" smtClean="0"/>
              <a:t> --- thing virus would not do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301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Checkers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Look for unauthorized change to files</a:t>
            </a:r>
          </a:p>
          <a:p>
            <a:r>
              <a:rPr lang="en-US" smtClean="0"/>
              <a:t>Start with 100% clean files</a:t>
            </a:r>
          </a:p>
          <a:p>
            <a:r>
              <a:rPr lang="en-US" smtClean="0"/>
              <a:t>Compute checksums/hashes</a:t>
            </a:r>
          </a:p>
          <a:p>
            <a:r>
              <a:rPr lang="en-US" smtClean="0"/>
              <a:t>Store checksums</a:t>
            </a:r>
          </a:p>
          <a:p>
            <a:r>
              <a:rPr lang="en-US" smtClean="0"/>
              <a:t>Recompute checksums and compare</a:t>
            </a:r>
          </a:p>
          <a:p>
            <a:pPr lvl="1"/>
            <a:r>
              <a:rPr lang="en-US" smtClean="0"/>
              <a:t>If they differ, a change has occurred</a:t>
            </a:r>
          </a:p>
        </p:txBody>
      </p:sp>
    </p:spTree>
    <p:extLst>
      <p:ext uri="{BB962C8B-B14F-4D97-AF65-F5344CB8AC3E}">
        <p14:creationId xmlns:p14="http://schemas.microsoft.com/office/powerpoint/2010/main" val="917177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Detection: Dynamic Methods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Detection based on running the code</a:t>
            </a:r>
          </a:p>
          <a:p>
            <a:pPr lvl="1"/>
            <a:r>
              <a:rPr lang="en-US" smtClean="0"/>
              <a:t>Observe the “behavior”</a:t>
            </a:r>
          </a:p>
          <a:p>
            <a:r>
              <a:rPr lang="en-US" smtClean="0"/>
              <a:t>Two type of dynamic methods</a:t>
            </a:r>
          </a:p>
          <a:p>
            <a:pPr lvl="1"/>
            <a:r>
              <a:rPr lang="en-US" smtClean="0"/>
              <a:t>Behavior monitor/blockers</a:t>
            </a:r>
          </a:p>
          <a:p>
            <a:pPr lvl="1"/>
            <a:r>
              <a:rPr lang="en-US" smtClean="0"/>
              <a:t>Emulation</a:t>
            </a:r>
          </a:p>
        </p:txBody>
      </p:sp>
    </p:spTree>
    <p:extLst>
      <p:ext uri="{BB962C8B-B14F-4D97-AF65-F5344CB8AC3E}">
        <p14:creationId xmlns:p14="http://schemas.microsoft.com/office/powerpoint/2010/main" val="3988881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Monitor/Blocker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Monitor program as running</a:t>
            </a:r>
          </a:p>
          <a:p>
            <a:r>
              <a:rPr lang="en-US" smtClean="0"/>
              <a:t>Watch for “suspicious” behavior</a:t>
            </a:r>
          </a:p>
          <a:p>
            <a:r>
              <a:rPr lang="en-US" smtClean="0"/>
              <a:t>What is suspicious?</a:t>
            </a:r>
          </a:p>
          <a:p>
            <a:pPr lvl="1"/>
            <a:r>
              <a:rPr lang="en-US" smtClean="0"/>
              <a:t>It’s too far from “normal”</a:t>
            </a:r>
          </a:p>
          <a:p>
            <a:r>
              <a:rPr lang="en-US" smtClean="0"/>
              <a:t>What is normal?</a:t>
            </a:r>
          </a:p>
          <a:p>
            <a:pPr lvl="1"/>
            <a:r>
              <a:rPr lang="en-US" smtClean="0"/>
              <a:t>A statistical measure --- mean, average</a:t>
            </a:r>
          </a:p>
          <a:p>
            <a:r>
              <a:rPr lang="en-US" smtClean="0"/>
              <a:t>How far is too far?</a:t>
            </a:r>
          </a:p>
          <a:p>
            <a:pPr lvl="1"/>
            <a:r>
              <a:rPr lang="en-US" smtClean="0"/>
              <a:t>Depends on variance,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9110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mtClean="0"/>
              <a:t>Detection Outcomes</a:t>
            </a: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010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575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Monitor/Blocker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“Normal” monitored in 3 ways…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Actions that are permitted</a:t>
            </a:r>
          </a:p>
          <a:p>
            <a:pPr lvl="1">
              <a:defRPr/>
            </a:pPr>
            <a:r>
              <a:rPr lang="en-US" dirty="0" smtClean="0"/>
              <a:t>White list, positive detection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Actions that are not permitted</a:t>
            </a:r>
          </a:p>
          <a:p>
            <a:pPr lvl="1">
              <a:defRPr/>
            </a:pPr>
            <a:r>
              <a:rPr lang="en-US" dirty="0" smtClean="0"/>
              <a:t>Black list, negative detection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Some combination of these two</a:t>
            </a:r>
          </a:p>
          <a:p>
            <a:pPr>
              <a:defRPr/>
            </a:pPr>
            <a:r>
              <a:rPr lang="en-US" dirty="0" smtClean="0"/>
              <a:t>Analogies to immune system</a:t>
            </a:r>
          </a:p>
          <a:p>
            <a:pPr lvl="1">
              <a:defRPr/>
            </a:pPr>
            <a:r>
              <a:rPr lang="en-US" dirty="0" smtClean="0"/>
              <a:t>Distinguish </a:t>
            </a:r>
            <a:r>
              <a:rPr lang="en-US" i="1" dirty="0" smtClean="0"/>
              <a:t>self</a:t>
            </a:r>
            <a:r>
              <a:rPr lang="en-US" dirty="0" smtClean="0"/>
              <a:t> from </a:t>
            </a:r>
            <a:r>
              <a:rPr lang="en-US" i="1" dirty="0" smtClean="0"/>
              <a:t>non-self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470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Monitor/Blocker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“Care must be taken… because anomalous behavior does not automatically imply viral behavior”</a:t>
            </a:r>
          </a:p>
          <a:p>
            <a:pPr lvl="1"/>
            <a:r>
              <a:rPr lang="en-US" dirty="0" smtClean="0"/>
              <a:t>That’s an understatement!</a:t>
            </a:r>
          </a:p>
          <a:p>
            <a:r>
              <a:rPr lang="en-US" dirty="0" smtClean="0"/>
              <a:t>This is the fundamental problem in anomaly detection</a:t>
            </a:r>
          </a:p>
          <a:p>
            <a:pPr lvl="1"/>
            <a:r>
              <a:rPr lang="en-US" dirty="0" smtClean="0"/>
              <a:t>Potential for lots of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3396034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Behavior Monitor/Blocker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800600"/>
          </a:xfrm>
        </p:spPr>
        <p:txBody>
          <a:bodyPr/>
          <a:lstStyle/>
          <a:p>
            <a:r>
              <a:rPr lang="en-US" smtClean="0"/>
              <a:t>Look for short “dynamic signatures”</a:t>
            </a:r>
          </a:p>
          <a:p>
            <a:pPr lvl="1"/>
            <a:r>
              <a:rPr lang="en-US" smtClean="0"/>
              <a:t>Like signature detection, but input string generated dynamically</a:t>
            </a:r>
          </a:p>
          <a:p>
            <a:r>
              <a:rPr lang="en-US" smtClean="0"/>
              <a:t>But what to monitor?</a:t>
            </a:r>
          </a:p>
          <a:p>
            <a:r>
              <a:rPr lang="en-US" smtClean="0"/>
              <a:t>Infection-like behavior?</a:t>
            </a:r>
          </a:p>
          <a:p>
            <a:pPr lvl="1"/>
            <a:r>
              <a:rPr lang="en-US" smtClean="0"/>
              <a:t>Open an exe for read/write</a:t>
            </a:r>
          </a:p>
          <a:p>
            <a:pPr lvl="1"/>
            <a:r>
              <a:rPr lang="en-US" smtClean="0"/>
              <a:t>Read code start address from header</a:t>
            </a:r>
          </a:p>
          <a:p>
            <a:pPr lvl="1"/>
            <a:r>
              <a:rPr lang="en-US" smtClean="0"/>
              <a:t>Write start address to header</a:t>
            </a:r>
          </a:p>
          <a:p>
            <a:pPr lvl="1"/>
            <a:r>
              <a:rPr lang="en-US" smtClean="0"/>
              <a:t>Seek to end of exe, append to exe, etc.</a:t>
            </a:r>
          </a:p>
        </p:txBody>
      </p:sp>
    </p:spTree>
    <p:extLst>
      <p:ext uri="{BB962C8B-B14F-4D97-AF65-F5344CB8AC3E}">
        <p14:creationId xmlns:p14="http://schemas.microsoft.com/office/powerpoint/2010/main" val="1988787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Emulation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Execute code, but not for real…</a:t>
            </a:r>
          </a:p>
          <a:p>
            <a:r>
              <a:rPr lang="en-US" sz="2800" smtClean="0"/>
              <a:t>Instead, emulate execution</a:t>
            </a:r>
          </a:p>
          <a:p>
            <a:r>
              <a:rPr lang="en-US" sz="2800" smtClean="0"/>
              <a:t>Emulation can provide all of the info gotten thru code execution</a:t>
            </a:r>
          </a:p>
          <a:p>
            <a:pPr lvl="1"/>
            <a:r>
              <a:rPr lang="en-US" sz="2400" smtClean="0"/>
              <a:t>But much safer</a:t>
            </a:r>
          </a:p>
          <a:p>
            <a:r>
              <a:rPr lang="en-US" sz="2800" smtClean="0"/>
              <a:t>“Execute” code in emulator</a:t>
            </a:r>
          </a:p>
          <a:p>
            <a:pPr lvl="1"/>
            <a:r>
              <a:rPr lang="en-US" sz="2400" smtClean="0"/>
              <a:t>Gather info for static/dynamic signatures or heuristics</a:t>
            </a:r>
          </a:p>
          <a:p>
            <a:pPr lvl="1"/>
            <a:r>
              <a:rPr lang="en-US" sz="2400" smtClean="0"/>
              <a:t>Behavior blocker stuff applies too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5923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Recall, the techniques considered…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Scanning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Static heuristics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Integrity check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Behavior blocker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9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Scanning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Precise ID of malware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Requires up-to-date signatures</a:t>
            </a:r>
          </a:p>
          <a:p>
            <a:pPr lvl="1"/>
            <a:r>
              <a:rPr lang="en-US" smtClean="0"/>
              <a:t>Cannot detect new/unknown malware</a:t>
            </a:r>
          </a:p>
        </p:txBody>
      </p:sp>
    </p:spTree>
    <p:extLst>
      <p:ext uri="{BB962C8B-B14F-4D97-AF65-F5344CB8AC3E}">
        <p14:creationId xmlns:p14="http://schemas.microsoft.com/office/powerpoint/2010/main" val="38473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Static heuristics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Detect known and unknown malware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Detected malware not identified</a:t>
            </a:r>
          </a:p>
          <a:p>
            <a:pPr lvl="1"/>
            <a:r>
              <a:rPr lang="en-US" smtClean="0"/>
              <a:t>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7230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419600"/>
          </a:xfrm>
        </p:spPr>
        <p:txBody>
          <a:bodyPr/>
          <a:lstStyle/>
          <a:p>
            <a:r>
              <a:rPr lang="en-US" smtClean="0"/>
              <a:t>Integrity check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Can be efficient and fast</a:t>
            </a:r>
          </a:p>
          <a:p>
            <a:pPr lvl="1"/>
            <a:r>
              <a:rPr lang="en-US" smtClean="0"/>
              <a:t>Detect known and unknown malware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Detected after infection &amp; not identified</a:t>
            </a:r>
          </a:p>
          <a:p>
            <a:pPr lvl="1"/>
            <a:r>
              <a:rPr lang="en-US" smtClean="0"/>
              <a:t>Can’t detect in new/modified file</a:t>
            </a:r>
          </a:p>
          <a:p>
            <a:pPr lvl="1"/>
            <a:r>
              <a:rPr lang="en-US" smtClean="0"/>
              <a:t>Heavy burden on users/admins</a:t>
            </a:r>
          </a:p>
        </p:txBody>
      </p:sp>
    </p:spTree>
    <p:extLst>
      <p:ext uri="{BB962C8B-B14F-4D97-AF65-F5344CB8AC3E}">
        <p14:creationId xmlns:p14="http://schemas.microsoft.com/office/powerpoint/2010/main" val="369413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Behavior blocker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Known and unknown malware detected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Probably won’t identify malware</a:t>
            </a:r>
          </a:p>
          <a:p>
            <a:pPr lvl="1"/>
            <a:r>
              <a:rPr lang="en-US" smtClean="0"/>
              <a:t>High overhead</a:t>
            </a:r>
          </a:p>
          <a:p>
            <a:pPr lvl="1"/>
            <a:r>
              <a:rPr lang="en-US" smtClean="0"/>
              <a:t>False positives</a:t>
            </a:r>
          </a:p>
          <a:p>
            <a:pPr lvl="1"/>
            <a:r>
              <a:rPr lang="en-US" smtClean="0"/>
              <a:t>Malware runs on system before detected</a:t>
            </a:r>
          </a:p>
        </p:txBody>
      </p:sp>
    </p:spTree>
    <p:extLst>
      <p:ext uri="{BB962C8B-B14F-4D97-AF65-F5344CB8AC3E}">
        <p14:creationId xmlns:p14="http://schemas.microsoft.com/office/powerpoint/2010/main" val="145258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Emulation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Known, unknown, polymorphic detection</a:t>
            </a:r>
          </a:p>
          <a:p>
            <a:pPr lvl="1"/>
            <a:r>
              <a:rPr lang="en-US" smtClean="0"/>
              <a:t>Malware executed in “safe” environment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Slow</a:t>
            </a:r>
          </a:p>
          <a:p>
            <a:pPr lvl="1"/>
            <a:r>
              <a:rPr lang="en-US" smtClean="0"/>
              <a:t>Malware might outlast emulator</a:t>
            </a:r>
          </a:p>
          <a:p>
            <a:pPr lvl="1"/>
            <a:r>
              <a:rPr lang="en-US" smtClean="0"/>
              <a:t>Might not provide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304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27" grpI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 Outcomes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Also can have </a:t>
            </a:r>
            <a:r>
              <a:rPr lang="en-US" smtClean="0">
                <a:solidFill>
                  <a:srgbClr val="0000FF"/>
                </a:solidFill>
              </a:rPr>
              <a:t>ghost positive</a:t>
            </a:r>
          </a:p>
          <a:p>
            <a:r>
              <a:rPr lang="en-US" smtClean="0"/>
              <a:t>Virus remnant “detected”</a:t>
            </a:r>
          </a:p>
          <a:p>
            <a:pPr lvl="1"/>
            <a:r>
              <a:rPr lang="en-US" smtClean="0"/>
              <a:t>But virus is no longer there</a:t>
            </a:r>
          </a:p>
          <a:p>
            <a:r>
              <a:rPr lang="en-US" smtClean="0"/>
              <a:t>How can this happen?</a:t>
            </a:r>
          </a:p>
          <a:p>
            <a:pPr lvl="1"/>
            <a:r>
              <a:rPr lang="en-US" smtClean="0"/>
              <a:t>Previous disinfection was incomplete</a:t>
            </a:r>
          </a:p>
        </p:txBody>
      </p:sp>
    </p:spTree>
    <p:extLst>
      <p:ext uri="{BB962C8B-B14F-4D97-AF65-F5344CB8AC3E}">
        <p14:creationId xmlns:p14="http://schemas.microsoft.com/office/powerpoint/2010/main" val="638063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Detection: Bottom Line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is fast</a:t>
            </a:r>
          </a:p>
          <a:p>
            <a:pPr lvl="1"/>
            <a:r>
              <a:rPr lang="en-US" dirty="0" smtClean="0"/>
              <a:t>Good approach when it works</a:t>
            </a:r>
          </a:p>
          <a:p>
            <a:r>
              <a:rPr lang="en-US" dirty="0" smtClean="0"/>
              <a:t>Dynamic analysis can “peel away a layer of obfuscation”</a:t>
            </a:r>
          </a:p>
          <a:p>
            <a:pPr lvl="1"/>
            <a:r>
              <a:rPr lang="en-US" dirty="0" smtClean="0"/>
              <a:t>Dynamic analysis is relatively costly</a:t>
            </a:r>
          </a:p>
          <a:p>
            <a:r>
              <a:rPr lang="en-US" dirty="0" smtClean="0"/>
              <a:t>Specialized virus detector language are used for maintaining databases </a:t>
            </a:r>
            <a:r>
              <a:rPr lang="en-US" smtClean="0"/>
              <a:t>of viruses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447800"/>
          </a:xfrm>
        </p:spPr>
        <p:txBody>
          <a:bodyPr/>
          <a:lstStyle/>
          <a:p>
            <a:r>
              <a:rPr lang="en-US" smtClean="0"/>
              <a:t>Verification, Quarantine, Disinfect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to do after virus detected?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b="1" i="1" smtClean="0"/>
              <a:t>Verify</a:t>
            </a:r>
            <a:r>
              <a:rPr lang="en-US" smtClean="0"/>
              <a:t> that it really is a virus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b="1" i="1" smtClean="0"/>
              <a:t>Quarantine</a:t>
            </a:r>
            <a:r>
              <a:rPr lang="en-US" smtClean="0"/>
              <a:t> infected code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b="1" i="1" smtClean="0"/>
              <a:t>Disinfect</a:t>
            </a:r>
            <a:r>
              <a:rPr lang="en-US" smtClean="0"/>
              <a:t> --- remove infection</a:t>
            </a:r>
          </a:p>
          <a:p>
            <a:r>
              <a:rPr lang="en-US" smtClean="0"/>
              <a:t>These are done rarely, so can be slow and costly in comparison to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Detection without running virus code</a:t>
            </a:r>
          </a:p>
          <a:p>
            <a:pPr>
              <a:defRPr/>
            </a:pPr>
            <a:r>
              <a:rPr lang="en-US" dirty="0" smtClean="0"/>
              <a:t>Three approaches…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Scanners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Signature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Heuristics</a:t>
            </a:r>
          </a:p>
          <a:p>
            <a:pPr lvl="1">
              <a:defRPr/>
            </a:pPr>
            <a:r>
              <a:rPr lang="en-US" dirty="0" smtClean="0"/>
              <a:t>Look for “virus-like” code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Integrity Checkers</a:t>
            </a:r>
          </a:p>
          <a:p>
            <a:pPr lvl="1">
              <a:defRPr/>
            </a:pPr>
            <a:r>
              <a:rPr lang="en-US" dirty="0" smtClean="0"/>
              <a:t>Hash/checksum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8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On-demand </a:t>
            </a:r>
          </a:p>
          <a:p>
            <a:pPr lvl="1"/>
            <a:r>
              <a:rPr lang="en-US" smtClean="0"/>
              <a:t>Files scanned when you say so</a:t>
            </a:r>
          </a:p>
          <a:p>
            <a:r>
              <a:rPr lang="en-US" smtClean="0"/>
              <a:t>On-access</a:t>
            </a:r>
          </a:p>
          <a:p>
            <a:pPr lvl="1"/>
            <a:r>
              <a:rPr lang="en-US" smtClean="0"/>
              <a:t>Constant scanning in background</a:t>
            </a:r>
          </a:p>
          <a:p>
            <a:pPr lvl="1"/>
            <a:r>
              <a:rPr lang="en-US" smtClean="0"/>
              <a:t>Whenever file is accessed, it’s scanned</a:t>
            </a:r>
          </a:p>
        </p:txBody>
      </p:sp>
    </p:spTree>
    <p:extLst>
      <p:ext uri="{BB962C8B-B14F-4D97-AF65-F5344CB8AC3E}">
        <p14:creationId xmlns:p14="http://schemas.microsoft.com/office/powerpoint/2010/main" val="172118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01000" cy="4419600"/>
          </a:xfrm>
        </p:spPr>
        <p:txBody>
          <a:bodyPr/>
          <a:lstStyle/>
          <a:p>
            <a:r>
              <a:rPr lang="en-US" sz="2800" dirty="0" smtClean="0"/>
              <a:t>Signature scanning</a:t>
            </a:r>
          </a:p>
          <a:p>
            <a:pPr lvl="1"/>
            <a:r>
              <a:rPr lang="en-US" sz="2400" dirty="0" smtClean="0"/>
              <a:t>Viruses represented by “signature”</a:t>
            </a:r>
          </a:p>
          <a:p>
            <a:pPr lvl="1"/>
            <a:r>
              <a:rPr lang="en-US" sz="2400" dirty="0" smtClean="0"/>
              <a:t>Signature == pattern of bits in a virus (might include wildcards)</a:t>
            </a:r>
          </a:p>
          <a:p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FF0000"/>
                </a:solidFill>
              </a:rPr>
              <a:t>Hundreds of thousands of signatures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Not feasible to scan one-by-one</a:t>
            </a:r>
          </a:p>
          <a:p>
            <a:pPr lvl="1"/>
            <a:r>
              <a:rPr lang="en-US" sz="2400" dirty="0" smtClean="0"/>
              <a:t>Multiple pattern search</a:t>
            </a:r>
          </a:p>
          <a:p>
            <a:pPr lvl="1"/>
            <a:r>
              <a:rPr lang="en-US" sz="2400" dirty="0" smtClean="0"/>
              <a:t>Efficiency is critical</a:t>
            </a:r>
          </a:p>
          <a:p>
            <a:r>
              <a:rPr lang="en-US" sz="2800" dirty="0" smtClean="0"/>
              <a:t>We look in detail at several algorithms</a:t>
            </a:r>
          </a:p>
        </p:txBody>
      </p:sp>
    </p:spTree>
    <p:extLst>
      <p:ext uri="{BB962C8B-B14F-4D97-AF65-F5344CB8AC3E}">
        <p14:creationId xmlns:p14="http://schemas.microsoft.com/office/powerpoint/2010/main" val="149181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Aho-Corasick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Developed 1975, bibliographic search</a:t>
            </a:r>
          </a:p>
          <a:p>
            <a:r>
              <a:rPr lang="en-US" smtClean="0"/>
              <a:t>Based on finite automaton (graph)</a:t>
            </a:r>
          </a:p>
          <a:p>
            <a:pPr lvl="1"/>
            <a:r>
              <a:rPr lang="en-US" smtClean="0"/>
              <a:t>Circles are search states</a:t>
            </a:r>
          </a:p>
          <a:p>
            <a:pPr lvl="1"/>
            <a:r>
              <a:rPr lang="en-US" smtClean="0"/>
              <a:t>Edges are transitions</a:t>
            </a:r>
          </a:p>
          <a:p>
            <a:pPr lvl="1"/>
            <a:r>
              <a:rPr lang="en-US" smtClean="0"/>
              <a:t>Double circles are final states/output</a:t>
            </a:r>
          </a:p>
          <a:p>
            <a:r>
              <a:rPr lang="en-US" smtClean="0"/>
              <a:t>And a failure function</a:t>
            </a:r>
          </a:p>
          <a:p>
            <a:pPr lvl="1"/>
            <a:r>
              <a:rPr lang="en-US" smtClean="0"/>
              <a:t>What to do when no suitable transition</a:t>
            </a:r>
          </a:p>
          <a:p>
            <a:pPr lvl="1"/>
            <a:r>
              <a:rPr lang="en-US" smtClean="0"/>
              <a:t>I.e., where to resume “matching”</a:t>
            </a:r>
          </a:p>
        </p:txBody>
      </p:sp>
    </p:spTree>
    <p:extLst>
      <p:ext uri="{BB962C8B-B14F-4D97-AF65-F5344CB8AC3E}">
        <p14:creationId xmlns:p14="http://schemas.microsoft.com/office/powerpoint/2010/main" val="6445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1571</Words>
  <Application>Microsoft Office PowerPoint</Application>
  <PresentationFormat>On-screen Show (4:3)</PresentationFormat>
  <Paragraphs>325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Anti-Virus</vt:lpstr>
      <vt:lpstr>Anti-Virus</vt:lpstr>
      <vt:lpstr>Detection: Static Methods</vt:lpstr>
      <vt:lpstr>Detection Outcomes</vt:lpstr>
      <vt:lpstr>Detection Outcomes</vt:lpstr>
      <vt:lpstr>Static Detection</vt:lpstr>
      <vt:lpstr>Scanners</vt:lpstr>
      <vt:lpstr>Scanners</vt:lpstr>
      <vt:lpstr>Algorithm: Aho-Corasick</vt:lpstr>
      <vt:lpstr>Algorithm: Aho-Corasick</vt:lpstr>
      <vt:lpstr>Algorithm: Aho-Corasick</vt:lpstr>
      <vt:lpstr>Aho-Corasick Example</vt:lpstr>
      <vt:lpstr>Algorithm: Aho-Corasick</vt:lpstr>
      <vt:lpstr>Aho-Corasick: Trie</vt:lpstr>
      <vt:lpstr>Aho-Corasick: Failure Function</vt:lpstr>
      <vt:lpstr>Aho-Corasick</vt:lpstr>
      <vt:lpstr>Algorithm: Veldman</vt:lpstr>
      <vt:lpstr>Algorithm: Veldman</vt:lpstr>
      <vt:lpstr>Algorithm: Veldman</vt:lpstr>
      <vt:lpstr>Algorithm: Veldman</vt:lpstr>
      <vt:lpstr>Algorithm: Veldman</vt:lpstr>
      <vt:lpstr>Algorithm: Wu-Manber</vt:lpstr>
      <vt:lpstr>Algorithm: Wu-Manber</vt:lpstr>
      <vt:lpstr>Algorithm: Wu-Manber</vt:lpstr>
      <vt:lpstr>Algorithm: Wu-Manber</vt:lpstr>
      <vt:lpstr>Algorithm: Wu-Manber</vt:lpstr>
      <vt:lpstr>Algorithm: Wu-Manber</vt:lpstr>
      <vt:lpstr>Algorithm: Wu-Manber</vt:lpstr>
      <vt:lpstr>Algorithm: Wu-Manber</vt:lpstr>
      <vt:lpstr>Wu-Manber Example</vt:lpstr>
      <vt:lpstr>Algorithm: Wu-Manber</vt:lpstr>
      <vt:lpstr>Improving Performance</vt:lpstr>
      <vt:lpstr>Improving Performance</vt:lpstr>
      <vt:lpstr>Improving Performance</vt:lpstr>
      <vt:lpstr>Static Heuristics</vt:lpstr>
      <vt:lpstr>Static Heuristics</vt:lpstr>
      <vt:lpstr>Integrity Checkers</vt:lpstr>
      <vt:lpstr>Detection: Dynamic Methods</vt:lpstr>
      <vt:lpstr>Behavior Monitor/Blocker</vt:lpstr>
      <vt:lpstr>Behavior Monitor/Blocker</vt:lpstr>
      <vt:lpstr>Behavior Monitor/Blocker</vt:lpstr>
      <vt:lpstr>Behavior Monitor/Blocker</vt:lpstr>
      <vt:lpstr>Emulation</vt:lpstr>
      <vt:lpstr>Comparison of Techniques</vt:lpstr>
      <vt:lpstr>Comparison of Techniques</vt:lpstr>
      <vt:lpstr>Comparison of Techniques</vt:lpstr>
      <vt:lpstr>Comparison of Techniques</vt:lpstr>
      <vt:lpstr>Comparison of Techniques</vt:lpstr>
      <vt:lpstr>Comparison of Techniques</vt:lpstr>
      <vt:lpstr>Detection: Bottom Line</vt:lpstr>
      <vt:lpstr>Verification, Quarantine, Disinfect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Anti-Virus</dc:title>
  <dc:creator>Sangeeta Mittal</dc:creator>
  <cp:lastModifiedBy>Sangeeta Mittal</cp:lastModifiedBy>
  <cp:revision>10</cp:revision>
  <dcterms:created xsi:type="dcterms:W3CDTF">2020-09-22T14:53:45Z</dcterms:created>
  <dcterms:modified xsi:type="dcterms:W3CDTF">2020-09-26T04:18:43Z</dcterms:modified>
</cp:coreProperties>
</file>