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4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B8B0C-39D0-4DCF-84C8-C8E776C20FA8}" type="datetimeFigureOut">
              <a:rPr lang="en-GB" smtClean="0"/>
              <a:pPr/>
              <a:t>22/09/2021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674E6-6CEC-4AE6-8C08-89093C78215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5169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075D2EE6-92C8-4B1E-BA31-CDF5A604AEF8}" type="slidenum">
              <a:rPr lang="en-IN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</a:t>
            </a:fld>
            <a:endParaRPr lang="en-IN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21B11074-1266-4015-8A8D-FF32E9421E55}" type="slidenum">
              <a:rPr lang="en-IN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10</a:t>
            </a:fld>
            <a:endParaRPr lang="en-IN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915084EB-1947-4840-9A7B-2C9175D602F5}" type="slidenum">
              <a:rPr lang="en-IN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11</a:t>
            </a:fld>
            <a:endParaRPr lang="en-IN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C853D3DE-675F-49C0-8D7C-0556A85C152C}" type="slidenum">
              <a:rPr lang="en-IN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12</a:t>
            </a:fld>
            <a:endParaRPr lang="en-IN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D3DD8301-7943-43C9-8BBB-56B9532DD8E2}" type="slidenum">
              <a:rPr lang="en-IN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13</a:t>
            </a:fld>
            <a:endParaRPr lang="en-IN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E5261FDA-0199-4A88-A81E-380B05721F16}" type="slidenum">
              <a:rPr lang="en-IN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14</a:t>
            </a:fld>
            <a:endParaRPr lang="en-IN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A8E98824-4026-4DEE-9C19-85A448B09C5C}" type="slidenum">
              <a:rPr lang="en-IN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15</a:t>
            </a:fld>
            <a:endParaRPr lang="en-IN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C97D5A9E-5110-4781-A0F6-018C5B939642}" type="slidenum">
              <a:rPr lang="en-IN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16</a:t>
            </a:fld>
            <a:endParaRPr lang="en-IN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431216B0-619B-4D82-B76A-CDBD16A0DB4B}" type="slidenum">
              <a:rPr lang="en-IN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17</a:t>
            </a:fld>
            <a:endParaRPr lang="en-IN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IN" sz="2000" smtClean="0">
              <a:latin typeface="Arial" charset="0"/>
              <a:ea typeface="Microsoft YaHei" charset="-122"/>
            </a:endParaRP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C48F1592-259C-4349-BCCC-9752261B50B9}" type="slidenum">
              <a:rPr lang="en-IN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17</a:t>
            </a:fld>
            <a:endParaRPr lang="en-IN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FAE73353-D004-4B20-A5FE-0D50B75BF9DB}" type="slidenum">
              <a:rPr lang="en-IN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18</a:t>
            </a:fld>
            <a:endParaRPr lang="en-IN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2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IN" sz="2000" smtClean="0">
              <a:latin typeface="Arial" charset="0"/>
              <a:ea typeface="Microsoft YaHei" charset="-122"/>
            </a:endParaRP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3F4E8487-EDE3-4738-B7B2-D5704961D5D2}" type="slidenum">
              <a:rPr lang="en-IN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18</a:t>
            </a:fld>
            <a:endParaRPr lang="en-IN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D6F3BF81-4369-4CE4-892B-82990005015C}" type="slidenum">
              <a:rPr lang="en-IN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19</a:t>
            </a:fld>
            <a:endParaRPr lang="en-IN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53DC3841-32EF-4DB0-BB93-92F50350C6CB}" type="slidenum">
              <a:rPr lang="en-IN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19</a:t>
            </a:fld>
            <a:endParaRPr lang="en-IN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IN" sz="2000" smtClean="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9BA1170D-6A7D-40AF-A30D-26319AFEC631}" type="slidenum">
              <a:rPr lang="en-IN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2</a:t>
            </a:fld>
            <a:endParaRPr lang="en-IN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322DD879-2486-4F5E-8A49-9601AFE8AE50}" type="slidenum">
              <a:rPr lang="en-IN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20</a:t>
            </a:fld>
            <a:endParaRPr lang="en-IN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IN" sz="2000" smtClean="0">
              <a:latin typeface="Arial" charset="0"/>
              <a:ea typeface="Microsoft YaHei" charset="-122"/>
            </a:endParaRP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CD1D4E5A-6793-4EB3-A2D0-E740E2A074E2}" type="slidenum">
              <a:rPr lang="en-IN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20</a:t>
            </a:fld>
            <a:endParaRPr lang="en-IN">
              <a:solidFill>
                <a:srgbClr val="000000"/>
              </a:solidFill>
              <a:latin typeface="+mn-lt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9AB5E266-F1B7-4CE3-8B5D-DF27CBE6DDD9}" type="slidenum">
              <a:rPr lang="en-IN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21</a:t>
            </a:fld>
            <a:endParaRPr lang="en-IN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DB24F2EE-733C-47B3-A10B-DCAD65AE2C64}" type="slidenum">
              <a:rPr lang="en-IN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21</a:t>
            </a:fld>
            <a:endParaRPr lang="en-IN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IN" sz="2000" smtClean="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4280BCC8-CAA3-4733-AFFE-DCD57D335CFE}" type="slidenum">
              <a:rPr lang="en-IN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22</a:t>
            </a:fld>
            <a:endParaRPr lang="en-IN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fld id="{6D0E84CC-3810-4934-B373-C27FE1FFC90B}" type="slidenum">
              <a:rPr lang="en-IN">
                <a:solidFill>
                  <a:srgbClr val="000000"/>
                </a:solidFill>
              </a:rPr>
              <a:pPr eaLnBrk="1" hangingPunct="1">
                <a:lnSpc>
                  <a:spcPct val="100000"/>
                </a:lnSpc>
              </a:pPr>
              <a:t>22</a:t>
            </a:fld>
            <a:endParaRPr lang="en-IN">
              <a:solidFill>
                <a:srgbClr val="000000"/>
              </a:solidFill>
            </a:endParaRPr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IN" sz="2000" smtClean="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67B5B0DB-2A7F-4C05-AA1D-8DBBB5146DD6}" type="slidenum">
              <a:rPr lang="en-IN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23</a:t>
            </a:fld>
            <a:endParaRPr lang="en-IN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DDFE3B71-FE65-4B67-B932-02CB746FFFB9}" type="slidenum">
              <a:rPr lang="en-IN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23</a:t>
            </a:fld>
            <a:endParaRPr lang="en-IN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IN" sz="2000" smtClean="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3B60D7BD-EBAD-4CF9-BBA4-1A6CCDBCF8B4}" type="slidenum">
              <a:rPr lang="en-IN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3</a:t>
            </a:fld>
            <a:endParaRPr lang="en-IN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E43807DB-F1E0-47F6-94F0-E75FF6CD7601}" type="slidenum">
              <a:rPr lang="en-IN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4</a:t>
            </a:fld>
            <a:endParaRPr lang="en-IN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5649BCD5-B1E7-451C-8038-B283556DDBC2}" type="slidenum">
              <a:rPr lang="en-IN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5</a:t>
            </a:fld>
            <a:endParaRPr lang="en-IN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59AE051D-1121-4C35-B12E-04B14E48DDF7}" type="slidenum">
              <a:rPr lang="en-IN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6</a:t>
            </a:fld>
            <a:endParaRPr lang="en-IN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9B76E077-A820-4586-8D4C-F29A7D18F37D}" type="slidenum">
              <a:rPr lang="en-IN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7</a:t>
            </a:fld>
            <a:endParaRPr lang="en-IN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373C8CE5-E031-443F-9724-BA545A9D67AE}" type="slidenum">
              <a:rPr lang="en-IN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8</a:t>
            </a:fld>
            <a:endParaRPr lang="en-IN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1CD456CB-0035-4061-8495-BC3A10EE547F}" type="slidenum">
              <a:rPr lang="en-IN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9</a:t>
            </a:fld>
            <a:endParaRPr lang="en-IN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29/08/19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CD020-36C2-454A-A0CD-2BA3A739459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2401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mtClean="0"/>
              <a:t>Worms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 lIns="90000" tIns="45000" rIns="90000" bIns="45000"/>
          <a:lstStyle/>
          <a:p>
            <a:pPr marL="0" indent="0" algn="ctr" eaLnBrk="1" hangingPunct="1">
              <a:lnSpc>
                <a:spcPct val="100000"/>
              </a:lnSpc>
              <a:spcAft>
                <a:spcPct val="0"/>
              </a:spcAft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I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0195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Permutation Scanning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606550"/>
            <a:ext cx="62738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966050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Permutation Scanning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6950" y="1695450"/>
            <a:ext cx="71501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018267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Permutation Scanning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28775"/>
            <a:ext cx="6248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898730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Topological Scanning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indent="-284163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Information on infected machines can be used to select new targets, instead of using a random search.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Passive Scanning</a:t>
            </a:r>
          </a:p>
          <a:p>
            <a:pPr lvl="1" eaLnBrk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SzPct val="75000"/>
              <a:buFont typeface="Arial" charset="0"/>
              <a:buChar char="–"/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Look for Vulnerable IP addresses in eavesdropping</a:t>
            </a:r>
          </a:p>
          <a:p>
            <a:pPr lvl="1" eaLnBrk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SzPct val="75000"/>
              <a:buFont typeface="Arial" charset="0"/>
              <a:buChar char="–"/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Sniff OS and Services</a:t>
            </a:r>
          </a:p>
          <a:p>
            <a:pPr lvl="1" eaLnBrk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SzPct val="75000"/>
              <a:buFont typeface="Arial" charset="0"/>
              <a:buChar char="–"/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Network Traffic Patterns </a:t>
            </a:r>
          </a:p>
          <a:p>
            <a:pPr eaLnBrk="1" hangingPunct="1">
              <a:lnSpc>
                <a:spcPct val="100000"/>
              </a:lnSpc>
              <a:spcAft>
                <a:spcPts val="1425"/>
              </a:spcAft>
              <a:buClrTx/>
              <a:buSzTx/>
              <a:buFontTx/>
              <a:buNone/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86265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Email Worms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57200" y="1214438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marL="1085850" indent="-341313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marL="1485900" indent="-341313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These are topological worms</a:t>
            </a:r>
          </a:p>
          <a:p>
            <a:pPr lvl="1" eaLnBrk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Loveletter.txt.vbs</a:t>
            </a:r>
          </a:p>
          <a:p>
            <a:pPr lvl="1" eaLnBrk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Melissa (macro virus)</a:t>
            </a:r>
          </a:p>
          <a:p>
            <a:pPr lvl="1" eaLnBrk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Nimda</a:t>
            </a:r>
          </a:p>
          <a:p>
            <a:pPr lvl="2" eaLnBrk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MIME extensions were exploited</a:t>
            </a:r>
          </a:p>
          <a:p>
            <a:pPr lvl="1" eaLnBrk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Sobig</a:t>
            </a:r>
          </a:p>
          <a:p>
            <a:pPr lvl="2" eaLnBrk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74795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P2P Worms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6572250" y="1600200"/>
            <a:ext cx="21145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Passive Worms – Send infected files on request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Active Worms – Exploit vulnerability in common software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1946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646588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251874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mtClean="0"/>
              <a:t>Worm Propagation Model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 lIns="90000" tIns="45000" rIns="90000" bIns="45000"/>
          <a:lstStyle/>
          <a:p>
            <a:pPr marL="0" indent="0" algn="ctr" eaLnBrk="1" hangingPunct="1">
              <a:lnSpc>
                <a:spcPct val="100000"/>
              </a:lnSpc>
              <a:spcAft>
                <a:spcPct val="0"/>
              </a:spcAft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I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95600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Simple Epidemic Model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23850" y="1447800"/>
            <a:ext cx="8569325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indent="-284163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Assumptions</a:t>
            </a:r>
            <a:r>
              <a:rPr lang="en-US" sz="2200">
                <a:solidFill>
                  <a:srgbClr val="000000"/>
                </a:solidFill>
                <a:latin typeface="Calibri" charset="0"/>
              </a:rPr>
              <a:t> </a:t>
            </a:r>
          </a:p>
          <a:p>
            <a:pPr lvl="1" eaLnBrk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SzPct val="75000"/>
              <a:buFont typeface="Arial" charset="0"/>
              <a:buChar char="–"/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The population size (#hosts) is large</a:t>
            </a:r>
          </a:p>
          <a:p>
            <a:pPr lvl="1" eaLnBrk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SzPct val="75000"/>
              <a:buFont typeface="Arial" charset="0"/>
              <a:buChar char="–"/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Any host has equal probability to contact any other hosts in system</a:t>
            </a:r>
          </a:p>
          <a:p>
            <a:pPr lvl="1" eaLnBrk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SzPct val="75000"/>
              <a:buFont typeface="Arial" charset="0"/>
              <a:buChar char="–"/>
            </a:pPr>
            <a:r>
              <a:rPr lang="en-US" sz="2200">
                <a:solidFill>
                  <a:srgbClr val="000000"/>
                </a:solidFill>
                <a:latin typeface="Calibri" charset="0"/>
              </a:rPr>
              <a:t>Number of contacts is proportional to #infectious X #susceptible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en-US" sz="2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fld id="{8DEF006A-539F-4998-826A-79175EFD5697}" type="slidenum">
              <a:rPr lang="en-IN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</a:pPr>
              <a:t>17</a:t>
            </a:fld>
            <a:endParaRPr lang="en-IN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  <p:grpSp>
        <p:nvGrpSpPr>
          <p:cNvPr id="22533" name="Group 4"/>
          <p:cNvGrpSpPr>
            <a:grpSpLocks/>
          </p:cNvGrpSpPr>
          <p:nvPr/>
        </p:nvGrpSpPr>
        <p:grpSpPr bwMode="auto">
          <a:xfrm>
            <a:off x="1981200" y="1392238"/>
            <a:ext cx="5054600" cy="1530350"/>
            <a:chOff x="1248" y="877"/>
            <a:chExt cx="3184" cy="964"/>
          </a:xfrm>
        </p:grpSpPr>
        <p:grpSp>
          <p:nvGrpSpPr>
            <p:cNvPr id="22543" name="Group 5"/>
            <p:cNvGrpSpPr>
              <a:grpSpLocks/>
            </p:cNvGrpSpPr>
            <p:nvPr/>
          </p:nvGrpSpPr>
          <p:grpSpPr bwMode="auto">
            <a:xfrm>
              <a:off x="1248" y="1421"/>
              <a:ext cx="941" cy="420"/>
              <a:chOff x="1248" y="1421"/>
              <a:chExt cx="941" cy="420"/>
            </a:xfrm>
          </p:grpSpPr>
          <p:sp>
            <p:nvSpPr>
              <p:cNvPr id="22550" name="Oval 6"/>
              <p:cNvSpPr>
                <a:spLocks noChangeArrowheads="1"/>
              </p:cNvSpPr>
              <p:nvPr/>
            </p:nvSpPr>
            <p:spPr bwMode="auto">
              <a:xfrm>
                <a:off x="1248" y="1421"/>
                <a:ext cx="941" cy="420"/>
              </a:xfrm>
              <a:prstGeom prst="ellips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551" name="Rectangle 7"/>
              <p:cNvSpPr>
                <a:spLocks noChangeArrowheads="1"/>
              </p:cNvSpPr>
              <p:nvPr/>
            </p:nvSpPr>
            <p:spPr bwMode="auto">
              <a:xfrm>
                <a:off x="1287" y="1507"/>
                <a:ext cx="863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723900" algn="l"/>
                  </a:tabLst>
                </a:pPr>
                <a:r>
                  <a:rPr lang="en-IN" sz="2000" b="1">
                    <a:solidFill>
                      <a:srgbClr val="00B050"/>
                    </a:solidFill>
                    <a:latin typeface="Calibri" charset="0"/>
                  </a:rPr>
                  <a:t>susceptible</a:t>
                </a:r>
              </a:p>
            </p:txBody>
          </p:sp>
        </p:grpSp>
        <p:grpSp>
          <p:nvGrpSpPr>
            <p:cNvPr id="22544" name="Group 8"/>
            <p:cNvGrpSpPr>
              <a:grpSpLocks/>
            </p:cNvGrpSpPr>
            <p:nvPr/>
          </p:nvGrpSpPr>
          <p:grpSpPr bwMode="auto">
            <a:xfrm>
              <a:off x="2300" y="877"/>
              <a:ext cx="941" cy="420"/>
              <a:chOff x="2300" y="877"/>
              <a:chExt cx="941" cy="420"/>
            </a:xfrm>
          </p:grpSpPr>
          <p:sp>
            <p:nvSpPr>
              <p:cNvPr id="22548" name="Oval 9"/>
              <p:cNvSpPr>
                <a:spLocks noChangeArrowheads="1"/>
              </p:cNvSpPr>
              <p:nvPr/>
            </p:nvSpPr>
            <p:spPr bwMode="auto">
              <a:xfrm>
                <a:off x="2300" y="877"/>
                <a:ext cx="941" cy="420"/>
              </a:xfrm>
              <a:prstGeom prst="ellips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549" name="Rectangle 10"/>
              <p:cNvSpPr>
                <a:spLocks noChangeArrowheads="1"/>
              </p:cNvSpPr>
              <p:nvPr/>
            </p:nvSpPr>
            <p:spPr bwMode="auto">
              <a:xfrm>
                <a:off x="2368" y="963"/>
                <a:ext cx="76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723900" algn="l"/>
                  </a:tabLst>
                </a:pPr>
                <a:r>
                  <a:rPr lang="en-IN" sz="2000" b="1">
                    <a:solidFill>
                      <a:srgbClr val="C00000"/>
                    </a:solidFill>
                    <a:latin typeface="Calibri" charset="0"/>
                  </a:rPr>
                  <a:t>infectious</a:t>
                </a:r>
              </a:p>
            </p:txBody>
          </p:sp>
        </p:grpSp>
        <p:grpSp>
          <p:nvGrpSpPr>
            <p:cNvPr id="22545" name="Group 11"/>
            <p:cNvGrpSpPr>
              <a:grpSpLocks/>
            </p:cNvGrpSpPr>
            <p:nvPr/>
          </p:nvGrpSpPr>
          <p:grpSpPr bwMode="auto">
            <a:xfrm>
              <a:off x="3491" y="1394"/>
              <a:ext cx="941" cy="420"/>
              <a:chOff x="3491" y="1394"/>
              <a:chExt cx="941" cy="420"/>
            </a:xfrm>
          </p:grpSpPr>
          <p:sp>
            <p:nvSpPr>
              <p:cNvPr id="22546" name="Oval 12"/>
              <p:cNvSpPr>
                <a:spLocks noChangeArrowheads="1"/>
              </p:cNvSpPr>
              <p:nvPr/>
            </p:nvSpPr>
            <p:spPr bwMode="auto">
              <a:xfrm>
                <a:off x="3491" y="1394"/>
                <a:ext cx="941" cy="420"/>
              </a:xfrm>
              <a:prstGeom prst="ellips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547" name="Rectangle 13"/>
              <p:cNvSpPr>
                <a:spLocks noChangeArrowheads="1"/>
              </p:cNvSpPr>
              <p:nvPr/>
            </p:nvSpPr>
            <p:spPr bwMode="auto">
              <a:xfrm>
                <a:off x="3590" y="1474"/>
                <a:ext cx="70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723900" algn="l"/>
                  </a:tabLst>
                </a:pPr>
                <a:r>
                  <a:rPr lang="en-IN" sz="2000" b="1">
                    <a:solidFill>
                      <a:srgbClr val="000000"/>
                    </a:solidFill>
                    <a:latin typeface="Calibri" charset="0"/>
                  </a:rPr>
                  <a:t>removed</a:t>
                </a:r>
              </a:p>
            </p:txBody>
          </p:sp>
        </p:grpSp>
      </p:grpSp>
      <p:sp>
        <p:nvSpPr>
          <p:cNvPr id="23566" name="Line 14"/>
          <p:cNvSpPr>
            <a:spLocks noChangeShapeType="1"/>
          </p:cNvSpPr>
          <p:nvPr/>
        </p:nvSpPr>
        <p:spPr bwMode="auto">
          <a:xfrm flipV="1">
            <a:off x="3028950" y="1890713"/>
            <a:ext cx="638175" cy="35242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5132388" y="1908175"/>
            <a:ext cx="595312" cy="303213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3506788" y="2574925"/>
            <a:ext cx="1944687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2201863" y="5445125"/>
            <a:ext cx="150812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>
            <a:spAutoFit/>
          </a:bodyPr>
          <a:lstStyle/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IN" sz="2000" b="1">
                <a:solidFill>
                  <a:srgbClr val="000000"/>
                </a:solidFill>
                <a:latin typeface="Calibri" charset="0"/>
              </a:rPr>
              <a:t>Infectious (I)</a:t>
            </a:r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5292725" y="5437188"/>
            <a:ext cx="17780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/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IN" sz="2000" b="1">
                <a:solidFill>
                  <a:srgbClr val="000000"/>
                </a:solidFill>
                <a:latin typeface="Calibri" charset="0"/>
              </a:rPr>
              <a:t>Susceptible (S)</a:t>
            </a:r>
          </a:p>
        </p:txBody>
      </p:sp>
      <p:sp>
        <p:nvSpPr>
          <p:cNvPr id="23573" name="AutoShape 21"/>
          <p:cNvSpPr>
            <a:spLocks noChangeArrowheads="1"/>
          </p:cNvSpPr>
          <p:nvPr/>
        </p:nvSpPr>
        <p:spPr bwMode="auto">
          <a:xfrm>
            <a:off x="3995738" y="5516563"/>
            <a:ext cx="1081087" cy="360362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E6B9B8"/>
          </a:solidFill>
          <a:ln w="2556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4179888" y="5540375"/>
            <a:ext cx="71755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Calibri" charset="0"/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xmlns="" val="18077977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6" grpId="0" animBg="1"/>
      <p:bldP spid="23567" grpId="0" animBg="1"/>
      <p:bldP spid="23568" grpId="0" animBg="1"/>
      <p:bldP spid="2357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Classical Simple Epidemic Model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323850" y="1447800"/>
            <a:ext cx="8569325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indent="-284163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State transition</a:t>
            </a:r>
          </a:p>
          <a:p>
            <a:pPr lvl="1" eaLnBrk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SzPct val="75000"/>
              <a:buFont typeface="Arial" charset="0"/>
              <a:buChar char="–"/>
            </a:pPr>
            <a:r>
              <a:rPr lang="en-US" sz="2400" i="1">
                <a:solidFill>
                  <a:srgbClr val="000000"/>
                </a:solidFill>
                <a:latin typeface="Times New Roman" pitchFamily="16" charset="0"/>
              </a:rPr>
              <a:t>N</a:t>
            </a:r>
            <a:r>
              <a:rPr lang="en-US" sz="2400">
                <a:solidFill>
                  <a:srgbClr val="000000"/>
                </a:solidFill>
                <a:latin typeface="Calibri" charset="0"/>
              </a:rPr>
              <a:t> - population of hosts</a:t>
            </a:r>
          </a:p>
          <a:p>
            <a:pPr lvl="1" eaLnBrk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SzPct val="75000"/>
              <a:buFont typeface="Arial" charset="0"/>
              <a:buChar char="–"/>
            </a:pPr>
            <a:r>
              <a:rPr lang="en-US" sz="2400" i="1">
                <a:solidFill>
                  <a:srgbClr val="000000"/>
                </a:solidFill>
                <a:latin typeface="Times New Roman" pitchFamily="16" charset="0"/>
              </a:rPr>
              <a:t>S(t)</a:t>
            </a:r>
            <a:r>
              <a:rPr lang="en-US" sz="2400">
                <a:solidFill>
                  <a:srgbClr val="000000"/>
                </a:solidFill>
                <a:latin typeface="Calibri" charset="0"/>
              </a:rPr>
              <a:t> - susceptible hosts; </a:t>
            </a:r>
            <a:r>
              <a:rPr lang="en-US" sz="2400" i="1">
                <a:solidFill>
                  <a:srgbClr val="000000"/>
                </a:solidFill>
                <a:latin typeface="Times New Roman" pitchFamily="16" charset="0"/>
              </a:rPr>
              <a:t>I(t)</a:t>
            </a:r>
            <a:r>
              <a:rPr lang="en-US" sz="2400">
                <a:solidFill>
                  <a:srgbClr val="000000"/>
                </a:solidFill>
                <a:latin typeface="Calibri" charset="0"/>
              </a:rPr>
              <a:t> - infectious hosts at time </a:t>
            </a:r>
            <a:r>
              <a:rPr lang="en-US" sz="2400" i="1">
                <a:solidFill>
                  <a:srgbClr val="000000"/>
                </a:solidFill>
                <a:latin typeface="Times New Roman" pitchFamily="16" charset="0"/>
              </a:rPr>
              <a:t>t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endParaRPr lang="en-IN" dirty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  <p:grpSp>
        <p:nvGrpSpPr>
          <p:cNvPr id="23557" name="Group 4"/>
          <p:cNvGrpSpPr>
            <a:grpSpLocks/>
          </p:cNvGrpSpPr>
          <p:nvPr/>
        </p:nvGrpSpPr>
        <p:grpSpPr bwMode="auto">
          <a:xfrm>
            <a:off x="4211638" y="1412875"/>
            <a:ext cx="1493837" cy="666750"/>
            <a:chOff x="2653" y="890"/>
            <a:chExt cx="941" cy="420"/>
          </a:xfrm>
        </p:grpSpPr>
        <p:sp>
          <p:nvSpPr>
            <p:cNvPr id="23564" name="Oval 5"/>
            <p:cNvSpPr>
              <a:spLocks noChangeArrowheads="1"/>
            </p:cNvSpPr>
            <p:nvPr/>
          </p:nvSpPr>
          <p:spPr bwMode="auto">
            <a:xfrm>
              <a:off x="2653" y="890"/>
              <a:ext cx="941" cy="420"/>
            </a:xfrm>
            <a:prstGeom prst="ellips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65" name="Rectangle 6"/>
            <p:cNvSpPr>
              <a:spLocks noChangeArrowheads="1"/>
            </p:cNvSpPr>
            <p:nvPr/>
          </p:nvSpPr>
          <p:spPr bwMode="auto">
            <a:xfrm>
              <a:off x="2692" y="976"/>
              <a:ext cx="863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36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723900" algn="l"/>
                </a:tabLst>
              </a:pPr>
              <a:r>
                <a:rPr lang="en-IN" sz="2000" b="1">
                  <a:solidFill>
                    <a:srgbClr val="00B050"/>
                  </a:solidFill>
                  <a:latin typeface="Calibri" charset="0"/>
                </a:rPr>
                <a:t>susceptible</a:t>
              </a:r>
            </a:p>
          </p:txBody>
        </p:sp>
      </p:grpSp>
      <p:grpSp>
        <p:nvGrpSpPr>
          <p:cNvPr id="23558" name="Group 7"/>
          <p:cNvGrpSpPr>
            <a:grpSpLocks/>
          </p:cNvGrpSpPr>
          <p:nvPr/>
        </p:nvGrpSpPr>
        <p:grpSpPr bwMode="auto">
          <a:xfrm>
            <a:off x="6748463" y="1412875"/>
            <a:ext cx="1493837" cy="666750"/>
            <a:chOff x="4251" y="890"/>
            <a:chExt cx="941" cy="420"/>
          </a:xfrm>
        </p:grpSpPr>
        <p:sp>
          <p:nvSpPr>
            <p:cNvPr id="23562" name="Oval 8"/>
            <p:cNvSpPr>
              <a:spLocks noChangeArrowheads="1"/>
            </p:cNvSpPr>
            <p:nvPr/>
          </p:nvSpPr>
          <p:spPr bwMode="auto">
            <a:xfrm>
              <a:off x="4251" y="890"/>
              <a:ext cx="941" cy="420"/>
            </a:xfrm>
            <a:prstGeom prst="ellips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63" name="Rectangle 9"/>
            <p:cNvSpPr>
              <a:spLocks noChangeArrowheads="1"/>
            </p:cNvSpPr>
            <p:nvPr/>
          </p:nvSpPr>
          <p:spPr bwMode="auto">
            <a:xfrm>
              <a:off x="4319" y="976"/>
              <a:ext cx="76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36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723900" algn="l"/>
                </a:tabLst>
              </a:pPr>
              <a:r>
                <a:rPr lang="en-IN" sz="2000" b="1">
                  <a:solidFill>
                    <a:srgbClr val="C00000"/>
                  </a:solidFill>
                  <a:latin typeface="Calibri" charset="0"/>
                </a:rPr>
                <a:t>infectious</a:t>
              </a:r>
            </a:p>
          </p:txBody>
        </p:sp>
      </p:grpSp>
      <p:sp>
        <p:nvSpPr>
          <p:cNvPr id="23559" name="Line 10"/>
          <p:cNvSpPr>
            <a:spLocks noChangeShapeType="1"/>
          </p:cNvSpPr>
          <p:nvPr/>
        </p:nvSpPr>
        <p:spPr bwMode="auto">
          <a:xfrm>
            <a:off x="5799138" y="1752600"/>
            <a:ext cx="849312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458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113" y="4127500"/>
            <a:ext cx="3214687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288" y="2781300"/>
            <a:ext cx="8518525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313227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Characteristics of Worm Spreading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323850" y="1447800"/>
            <a:ext cx="8569325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Worm growth: </a:t>
            </a:r>
            <a:r>
              <a:rPr lang="en-US" sz="3200">
                <a:solidFill>
                  <a:srgbClr val="000000"/>
                </a:solidFill>
                <a:latin typeface="Calibri" charset="0"/>
              </a:rPr>
              <a:t>slow start, fast spread phase, slow decay</a:t>
            </a:r>
          </a:p>
          <a:p>
            <a:pPr eaLnBrk="1" hangingPunct="1">
              <a:lnSpc>
                <a:spcPct val="100000"/>
              </a:lnSpc>
              <a:spcAft>
                <a:spcPts val="1425"/>
              </a:spcAft>
              <a:buClrTx/>
              <a:buSzTx/>
              <a:buFontTx/>
              <a:buNone/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eaLnBrk="1" hangingPunct="1">
              <a:lnSpc>
                <a:spcPct val="100000"/>
              </a:lnSpc>
              <a:spcAft>
                <a:spcPts val="1425"/>
              </a:spcAft>
              <a:buClrTx/>
              <a:buSzTx/>
              <a:buFontTx/>
              <a:buNone/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eaLnBrk="1" hangingPunct="1">
              <a:lnSpc>
                <a:spcPct val="100000"/>
              </a:lnSpc>
              <a:spcAft>
                <a:spcPts val="1425"/>
              </a:spcAft>
              <a:buClrTx/>
              <a:buSzTx/>
              <a:buFontTx/>
              <a:buNone/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eaLnBrk="1" hangingPunct="1">
              <a:lnSpc>
                <a:spcPct val="100000"/>
              </a:lnSpc>
              <a:spcAft>
                <a:spcPts val="1425"/>
              </a:spcAft>
              <a:buClrTx/>
              <a:buSzTx/>
              <a:buFontTx/>
              <a:buNone/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eaLnBrk="1" hangingPunct="1">
              <a:lnSpc>
                <a:spcPct val="100000"/>
              </a:lnSpc>
              <a:spcAft>
                <a:spcPts val="1425"/>
              </a:spcAft>
              <a:buClrTx/>
              <a:buSzTx/>
              <a:buFontTx/>
              <a:buNone/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Speed-ups with more advanced </a:t>
            </a:r>
            <a:r>
              <a:rPr lang="en-US" sz="2800" b="1">
                <a:solidFill>
                  <a:srgbClr val="000000"/>
                </a:solidFill>
                <a:latin typeface="Calibri" charset="0"/>
              </a:rPr>
              <a:t>probing techniques</a:t>
            </a:r>
          </a:p>
          <a:p>
            <a:pPr eaLnBrk="1" hangingPunct="1">
              <a:lnSpc>
                <a:spcPct val="100000"/>
              </a:lnSpc>
              <a:spcAft>
                <a:spcPts val="1425"/>
              </a:spcAft>
              <a:buClrTx/>
              <a:buSzTx/>
              <a:buFontTx/>
              <a:buNone/>
            </a:pPr>
            <a:endParaRPr lang="en-US" sz="2800">
              <a:solidFill>
                <a:srgbClr val="000000"/>
              </a:solidFill>
              <a:latin typeface="Calibri" charset="0"/>
            </a:endParaRP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631" t="21474" r="4631" b="21474"/>
          <a:stretch>
            <a:fillRect/>
          </a:stretch>
        </p:blipFill>
        <p:spPr bwMode="auto">
          <a:xfrm>
            <a:off x="2484438" y="2133600"/>
            <a:ext cx="4059237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443208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What are Worms?</a:t>
            </a: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82296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 charset="0"/>
              </a:rPr>
              <a:t>Worms are self replicating, self propagating non-parasitic malware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 charset="0"/>
              </a:rPr>
              <a:t>Worms use buffer overflow vulnerability to spread without user intervention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en-US" sz="3200" dirty="0">
              <a:solidFill>
                <a:srgbClr val="000000"/>
              </a:solidFill>
              <a:latin typeface="Calibri" charset="0"/>
            </a:endParaRP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en-US" sz="3200" dirty="0">
              <a:solidFill>
                <a:srgbClr val="000000"/>
              </a:solidFill>
              <a:latin typeface="Calibri" charset="0"/>
            </a:endParaRP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14750"/>
            <a:ext cx="41148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3588" y="3695700"/>
            <a:ext cx="42513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942787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Classical General Epidemic Model (SIR) 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323850" y="1447800"/>
            <a:ext cx="8569325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indent="-284163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State transition</a:t>
            </a:r>
          </a:p>
          <a:p>
            <a:pPr lvl="1" eaLnBrk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SzPct val="75000"/>
              <a:buFont typeface="Arial" charset="0"/>
              <a:buChar char="–"/>
            </a:pPr>
            <a:r>
              <a:rPr lang="en-US" sz="2800" i="1">
                <a:solidFill>
                  <a:srgbClr val="000000"/>
                </a:solidFill>
                <a:latin typeface="Times New Roman" pitchFamily="16" charset="0"/>
              </a:rPr>
              <a:t>N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 - population of hosts</a:t>
            </a:r>
          </a:p>
          <a:p>
            <a:pPr lvl="1" eaLnBrk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SzPct val="75000"/>
              <a:buFont typeface="Arial" charset="0"/>
              <a:buChar char="–"/>
            </a:pPr>
            <a:r>
              <a:rPr lang="en-US" sz="2800" i="1">
                <a:solidFill>
                  <a:srgbClr val="000000"/>
                </a:solidFill>
                <a:latin typeface="Times New Roman" pitchFamily="16" charset="0"/>
              </a:rPr>
              <a:t>S(t)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 - susceptible hosts </a:t>
            </a:r>
          </a:p>
          <a:p>
            <a:pPr lvl="1" eaLnBrk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SzPct val="75000"/>
              <a:buFont typeface="Arial" charset="0"/>
              <a:buChar char="–"/>
            </a:pPr>
            <a:r>
              <a:rPr lang="en-US" sz="2800" i="1">
                <a:solidFill>
                  <a:srgbClr val="000000"/>
                </a:solidFill>
                <a:latin typeface="Times New Roman" pitchFamily="16" charset="0"/>
              </a:rPr>
              <a:t>I(t)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 - infectious hosts </a:t>
            </a:r>
          </a:p>
          <a:p>
            <a:pPr lvl="1" eaLnBrk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SzPct val="75000"/>
              <a:buFont typeface="Arial" charset="0"/>
              <a:buChar char="–"/>
            </a:pPr>
            <a:r>
              <a:rPr lang="en-US" sz="2800" i="1">
                <a:solidFill>
                  <a:srgbClr val="000000"/>
                </a:solidFill>
                <a:latin typeface="Times New Roman" pitchFamily="16" charset="0"/>
              </a:rPr>
              <a:t>R(t)</a:t>
            </a:r>
            <a:r>
              <a:rPr lang="en-US" sz="2800">
                <a:solidFill>
                  <a:srgbClr val="000000"/>
                </a:solidFill>
                <a:latin typeface="Calibri" charset="0"/>
              </a:rPr>
              <a:t> - removed from infectious at rate </a:t>
            </a:r>
            <a:r>
              <a:rPr lang="en-US" sz="2800" i="1">
                <a:solidFill>
                  <a:srgbClr val="000000"/>
                </a:solidFill>
                <a:latin typeface="Times New Roman" pitchFamily="16" charset="0"/>
              </a:rPr>
              <a:t>γ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</a:pPr>
            <a:endParaRPr lang="en-IN" dirty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  <p:grpSp>
        <p:nvGrpSpPr>
          <p:cNvPr id="25605" name="Group 4"/>
          <p:cNvGrpSpPr>
            <a:grpSpLocks/>
          </p:cNvGrpSpPr>
          <p:nvPr/>
        </p:nvGrpSpPr>
        <p:grpSpPr bwMode="auto">
          <a:xfrm>
            <a:off x="7469188" y="1330325"/>
            <a:ext cx="1493837" cy="666750"/>
            <a:chOff x="4705" y="838"/>
            <a:chExt cx="941" cy="420"/>
          </a:xfrm>
        </p:grpSpPr>
        <p:sp>
          <p:nvSpPr>
            <p:cNvPr id="25616" name="Oval 5"/>
            <p:cNvSpPr>
              <a:spLocks noChangeArrowheads="1"/>
            </p:cNvSpPr>
            <p:nvPr/>
          </p:nvSpPr>
          <p:spPr bwMode="auto">
            <a:xfrm>
              <a:off x="4705" y="838"/>
              <a:ext cx="941" cy="420"/>
            </a:xfrm>
            <a:prstGeom prst="ellips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17" name="Rectangle 6"/>
            <p:cNvSpPr>
              <a:spLocks noChangeArrowheads="1"/>
            </p:cNvSpPr>
            <p:nvPr/>
          </p:nvSpPr>
          <p:spPr bwMode="auto">
            <a:xfrm>
              <a:off x="4804" y="918"/>
              <a:ext cx="70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36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723900" algn="l"/>
                </a:tabLst>
              </a:pPr>
              <a:r>
                <a:rPr lang="en-IN" sz="2000" b="1">
                  <a:solidFill>
                    <a:srgbClr val="000000"/>
                  </a:solidFill>
                  <a:latin typeface="Calibri" charset="0"/>
                </a:rPr>
                <a:t>removed</a:t>
              </a:r>
            </a:p>
          </p:txBody>
        </p:sp>
      </p:grpSp>
      <p:grpSp>
        <p:nvGrpSpPr>
          <p:cNvPr id="25606" name="Group 7"/>
          <p:cNvGrpSpPr>
            <a:grpSpLocks/>
          </p:cNvGrpSpPr>
          <p:nvPr/>
        </p:nvGrpSpPr>
        <p:grpSpPr bwMode="auto">
          <a:xfrm>
            <a:off x="3092450" y="1350963"/>
            <a:ext cx="1493838" cy="666750"/>
            <a:chOff x="1948" y="851"/>
            <a:chExt cx="941" cy="420"/>
          </a:xfrm>
        </p:grpSpPr>
        <p:sp>
          <p:nvSpPr>
            <p:cNvPr id="25614" name="Oval 8"/>
            <p:cNvSpPr>
              <a:spLocks noChangeArrowheads="1"/>
            </p:cNvSpPr>
            <p:nvPr/>
          </p:nvSpPr>
          <p:spPr bwMode="auto">
            <a:xfrm>
              <a:off x="1948" y="851"/>
              <a:ext cx="941" cy="420"/>
            </a:xfrm>
            <a:prstGeom prst="ellips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15" name="Rectangle 9"/>
            <p:cNvSpPr>
              <a:spLocks noChangeArrowheads="1"/>
            </p:cNvSpPr>
            <p:nvPr/>
          </p:nvSpPr>
          <p:spPr bwMode="auto">
            <a:xfrm>
              <a:off x="1987" y="937"/>
              <a:ext cx="863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36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723900" algn="l"/>
                </a:tabLst>
              </a:pPr>
              <a:r>
                <a:rPr lang="en-IN" sz="2000" b="1">
                  <a:solidFill>
                    <a:srgbClr val="00B050"/>
                  </a:solidFill>
                  <a:latin typeface="Calibri" charset="0"/>
                </a:rPr>
                <a:t>susceptible</a:t>
              </a:r>
            </a:p>
          </p:txBody>
        </p:sp>
      </p:grpSp>
      <p:grpSp>
        <p:nvGrpSpPr>
          <p:cNvPr id="25607" name="Group 10"/>
          <p:cNvGrpSpPr>
            <a:grpSpLocks/>
          </p:cNvGrpSpPr>
          <p:nvPr/>
        </p:nvGrpSpPr>
        <p:grpSpPr bwMode="auto">
          <a:xfrm>
            <a:off x="5300663" y="1341438"/>
            <a:ext cx="1493837" cy="666750"/>
            <a:chOff x="3339" y="845"/>
            <a:chExt cx="941" cy="420"/>
          </a:xfrm>
        </p:grpSpPr>
        <p:sp>
          <p:nvSpPr>
            <p:cNvPr id="25612" name="Oval 11"/>
            <p:cNvSpPr>
              <a:spLocks noChangeArrowheads="1"/>
            </p:cNvSpPr>
            <p:nvPr/>
          </p:nvSpPr>
          <p:spPr bwMode="auto">
            <a:xfrm>
              <a:off x="3339" y="845"/>
              <a:ext cx="941" cy="420"/>
            </a:xfrm>
            <a:prstGeom prst="ellips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13" name="Rectangle 12"/>
            <p:cNvSpPr>
              <a:spLocks noChangeArrowheads="1"/>
            </p:cNvSpPr>
            <p:nvPr/>
          </p:nvSpPr>
          <p:spPr bwMode="auto">
            <a:xfrm>
              <a:off x="3407" y="931"/>
              <a:ext cx="76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36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723900" algn="l"/>
                </a:tabLst>
              </a:pPr>
              <a:r>
                <a:rPr lang="en-IN" sz="2000" b="1">
                  <a:solidFill>
                    <a:srgbClr val="C00000"/>
                  </a:solidFill>
                  <a:latin typeface="Calibri" charset="0"/>
                </a:rPr>
                <a:t>infectious</a:t>
              </a:r>
            </a:p>
          </p:txBody>
        </p:sp>
      </p:grpSp>
      <p:sp>
        <p:nvSpPr>
          <p:cNvPr id="25608" name="Line 13"/>
          <p:cNvSpPr>
            <a:spLocks noChangeShapeType="1"/>
          </p:cNvSpPr>
          <p:nvPr/>
        </p:nvSpPr>
        <p:spPr bwMode="auto">
          <a:xfrm>
            <a:off x="6851650" y="1681163"/>
            <a:ext cx="588963" cy="15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9" name="Line 14"/>
          <p:cNvSpPr>
            <a:spLocks noChangeShapeType="1"/>
          </p:cNvSpPr>
          <p:nvPr/>
        </p:nvSpPr>
        <p:spPr bwMode="auto">
          <a:xfrm>
            <a:off x="4652963" y="1690688"/>
            <a:ext cx="590550" cy="15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5610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7250" y="4929188"/>
            <a:ext cx="31877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0" name="Picture 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7688" y="3760788"/>
            <a:ext cx="4129087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10901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1"/>
          <p:cNvGraphicFramePr>
            <a:graphicFrameLocks noChangeAspect="1"/>
          </p:cNvGraphicFramePr>
          <p:nvPr/>
        </p:nvGraphicFramePr>
        <p:xfrm>
          <a:off x="636588" y="3754438"/>
          <a:ext cx="3140075" cy="2843212"/>
        </p:xfrm>
        <a:graphic>
          <a:graphicData uri="http://schemas.openxmlformats.org/presentationml/2006/ole">
            <p:oleObj spid="_x0000_s1029" r:id="rId4" imgW="689720" imgH="689720" progId="Equation.3">
              <p:embed/>
            </p:oleObj>
          </a:graphicData>
        </a:graphic>
      </p:graphicFrame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684213" y="1628775"/>
            <a:ext cx="7618412" cy="203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marL="685800" indent="-684213" hangingPunct="1">
              <a:lnSpc>
                <a:spcPct val="8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IN" sz="2800" i="1">
                <a:solidFill>
                  <a:srgbClr val="000000"/>
                </a:solidFill>
                <a:latin typeface="Calibri" charset="0"/>
              </a:rPr>
              <a:t>S(0) = N</a:t>
            </a:r>
          </a:p>
          <a:p>
            <a:pPr marL="685800" indent="-684213" hangingPunct="1">
              <a:lnSpc>
                <a:spcPct val="80000"/>
              </a:lnSpc>
              <a:spcBef>
                <a:spcPts val="363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IN" sz="2800" i="1">
                <a:solidFill>
                  <a:srgbClr val="000000"/>
                </a:solidFill>
                <a:latin typeface="Symbol" charset="2"/>
              </a:rPr>
              <a:t></a:t>
            </a:r>
            <a:r>
              <a:rPr lang="en-IN" sz="2800" i="1">
                <a:solidFill>
                  <a:srgbClr val="000000"/>
                </a:solidFill>
                <a:latin typeface="Calibri" charset="0"/>
              </a:rPr>
              <a:t>	</a:t>
            </a:r>
            <a:r>
              <a:rPr lang="en-IN" sz="2800">
                <a:solidFill>
                  <a:srgbClr val="000000"/>
                </a:solidFill>
                <a:latin typeface="Calibri" charset="0"/>
              </a:rPr>
              <a:t>=</a:t>
            </a:r>
            <a:r>
              <a:rPr lang="en-IN" sz="2800" i="1">
                <a:solidFill>
                  <a:srgbClr val="000000"/>
                </a:solidFill>
                <a:latin typeface="Calibri" charset="0"/>
              </a:rPr>
              <a:t> </a:t>
            </a:r>
            <a:r>
              <a:rPr lang="en-IN" sz="2800" i="1">
                <a:solidFill>
                  <a:srgbClr val="000000"/>
                </a:solidFill>
                <a:latin typeface="Symbol" charset="2"/>
              </a:rPr>
              <a:t></a:t>
            </a:r>
            <a:r>
              <a:rPr lang="en-IN" sz="2800" i="1">
                <a:solidFill>
                  <a:srgbClr val="000000"/>
                </a:solidFill>
                <a:latin typeface="Calibri" charset="0"/>
              </a:rPr>
              <a:t> / M</a:t>
            </a:r>
          </a:p>
          <a:p>
            <a:pPr marL="685800" indent="-684213" hangingPunct="1">
              <a:lnSpc>
                <a:spcPct val="80000"/>
              </a:lnSpc>
              <a:spcBef>
                <a:spcPts val="363"/>
              </a:spcBef>
              <a:buSzPct val="45000"/>
              <a:buFont typeface="Symbol" charset="2"/>
              <a:buChar char="l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IN" sz="2400">
                <a:solidFill>
                  <a:srgbClr val="000000"/>
                </a:solidFill>
                <a:latin typeface="Calibri" charset="0"/>
              </a:rPr>
              <a:t>probe rate of worm</a:t>
            </a:r>
          </a:p>
          <a:p>
            <a:pPr marL="685800" indent="-684213" hangingPunct="1">
              <a:lnSpc>
                <a:spcPct val="80000"/>
              </a:lnSpc>
              <a:spcBef>
                <a:spcPts val="363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IN" sz="2800" i="1">
                <a:solidFill>
                  <a:srgbClr val="000000"/>
                </a:solidFill>
                <a:latin typeface="Calibri" charset="0"/>
              </a:rPr>
              <a:t>M</a:t>
            </a:r>
            <a:r>
              <a:rPr lang="en-IN" sz="2800">
                <a:solidFill>
                  <a:srgbClr val="000000"/>
                </a:solidFill>
                <a:latin typeface="Calibri" charset="0"/>
              </a:rPr>
              <a:t>	</a:t>
            </a:r>
            <a:r>
              <a:rPr lang="en-IN" sz="2400">
                <a:solidFill>
                  <a:srgbClr val="000000"/>
                </a:solidFill>
                <a:latin typeface="Calibri" charset="0"/>
              </a:rPr>
              <a:t>total population (e.g. 232 for IPv4)</a:t>
            </a:r>
          </a:p>
          <a:p>
            <a:pPr marL="685800" indent="-684213" hangingPunct="1">
              <a:lnSpc>
                <a:spcPct val="80000"/>
              </a:lnSpc>
              <a:spcBef>
                <a:spcPts val="363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IN" sz="2800" i="1">
                <a:solidFill>
                  <a:srgbClr val="000000"/>
                </a:solidFill>
                <a:latin typeface="Symbol" charset="2"/>
              </a:rPr>
              <a:t></a:t>
            </a:r>
            <a:r>
              <a:rPr lang="en-IN" sz="2800" b="1" i="1">
                <a:solidFill>
                  <a:srgbClr val="000000"/>
                </a:solidFill>
                <a:latin typeface="Calibri" charset="0"/>
              </a:rPr>
              <a:t>	</a:t>
            </a:r>
            <a:r>
              <a:rPr lang="en-IN" sz="2400">
                <a:solidFill>
                  <a:srgbClr val="000000"/>
                </a:solidFill>
                <a:latin typeface="Calibri" charset="0"/>
              </a:rPr>
              <a:t>“removal” rate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54138" y="5675313"/>
            <a:ext cx="6535737" cy="820737"/>
            <a:chOff x="853" y="3575"/>
            <a:chExt cx="4117" cy="517"/>
          </a:xfrm>
        </p:grpSpPr>
        <p:sp>
          <p:nvSpPr>
            <p:cNvPr id="27664" name="Oval 4"/>
            <p:cNvSpPr>
              <a:spLocks noChangeArrowheads="1"/>
            </p:cNvSpPr>
            <p:nvPr/>
          </p:nvSpPr>
          <p:spPr bwMode="auto">
            <a:xfrm>
              <a:off x="853" y="3699"/>
              <a:ext cx="239" cy="383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65" name="Rectangle 5"/>
            <p:cNvSpPr>
              <a:spLocks noChangeArrowheads="1"/>
            </p:cNvSpPr>
            <p:nvPr/>
          </p:nvSpPr>
          <p:spPr bwMode="auto">
            <a:xfrm>
              <a:off x="2577" y="3575"/>
              <a:ext cx="2394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36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</a:pPr>
              <a:r>
                <a:rPr lang="en-IN" sz="2400" b="1">
                  <a:solidFill>
                    <a:srgbClr val="CC0000"/>
                  </a:solidFill>
                  <a:latin typeface="Calibri" charset="0"/>
                </a:rPr>
                <a:t>3. Reduce # of infected hosts</a:t>
              </a:r>
            </a:p>
            <a:p>
              <a:pPr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</a:pPr>
              <a:r>
                <a:rPr lang="en-IN" sz="2400" b="1">
                  <a:solidFill>
                    <a:srgbClr val="CC0000"/>
                  </a:solidFill>
                  <a:latin typeface="Calibri" charset="0"/>
                </a:rPr>
                <a:t>	(containment)</a:t>
              </a:r>
            </a:p>
          </p:txBody>
        </p:sp>
        <p:sp>
          <p:nvSpPr>
            <p:cNvPr id="27666" name="Line 6"/>
            <p:cNvSpPr>
              <a:spLocks noChangeShapeType="1"/>
            </p:cNvSpPr>
            <p:nvPr/>
          </p:nvSpPr>
          <p:spPr bwMode="auto">
            <a:xfrm flipH="1">
              <a:off x="1088" y="3726"/>
              <a:ext cx="1432" cy="0"/>
            </a:xfrm>
            <a:prstGeom prst="line">
              <a:avLst/>
            </a:prstGeom>
            <a:noFill/>
            <a:ln w="28440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395413" y="4705350"/>
            <a:ext cx="6134100" cy="831850"/>
            <a:chOff x="879" y="2964"/>
            <a:chExt cx="3864" cy="524"/>
          </a:xfrm>
        </p:grpSpPr>
        <p:sp>
          <p:nvSpPr>
            <p:cNvPr id="27661" name="Rectangle 8"/>
            <p:cNvSpPr>
              <a:spLocks noChangeArrowheads="1"/>
            </p:cNvSpPr>
            <p:nvPr/>
          </p:nvSpPr>
          <p:spPr bwMode="auto">
            <a:xfrm>
              <a:off x="2538" y="2964"/>
              <a:ext cx="2205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36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IN" sz="2400" b="1">
                  <a:solidFill>
                    <a:srgbClr val="CC0000"/>
                  </a:solidFill>
                  <a:latin typeface="Calibri" charset="0"/>
                </a:rPr>
                <a:t>2. Reduce rate of infection</a:t>
              </a:r>
            </a:p>
            <a:p>
              <a:pPr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IN" sz="2400" b="1">
                  <a:solidFill>
                    <a:srgbClr val="CC0000"/>
                  </a:solidFill>
                  <a:latin typeface="Calibri" charset="0"/>
                </a:rPr>
                <a:t>	(suppression)</a:t>
              </a:r>
            </a:p>
          </p:txBody>
        </p:sp>
        <p:sp>
          <p:nvSpPr>
            <p:cNvPr id="27662" name="Oval 9"/>
            <p:cNvSpPr>
              <a:spLocks noChangeArrowheads="1"/>
            </p:cNvSpPr>
            <p:nvPr/>
          </p:nvSpPr>
          <p:spPr bwMode="auto">
            <a:xfrm>
              <a:off x="879" y="3105"/>
              <a:ext cx="239" cy="383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63" name="Line 10"/>
            <p:cNvSpPr>
              <a:spLocks noChangeShapeType="1"/>
            </p:cNvSpPr>
            <p:nvPr/>
          </p:nvSpPr>
          <p:spPr bwMode="auto">
            <a:xfrm flipH="1">
              <a:off x="1084" y="3112"/>
              <a:ext cx="1422" cy="0"/>
            </a:xfrm>
            <a:prstGeom prst="line">
              <a:avLst/>
            </a:prstGeom>
            <a:noFill/>
            <a:ln w="28440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609725" y="1514475"/>
            <a:ext cx="6569075" cy="3043238"/>
            <a:chOff x="1014" y="954"/>
            <a:chExt cx="4138" cy="1917"/>
          </a:xfrm>
        </p:grpSpPr>
        <p:sp>
          <p:nvSpPr>
            <p:cNvPr id="27656" name="Rectangle 12"/>
            <p:cNvSpPr>
              <a:spLocks noChangeArrowheads="1"/>
            </p:cNvSpPr>
            <p:nvPr/>
          </p:nvSpPr>
          <p:spPr bwMode="auto">
            <a:xfrm>
              <a:off x="2510" y="2354"/>
              <a:ext cx="2642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36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</a:pPr>
              <a:r>
                <a:rPr lang="en-IN" sz="2400" b="1">
                  <a:solidFill>
                    <a:srgbClr val="CC0000"/>
                  </a:solidFill>
                  <a:latin typeface="Calibri" charset="0"/>
                </a:rPr>
                <a:t>1. Reduce # of susceptible hosts</a:t>
              </a:r>
            </a:p>
            <a:p>
              <a:pPr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</a:pPr>
              <a:r>
                <a:rPr lang="en-IN" sz="2400" b="1">
                  <a:solidFill>
                    <a:srgbClr val="CC0000"/>
                  </a:solidFill>
                  <a:latin typeface="Calibri" charset="0"/>
                </a:rPr>
                <a:t>	(prevention)</a:t>
              </a:r>
            </a:p>
          </p:txBody>
        </p:sp>
        <p:sp>
          <p:nvSpPr>
            <p:cNvPr id="27657" name="Oval 13"/>
            <p:cNvSpPr>
              <a:spLocks noChangeArrowheads="1"/>
            </p:cNvSpPr>
            <p:nvPr/>
          </p:nvSpPr>
          <p:spPr bwMode="auto">
            <a:xfrm>
              <a:off x="1513" y="2462"/>
              <a:ext cx="412" cy="383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58" name="Line 14"/>
            <p:cNvSpPr>
              <a:spLocks noChangeShapeType="1"/>
            </p:cNvSpPr>
            <p:nvPr/>
          </p:nvSpPr>
          <p:spPr bwMode="auto">
            <a:xfrm flipH="1">
              <a:off x="1940" y="2518"/>
              <a:ext cx="577" cy="0"/>
            </a:xfrm>
            <a:prstGeom prst="line">
              <a:avLst/>
            </a:prstGeom>
            <a:noFill/>
            <a:ln w="28440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59" name="Oval 15"/>
            <p:cNvSpPr>
              <a:spLocks noChangeArrowheads="1"/>
            </p:cNvSpPr>
            <p:nvPr/>
          </p:nvSpPr>
          <p:spPr bwMode="auto">
            <a:xfrm>
              <a:off x="1014" y="954"/>
              <a:ext cx="239" cy="383"/>
            </a:xfrm>
            <a:prstGeom prst="ellipse">
              <a:avLst/>
            </a:prstGeom>
            <a:noFill/>
            <a:ln w="2844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60" name="Line 16"/>
            <p:cNvSpPr>
              <a:spLocks noChangeShapeType="1"/>
            </p:cNvSpPr>
            <p:nvPr/>
          </p:nvSpPr>
          <p:spPr bwMode="auto">
            <a:xfrm flipH="1" flipV="1">
              <a:off x="1285" y="1182"/>
              <a:ext cx="1211" cy="1326"/>
            </a:xfrm>
            <a:prstGeom prst="line">
              <a:avLst/>
            </a:prstGeom>
            <a:noFill/>
            <a:ln w="28440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7655" name="Rectangle 17"/>
          <p:cNvSpPr>
            <a:spLocks noChangeArrowheads="1"/>
          </p:cNvSpPr>
          <p:nvPr/>
        </p:nvSpPr>
        <p:spPr bwMode="auto">
          <a:xfrm>
            <a:off x="323850" y="274638"/>
            <a:ext cx="85693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91440" anchor="ctr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IN" sz="4000">
                <a:solidFill>
                  <a:srgbClr val="000000"/>
                </a:solidFill>
                <a:latin typeface="Calibri" charset="0"/>
              </a:rPr>
              <a:t>How to Mitigate the Worm Threat?</a:t>
            </a:r>
          </a:p>
        </p:txBody>
      </p:sp>
    </p:spTree>
    <p:extLst>
      <p:ext uri="{BB962C8B-B14F-4D97-AF65-F5344CB8AC3E}">
        <p14:creationId xmlns:p14="http://schemas.microsoft.com/office/powerpoint/2010/main" xmlns="" val="32691138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Mitigating the Worm Threat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323850" y="1447800"/>
            <a:ext cx="8569325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indent="-284163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indent="-227013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Prevention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1425"/>
              </a:spcAft>
              <a:buSzPct val="75000"/>
              <a:buFont typeface="Arial" charset="0"/>
              <a:buChar char="–"/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This aims to reduce the size of the vulnerable population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1425"/>
              </a:spcAft>
              <a:buSzPct val="75000"/>
              <a:buFont typeface="Arial" charset="0"/>
              <a:buChar char="–"/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Secure programming, applying software updates, AV protection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1425"/>
              </a:spcAft>
              <a:buSzPct val="75000"/>
              <a:buFont typeface="Arial" charset="0"/>
              <a:buChar char="–"/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Patching</a:t>
            </a:r>
          </a:p>
          <a:p>
            <a:pPr lvl="2" eaLnBrk="1" hangingPunct="1">
              <a:lnSpc>
                <a:spcPct val="100000"/>
              </a:lnSpc>
              <a:spcBef>
                <a:spcPts val="600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Generally, patches take days to release – only now that relatively reliable distribution networks for patches are springing up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Containment and suppression (the easiest)</a:t>
            </a: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spcAft>
                <a:spcPts val="1425"/>
              </a:spcAft>
              <a:buSzPct val="75000"/>
              <a:buFont typeface="Arial" charset="0"/>
              <a:buChar char="–"/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Firewalls, Content Filtering, Automated Routing Blacklists, disconnecting infected machines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6135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1139825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Worm Detection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048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indent="-284163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45000"/>
              <a:buFont typeface="Arial" charset="0"/>
              <a:buChar char="•"/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Signature-based worm detection </a:t>
            </a:r>
          </a:p>
          <a:p>
            <a:pPr lvl="1" eaLnBrk="1" hangingPunct="1">
              <a:lnSpc>
                <a:spcPct val="90000"/>
              </a:lnSpc>
              <a:spcBef>
                <a:spcPts val="563"/>
              </a:spcBef>
              <a:spcAft>
                <a:spcPts val="1425"/>
              </a:spcAft>
              <a:buSzPct val="75000"/>
              <a:buFont typeface="Arial" charset="0"/>
              <a:buChar char="–"/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Generates a worm scan signature to prevent worm scans from entering a network/host</a:t>
            </a:r>
          </a:p>
          <a:p>
            <a:pPr eaLnBrk="1" hangingPunct="1">
              <a:lnSpc>
                <a:spcPct val="90000"/>
              </a:lnSpc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45000"/>
              <a:buFont typeface="Arial" charset="0"/>
              <a:buChar char="•"/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Payload-classification-based worm containment</a:t>
            </a:r>
          </a:p>
          <a:p>
            <a:pPr lvl="1" eaLnBrk="1" hangingPunct="1">
              <a:lnSpc>
                <a:spcPct val="90000"/>
              </a:lnSpc>
              <a:spcBef>
                <a:spcPts val="563"/>
              </a:spcBef>
              <a:spcAft>
                <a:spcPts val="1425"/>
              </a:spcAft>
              <a:buSzPct val="75000"/>
              <a:buFont typeface="Arial" charset="0"/>
              <a:buChar char="–"/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Packet based checks</a:t>
            </a:r>
          </a:p>
          <a:p>
            <a:pPr eaLnBrk="1" hangingPunct="1">
              <a:lnSpc>
                <a:spcPct val="90000"/>
              </a:lnSpc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45000"/>
              <a:buFont typeface="Arial" charset="0"/>
              <a:buChar char="•"/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Threshold random walk scan detection</a:t>
            </a:r>
          </a:p>
          <a:p>
            <a:pPr lvl="1" eaLnBrk="1" hangingPunct="1">
              <a:lnSpc>
                <a:spcPct val="90000"/>
              </a:lnSpc>
              <a:spcBef>
                <a:spcPts val="563"/>
              </a:spcBef>
              <a:spcAft>
                <a:spcPts val="1425"/>
              </a:spcAft>
              <a:buSzPct val="75000"/>
              <a:buFont typeface="Arial" charset="0"/>
              <a:buChar char="–"/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Exploits randomness in picking destinations to connect to (to detect scanning)</a:t>
            </a:r>
          </a:p>
          <a:p>
            <a:pPr eaLnBrk="1" hangingPunct="1">
              <a:lnSpc>
                <a:spcPct val="90000"/>
              </a:lnSpc>
              <a:spcBef>
                <a:spcPts val="638"/>
              </a:spcBef>
              <a:spcAft>
                <a:spcPts val="1425"/>
              </a:spcAft>
              <a:buClr>
                <a:srgbClr val="C00000"/>
              </a:buClr>
              <a:buSzPct val="45000"/>
              <a:buFont typeface="Arial" charset="0"/>
              <a:buChar char="•"/>
            </a:pPr>
            <a:r>
              <a:rPr lang="en-US" sz="2400">
                <a:solidFill>
                  <a:srgbClr val="000000"/>
                </a:solidFill>
                <a:latin typeface="Calibri" charset="0"/>
              </a:rPr>
              <a:t>Rate limiting and rate halting</a:t>
            </a:r>
          </a:p>
          <a:p>
            <a:pPr lvl="1" eaLnBrk="1" hangingPunct="1">
              <a:lnSpc>
                <a:spcPct val="90000"/>
              </a:lnSpc>
              <a:spcBef>
                <a:spcPts val="563"/>
              </a:spcBef>
              <a:spcAft>
                <a:spcPts val="1425"/>
              </a:spcAft>
              <a:buSzPct val="75000"/>
              <a:buFont typeface="Arial" charset="0"/>
              <a:buChar char="–"/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Limit or block outgoing traffic when a given threshold exceeded (for fast worms)</a:t>
            </a:r>
          </a:p>
        </p:txBody>
      </p:sp>
    </p:spTree>
    <p:extLst>
      <p:ext uri="{BB962C8B-B14F-4D97-AF65-F5344CB8AC3E}">
        <p14:creationId xmlns:p14="http://schemas.microsoft.com/office/powerpoint/2010/main" xmlns="" val="3280347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smtClean="0"/>
              <a:t>Worms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23863" y="1773238"/>
            <a:ext cx="82296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2680" rIns="0" bIns="0" anchor="ctr"/>
          <a:lstStyle>
            <a:lvl1pPr marL="215900" indent="-215900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>
              <a:lnSpc>
                <a:spcPct val="95000"/>
              </a:lnSpc>
              <a:buSzPct val="45000"/>
              <a:buFont typeface="Wingdings" charset="2"/>
              <a:buChar char=""/>
            </a:pPr>
            <a:r>
              <a:rPr lang="en-IN" sz="36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Propagating by infecting other code is the domain of a virus; </a:t>
            </a:r>
          </a:p>
          <a:p>
            <a:pPr eaLnBrk="1">
              <a:lnSpc>
                <a:spcPct val="95000"/>
              </a:lnSpc>
              <a:buSzPct val="45000"/>
              <a:buFont typeface="Wingdings" charset="2"/>
              <a:buChar char=""/>
            </a:pPr>
            <a:r>
              <a:rPr lang="en-IN" sz="36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Actively searching for vulnerable machines across a network makes a worm</a:t>
            </a:r>
          </a:p>
          <a:p>
            <a:pPr eaLnBrk="1">
              <a:lnSpc>
                <a:spcPct val="95000"/>
              </a:lnSpc>
              <a:buSzPct val="45000"/>
              <a:buFont typeface="Wingdings" charset="2"/>
              <a:buChar char=""/>
            </a:pPr>
            <a:r>
              <a:rPr lang="en-IN" sz="36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Worms are classified by the primary method they use for transport. </a:t>
            </a:r>
          </a:p>
          <a:p>
            <a:pPr eaLnBrk="1">
              <a:lnSpc>
                <a:spcPct val="95000"/>
              </a:lnSpc>
              <a:buSzPct val="45000"/>
              <a:buFont typeface="Wingdings" charset="2"/>
              <a:buChar char=""/>
            </a:pPr>
            <a:r>
              <a:rPr lang="en-IN" sz="36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A worm using instant messaging (IM) to spread is called an </a:t>
            </a:r>
            <a:r>
              <a:rPr lang="en-IN" sz="3600" i="1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IM worm, </a:t>
            </a:r>
            <a:r>
              <a:rPr lang="en-IN" sz="360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and a worm using email is an </a:t>
            </a:r>
            <a:r>
              <a:rPr lang="en-IN" sz="3600" i="1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email worm.</a:t>
            </a:r>
          </a:p>
        </p:txBody>
      </p:sp>
    </p:spTree>
    <p:extLst>
      <p:ext uri="{BB962C8B-B14F-4D97-AF65-F5344CB8AC3E}">
        <p14:creationId xmlns:p14="http://schemas.microsoft.com/office/powerpoint/2010/main" xmlns="" val="44792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61987"/>
          </a:xfrm>
        </p:spPr>
        <p:txBody>
          <a:bodyPr lIns="0" tIns="0" rIns="0" bIns="0" anchor="ctr"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smtClean="0"/>
              <a:t>Infection Mechanism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82600" y="1114425"/>
            <a:ext cx="8229600" cy="4525963"/>
          </a:xfrm>
        </p:spPr>
        <p:txBody>
          <a:bodyPr lIns="0" tIns="20160" rIns="0" bIns="0"/>
          <a:lstStyle/>
          <a:p>
            <a:pPr marL="431800" indent="-323850" eaLnBrk="1" hangingPunct="1">
              <a:lnSpc>
                <a:spcPct val="95000"/>
              </a:lnSpc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>
                <a:latin typeface="Times New Roman" pitchFamily="16" charset="0"/>
                <a:cs typeface="Times New Roman" pitchFamily="16" charset="0"/>
              </a:rPr>
              <a:t>Social engineering</a:t>
            </a:r>
          </a:p>
          <a:p>
            <a:pPr marL="431800" indent="-323850" eaLnBrk="1" hangingPunct="1">
              <a:lnSpc>
                <a:spcPct val="95000"/>
              </a:lnSpc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>
                <a:latin typeface="Times New Roman" pitchFamily="16" charset="0"/>
                <a:cs typeface="Times New Roman" pitchFamily="16" charset="0"/>
              </a:rPr>
              <a:t>Exploit technical weaknesses</a:t>
            </a:r>
          </a:p>
          <a:p>
            <a:pPr marL="863600" lvl="1" indent="-323850" eaLnBrk="1" hangingPunct="1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smtClean="0"/>
              <a:t>  if just viewing the email allows the worm's code to execute via a buffer overrun. </a:t>
            </a:r>
          </a:p>
          <a:p>
            <a:pPr marL="431800" indent="-323850" eaLnBrk="1" hangingPunct="1">
              <a:lnSpc>
                <a:spcPct val="95000"/>
              </a:lnSpc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>
                <a:latin typeface="Times New Roman" pitchFamily="16" charset="0"/>
                <a:cs typeface="Times New Roman" pitchFamily="16" charset="0"/>
              </a:rPr>
              <a:t>Buffer overruns between long-running network server processes on different machines</a:t>
            </a:r>
          </a:p>
          <a:p>
            <a:pPr marL="431800" indent="-323850" eaLnBrk="1" hangingPunct="1">
              <a:lnSpc>
                <a:spcPct val="95000"/>
              </a:lnSpc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mtClean="0">
              <a:latin typeface="Times New Roman" pitchFamily="16" charset="0"/>
              <a:cs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02876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61987"/>
          </a:xfrm>
        </p:spPr>
        <p:txBody>
          <a:bodyPr lIns="0" tIns="0" rIns="0" bIns="0" anchor="ctr"/>
          <a:lstStyle/>
          <a:p>
            <a:pPr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smtClean="0"/>
              <a:t>Infection Mechanism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82600" y="1114425"/>
            <a:ext cx="8229600" cy="5246688"/>
          </a:xfrm>
        </p:spPr>
        <p:txBody>
          <a:bodyPr lIns="0" tIns="20160" rIns="0" bIns="0"/>
          <a:lstStyle/>
          <a:p>
            <a:pPr marL="431800" indent="-323850" eaLnBrk="1" hangingPunct="1">
              <a:lnSpc>
                <a:spcPct val="95000"/>
              </a:lnSpc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>
                <a:latin typeface="Times New Roman" pitchFamily="16" charset="0"/>
                <a:cs typeface="Times New Roman" pitchFamily="16" charset="0"/>
              </a:rPr>
              <a:t>Exploit existing, legitimate transactions. </a:t>
            </a:r>
          </a:p>
          <a:p>
            <a:pPr marL="863600" lvl="1" indent="-323850" eaLnBrk="1" hangingPunct="1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smtClean="0"/>
              <a:t>For example, consider a worm able to watch and modify network communications, especially one located on a network server machine. </a:t>
            </a:r>
          </a:p>
          <a:p>
            <a:pPr marL="863600" lvl="1" indent="-323850" eaLnBrk="1" hangingPunct="1">
              <a:buSzPct val="75000"/>
              <a:buFont typeface="Symbol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smtClean="0"/>
              <a:t>The worm can wait for legitimate transfers of executable files - file transfers, network filesystem use - and either substitute itself in place of the requested executable file, or insert itself into the requested file</a:t>
            </a:r>
          </a:p>
        </p:txBody>
      </p:sp>
    </p:spTree>
    <p:extLst>
      <p:ext uri="{BB962C8B-B14F-4D97-AF65-F5344CB8AC3E}">
        <p14:creationId xmlns:p14="http://schemas.microsoft.com/office/powerpoint/2010/main" xmlns="" val="30103376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Spreading Worms 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1152525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indent="-284163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marL="1295400" indent="-287338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Target Selection Strategies for Enhanced Targeting</a:t>
            </a:r>
          </a:p>
          <a:p>
            <a:pPr lvl="1" eaLnBrk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SzPct val="75000"/>
              <a:buFont typeface="Arial" charset="0"/>
              <a:buChar char="–"/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Minimize re-infect effort</a:t>
            </a:r>
          </a:p>
          <a:p>
            <a:pPr lvl="1" eaLnBrk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SzPct val="75000"/>
              <a:buFont typeface="Arial" charset="0"/>
              <a:buChar char="–"/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Scanning for targets in Parallel</a:t>
            </a:r>
          </a:p>
          <a:p>
            <a:pPr lvl="1" eaLnBrk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SzPct val="75000"/>
              <a:buFont typeface="Arial" charset="0"/>
              <a:buChar char="–"/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May deliberately propagate slowly to avoid notice</a:t>
            </a:r>
          </a:p>
          <a:p>
            <a:pPr lvl="2" eaLnBrk="1" hangingPunct="1">
              <a:lnSpc>
                <a:spcPct val="100000"/>
              </a:lnSpc>
              <a:spcAft>
                <a:spcPts val="850"/>
              </a:spcAft>
              <a:buSzPct val="45000"/>
              <a:buFont typeface="Wingdings" charset="2"/>
              <a:buChar char=""/>
            </a:pPr>
            <a:r>
              <a:rPr lang="en-US" sz="26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surreptitious worms</a:t>
            </a:r>
          </a:p>
          <a:p>
            <a:pPr eaLnBrk="1" hangingPunct="1">
              <a:lnSpc>
                <a:spcPct val="100000"/>
              </a:lnSpc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Enhance Speed for increase in Infection rate</a:t>
            </a:r>
          </a:p>
          <a:p>
            <a:pPr lvl="1" eaLnBrk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SzPct val="75000"/>
              <a:buFont typeface="Arial" charset="0"/>
              <a:buChar char="–"/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Use less overhead network Protocols like UDP</a:t>
            </a:r>
          </a:p>
          <a:p>
            <a:pPr lvl="1" eaLnBrk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SzPct val="75000"/>
              <a:buFont typeface="Arial" charset="0"/>
              <a:buChar char="–"/>
            </a:pPr>
            <a:r>
              <a:rPr lang="en-US" sz="2600">
                <a:solidFill>
                  <a:srgbClr val="000000"/>
                </a:solidFill>
                <a:latin typeface="Calibri" charset="0"/>
              </a:rPr>
              <a:t>Slammer worm, for example, used the User Datagram Protocol (UDP) to infect SQL database servers using a buffer overflow.</a:t>
            </a:r>
          </a:p>
        </p:txBody>
      </p:sp>
    </p:spTree>
    <p:extLst>
      <p:ext uri="{BB962C8B-B14F-4D97-AF65-F5344CB8AC3E}">
        <p14:creationId xmlns:p14="http://schemas.microsoft.com/office/powerpoint/2010/main" xmlns="" val="3059430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Initial Seeding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13065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 charset="0"/>
              </a:rPr>
              <a:t>Worms need to be injected into a network somehow. The way that a worm is initially released is called </a:t>
            </a:r>
            <a:r>
              <a:rPr lang="en-US" sz="3200" i="1" dirty="0">
                <a:solidFill>
                  <a:srgbClr val="000000"/>
                </a:solidFill>
                <a:latin typeface="Calibri" charset="0"/>
              </a:rPr>
              <a:t>seeding </a:t>
            </a:r>
          </a:p>
          <a:p>
            <a:pPr algn="just" eaLnBrk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en-US" sz="3200" i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A single network entry point would be </a:t>
            </a:r>
            <a:r>
              <a:rPr lang="en-US" sz="3200" i="1" dirty="0">
                <a:solidFill>
                  <a:srgbClr val="000000"/>
                </a:solidFill>
                <a:latin typeface="Calibri" charset="0"/>
              </a:rPr>
              <a:t>relatively easy to trace back to the worm author</a:t>
            </a:r>
          </a:p>
          <a:p>
            <a:pPr algn="just" eaLnBrk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en-US" sz="3200" i="1" dirty="0">
                <a:solidFill>
                  <a:srgbClr val="FF0000"/>
                </a:solidFill>
                <a:latin typeface="Calibri" charset="0"/>
              </a:rPr>
              <a:t>An effective seeding method should be as anonymous and untraceable as possible, and distribute many instances of the worm into the network</a:t>
            </a:r>
            <a:r>
              <a:rPr lang="en-US" sz="3200" i="1" dirty="0">
                <a:solidFill>
                  <a:srgbClr val="000000"/>
                </a:solidFill>
                <a:latin typeface="Calibri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2097704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Initial Seeding</a:t>
            </a: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00050" y="1143000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indent="-284163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ts val="1425"/>
              </a:spcAft>
            </a:pPr>
            <a:r>
              <a:rPr lang="en-US" sz="3200" i="1" dirty="0">
                <a:solidFill>
                  <a:srgbClr val="FF0000"/>
                </a:solidFill>
                <a:latin typeface="Calibri" charset="0"/>
                <a:cs typeface="Times New Roman" pitchFamily="16" charset="0"/>
              </a:rPr>
              <a:t>anonymity and volume </a:t>
            </a:r>
            <a:r>
              <a:rPr lang="en-US" sz="3200" i="1" dirty="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are two desirable properties of propagation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en-US" sz="3200" i="1" dirty="0">
                <a:solidFill>
                  <a:srgbClr val="000000"/>
                </a:solidFill>
                <a:latin typeface="Calibri" charset="0"/>
              </a:rPr>
              <a:t>Seeding can be done in following ways</a:t>
            </a:r>
          </a:p>
          <a:p>
            <a:pPr lvl="1" eaLnBrk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SzPct val="75000"/>
              <a:buFont typeface="Arial" charset="0"/>
              <a:buChar char="–"/>
            </a:pPr>
            <a:r>
              <a:rPr lang="en-US" sz="2800" i="1" dirty="0">
                <a:solidFill>
                  <a:srgbClr val="000000"/>
                </a:solidFill>
                <a:latin typeface="Calibri" charset="0"/>
              </a:rPr>
              <a:t>Wireless Networks</a:t>
            </a:r>
          </a:p>
          <a:p>
            <a:pPr lvl="1" eaLnBrk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SzPct val="75000"/>
              <a:buFont typeface="Arial" charset="0"/>
              <a:buChar char="–"/>
            </a:pPr>
            <a:r>
              <a:rPr lang="en-US" sz="2800" i="1" dirty="0">
                <a:solidFill>
                  <a:srgbClr val="000000"/>
                </a:solidFill>
                <a:latin typeface="Calibri" charset="0"/>
              </a:rPr>
              <a:t>Spam</a:t>
            </a:r>
          </a:p>
          <a:p>
            <a:pPr lvl="1" eaLnBrk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SzPct val="75000"/>
              <a:buFont typeface="Arial" charset="0"/>
              <a:buChar char="–"/>
            </a:pPr>
            <a:r>
              <a:rPr lang="en-US" sz="2800" i="1" dirty="0">
                <a:solidFill>
                  <a:srgbClr val="000000"/>
                </a:solidFill>
                <a:latin typeface="Calibri" charset="0"/>
              </a:rPr>
              <a:t>Botnets</a:t>
            </a:r>
          </a:p>
          <a:p>
            <a:pPr lvl="1" eaLnBrk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SzPct val="75000"/>
              <a:buFont typeface="Arial" charset="0"/>
              <a:buChar char="–"/>
            </a:pPr>
            <a:r>
              <a:rPr lang="en-US" sz="2800" i="1" dirty="0">
                <a:solidFill>
                  <a:srgbClr val="000000"/>
                </a:solidFill>
                <a:latin typeface="Calibri" charset="0"/>
              </a:rPr>
              <a:t>Several Other ways to access common network services</a:t>
            </a:r>
          </a:p>
        </p:txBody>
      </p:sp>
    </p:spTree>
    <p:extLst>
      <p:ext uri="{BB962C8B-B14F-4D97-AF65-F5344CB8AC3E}">
        <p14:creationId xmlns:p14="http://schemas.microsoft.com/office/powerpoint/2010/main" xmlns="" val="3110606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Scanning Strategies for Target Selection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1pPr>
            <a:lvl2pPr indent="-284163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Random Scanning - </a:t>
            </a:r>
            <a:r>
              <a:rPr lang="en-US" sz="32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Code Red I	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Localized Scanning - </a:t>
            </a:r>
            <a:r>
              <a:rPr lang="en-US" sz="3200">
                <a:solidFill>
                  <a:srgbClr val="000000"/>
                </a:solidFill>
                <a:latin typeface="Calibri" charset="0"/>
                <a:cs typeface="Times New Roman" pitchFamily="16" charset="0"/>
              </a:rPr>
              <a:t>Code Red II	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Hit-List Scanning</a:t>
            </a:r>
          </a:p>
          <a:p>
            <a:pPr lvl="1" eaLnBrk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SzPct val="75000"/>
              <a:buFont typeface="Arial" charset="0"/>
              <a:buChar char="–"/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Avoid contention</a:t>
            </a:r>
          </a:p>
          <a:p>
            <a:pPr lvl="1" eaLnBrk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SzPct val="75000"/>
              <a:buFont typeface="Arial" charset="0"/>
              <a:buChar char="–"/>
            </a:pPr>
            <a:r>
              <a:rPr lang="en-US" sz="2800">
                <a:solidFill>
                  <a:srgbClr val="000000"/>
                </a:solidFill>
                <a:latin typeface="Calibri" charset="0"/>
              </a:rPr>
              <a:t>Speed up initial spread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SzPct val="45000"/>
              <a:buFont typeface="Arial" charset="0"/>
              <a:buChar char="•"/>
            </a:pPr>
            <a:r>
              <a:rPr lang="en-US" sz="3200">
                <a:solidFill>
                  <a:srgbClr val="000000"/>
                </a:solidFill>
                <a:latin typeface="Calibri" charset="0"/>
              </a:rPr>
              <a:t>Permutation Scanning</a:t>
            </a:r>
          </a:p>
          <a:p>
            <a:pPr eaLnBrk="1" hangingPunct="1">
              <a:lnSpc>
                <a:spcPct val="100000"/>
              </a:lnSpc>
              <a:spcBef>
                <a:spcPts val="638"/>
              </a:spcBef>
              <a:spcAft>
                <a:spcPts val="1425"/>
              </a:spcAft>
              <a:buClrTx/>
              <a:buSzTx/>
              <a:buFontTx/>
              <a:buNone/>
            </a:pPr>
            <a:endParaRPr lang="en-US" sz="3200">
              <a:solidFill>
                <a:srgbClr val="0000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66015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758</Words>
  <Application>Microsoft Office PowerPoint</Application>
  <PresentationFormat>On-screen Show (4:3)</PresentationFormat>
  <Paragraphs>166</Paragraphs>
  <Slides>23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Microsoft Equation 3.0</vt:lpstr>
      <vt:lpstr>Worms</vt:lpstr>
      <vt:lpstr>What are Worms?</vt:lpstr>
      <vt:lpstr>Worms</vt:lpstr>
      <vt:lpstr>Infection Mechanism</vt:lpstr>
      <vt:lpstr>Infection Mechanism</vt:lpstr>
      <vt:lpstr>Spreading Worms </vt:lpstr>
      <vt:lpstr>Initial Seeding</vt:lpstr>
      <vt:lpstr>Initial Seeding</vt:lpstr>
      <vt:lpstr>Scanning Strategies for Target Selection</vt:lpstr>
      <vt:lpstr>Permutation Scanning</vt:lpstr>
      <vt:lpstr>Permutation Scanning</vt:lpstr>
      <vt:lpstr>Permutation Scanning</vt:lpstr>
      <vt:lpstr>Topological Scanning</vt:lpstr>
      <vt:lpstr>Email Worms</vt:lpstr>
      <vt:lpstr>P2P Worms</vt:lpstr>
      <vt:lpstr>Worm Propagation Model</vt:lpstr>
      <vt:lpstr>Simple Epidemic Model</vt:lpstr>
      <vt:lpstr>Classical Simple Epidemic Model</vt:lpstr>
      <vt:lpstr>Characteristics of Worm Spreading</vt:lpstr>
      <vt:lpstr>Classical General Epidemic Model (SIR) </vt:lpstr>
      <vt:lpstr>Slide 21</vt:lpstr>
      <vt:lpstr>Mitigating the Worm Threat</vt:lpstr>
      <vt:lpstr>Worm Detection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Worms</dc:title>
  <dc:creator>Muskaan Mittal</dc:creator>
  <cp:lastModifiedBy>sangeeta.mittal</cp:lastModifiedBy>
  <cp:revision>5</cp:revision>
  <dcterms:created xsi:type="dcterms:W3CDTF">2006-08-16T00:00:00Z</dcterms:created>
  <dcterms:modified xsi:type="dcterms:W3CDTF">2021-09-22T07:43:37Z</dcterms:modified>
</cp:coreProperties>
</file>