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58" r:id="rId5"/>
    <p:sldId id="257" r:id="rId6"/>
    <p:sldId id="259" r:id="rId7"/>
    <p:sldId id="260" r:id="rId8"/>
    <p:sldId id="261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61DAC-74EB-4DE4-B7BB-8B28A7F374AD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04740-8C73-4E05-A56E-6970A2856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3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280BCC8-CAA3-4733-AFFE-DCD57D335CFE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D0E84CC-3810-4934-B373-C27FE1FFC90B}" type="slidenum">
              <a:rPr lang="en-IN">
                <a:solidFill>
                  <a:srgbClr val="000000"/>
                </a:solidFill>
              </a:rPr>
              <a:pPr eaLnBrk="1"/>
              <a:t>2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IN" sz="2000" smtClean="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Worm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Network Security and Cryptography</a:t>
            </a:r>
          </a:p>
          <a:p>
            <a:r>
              <a:rPr lang="en-IN" dirty="0" smtClean="0"/>
              <a:t>By </a:t>
            </a:r>
          </a:p>
          <a:p>
            <a:r>
              <a:rPr lang="en-IN" dirty="0" smtClean="0"/>
              <a:t>Bernard </a:t>
            </a:r>
            <a:r>
              <a:rPr lang="en-IN" dirty="0" err="1" smtClean="0"/>
              <a:t>Menezes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Outcome of the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 Internet Scanning worm is on the prowl</a:t>
            </a:r>
          </a:p>
          <a:p>
            <a:r>
              <a:rPr lang="en-GB" dirty="0" smtClean="0"/>
              <a:t>It is targeting a vulnerable application on destination </a:t>
            </a:r>
            <a:r>
              <a:rPr lang="en-GB" dirty="0" err="1" smtClean="0"/>
              <a:t>port,p</a:t>
            </a:r>
            <a:endParaRPr lang="en-GB" dirty="0" smtClean="0"/>
          </a:p>
          <a:p>
            <a:r>
              <a:rPr lang="en-GB" dirty="0" smtClean="0"/>
              <a:t>Its payload contains a Rabin Fingerprint = f</a:t>
            </a:r>
          </a:p>
          <a:p>
            <a:r>
              <a:rPr lang="en-GB" dirty="0" smtClean="0"/>
              <a:t>Table may become very large soon</a:t>
            </a:r>
          </a:p>
          <a:p>
            <a:pPr lvl="1"/>
            <a:r>
              <a:rPr lang="en-GB" dirty="0" smtClean="0"/>
              <a:t>Store only particular fingerprints e.g. ending in 11111</a:t>
            </a:r>
          </a:p>
          <a:p>
            <a:pPr lvl="1"/>
            <a:r>
              <a:rPr lang="en-GB" dirty="0" smtClean="0"/>
              <a:t>Take highly suspicious to another table for further analysis</a:t>
            </a:r>
          </a:p>
          <a:p>
            <a:pPr lvl="1"/>
            <a:r>
              <a:rPr lang="en-GB" dirty="0" smtClean="0"/>
              <a:t>Purge the table at regular intervals</a:t>
            </a:r>
          </a:p>
          <a:p>
            <a:r>
              <a:rPr lang="en-GB" dirty="0" smtClean="0"/>
              <a:t>Run </a:t>
            </a:r>
            <a:r>
              <a:rPr lang="en-GB" smtClean="0"/>
              <a:t>the algorithm </a:t>
            </a:r>
            <a:r>
              <a:rPr lang="en-GB" dirty="0" smtClean="0"/>
              <a:t>at geographically dispersed systems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91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</a:t>
            </a:r>
            <a:r>
              <a:rPr lang="en-GB" dirty="0" smtClean="0"/>
              <a:t>implified </a:t>
            </a:r>
            <a:r>
              <a:rPr lang="en-GB" dirty="0"/>
              <a:t>W</a:t>
            </a:r>
            <a:r>
              <a:rPr lang="en-GB" dirty="0" smtClean="0"/>
              <a:t>orm </a:t>
            </a:r>
            <a:r>
              <a:rPr lang="en-GB" dirty="0"/>
              <a:t>D</a:t>
            </a:r>
            <a:r>
              <a:rPr lang="en-GB" dirty="0" smtClean="0"/>
              <a:t>etection </a:t>
            </a:r>
            <a:r>
              <a:rPr lang="en-GB" dirty="0"/>
              <a:t>A</a:t>
            </a:r>
            <a:r>
              <a:rPr lang="en-GB" dirty="0" smtClean="0"/>
              <a:t>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447800"/>
            <a:ext cx="6324601" cy="504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69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Mitigating the Worm Threat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23850" y="1447800"/>
            <a:ext cx="85693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indent="-2270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>
              <a:buSzPct val="45000"/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 charset="0"/>
              </a:rPr>
              <a:t>Prevention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 -This </a:t>
            </a: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aims to reduce the size of the vulnerable population</a:t>
            </a:r>
          </a:p>
          <a:p>
            <a:pPr lvl="1" eaLnBrk="1">
              <a:buSzPct val="75000"/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Secure programming, applying software updates, AV protection</a:t>
            </a:r>
          </a:p>
          <a:p>
            <a:pPr lvl="1" eaLnBrk="1">
              <a:buSzPct val="75000"/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Patching</a:t>
            </a:r>
          </a:p>
          <a:p>
            <a:pPr eaLnBrk="1">
              <a:buSzPct val="45000"/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 charset="0"/>
              </a:rPr>
              <a:t>Containment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-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</a:rPr>
              <a:t>This </a:t>
            </a:r>
            <a:r>
              <a:rPr lang="en-GB" sz="2400" dirty="0">
                <a:solidFill>
                  <a:srgbClr val="000000"/>
                </a:solidFill>
                <a:latin typeface="Calibri" charset="0"/>
              </a:rPr>
              <a:t>involves blocking or slowing down the communication between infected and uninfected </a:t>
            </a:r>
            <a:r>
              <a:rPr lang="en-GB" sz="2400" dirty="0">
                <a:solidFill>
                  <a:srgbClr val="000000"/>
                </a:solidFill>
                <a:latin typeface="Calibri" charset="0"/>
              </a:rPr>
              <a:t>machines</a:t>
            </a:r>
          </a:p>
          <a:p>
            <a:pPr eaLnBrk="1">
              <a:buSzPct val="45000"/>
              <a:buFont typeface="Arial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alibri" charset="0"/>
              </a:rPr>
              <a:t>Suppression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- typically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</a:rPr>
              <a:t>a </a:t>
            </a:r>
            <a:r>
              <a:rPr lang="en-GB" sz="2400" dirty="0">
                <a:solidFill>
                  <a:srgbClr val="000000"/>
                </a:solidFill>
                <a:latin typeface="Calibri" charset="0"/>
              </a:rPr>
              <a:t>network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</a:rPr>
              <a:t>filter, takes attack </a:t>
            </a:r>
            <a:r>
              <a:rPr lang="en-GB" sz="2400" dirty="0">
                <a:solidFill>
                  <a:srgbClr val="000000"/>
                </a:solidFill>
                <a:latin typeface="Calibri" charset="0"/>
              </a:rPr>
              <a:t>source and vector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</a:rPr>
              <a:t>information as input and </a:t>
            </a:r>
            <a:r>
              <a:rPr lang="en-GB" sz="2400" dirty="0">
                <a:solidFill>
                  <a:srgbClr val="000000"/>
                </a:solidFill>
                <a:latin typeface="Calibri" charset="0"/>
              </a:rPr>
              <a:t>blocks any traffic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</a:rPr>
              <a:t>from attack </a:t>
            </a:r>
            <a:r>
              <a:rPr lang="en-GB" sz="2400" dirty="0">
                <a:solidFill>
                  <a:srgbClr val="000000"/>
                </a:solidFill>
                <a:latin typeface="Calibri" charset="0"/>
              </a:rPr>
              <a:t>sources and filters out network traffic that </a:t>
            </a:r>
            <a:r>
              <a:rPr lang="en-GB" sz="2400" dirty="0" smtClean="0">
                <a:solidFill>
                  <a:srgbClr val="000000"/>
                </a:solidFill>
                <a:latin typeface="Calibri" charset="0"/>
              </a:rPr>
              <a:t>contains attack vectors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lvl="1" eaLnBrk="1">
              <a:buSzPct val="75000"/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Firewalls, Content Filtering, Automated Routing Blacklists, disconnecting infected machines</a:t>
            </a:r>
          </a:p>
          <a:p>
            <a:pPr eaLnBrk="1"/>
            <a:endParaRPr lang="en-US" sz="2800" dirty="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63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Worm Detection -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Speed and Accuracy</a:t>
            </a:r>
          </a:p>
          <a:p>
            <a:pPr lvl="1"/>
            <a:r>
              <a:rPr lang="en-GB" dirty="0" smtClean="0"/>
              <a:t>If patching begins before 5% infection </a:t>
            </a:r>
            <a:r>
              <a:rPr lang="en-GB" dirty="0" smtClean="0">
                <a:sym typeface="Wingdings" pitchFamily="2" charset="2"/>
              </a:rPr>
              <a:t> total infection can be contained to 50%</a:t>
            </a:r>
          </a:p>
          <a:p>
            <a:r>
              <a:rPr lang="en-GB" dirty="0" smtClean="0">
                <a:sym typeface="Wingdings" pitchFamily="2" charset="2"/>
              </a:rPr>
              <a:t>Non Monomorphic Worms</a:t>
            </a:r>
          </a:p>
          <a:p>
            <a:r>
              <a:rPr lang="en-GB" dirty="0" smtClean="0">
                <a:sym typeface="Wingdings" pitchFamily="2" charset="2"/>
              </a:rPr>
              <a:t>Zero-day / Zero-hour Worms</a:t>
            </a:r>
          </a:p>
          <a:p>
            <a:r>
              <a:rPr lang="en-GB" dirty="0" smtClean="0">
                <a:sym typeface="Wingdings" pitchFamily="2" charset="2"/>
              </a:rPr>
              <a:t>So detection looks for characteristics of monomorphic worms.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1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Worm Detection Clues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Monomorphic Worms have common substrings – fast string matching</a:t>
            </a:r>
          </a:p>
          <a:p>
            <a:r>
              <a:rPr lang="en-IN" dirty="0" smtClean="0"/>
              <a:t>Destination port numbers of a worm is single, </a:t>
            </a:r>
            <a:r>
              <a:rPr lang="en-IN" dirty="0" err="1" smtClean="0"/>
              <a:t>acc</a:t>
            </a:r>
            <a:r>
              <a:rPr lang="en-IN" dirty="0" smtClean="0"/>
              <a:t> to target application</a:t>
            </a:r>
          </a:p>
          <a:p>
            <a:r>
              <a:rPr lang="en-IN" dirty="0" smtClean="0"/>
              <a:t>Scanning techniques used by worms-  e.g. Internet Scanning have diverse set if source IP Addresses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7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Worm Signature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Worm Signatures are patterns of substrings that occur in payloads of all/most instances of a monomorphic worm</a:t>
            </a:r>
          </a:p>
          <a:p>
            <a:r>
              <a:rPr lang="en-IN" dirty="0" smtClean="0"/>
              <a:t>How large should be the common substring</a:t>
            </a:r>
          </a:p>
          <a:p>
            <a:pPr lvl="1"/>
            <a:r>
              <a:rPr lang="en-IN" dirty="0" smtClean="0"/>
              <a:t>Too small – lot of </a:t>
            </a:r>
            <a:r>
              <a:rPr lang="en-IN" dirty="0"/>
              <a:t>F</a:t>
            </a:r>
            <a:r>
              <a:rPr lang="en-IN" dirty="0" smtClean="0"/>
              <a:t>alse Positives</a:t>
            </a:r>
          </a:p>
          <a:p>
            <a:pPr lvl="1"/>
            <a:r>
              <a:rPr lang="en-IN" dirty="0" smtClean="0"/>
              <a:t>Too large – Lot of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13069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GB" dirty="0" smtClean="0"/>
              <a:t>Following two worms are created out of same parent.</a:t>
            </a:r>
          </a:p>
          <a:p>
            <a:r>
              <a:rPr lang="en-GB" dirty="0" smtClean="0"/>
              <a:t>Each have superfluous instructions such as NOPs strewn to make it difficult to capture large common substrings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4191000"/>
            <a:ext cx="86582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30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White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1371600"/>
          </a:xfrm>
        </p:spPr>
        <p:txBody>
          <a:bodyPr/>
          <a:lstStyle/>
          <a:p>
            <a:r>
              <a:rPr lang="en-GB" dirty="0" smtClean="0"/>
              <a:t>Commonly </a:t>
            </a:r>
            <a:r>
              <a:rPr lang="en-GB" dirty="0" smtClean="0"/>
              <a:t>occurring </a:t>
            </a:r>
            <a:r>
              <a:rPr lang="en-GB" dirty="0" smtClean="0"/>
              <a:t>strings that are part of protocols – included in white list</a:t>
            </a:r>
            <a:endParaRPr lang="en-GB" dirty="0"/>
          </a:p>
        </p:txBody>
      </p:sp>
      <p:pic>
        <p:nvPicPr>
          <p:cNvPr id="4" name="Picture 2" descr="C:\Users\Muskaan\Downloads\New Doc 2018-09-16 18.16.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" y="2971800"/>
            <a:ext cx="9140371" cy="19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17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Rabin Fingerprinting(RF) for Worms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71600"/>
            <a:ext cx="9119365" cy="459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4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</a:t>
            </a:r>
            <a:r>
              <a:rPr lang="en-GB" dirty="0" smtClean="0"/>
              <a:t>implified </a:t>
            </a:r>
            <a:r>
              <a:rPr lang="en-GB" dirty="0"/>
              <a:t>W</a:t>
            </a:r>
            <a:r>
              <a:rPr lang="en-GB" dirty="0" smtClean="0"/>
              <a:t>orm </a:t>
            </a:r>
            <a:r>
              <a:rPr lang="en-GB" dirty="0"/>
              <a:t>D</a:t>
            </a:r>
            <a:r>
              <a:rPr lang="en-GB" dirty="0" smtClean="0"/>
              <a:t>etection </a:t>
            </a:r>
            <a:r>
              <a:rPr lang="en-GB" dirty="0"/>
              <a:t>A</a:t>
            </a:r>
            <a:r>
              <a:rPr lang="en-GB" dirty="0" smtClean="0"/>
              <a:t>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GB" dirty="0" smtClean="0"/>
              <a:t>Keep track of suspicious substrings and address dispersion</a:t>
            </a:r>
          </a:p>
          <a:p>
            <a:r>
              <a:rPr lang="en-GB" dirty="0" smtClean="0"/>
              <a:t>Create a table, T, with following columns:-</a:t>
            </a:r>
          </a:p>
          <a:p>
            <a:pPr lvl="1"/>
            <a:r>
              <a:rPr lang="en-GB" dirty="0" smtClean="0"/>
              <a:t>Destination Port No. (Port#)</a:t>
            </a:r>
          </a:p>
          <a:p>
            <a:pPr lvl="1"/>
            <a:r>
              <a:rPr lang="en-GB" dirty="0" smtClean="0"/>
              <a:t>Rabin Fingerprint Value(RF)</a:t>
            </a:r>
          </a:p>
          <a:p>
            <a:pPr lvl="1"/>
            <a:r>
              <a:rPr lang="en-GB" dirty="0" smtClean="0"/>
              <a:t>Prevalence Count(PC)</a:t>
            </a:r>
          </a:p>
          <a:p>
            <a:pPr lvl="1"/>
            <a:r>
              <a:rPr lang="en-GB" dirty="0" smtClean="0"/>
              <a:t>Set of IP source-destination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2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373</Words>
  <Application>Microsoft Office PowerPoint</Application>
  <PresentationFormat>On-screen Show (4:3)</PresentationFormat>
  <Paragraphs>51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Worm Detection</vt:lpstr>
      <vt:lpstr>Mitigating the Worm Threat</vt:lpstr>
      <vt:lpstr>Worm Detection - Challenges</vt:lpstr>
      <vt:lpstr>Worm Detection Clues</vt:lpstr>
      <vt:lpstr>Worm Signature Extraction</vt:lpstr>
      <vt:lpstr>Example</vt:lpstr>
      <vt:lpstr>White lists</vt:lpstr>
      <vt:lpstr>Rabin Fingerprinting(RF) for Worms</vt:lpstr>
      <vt:lpstr>Simplified Worm Detection Algorithm</vt:lpstr>
      <vt:lpstr>Outcome of the Algorithm</vt:lpstr>
      <vt:lpstr>Simplified Worm Detection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 Detection</dc:title>
  <dc:creator>Muskaan</dc:creator>
  <cp:lastModifiedBy>Sangeeta Mittal</cp:lastModifiedBy>
  <cp:revision>38</cp:revision>
  <dcterms:created xsi:type="dcterms:W3CDTF">2006-08-16T00:00:00Z</dcterms:created>
  <dcterms:modified xsi:type="dcterms:W3CDTF">2020-09-30T05:19:35Z</dcterms:modified>
</cp:coreProperties>
</file>