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3" r:id="rId2"/>
    <p:sldId id="364" r:id="rId3"/>
    <p:sldId id="257" r:id="rId4"/>
    <p:sldId id="365" r:id="rId5"/>
    <p:sldId id="366" r:id="rId6"/>
    <p:sldId id="367" r:id="rId7"/>
    <p:sldId id="378" r:id="rId8"/>
    <p:sldId id="379" r:id="rId9"/>
    <p:sldId id="393" r:id="rId10"/>
    <p:sldId id="380" r:id="rId11"/>
    <p:sldId id="368" r:id="rId12"/>
    <p:sldId id="394" r:id="rId13"/>
    <p:sldId id="376" r:id="rId14"/>
    <p:sldId id="377" r:id="rId15"/>
    <p:sldId id="404" r:id="rId16"/>
    <p:sldId id="375" r:id="rId17"/>
    <p:sldId id="395" r:id="rId18"/>
    <p:sldId id="396" r:id="rId19"/>
    <p:sldId id="397" r:id="rId20"/>
    <p:sldId id="400" r:id="rId21"/>
    <p:sldId id="405" r:id="rId22"/>
    <p:sldId id="398" r:id="rId23"/>
    <p:sldId id="399" r:id="rId24"/>
    <p:sldId id="401" r:id="rId25"/>
    <p:sldId id="402" r:id="rId26"/>
    <p:sldId id="370" r:id="rId27"/>
    <p:sldId id="403" r:id="rId28"/>
    <p:sldId id="369" r:id="rId29"/>
    <p:sldId id="371" r:id="rId30"/>
    <p:sldId id="388" r:id="rId31"/>
    <p:sldId id="389" r:id="rId32"/>
    <p:sldId id="391" r:id="rId33"/>
    <p:sldId id="390" r:id="rId34"/>
    <p:sldId id="39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671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50" d="100"/>
          <a:sy n="50" d="100"/>
        </p:scale>
        <p:origin x="-1392" y="-3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85330FB-784A-494B-8236-FCF44FA0E195}" type="datetimeFigureOut">
              <a:rPr lang="en-IN" smtClean="0"/>
              <a:pPr/>
              <a:t>22-10-2021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5AE4C4-D3AC-47CA-82DE-E78F1BF6BAF1}" type="slidenum">
              <a:rPr lang="en-IN" smtClean="0"/>
              <a:pPr/>
              <a:t>‹#›</a:t>
            </a:fld>
            <a:endParaRPr lang="en-IN"/>
          </a:p>
        </p:txBody>
      </p:sp>
    </p:spTree>
    <p:extLst>
      <p:ext uri="{BB962C8B-B14F-4D97-AF65-F5344CB8AC3E}">
        <p14:creationId xmlns:p14="http://schemas.microsoft.com/office/powerpoint/2010/main" xmlns="" val="2421932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5330FB-784A-494B-8236-FCF44FA0E195}" type="datetimeFigureOut">
              <a:rPr lang="en-IN" smtClean="0"/>
              <a:pPr/>
              <a:t>22-10-2021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5AE4C4-D3AC-47CA-82DE-E78F1BF6BAF1}" type="slidenum">
              <a:rPr lang="en-IN" smtClean="0"/>
              <a:pPr/>
              <a:t>‹#›</a:t>
            </a:fld>
            <a:endParaRPr lang="en-IN"/>
          </a:p>
        </p:txBody>
      </p:sp>
    </p:spTree>
    <p:extLst>
      <p:ext uri="{BB962C8B-B14F-4D97-AF65-F5344CB8AC3E}">
        <p14:creationId xmlns:p14="http://schemas.microsoft.com/office/powerpoint/2010/main" xmlns="" val="4110627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5330FB-784A-494B-8236-FCF44FA0E195}" type="datetimeFigureOut">
              <a:rPr lang="en-IN" smtClean="0"/>
              <a:pPr/>
              <a:t>22-10-2021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5AE4C4-D3AC-47CA-82DE-E78F1BF6BAF1}" type="slidenum">
              <a:rPr lang="en-IN" smtClean="0"/>
              <a:pPr/>
              <a:t>‹#›</a:t>
            </a:fld>
            <a:endParaRPr lang="en-IN"/>
          </a:p>
        </p:txBody>
      </p:sp>
    </p:spTree>
    <p:extLst>
      <p:ext uri="{BB962C8B-B14F-4D97-AF65-F5344CB8AC3E}">
        <p14:creationId xmlns:p14="http://schemas.microsoft.com/office/powerpoint/2010/main" xmlns="" val="264189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5330FB-784A-494B-8236-FCF44FA0E195}" type="datetimeFigureOut">
              <a:rPr lang="en-IN" smtClean="0"/>
              <a:pPr/>
              <a:t>22-10-2021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5AE4C4-D3AC-47CA-82DE-E78F1BF6BAF1}" type="slidenum">
              <a:rPr lang="en-IN" smtClean="0"/>
              <a:pPr/>
              <a:t>‹#›</a:t>
            </a:fld>
            <a:endParaRPr lang="en-IN"/>
          </a:p>
        </p:txBody>
      </p:sp>
    </p:spTree>
    <p:extLst>
      <p:ext uri="{BB962C8B-B14F-4D97-AF65-F5344CB8AC3E}">
        <p14:creationId xmlns:p14="http://schemas.microsoft.com/office/powerpoint/2010/main" xmlns="" val="4006711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5330FB-784A-494B-8236-FCF44FA0E195}" type="datetimeFigureOut">
              <a:rPr lang="en-IN" smtClean="0"/>
              <a:pPr/>
              <a:t>22-10-2021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5AE4C4-D3AC-47CA-82DE-E78F1BF6BAF1}" type="slidenum">
              <a:rPr lang="en-IN" smtClean="0"/>
              <a:pPr/>
              <a:t>‹#›</a:t>
            </a:fld>
            <a:endParaRPr lang="en-IN"/>
          </a:p>
        </p:txBody>
      </p:sp>
    </p:spTree>
    <p:extLst>
      <p:ext uri="{BB962C8B-B14F-4D97-AF65-F5344CB8AC3E}">
        <p14:creationId xmlns:p14="http://schemas.microsoft.com/office/powerpoint/2010/main" xmlns="" val="3874507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85330FB-784A-494B-8236-FCF44FA0E195}" type="datetimeFigureOut">
              <a:rPr lang="en-IN" smtClean="0"/>
              <a:pPr/>
              <a:t>22-10-2021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5AE4C4-D3AC-47CA-82DE-E78F1BF6BAF1}" type="slidenum">
              <a:rPr lang="en-IN" smtClean="0"/>
              <a:pPr/>
              <a:t>‹#›</a:t>
            </a:fld>
            <a:endParaRPr lang="en-IN"/>
          </a:p>
        </p:txBody>
      </p:sp>
    </p:spTree>
    <p:extLst>
      <p:ext uri="{BB962C8B-B14F-4D97-AF65-F5344CB8AC3E}">
        <p14:creationId xmlns:p14="http://schemas.microsoft.com/office/powerpoint/2010/main" xmlns="" val="2498845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85330FB-784A-494B-8236-FCF44FA0E195}" type="datetimeFigureOut">
              <a:rPr lang="en-IN" smtClean="0"/>
              <a:pPr/>
              <a:t>22-10-2021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5AE4C4-D3AC-47CA-82DE-E78F1BF6BAF1}" type="slidenum">
              <a:rPr lang="en-IN" smtClean="0"/>
              <a:pPr/>
              <a:t>‹#›</a:t>
            </a:fld>
            <a:endParaRPr lang="en-IN"/>
          </a:p>
        </p:txBody>
      </p:sp>
    </p:spTree>
    <p:extLst>
      <p:ext uri="{BB962C8B-B14F-4D97-AF65-F5344CB8AC3E}">
        <p14:creationId xmlns:p14="http://schemas.microsoft.com/office/powerpoint/2010/main" xmlns="" val="176675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85330FB-784A-494B-8236-FCF44FA0E195}" type="datetimeFigureOut">
              <a:rPr lang="en-IN" smtClean="0"/>
              <a:pPr/>
              <a:t>22-10-2021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5AE4C4-D3AC-47CA-82DE-E78F1BF6BAF1}" type="slidenum">
              <a:rPr lang="en-IN" smtClean="0"/>
              <a:pPr/>
              <a:t>‹#›</a:t>
            </a:fld>
            <a:endParaRPr lang="en-IN"/>
          </a:p>
        </p:txBody>
      </p:sp>
    </p:spTree>
    <p:extLst>
      <p:ext uri="{BB962C8B-B14F-4D97-AF65-F5344CB8AC3E}">
        <p14:creationId xmlns:p14="http://schemas.microsoft.com/office/powerpoint/2010/main" xmlns="" val="3090401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5330FB-784A-494B-8236-FCF44FA0E195}" type="datetimeFigureOut">
              <a:rPr lang="en-IN" smtClean="0"/>
              <a:pPr/>
              <a:t>22-10-2021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5AE4C4-D3AC-47CA-82DE-E78F1BF6BAF1}" type="slidenum">
              <a:rPr lang="en-IN" smtClean="0"/>
              <a:pPr/>
              <a:t>‹#›</a:t>
            </a:fld>
            <a:endParaRPr lang="en-IN"/>
          </a:p>
        </p:txBody>
      </p:sp>
    </p:spTree>
    <p:extLst>
      <p:ext uri="{BB962C8B-B14F-4D97-AF65-F5344CB8AC3E}">
        <p14:creationId xmlns:p14="http://schemas.microsoft.com/office/powerpoint/2010/main" xmlns="" val="2003301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5330FB-784A-494B-8236-FCF44FA0E195}" type="datetimeFigureOut">
              <a:rPr lang="en-IN" smtClean="0"/>
              <a:pPr/>
              <a:t>22-10-2021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5AE4C4-D3AC-47CA-82DE-E78F1BF6BAF1}" type="slidenum">
              <a:rPr lang="en-IN" smtClean="0"/>
              <a:pPr/>
              <a:t>‹#›</a:t>
            </a:fld>
            <a:endParaRPr lang="en-IN"/>
          </a:p>
        </p:txBody>
      </p:sp>
    </p:spTree>
    <p:extLst>
      <p:ext uri="{BB962C8B-B14F-4D97-AF65-F5344CB8AC3E}">
        <p14:creationId xmlns:p14="http://schemas.microsoft.com/office/powerpoint/2010/main" xmlns="" val="2030009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5330FB-784A-494B-8236-FCF44FA0E195}" type="datetimeFigureOut">
              <a:rPr lang="en-IN" smtClean="0"/>
              <a:pPr/>
              <a:t>22-10-2021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5AE4C4-D3AC-47CA-82DE-E78F1BF6BAF1}" type="slidenum">
              <a:rPr lang="en-IN" smtClean="0"/>
              <a:pPr/>
              <a:t>‹#›</a:t>
            </a:fld>
            <a:endParaRPr lang="en-IN"/>
          </a:p>
        </p:txBody>
      </p:sp>
    </p:spTree>
    <p:extLst>
      <p:ext uri="{BB962C8B-B14F-4D97-AF65-F5344CB8AC3E}">
        <p14:creationId xmlns:p14="http://schemas.microsoft.com/office/powerpoint/2010/main" xmlns="" val="2010523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5330FB-784A-494B-8236-FCF44FA0E195}" type="datetimeFigureOut">
              <a:rPr lang="en-IN" smtClean="0"/>
              <a:pPr/>
              <a:t>22-10-2021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5AE4C4-D3AC-47CA-82DE-E78F1BF6BAF1}" type="slidenum">
              <a:rPr lang="en-IN" smtClean="0"/>
              <a:pPr/>
              <a:t>‹#›</a:t>
            </a:fld>
            <a:endParaRPr lang="en-IN"/>
          </a:p>
        </p:txBody>
      </p:sp>
    </p:spTree>
    <p:extLst>
      <p:ext uri="{BB962C8B-B14F-4D97-AF65-F5344CB8AC3E}">
        <p14:creationId xmlns:p14="http://schemas.microsoft.com/office/powerpoint/2010/main" xmlns="" val="4049388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8349"/>
            <a:ext cx="12192000" cy="2773827"/>
          </a:xfrm>
        </p:spPr>
        <p:txBody>
          <a:bodyPr>
            <a:normAutofit/>
          </a:bodyPr>
          <a:lstStyle/>
          <a:p>
            <a:r>
              <a:rPr lang="en-IN" dirty="0" smtClean="0">
                <a:solidFill>
                  <a:srgbClr val="C00000"/>
                </a:solidFill>
                <a:latin typeface="Adobe Gothic Std B" panose="020B0800000000000000" pitchFamily="34" charset="-128"/>
                <a:ea typeface="Adobe Gothic Std B" panose="020B0800000000000000" pitchFamily="34" charset="-128"/>
              </a:rPr>
              <a:t>Access Control</a:t>
            </a:r>
            <a:r>
              <a:rPr lang="en-IN" b="1" dirty="0" smtClean="0">
                <a:solidFill>
                  <a:srgbClr val="C00000"/>
                </a:solidFill>
                <a:latin typeface="Adobe Gothic Std B" panose="020B0800000000000000" pitchFamily="34" charset="-128"/>
                <a:ea typeface="Adobe Gothic Std B" panose="020B0800000000000000" pitchFamily="34" charset="-128"/>
              </a:rPr>
              <a:t/>
            </a:r>
            <a:br>
              <a:rPr lang="en-IN" b="1" dirty="0" smtClean="0">
                <a:solidFill>
                  <a:srgbClr val="C00000"/>
                </a:solidFill>
                <a:latin typeface="Adobe Gothic Std B" panose="020B0800000000000000" pitchFamily="34" charset="-128"/>
                <a:ea typeface="Adobe Gothic Std B" panose="020B0800000000000000" pitchFamily="34" charset="-128"/>
              </a:rPr>
            </a:br>
            <a:r>
              <a:rPr lang="en-IN" b="1" dirty="0" smtClean="0">
                <a:solidFill>
                  <a:srgbClr val="0070C0"/>
                </a:solidFill>
                <a:latin typeface="Adobe Gothic Std B" panose="020B0800000000000000" pitchFamily="34" charset="-128"/>
                <a:ea typeface="Adobe Gothic Std B" panose="020B0800000000000000" pitchFamily="34" charset="-128"/>
              </a:rPr>
              <a:t/>
            </a:r>
            <a:br>
              <a:rPr lang="en-IN" b="1" dirty="0" smtClean="0">
                <a:solidFill>
                  <a:srgbClr val="0070C0"/>
                </a:solidFill>
                <a:latin typeface="Adobe Gothic Std B" panose="020B0800000000000000" pitchFamily="34" charset="-128"/>
                <a:ea typeface="Adobe Gothic Std B" panose="020B0800000000000000" pitchFamily="34" charset="-128"/>
              </a:rPr>
            </a:br>
            <a:r>
              <a:rPr lang="en-IN" sz="2800" b="1" dirty="0" smtClean="0">
                <a:solidFill>
                  <a:srgbClr val="002060"/>
                </a:solidFill>
                <a:latin typeface="Arial Rounded MT Bold" panose="020F0704030504030204" pitchFamily="34" charset="0"/>
              </a:rPr>
              <a:t>Course Code: </a:t>
            </a:r>
            <a:r>
              <a:rPr lang="en-US" sz="2800" b="1" dirty="0" smtClean="0">
                <a:solidFill>
                  <a:srgbClr val="002060"/>
                </a:solidFill>
                <a:effectLst/>
                <a:latin typeface="Arial Rounded MT Bold" panose="020F0704030504030204" pitchFamily="34" charset="0"/>
              </a:rPr>
              <a:t>20B12CS332</a:t>
            </a:r>
            <a:endParaRPr lang="en-IN" sz="2800" b="1" dirty="0">
              <a:solidFill>
                <a:srgbClr val="002060"/>
              </a:solidFill>
              <a:latin typeface="Arial Rounded MT Bold" panose="020F0704030504030204" pitchFamily="34" charset="0"/>
            </a:endParaRPr>
          </a:p>
        </p:txBody>
      </p:sp>
      <p:sp>
        <p:nvSpPr>
          <p:cNvPr id="4" name="Subtitle 3"/>
          <p:cNvSpPr>
            <a:spLocks noGrp="1"/>
          </p:cNvSpPr>
          <p:nvPr>
            <p:ph type="subTitle" idx="1"/>
          </p:nvPr>
        </p:nvSpPr>
        <p:spPr/>
        <p:txBody>
          <a:bodyPr/>
          <a:lstStyle/>
          <a:p>
            <a:endParaRPr lang="en-IN"/>
          </a:p>
        </p:txBody>
      </p:sp>
    </p:spTree>
    <p:extLst>
      <p:ext uri="{BB962C8B-B14F-4D97-AF65-F5344CB8AC3E}">
        <p14:creationId xmlns:p14="http://schemas.microsoft.com/office/powerpoint/2010/main" xmlns="" val="3631807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Limited Privilege</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631387" y="1073824"/>
            <a:ext cx="10515600" cy="5534793"/>
          </a:xfrm>
        </p:spPr>
        <p:txBody>
          <a:bodyPr>
            <a:normAutofit fontScale="92500" lnSpcReduction="20000"/>
          </a:bodyPr>
          <a:lstStyle/>
          <a:p>
            <a:pPr algn="just">
              <a:buFont typeface="Wingdings" panose="05000000000000000000" pitchFamily="2" charset="2"/>
              <a:buChar char="q"/>
            </a:pPr>
            <a:r>
              <a:rPr lang="en-US" sz="3400" b="1" dirty="0" smtClean="0"/>
              <a:t> </a:t>
            </a:r>
            <a:r>
              <a:rPr lang="en-US" sz="3200" dirty="0" smtClean="0"/>
              <a:t>Act </a:t>
            </a:r>
            <a:r>
              <a:rPr lang="en-US" sz="3200" dirty="0"/>
              <a:t>of restraining users and processes so that any harm they can do is not catastrophic. </a:t>
            </a:r>
            <a:endParaRPr lang="en-US" sz="3200" dirty="0" smtClean="0"/>
          </a:p>
          <a:p>
            <a:pPr algn="just">
              <a:buFont typeface="Wingdings" panose="05000000000000000000" pitchFamily="2" charset="2"/>
              <a:buChar char="q"/>
            </a:pPr>
            <a:r>
              <a:rPr lang="en-US" sz="3200" dirty="0"/>
              <a:t>A system that prohibits all accesses to anything by anyone certainly achieves both confidentiality and integrity, but it completely fails availability and usefulness</a:t>
            </a:r>
            <a:r>
              <a:rPr lang="en-US" sz="3200" dirty="0" smtClean="0"/>
              <a:t>.</a:t>
            </a:r>
          </a:p>
          <a:p>
            <a:pPr algn="just">
              <a:buFont typeface="Wingdings" panose="05000000000000000000" pitchFamily="2" charset="2"/>
              <a:buChar char="q"/>
            </a:pPr>
            <a:r>
              <a:rPr lang="en-US" sz="3200" dirty="0"/>
              <a:t>we seek a midpoint that balances the need for some access against the risk of harmful, inappropriate access</a:t>
            </a:r>
            <a:r>
              <a:rPr lang="en-US" sz="3200" dirty="0" smtClean="0"/>
              <a:t>.</a:t>
            </a:r>
          </a:p>
          <a:p>
            <a:pPr algn="just">
              <a:buFont typeface="Wingdings" panose="05000000000000000000" pitchFamily="2" charset="2"/>
              <a:buChar char="q"/>
            </a:pPr>
            <a:r>
              <a:rPr lang="en-US" sz="3200" dirty="0"/>
              <a:t>we want to limit exposure from misbehaving users or malfunctioning </a:t>
            </a:r>
            <a:r>
              <a:rPr lang="en-US" sz="3200" dirty="0" smtClean="0"/>
              <a:t>processes</a:t>
            </a:r>
          </a:p>
          <a:p>
            <a:pPr algn="just">
              <a:buFont typeface="Wingdings" panose="05000000000000000000" pitchFamily="2" charset="2"/>
              <a:buChar char="q"/>
            </a:pPr>
            <a:r>
              <a:rPr lang="en-US" sz="3200" dirty="0"/>
              <a:t>The process of analyzing users and determining the privileges they require is a necessary first step to authorizing within those limits. </a:t>
            </a:r>
            <a:endParaRPr lang="en-US" sz="3200" dirty="0" smtClean="0"/>
          </a:p>
          <a:p>
            <a:pPr algn="just">
              <a:buFont typeface="Wingdings" panose="05000000000000000000" pitchFamily="2" charset="2"/>
              <a:buChar char="q"/>
            </a:pPr>
            <a:r>
              <a:rPr lang="en-US" sz="3200" dirty="0"/>
              <a:t>After establishing the limits, we turn to access control technology to enforce those limits. </a:t>
            </a:r>
          </a:p>
        </p:txBody>
      </p:sp>
    </p:spTree>
    <p:extLst>
      <p:ext uri="{BB962C8B-B14F-4D97-AF65-F5344CB8AC3E}">
        <p14:creationId xmlns:p14="http://schemas.microsoft.com/office/powerpoint/2010/main" xmlns="" val="23059568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Implementing Access Control </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631387" y="1073824"/>
            <a:ext cx="10515600" cy="5534793"/>
          </a:xfrm>
        </p:spPr>
        <p:txBody>
          <a:bodyPr>
            <a:normAutofit/>
          </a:bodyPr>
          <a:lstStyle/>
          <a:p>
            <a:pPr algn="just">
              <a:buFont typeface="Wingdings" panose="05000000000000000000" pitchFamily="2" charset="2"/>
              <a:buChar char="q"/>
            </a:pPr>
            <a:r>
              <a:rPr lang="en-US" sz="3400" dirty="0" smtClean="0"/>
              <a:t>Reference Monitor</a:t>
            </a:r>
          </a:p>
          <a:p>
            <a:pPr algn="just">
              <a:buFont typeface="Wingdings" panose="05000000000000000000" pitchFamily="2" charset="2"/>
              <a:buChar char="q"/>
            </a:pPr>
            <a:r>
              <a:rPr lang="en-US" sz="3400" dirty="0" smtClean="0"/>
              <a:t>Access Control Directory</a:t>
            </a:r>
          </a:p>
          <a:p>
            <a:pPr algn="just">
              <a:buFont typeface="Wingdings" panose="05000000000000000000" pitchFamily="2" charset="2"/>
              <a:buChar char="q"/>
            </a:pPr>
            <a:r>
              <a:rPr lang="en-US" sz="3400" dirty="0" smtClean="0"/>
              <a:t>Access Control Matrix</a:t>
            </a:r>
          </a:p>
          <a:p>
            <a:pPr algn="just">
              <a:buFont typeface="Wingdings" panose="05000000000000000000" pitchFamily="2" charset="2"/>
              <a:buChar char="q"/>
            </a:pPr>
            <a:r>
              <a:rPr lang="en-US" sz="3400" dirty="0" smtClean="0"/>
              <a:t>Access Control List</a:t>
            </a:r>
          </a:p>
          <a:p>
            <a:pPr algn="just">
              <a:buFont typeface="Wingdings" panose="05000000000000000000" pitchFamily="2" charset="2"/>
              <a:buChar char="q"/>
            </a:pPr>
            <a:r>
              <a:rPr lang="en-US" sz="3400" dirty="0" smtClean="0"/>
              <a:t>Privilege List</a:t>
            </a:r>
          </a:p>
          <a:p>
            <a:pPr algn="just">
              <a:buFont typeface="Wingdings" panose="05000000000000000000" pitchFamily="2" charset="2"/>
              <a:buChar char="q"/>
            </a:pPr>
            <a:r>
              <a:rPr lang="en-US" sz="3400" dirty="0" smtClean="0"/>
              <a:t>Capability List</a:t>
            </a:r>
          </a:p>
          <a:p>
            <a:pPr algn="just">
              <a:buFont typeface="Wingdings" panose="05000000000000000000" pitchFamily="2" charset="2"/>
              <a:buChar char="q"/>
            </a:pPr>
            <a:endParaRPr lang="en-US" sz="3200" dirty="0"/>
          </a:p>
        </p:txBody>
      </p:sp>
    </p:spTree>
    <p:extLst>
      <p:ext uri="{BB962C8B-B14F-4D97-AF65-F5344CB8AC3E}">
        <p14:creationId xmlns:p14="http://schemas.microsoft.com/office/powerpoint/2010/main" xmlns="" val="10009433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Reference Monitor</a:t>
            </a:r>
            <a:endParaRPr lang="en-IN" b="1" dirty="0">
              <a:solidFill>
                <a:schemeClr val="bg1"/>
              </a:solidFill>
              <a:latin typeface="Adobe Garamond Pro Bold" panose="02020702060506020403" pitchFamily="18" charset="0"/>
            </a:endParaRPr>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xmlns="" val="0"/>
              </a:ext>
            </a:extLst>
          </a:blip>
          <a:srcRect b="9198"/>
          <a:stretch/>
        </p:blipFill>
        <p:spPr bwMode="auto">
          <a:xfrm>
            <a:off x="2376285" y="1177715"/>
            <a:ext cx="7439430" cy="5007069"/>
          </a:xfrm>
          <a:prstGeom prst="rect">
            <a:avLst/>
          </a:prstGeom>
          <a:noFill/>
          <a:extLst>
            <a:ext uri="{909E8E84-426E-40dd-AFC4-6F175D3DCCD1}">
              <a14:hiddenFill xmlns:lc="http://schemas.openxmlformats.org/drawingml/2006/lockedCanvas" xmlns="" xmlns:a14="http://schemas.microsoft.com/office/drawing/2010/main">
                <a:solidFill>
                  <a:srgbClr val="FFFFFF"/>
                </a:solidFill>
              </a14:hiddenFill>
            </a:ext>
          </a:extLst>
        </p:spPr>
      </p:pic>
    </p:spTree>
    <p:extLst>
      <p:ext uri="{BB962C8B-B14F-4D97-AF65-F5344CB8AC3E}">
        <p14:creationId xmlns:p14="http://schemas.microsoft.com/office/powerpoint/2010/main" xmlns="" val="40306706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Reference Monitor</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631387" y="1073824"/>
            <a:ext cx="10515600" cy="5534793"/>
          </a:xfrm>
        </p:spPr>
        <p:txBody>
          <a:bodyPr>
            <a:normAutofit/>
          </a:bodyPr>
          <a:lstStyle/>
          <a:p>
            <a:pPr algn="just">
              <a:buFont typeface="Wingdings" panose="05000000000000000000" pitchFamily="2" charset="2"/>
              <a:buChar char="q"/>
            </a:pPr>
            <a:r>
              <a:rPr lang="en-US" sz="3400" b="1" dirty="0" smtClean="0"/>
              <a:t> </a:t>
            </a:r>
            <a:r>
              <a:rPr lang="en-US" sz="3200" dirty="0"/>
              <a:t>access control that is always invoked, tamperproof, and </a:t>
            </a:r>
            <a:r>
              <a:rPr lang="en-US" sz="3200" dirty="0" smtClean="0"/>
              <a:t>verifiable.</a:t>
            </a:r>
          </a:p>
          <a:p>
            <a:pPr algn="just">
              <a:buFont typeface="Wingdings" panose="05000000000000000000" pitchFamily="2" charset="2"/>
              <a:buChar char="q"/>
            </a:pPr>
            <a:r>
              <a:rPr lang="en-US" sz="3200" dirty="0"/>
              <a:t>A reference monitor is a notion, not a tool you can buy to plug into a port</a:t>
            </a:r>
            <a:r>
              <a:rPr lang="en-US" sz="3200" dirty="0" smtClean="0"/>
              <a:t>.</a:t>
            </a:r>
          </a:p>
          <a:p>
            <a:pPr algn="just">
              <a:buFont typeface="Wingdings" panose="05000000000000000000" pitchFamily="2" charset="2"/>
              <a:buChar char="q"/>
            </a:pPr>
            <a:r>
              <a:rPr lang="en-US" sz="3200" dirty="0"/>
              <a:t>It could be embedded in an application (to control the application’s objects), part of the operating system (for system-managed objects) or part of an appliance</a:t>
            </a:r>
            <a:r>
              <a:rPr lang="en-US" sz="3200" dirty="0" smtClean="0"/>
              <a:t>.</a:t>
            </a:r>
          </a:p>
          <a:p>
            <a:pPr algn="just">
              <a:buFont typeface="Wingdings" panose="05000000000000000000" pitchFamily="2" charset="2"/>
              <a:buChar char="q"/>
            </a:pPr>
            <a:r>
              <a:rPr lang="en-US" sz="3200" dirty="0"/>
              <a:t>To have an effective reference monitor, we need to consider effective and efficient means to translate policies, the basis for validation, into action.</a:t>
            </a:r>
          </a:p>
        </p:txBody>
      </p:sp>
    </p:spTree>
    <p:extLst>
      <p:ext uri="{BB962C8B-B14F-4D97-AF65-F5344CB8AC3E}">
        <p14:creationId xmlns:p14="http://schemas.microsoft.com/office/powerpoint/2010/main" xmlns="" val="41585476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Access Control Directory</a:t>
            </a:r>
            <a:endParaRPr lang="en-IN" b="1" dirty="0">
              <a:solidFill>
                <a:schemeClr val="bg1"/>
              </a:solidFill>
              <a:latin typeface="Adobe Garamond Pro Bold" panose="02020702060506020403" pitchFamily="18" charset="0"/>
            </a:endParaRPr>
          </a:p>
        </p:txBody>
      </p:sp>
      <p:pic>
        <p:nvPicPr>
          <p:cNvPr id="5" name="Picture 4" descr="fig02-09.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080728" y="937730"/>
            <a:ext cx="8292982" cy="5779957"/>
          </a:xfrm>
          <a:prstGeom prst="rect">
            <a:avLst/>
          </a:prstGeom>
        </p:spPr>
      </p:pic>
      <p:sp>
        <p:nvSpPr>
          <p:cNvPr id="6" name="TextBox 5"/>
          <p:cNvSpPr txBox="1"/>
          <p:nvPr/>
        </p:nvSpPr>
        <p:spPr>
          <a:xfrm>
            <a:off x="735204" y="5944100"/>
            <a:ext cx="4853354" cy="369332"/>
          </a:xfrm>
          <a:prstGeom prst="rect">
            <a:avLst/>
          </a:prstGeom>
          <a:noFill/>
        </p:spPr>
        <p:txBody>
          <a:bodyPr wrap="square" rtlCol="0">
            <a:spAutoFit/>
          </a:bodyPr>
          <a:lstStyle/>
          <a:p>
            <a:r>
              <a:rPr lang="en-IN" dirty="0" smtClean="0"/>
              <a:t>O: Owner, R: Read, W: Write, X: Execute</a:t>
            </a:r>
            <a:endParaRPr lang="en-IN" dirty="0"/>
          </a:p>
        </p:txBody>
      </p:sp>
    </p:spTree>
    <p:extLst>
      <p:ext uri="{BB962C8B-B14F-4D97-AF65-F5344CB8AC3E}">
        <p14:creationId xmlns:p14="http://schemas.microsoft.com/office/powerpoint/2010/main" xmlns="" val="38509361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125"/>
            <a:ext cx="10988040" cy="823595"/>
          </a:xfrm>
        </p:spPr>
        <p:txBody>
          <a:bodyPr/>
          <a:lstStyle/>
          <a:p>
            <a:r>
              <a:rPr lang="en-IN" b="1" dirty="0" smtClean="0">
                <a:latin typeface="Adobe Garamond Pro Bold" panose="02020702060506020403" pitchFamily="18" charset="0"/>
              </a:rPr>
              <a:t>Access Control Directory Issues</a:t>
            </a:r>
            <a:endParaRPr lang="en-US" b="1" dirty="0"/>
          </a:p>
        </p:txBody>
      </p:sp>
      <p:sp>
        <p:nvSpPr>
          <p:cNvPr id="3" name="Content Placeholder 2"/>
          <p:cNvSpPr>
            <a:spLocks noGrp="1"/>
          </p:cNvSpPr>
          <p:nvPr>
            <p:ph idx="1"/>
          </p:nvPr>
        </p:nvSpPr>
        <p:spPr>
          <a:xfrm>
            <a:off x="274320" y="1219200"/>
            <a:ext cx="11628120" cy="5410200"/>
          </a:xfrm>
        </p:spPr>
        <p:txBody>
          <a:bodyPr>
            <a:normAutofit/>
          </a:bodyPr>
          <a:lstStyle/>
          <a:p>
            <a:r>
              <a:rPr lang="en-US" sz="4000" dirty="0" smtClean="0"/>
              <a:t>List becomes too large if many users share objects</a:t>
            </a:r>
          </a:p>
          <a:p>
            <a:r>
              <a:rPr lang="en-US" sz="4000" dirty="0" smtClean="0"/>
              <a:t>Revocation of access</a:t>
            </a:r>
          </a:p>
          <a:p>
            <a:r>
              <a:rPr lang="en-US" sz="4000" dirty="0" smtClean="0"/>
              <a:t>Propagation of access rights</a:t>
            </a:r>
          </a:p>
          <a:p>
            <a:r>
              <a:rPr lang="en-US" sz="4000" dirty="0" smtClean="0"/>
              <a:t>Pseudonyms</a:t>
            </a:r>
          </a:p>
          <a:p>
            <a:r>
              <a:rPr lang="en-US" sz="4000" dirty="0" smtClean="0"/>
              <a:t>Two distinct sets of access rights</a:t>
            </a:r>
            <a:endParaRPr lang="en-US" sz="4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Access Control Matrix</a:t>
            </a:r>
            <a:endParaRPr lang="en-IN" b="1" dirty="0">
              <a:solidFill>
                <a:schemeClr val="bg1"/>
              </a:solidFill>
              <a:latin typeface="Adobe Garamond Pro Bold" panose="02020702060506020403" pitchFamily="18" charset="0"/>
            </a:endParaRPr>
          </a:p>
        </p:txBody>
      </p:sp>
      <p:pic>
        <p:nvPicPr>
          <p:cNvPr id="5" name="Picture 4"/>
          <p:cNvPicPr>
            <a:picLocks noChangeAspect="1"/>
          </p:cNvPicPr>
          <p:nvPr/>
        </p:nvPicPr>
        <p:blipFill>
          <a:blip r:embed="rId2"/>
          <a:stretch>
            <a:fillRect/>
          </a:stretch>
        </p:blipFill>
        <p:spPr>
          <a:xfrm>
            <a:off x="910990" y="1156289"/>
            <a:ext cx="10370019" cy="5471420"/>
          </a:xfrm>
          <a:prstGeom prst="rect">
            <a:avLst/>
          </a:prstGeom>
        </p:spPr>
      </p:pic>
    </p:spTree>
    <p:extLst>
      <p:ext uri="{BB962C8B-B14F-4D97-AF65-F5344CB8AC3E}">
        <p14:creationId xmlns:p14="http://schemas.microsoft.com/office/powerpoint/2010/main" xmlns="" val="25906551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Access Control Matrix</a:t>
            </a:r>
            <a:endParaRPr lang="en-IN" b="1" dirty="0">
              <a:solidFill>
                <a:schemeClr val="bg1"/>
              </a:solidFill>
              <a:latin typeface="Adobe Garamond Pro Bold" panose="02020702060506020403" pitchFamily="18" charset="0"/>
            </a:endParaRPr>
          </a:p>
        </p:txBody>
      </p:sp>
      <p:sp>
        <p:nvSpPr>
          <p:cNvPr id="3" name="TextBox 2"/>
          <p:cNvSpPr txBox="1"/>
          <p:nvPr/>
        </p:nvSpPr>
        <p:spPr>
          <a:xfrm>
            <a:off x="3669322" y="6195309"/>
            <a:ext cx="4853354" cy="369332"/>
          </a:xfrm>
          <a:prstGeom prst="rect">
            <a:avLst/>
          </a:prstGeom>
          <a:noFill/>
        </p:spPr>
        <p:txBody>
          <a:bodyPr wrap="square" rtlCol="0">
            <a:spAutoFit/>
          </a:bodyPr>
          <a:lstStyle/>
          <a:p>
            <a:r>
              <a:rPr lang="en-IN" dirty="0" smtClean="0"/>
              <a:t>O: Owner, R: Read, W: Write, X: Execute</a:t>
            </a:r>
            <a:endParaRPr lang="en-IN" dirty="0"/>
          </a:p>
        </p:txBody>
      </p:sp>
      <p:pic>
        <p:nvPicPr>
          <p:cNvPr id="1026" name="Picture 2"/>
          <p:cNvPicPr>
            <a:picLocks noChangeAspect="1" noChangeArrowheads="1"/>
          </p:cNvPicPr>
          <p:nvPr/>
        </p:nvPicPr>
        <p:blipFill>
          <a:blip r:embed="rId2"/>
          <a:srcRect/>
          <a:stretch>
            <a:fillRect/>
          </a:stretch>
        </p:blipFill>
        <p:spPr bwMode="auto">
          <a:xfrm>
            <a:off x="2866073" y="1111568"/>
            <a:ext cx="6581775" cy="5457825"/>
          </a:xfrm>
          <a:prstGeom prst="rect">
            <a:avLst/>
          </a:prstGeom>
          <a:noFill/>
          <a:ln w="9525">
            <a:noFill/>
            <a:miter lim="800000"/>
            <a:headEnd/>
            <a:tailEnd/>
          </a:ln>
          <a:effectLst/>
        </p:spPr>
      </p:pic>
    </p:spTree>
    <p:extLst>
      <p:ext uri="{BB962C8B-B14F-4D97-AF65-F5344CB8AC3E}">
        <p14:creationId xmlns:p14="http://schemas.microsoft.com/office/powerpoint/2010/main" xmlns="" val="5924106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138219"/>
            <a:ext cx="12192000" cy="619613"/>
          </a:xfrm>
          <a:prstGeom prst="rect">
            <a:avLst/>
          </a:prstGeom>
          <a:solidFill>
            <a:srgbClr val="002060"/>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smtClean="0">
                <a:solidFill>
                  <a:schemeClr val="bg1"/>
                </a:solidFill>
                <a:latin typeface="Adobe Garamond Pro Bold" panose="02020702060506020403" pitchFamily="18" charset="0"/>
              </a:rPr>
              <a:t>Access Control List</a:t>
            </a:r>
            <a:endParaRPr lang="en-IN" b="1" dirty="0">
              <a:solidFill>
                <a:schemeClr val="bg1"/>
              </a:solidFill>
              <a:latin typeface="Adobe Garamond Pro Bold" panose="02020702060506020403" pitchFamily="18" charset="0"/>
            </a:endParaRPr>
          </a:p>
        </p:txBody>
      </p:sp>
      <p:sp>
        <p:nvSpPr>
          <p:cNvPr id="4" name="Content Placeholder 1"/>
          <p:cNvSpPr>
            <a:spLocks noGrp="1"/>
          </p:cNvSpPr>
          <p:nvPr>
            <p:ph idx="1"/>
          </p:nvPr>
        </p:nvSpPr>
        <p:spPr>
          <a:xfrm>
            <a:off x="407528" y="1071999"/>
            <a:ext cx="11376943" cy="5178806"/>
          </a:xfrm>
        </p:spPr>
        <p:txBody>
          <a:bodyPr>
            <a:normAutofit/>
          </a:bodyPr>
          <a:lstStyle/>
          <a:p>
            <a:pPr lvl="1" algn="just">
              <a:lnSpc>
                <a:spcPct val="100000"/>
              </a:lnSpc>
              <a:buFont typeface="Wingdings" panose="05000000000000000000" pitchFamily="2" charset="2"/>
              <a:buChar char="q"/>
            </a:pPr>
            <a:r>
              <a:rPr lang="en-US" altLang="en-US" sz="3200" b="1" dirty="0" smtClean="0">
                <a:solidFill>
                  <a:schemeClr val="accent5">
                    <a:lumMod val="50000"/>
                  </a:schemeClr>
                </a:solidFill>
              </a:rPr>
              <a:t> </a:t>
            </a:r>
            <a:r>
              <a:rPr lang="en-IN" sz="3200" b="1" dirty="0" smtClean="0">
                <a:solidFill>
                  <a:schemeClr val="accent5">
                    <a:lumMod val="50000"/>
                  </a:schemeClr>
                </a:solidFill>
              </a:rPr>
              <a:t>Split</a:t>
            </a:r>
            <a:r>
              <a:rPr lang="en-IN" sz="3200" dirty="0" smtClean="0">
                <a:solidFill>
                  <a:schemeClr val="accent5">
                    <a:lumMod val="50000"/>
                  </a:schemeClr>
                </a:solidFill>
              </a:rPr>
              <a:t> </a:t>
            </a:r>
            <a:r>
              <a:rPr lang="en-IN" sz="3200" dirty="0">
                <a:solidFill>
                  <a:schemeClr val="accent5">
                    <a:lumMod val="50000"/>
                  </a:schemeClr>
                </a:solidFill>
              </a:rPr>
              <a:t>the </a:t>
            </a:r>
            <a:r>
              <a:rPr lang="en-IN" sz="3200" b="1" smtClean="0">
                <a:solidFill>
                  <a:schemeClr val="accent5">
                    <a:lumMod val="50000"/>
                  </a:schemeClr>
                </a:solidFill>
              </a:rPr>
              <a:t>Access control matrix</a:t>
            </a:r>
            <a:r>
              <a:rPr lang="en-IN" sz="3200" smtClean="0">
                <a:solidFill>
                  <a:schemeClr val="accent5">
                    <a:lumMod val="50000"/>
                  </a:schemeClr>
                </a:solidFill>
              </a:rPr>
              <a:t> </a:t>
            </a:r>
            <a:r>
              <a:rPr lang="en-IN" sz="3200" dirty="0">
                <a:solidFill>
                  <a:schemeClr val="accent5">
                    <a:lumMod val="50000"/>
                  </a:schemeClr>
                </a:solidFill>
              </a:rPr>
              <a:t>into its </a:t>
            </a:r>
            <a:r>
              <a:rPr lang="en-IN" sz="3200" b="1" dirty="0">
                <a:solidFill>
                  <a:schemeClr val="accent5">
                    <a:lumMod val="50000"/>
                  </a:schemeClr>
                </a:solidFill>
              </a:rPr>
              <a:t>columns</a:t>
            </a:r>
            <a:r>
              <a:rPr lang="en-IN" sz="3200" dirty="0">
                <a:solidFill>
                  <a:schemeClr val="accent5">
                    <a:lumMod val="50000"/>
                  </a:schemeClr>
                </a:solidFill>
              </a:rPr>
              <a:t> and </a:t>
            </a:r>
            <a:r>
              <a:rPr lang="en-IN" sz="3200" b="1" dirty="0">
                <a:solidFill>
                  <a:schemeClr val="accent5">
                    <a:lumMod val="50000"/>
                  </a:schemeClr>
                </a:solidFill>
              </a:rPr>
              <a:t>store</a:t>
            </a:r>
            <a:r>
              <a:rPr lang="en-IN" sz="3200" dirty="0">
                <a:solidFill>
                  <a:schemeClr val="accent5">
                    <a:lumMod val="50000"/>
                  </a:schemeClr>
                </a:solidFill>
              </a:rPr>
              <a:t> each column with its </a:t>
            </a:r>
            <a:r>
              <a:rPr lang="en-IN" sz="3200" b="1" dirty="0">
                <a:solidFill>
                  <a:schemeClr val="accent5">
                    <a:lumMod val="50000"/>
                  </a:schemeClr>
                </a:solidFill>
              </a:rPr>
              <a:t>corresponding object</a:t>
            </a:r>
            <a:r>
              <a:rPr lang="en-IN" sz="3200" dirty="0">
                <a:solidFill>
                  <a:schemeClr val="accent5">
                    <a:lumMod val="50000"/>
                  </a:schemeClr>
                </a:solidFill>
              </a:rPr>
              <a:t>. </a:t>
            </a:r>
            <a:endParaRPr lang="en-IN" sz="3200" dirty="0" smtClean="0">
              <a:solidFill>
                <a:schemeClr val="accent5">
                  <a:lumMod val="50000"/>
                </a:schemeClr>
              </a:solidFill>
            </a:endParaRPr>
          </a:p>
          <a:p>
            <a:pPr lvl="1" algn="just">
              <a:lnSpc>
                <a:spcPct val="100000"/>
              </a:lnSpc>
              <a:buFont typeface="Wingdings" panose="05000000000000000000" pitchFamily="2" charset="2"/>
              <a:buChar char="q"/>
            </a:pPr>
            <a:r>
              <a:rPr lang="en-IN" sz="3200" dirty="0">
                <a:solidFill>
                  <a:schemeClr val="accent5">
                    <a:lumMod val="50000"/>
                  </a:schemeClr>
                </a:solidFill>
              </a:rPr>
              <a:t>These </a:t>
            </a:r>
            <a:r>
              <a:rPr lang="en-IN" sz="3200" b="1" dirty="0">
                <a:solidFill>
                  <a:schemeClr val="accent5">
                    <a:lumMod val="50000"/>
                  </a:schemeClr>
                </a:solidFill>
              </a:rPr>
              <a:t>columns</a:t>
            </a:r>
            <a:r>
              <a:rPr lang="en-IN" sz="3200" dirty="0">
                <a:solidFill>
                  <a:schemeClr val="accent5">
                    <a:lumMod val="50000"/>
                  </a:schemeClr>
                </a:solidFill>
              </a:rPr>
              <a:t> are known as </a:t>
            </a:r>
            <a:r>
              <a:rPr lang="en-IN" sz="3200" b="1" dirty="0">
                <a:solidFill>
                  <a:schemeClr val="accent5">
                    <a:lumMod val="50000"/>
                  </a:schemeClr>
                </a:solidFill>
              </a:rPr>
              <a:t>access control lists</a:t>
            </a:r>
            <a:r>
              <a:rPr lang="en-IN" sz="3200" dirty="0">
                <a:solidFill>
                  <a:schemeClr val="accent5">
                    <a:lumMod val="50000"/>
                  </a:schemeClr>
                </a:solidFill>
              </a:rPr>
              <a:t>, or ACLs. </a:t>
            </a:r>
          </a:p>
          <a:p>
            <a:pPr lvl="1" algn="just">
              <a:lnSpc>
                <a:spcPct val="100000"/>
              </a:lnSpc>
              <a:buFont typeface="Wingdings" panose="05000000000000000000" pitchFamily="2" charset="2"/>
              <a:buChar char="q"/>
            </a:pPr>
            <a:r>
              <a:rPr lang="en-IN" sz="3200" dirty="0" smtClean="0">
                <a:solidFill>
                  <a:schemeClr val="accent5">
                    <a:lumMod val="50000"/>
                  </a:schemeClr>
                </a:solidFill>
              </a:rPr>
              <a:t>Whenever </a:t>
            </a:r>
            <a:r>
              <a:rPr lang="en-IN" sz="3200" dirty="0">
                <a:solidFill>
                  <a:schemeClr val="accent5">
                    <a:lumMod val="50000"/>
                  </a:schemeClr>
                </a:solidFill>
              </a:rPr>
              <a:t>an </a:t>
            </a:r>
            <a:r>
              <a:rPr lang="en-IN" sz="3200" b="1" dirty="0">
                <a:solidFill>
                  <a:schemeClr val="accent5">
                    <a:lumMod val="50000"/>
                  </a:schemeClr>
                </a:solidFill>
              </a:rPr>
              <a:t>object is accessed</a:t>
            </a:r>
            <a:r>
              <a:rPr lang="en-IN" sz="3200" dirty="0">
                <a:solidFill>
                  <a:schemeClr val="accent5">
                    <a:lumMod val="50000"/>
                  </a:schemeClr>
                </a:solidFill>
              </a:rPr>
              <a:t>, its </a:t>
            </a:r>
            <a:r>
              <a:rPr lang="en-IN" sz="3200" b="1" dirty="0">
                <a:solidFill>
                  <a:schemeClr val="accent5">
                    <a:lumMod val="50000"/>
                  </a:schemeClr>
                </a:solidFill>
              </a:rPr>
              <a:t>column</a:t>
            </a:r>
            <a:r>
              <a:rPr lang="en-IN" sz="3200" dirty="0">
                <a:solidFill>
                  <a:schemeClr val="accent5">
                    <a:lumMod val="50000"/>
                  </a:schemeClr>
                </a:solidFill>
              </a:rPr>
              <a:t> of the access control matrix could be consulted to see whether the operation is allowed. </a:t>
            </a:r>
            <a:endParaRPr lang="en-IN" sz="3200" dirty="0" smtClean="0">
              <a:solidFill>
                <a:schemeClr val="accent5">
                  <a:lumMod val="50000"/>
                </a:schemeClr>
              </a:solidFill>
            </a:endParaRPr>
          </a:p>
          <a:p>
            <a:pPr lvl="1" algn="just">
              <a:lnSpc>
                <a:spcPct val="100000"/>
              </a:lnSpc>
              <a:buFont typeface="Wingdings" panose="05000000000000000000" pitchFamily="2" charset="2"/>
              <a:buChar char="q"/>
            </a:pPr>
            <a:r>
              <a:rPr lang="en-IN" sz="3200" dirty="0" smtClean="0">
                <a:solidFill>
                  <a:schemeClr val="accent5">
                    <a:lumMod val="50000"/>
                  </a:schemeClr>
                </a:solidFill>
              </a:rPr>
              <a:t>For </a:t>
            </a:r>
            <a:r>
              <a:rPr lang="en-IN" sz="3200" dirty="0">
                <a:solidFill>
                  <a:schemeClr val="accent5">
                    <a:lumMod val="50000"/>
                  </a:schemeClr>
                </a:solidFill>
              </a:rPr>
              <a:t>example, the ACL corresponding to insurance data in is</a:t>
            </a:r>
          </a:p>
          <a:p>
            <a:pPr lvl="1">
              <a:lnSpc>
                <a:spcPct val="100000"/>
              </a:lnSpc>
              <a:buFont typeface="Wingdings" panose="05000000000000000000" pitchFamily="2" charset="2"/>
              <a:buChar char="§"/>
            </a:pPr>
            <a:r>
              <a:rPr lang="en-IN" sz="3200" dirty="0">
                <a:solidFill>
                  <a:schemeClr val="accent5">
                    <a:lumMod val="50000"/>
                  </a:schemeClr>
                </a:solidFill>
              </a:rPr>
              <a:t>(Bob, —), (Alice, </a:t>
            </a:r>
            <a:r>
              <a:rPr lang="en-IN" sz="3200" dirty="0" err="1">
                <a:solidFill>
                  <a:schemeClr val="accent5">
                    <a:lumMod val="50000"/>
                  </a:schemeClr>
                </a:solidFill>
              </a:rPr>
              <a:t>rw</a:t>
            </a:r>
            <a:r>
              <a:rPr lang="en-IN" sz="3200" dirty="0">
                <a:solidFill>
                  <a:schemeClr val="accent5">
                    <a:lumMod val="50000"/>
                  </a:schemeClr>
                </a:solidFill>
              </a:rPr>
              <a:t>), (Sam, </a:t>
            </a:r>
            <a:r>
              <a:rPr lang="en-IN" sz="3200" dirty="0" err="1">
                <a:solidFill>
                  <a:schemeClr val="accent5">
                    <a:lumMod val="50000"/>
                  </a:schemeClr>
                </a:solidFill>
              </a:rPr>
              <a:t>rw</a:t>
            </a:r>
            <a:r>
              <a:rPr lang="en-IN" sz="3200" dirty="0">
                <a:solidFill>
                  <a:schemeClr val="accent5">
                    <a:lumMod val="50000"/>
                  </a:schemeClr>
                </a:solidFill>
              </a:rPr>
              <a:t>), (Accounting program, </a:t>
            </a:r>
            <a:r>
              <a:rPr lang="en-IN" sz="3200" dirty="0" err="1">
                <a:solidFill>
                  <a:schemeClr val="accent5">
                    <a:lumMod val="50000"/>
                  </a:schemeClr>
                </a:solidFill>
              </a:rPr>
              <a:t>rw</a:t>
            </a:r>
            <a:r>
              <a:rPr lang="en-IN" sz="3200" dirty="0" smtClean="0">
                <a:solidFill>
                  <a:schemeClr val="accent5">
                    <a:lumMod val="50000"/>
                  </a:schemeClr>
                </a:solidFill>
              </a:rPr>
              <a:t>)</a:t>
            </a:r>
            <a:r>
              <a:rPr lang="en-IN" sz="3200" dirty="0" smtClean="0"/>
              <a:t>.</a:t>
            </a:r>
            <a:endParaRPr lang="en-IN" sz="3200" dirty="0"/>
          </a:p>
          <a:p>
            <a:pPr lvl="1" algn="just">
              <a:buFont typeface="Wingdings" panose="05000000000000000000" pitchFamily="2" charset="2"/>
              <a:buChar char="q"/>
            </a:pPr>
            <a:endParaRPr lang="en-US" altLang="en-US" sz="3200" dirty="0">
              <a:solidFill>
                <a:srgbClr val="002060"/>
              </a:solidFill>
            </a:endParaRPr>
          </a:p>
        </p:txBody>
      </p:sp>
    </p:spTree>
    <p:extLst>
      <p:ext uri="{BB962C8B-B14F-4D97-AF65-F5344CB8AC3E}">
        <p14:creationId xmlns:p14="http://schemas.microsoft.com/office/powerpoint/2010/main" xmlns="" val="13930993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138219"/>
            <a:ext cx="12192000" cy="619613"/>
          </a:xfrm>
          <a:prstGeom prst="rect">
            <a:avLst/>
          </a:prstGeom>
          <a:solidFill>
            <a:srgbClr val="002060"/>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smtClean="0">
                <a:solidFill>
                  <a:schemeClr val="bg1"/>
                </a:solidFill>
                <a:latin typeface="Adobe Garamond Pro Bold" panose="02020702060506020403" pitchFamily="18" charset="0"/>
              </a:rPr>
              <a:t>Access Control List Diagram</a:t>
            </a:r>
            <a:endParaRPr lang="en-IN" b="1" dirty="0">
              <a:solidFill>
                <a:schemeClr val="bg1"/>
              </a:solidFill>
              <a:latin typeface="Adobe Garamond Pro Bold" panose="02020702060506020403" pitchFamily="18" charset="0"/>
            </a:endParaRPr>
          </a:p>
        </p:txBody>
      </p:sp>
      <p:pic>
        <p:nvPicPr>
          <p:cNvPr id="2" name="Picture 1"/>
          <p:cNvPicPr>
            <a:picLocks noChangeAspect="1"/>
          </p:cNvPicPr>
          <p:nvPr/>
        </p:nvPicPr>
        <p:blipFill>
          <a:blip r:embed="rId2"/>
          <a:stretch>
            <a:fillRect/>
          </a:stretch>
        </p:blipFill>
        <p:spPr>
          <a:xfrm>
            <a:off x="3674609" y="1294144"/>
            <a:ext cx="4581525" cy="4953000"/>
          </a:xfrm>
          <a:prstGeom prst="rect">
            <a:avLst/>
          </a:prstGeom>
        </p:spPr>
      </p:pic>
    </p:spTree>
    <p:extLst>
      <p:ext uri="{BB962C8B-B14F-4D97-AF65-F5344CB8AC3E}">
        <p14:creationId xmlns:p14="http://schemas.microsoft.com/office/powerpoint/2010/main" xmlns="" val="3969961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Contents of Module 5 </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747764" y="1323206"/>
            <a:ext cx="11089193" cy="4918105"/>
          </a:xfrm>
        </p:spPr>
        <p:txBody>
          <a:bodyPr>
            <a:normAutofit/>
          </a:bodyPr>
          <a:lstStyle/>
          <a:p>
            <a:pPr marL="457200" indent="-457200" algn="just">
              <a:lnSpc>
                <a:spcPct val="120000"/>
              </a:lnSpc>
              <a:buFont typeface="Wingdings" panose="05000000000000000000" pitchFamily="2" charset="2"/>
              <a:buChar char="q"/>
            </a:pPr>
            <a:r>
              <a:rPr lang="en-US" sz="3600" dirty="0" smtClean="0"/>
              <a:t>Access Policies</a:t>
            </a:r>
          </a:p>
          <a:p>
            <a:pPr marL="457200" indent="-457200" algn="just">
              <a:lnSpc>
                <a:spcPct val="120000"/>
              </a:lnSpc>
              <a:buFont typeface="Wingdings" panose="05000000000000000000" pitchFamily="2" charset="2"/>
              <a:buChar char="q"/>
            </a:pPr>
            <a:r>
              <a:rPr lang="en-US" sz="3600" dirty="0" smtClean="0"/>
              <a:t>Implementing Access Control</a:t>
            </a:r>
          </a:p>
          <a:p>
            <a:pPr marL="457200" indent="-457200" algn="just">
              <a:lnSpc>
                <a:spcPct val="120000"/>
              </a:lnSpc>
              <a:buFont typeface="Wingdings" panose="05000000000000000000" pitchFamily="2" charset="2"/>
              <a:buChar char="q"/>
            </a:pPr>
            <a:r>
              <a:rPr lang="en-US" sz="3600" dirty="0" smtClean="0"/>
              <a:t>Procedure Oriented Access Control</a:t>
            </a:r>
          </a:p>
          <a:p>
            <a:pPr marL="457200" indent="-457200" algn="just">
              <a:lnSpc>
                <a:spcPct val="120000"/>
              </a:lnSpc>
              <a:buFont typeface="Wingdings" panose="05000000000000000000" pitchFamily="2" charset="2"/>
              <a:buChar char="q"/>
            </a:pPr>
            <a:r>
              <a:rPr lang="en-US" sz="3600" dirty="0" smtClean="0"/>
              <a:t>Role Based Access Control</a:t>
            </a:r>
          </a:p>
          <a:p>
            <a:pPr marL="457200" indent="-457200" algn="just">
              <a:lnSpc>
                <a:spcPct val="120000"/>
              </a:lnSpc>
              <a:buFont typeface="Wingdings" panose="05000000000000000000" pitchFamily="2" charset="2"/>
              <a:buChar char="q"/>
            </a:pPr>
            <a:r>
              <a:rPr lang="en-US" sz="3600" dirty="0" err="1" smtClean="0"/>
              <a:t>Captchas</a:t>
            </a:r>
            <a:endParaRPr lang="en-US" sz="3600" dirty="0" smtClean="0"/>
          </a:p>
        </p:txBody>
      </p:sp>
    </p:spTree>
    <p:extLst>
      <p:ext uri="{BB962C8B-B14F-4D97-AF65-F5344CB8AC3E}">
        <p14:creationId xmlns:p14="http://schemas.microsoft.com/office/powerpoint/2010/main" xmlns="" val="6942733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138219"/>
            <a:ext cx="12192000" cy="619613"/>
          </a:xfrm>
          <a:prstGeom prst="rect">
            <a:avLst/>
          </a:prstGeom>
          <a:solidFill>
            <a:srgbClr val="002060"/>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smtClean="0">
                <a:solidFill>
                  <a:schemeClr val="bg1"/>
                </a:solidFill>
                <a:latin typeface="Adobe Garamond Pro Bold" panose="02020702060506020403" pitchFamily="18" charset="0"/>
              </a:rPr>
              <a:t>Access Control List Diagram</a:t>
            </a:r>
            <a:endParaRPr lang="en-IN" b="1" dirty="0">
              <a:solidFill>
                <a:schemeClr val="bg1"/>
              </a:solidFill>
              <a:latin typeface="Adobe Garamond Pro Bold" panose="02020702060506020403" pitchFamily="18" charset="0"/>
            </a:endParaRPr>
          </a:p>
        </p:txBody>
      </p:sp>
      <p:pic>
        <p:nvPicPr>
          <p:cNvPr id="4" name="Picture 3" descr="fig02-13.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282817" y="1242794"/>
            <a:ext cx="5626365" cy="5414358"/>
          </a:xfrm>
          <a:prstGeom prst="rect">
            <a:avLst/>
          </a:prstGeom>
        </p:spPr>
      </p:pic>
    </p:spTree>
    <p:extLst>
      <p:ext uri="{BB962C8B-B14F-4D97-AF65-F5344CB8AC3E}">
        <p14:creationId xmlns:p14="http://schemas.microsoft.com/office/powerpoint/2010/main" xmlns="" val="28985427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138219"/>
            <a:ext cx="12192000" cy="619613"/>
          </a:xfrm>
          <a:prstGeom prst="rect">
            <a:avLst/>
          </a:prstGeom>
          <a:solidFill>
            <a:srgbClr val="002060"/>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smtClean="0">
                <a:solidFill>
                  <a:schemeClr val="bg1"/>
                </a:solidFill>
                <a:latin typeface="Adobe Garamond Pro Bold" panose="02020702060506020403" pitchFamily="18" charset="0"/>
              </a:rPr>
              <a:t>Privilege List</a:t>
            </a:r>
            <a:endParaRPr lang="en-IN" b="1" dirty="0">
              <a:solidFill>
                <a:schemeClr val="bg1"/>
              </a:solidFill>
              <a:latin typeface="Adobe Garamond Pro Bold" panose="02020702060506020403" pitchFamily="18" charset="0"/>
            </a:endParaRPr>
          </a:p>
        </p:txBody>
      </p:sp>
      <p:sp>
        <p:nvSpPr>
          <p:cNvPr id="5" name="Rectangle 4"/>
          <p:cNvSpPr/>
          <p:nvPr/>
        </p:nvSpPr>
        <p:spPr>
          <a:xfrm>
            <a:off x="807720" y="1417320"/>
            <a:ext cx="10241280" cy="4031873"/>
          </a:xfrm>
          <a:prstGeom prst="rect">
            <a:avLst/>
          </a:prstGeom>
        </p:spPr>
        <p:txBody>
          <a:bodyPr wrap="square">
            <a:spAutoFit/>
          </a:bodyPr>
          <a:lstStyle/>
          <a:p>
            <a:r>
              <a:rPr lang="en-US" sz="3200" dirty="0" smtClean="0"/>
              <a:t>A privilege list, sometimes called a directory</a:t>
            </a:r>
          </a:p>
          <a:p>
            <a:r>
              <a:rPr lang="en-US" sz="3200" dirty="0" smtClean="0"/>
              <a:t>It  is a row of the access matrix, showing all those privileges or access rights for a given subject.</a:t>
            </a:r>
          </a:p>
          <a:p>
            <a:r>
              <a:rPr lang="en-US" sz="3200" dirty="0" smtClean="0"/>
              <a:t>Advantage of a privilege list is ease of revocation</a:t>
            </a:r>
          </a:p>
          <a:p>
            <a:endParaRPr lang="en-US" sz="3200" dirty="0" smtClean="0"/>
          </a:p>
          <a:p>
            <a:r>
              <a:rPr lang="en-US" sz="3200" dirty="0" smtClean="0"/>
              <a:t>If a user is removed from the system, the privilege list shows all objects to which the user has access so that those rights can be  removed from the object.</a:t>
            </a:r>
            <a:endParaRPr lang="en-US" sz="3200" dirty="0"/>
          </a:p>
        </p:txBody>
      </p:sp>
    </p:spTree>
    <p:extLst>
      <p:ext uri="{BB962C8B-B14F-4D97-AF65-F5344CB8AC3E}">
        <p14:creationId xmlns:p14="http://schemas.microsoft.com/office/powerpoint/2010/main" xmlns="" val="28985427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138219"/>
            <a:ext cx="12192000" cy="619613"/>
          </a:xfrm>
          <a:prstGeom prst="rect">
            <a:avLst/>
          </a:prstGeom>
          <a:solidFill>
            <a:srgbClr val="002060"/>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smtClean="0">
                <a:solidFill>
                  <a:schemeClr val="bg1"/>
                </a:solidFill>
                <a:latin typeface="Adobe Garamond Pro Bold" panose="02020702060506020403" pitchFamily="18" charset="0"/>
              </a:rPr>
              <a:t>Capability List</a:t>
            </a:r>
            <a:endParaRPr lang="en-IN" b="1" dirty="0">
              <a:solidFill>
                <a:schemeClr val="bg1"/>
              </a:solidFill>
              <a:latin typeface="Adobe Garamond Pro Bold" panose="02020702060506020403" pitchFamily="18" charset="0"/>
            </a:endParaRPr>
          </a:p>
        </p:txBody>
      </p:sp>
      <p:sp>
        <p:nvSpPr>
          <p:cNvPr id="4" name="Content Placeholder 1"/>
          <p:cNvSpPr>
            <a:spLocks noGrp="1"/>
          </p:cNvSpPr>
          <p:nvPr>
            <p:ph idx="1"/>
          </p:nvPr>
        </p:nvSpPr>
        <p:spPr>
          <a:xfrm>
            <a:off x="407528" y="1071999"/>
            <a:ext cx="11376943" cy="5178806"/>
          </a:xfrm>
        </p:spPr>
        <p:txBody>
          <a:bodyPr>
            <a:normAutofit/>
          </a:bodyPr>
          <a:lstStyle/>
          <a:p>
            <a:pPr lvl="1" algn="just">
              <a:lnSpc>
                <a:spcPct val="100000"/>
              </a:lnSpc>
              <a:buFont typeface="Wingdings" panose="05000000000000000000" pitchFamily="2" charset="2"/>
              <a:buChar char="q"/>
            </a:pPr>
            <a:r>
              <a:rPr lang="en-US" altLang="en-US" sz="3200" b="1" dirty="0" smtClean="0">
                <a:solidFill>
                  <a:schemeClr val="accent5">
                    <a:lumMod val="50000"/>
                  </a:schemeClr>
                </a:solidFill>
              </a:rPr>
              <a:t> </a:t>
            </a:r>
            <a:r>
              <a:rPr lang="en-IN" sz="3200" dirty="0" smtClean="0">
                <a:solidFill>
                  <a:schemeClr val="accent5">
                    <a:lumMod val="50000"/>
                  </a:schemeClr>
                </a:solidFill>
              </a:rPr>
              <a:t>Alternatively</a:t>
            </a:r>
            <a:r>
              <a:rPr lang="en-IN" sz="3200" dirty="0">
                <a:solidFill>
                  <a:schemeClr val="accent5">
                    <a:lumMod val="50000"/>
                  </a:schemeClr>
                </a:solidFill>
              </a:rPr>
              <a:t>, we could store the access control matrix by row, where each row is stored with its corresponding subject. </a:t>
            </a:r>
            <a:endParaRPr lang="en-IN" sz="3200" dirty="0" smtClean="0">
              <a:solidFill>
                <a:schemeClr val="accent5">
                  <a:lumMod val="50000"/>
                </a:schemeClr>
              </a:solidFill>
            </a:endParaRPr>
          </a:p>
          <a:p>
            <a:pPr lvl="1" algn="just">
              <a:lnSpc>
                <a:spcPct val="100000"/>
              </a:lnSpc>
              <a:buFont typeface="Wingdings" panose="05000000000000000000" pitchFamily="2" charset="2"/>
              <a:buChar char="q"/>
            </a:pPr>
            <a:r>
              <a:rPr lang="en-IN" sz="3200" dirty="0" smtClean="0">
                <a:solidFill>
                  <a:schemeClr val="accent5">
                    <a:lumMod val="50000"/>
                  </a:schemeClr>
                </a:solidFill>
              </a:rPr>
              <a:t>Whenever </a:t>
            </a:r>
            <a:r>
              <a:rPr lang="en-IN" sz="3200" dirty="0">
                <a:solidFill>
                  <a:schemeClr val="accent5">
                    <a:lumMod val="50000"/>
                  </a:schemeClr>
                </a:solidFill>
              </a:rPr>
              <a:t>a subject tries to perform an operation, we can consult its row of the access control matrix to see if the operation is allowed. </a:t>
            </a:r>
            <a:endParaRPr lang="en-IN" sz="3200" dirty="0" smtClean="0">
              <a:solidFill>
                <a:schemeClr val="accent5">
                  <a:lumMod val="50000"/>
                </a:schemeClr>
              </a:solidFill>
            </a:endParaRPr>
          </a:p>
          <a:p>
            <a:pPr lvl="1" algn="just">
              <a:lnSpc>
                <a:spcPct val="100000"/>
              </a:lnSpc>
              <a:buFont typeface="Wingdings" panose="05000000000000000000" pitchFamily="2" charset="2"/>
              <a:buChar char="q"/>
            </a:pPr>
            <a:r>
              <a:rPr lang="en-IN" sz="3200" dirty="0" smtClean="0">
                <a:solidFill>
                  <a:schemeClr val="accent5">
                    <a:lumMod val="50000"/>
                  </a:schemeClr>
                </a:solidFill>
              </a:rPr>
              <a:t>This </a:t>
            </a:r>
            <a:r>
              <a:rPr lang="en-IN" sz="3200" dirty="0">
                <a:solidFill>
                  <a:schemeClr val="accent5">
                    <a:lumMod val="50000"/>
                  </a:schemeClr>
                </a:solidFill>
              </a:rPr>
              <a:t>approach is know as capabilities, or C-lists. </a:t>
            </a:r>
            <a:endParaRPr lang="en-IN" sz="3200" dirty="0" smtClean="0">
              <a:solidFill>
                <a:schemeClr val="accent5">
                  <a:lumMod val="50000"/>
                </a:schemeClr>
              </a:solidFill>
            </a:endParaRPr>
          </a:p>
          <a:p>
            <a:pPr lvl="1" algn="just">
              <a:lnSpc>
                <a:spcPct val="100000"/>
              </a:lnSpc>
              <a:buFont typeface="Wingdings" panose="05000000000000000000" pitchFamily="2" charset="2"/>
              <a:buChar char="q"/>
            </a:pPr>
            <a:r>
              <a:rPr lang="en-IN" sz="3200" dirty="0" smtClean="0">
                <a:solidFill>
                  <a:schemeClr val="accent5">
                    <a:lumMod val="50000"/>
                  </a:schemeClr>
                </a:solidFill>
              </a:rPr>
              <a:t>For </a:t>
            </a:r>
            <a:r>
              <a:rPr lang="en-IN" sz="3200" dirty="0">
                <a:solidFill>
                  <a:schemeClr val="accent5">
                    <a:lumMod val="50000"/>
                  </a:schemeClr>
                </a:solidFill>
              </a:rPr>
              <a:t>example, Alice’s C-list is (OS, </a:t>
            </a:r>
            <a:r>
              <a:rPr lang="en-IN" sz="3200" dirty="0" err="1">
                <a:solidFill>
                  <a:schemeClr val="accent5">
                    <a:lumMod val="50000"/>
                  </a:schemeClr>
                </a:solidFill>
              </a:rPr>
              <a:t>rx</a:t>
            </a:r>
            <a:r>
              <a:rPr lang="en-IN" sz="3200" dirty="0">
                <a:solidFill>
                  <a:schemeClr val="accent5">
                    <a:lumMod val="50000"/>
                  </a:schemeClr>
                </a:solidFill>
              </a:rPr>
              <a:t>), (accounting program, </a:t>
            </a:r>
            <a:r>
              <a:rPr lang="en-IN" sz="3200" dirty="0" err="1">
                <a:solidFill>
                  <a:schemeClr val="accent5">
                    <a:lumMod val="50000"/>
                  </a:schemeClr>
                </a:solidFill>
              </a:rPr>
              <a:t>rx</a:t>
            </a:r>
            <a:r>
              <a:rPr lang="en-IN" sz="3200" dirty="0">
                <a:solidFill>
                  <a:schemeClr val="accent5">
                    <a:lumMod val="50000"/>
                  </a:schemeClr>
                </a:solidFill>
              </a:rPr>
              <a:t>), (accounting data, r), (insurance data, </a:t>
            </a:r>
            <a:r>
              <a:rPr lang="en-IN" sz="3200" dirty="0" err="1">
                <a:solidFill>
                  <a:schemeClr val="accent5">
                    <a:lumMod val="50000"/>
                  </a:schemeClr>
                </a:solidFill>
              </a:rPr>
              <a:t>rw</a:t>
            </a:r>
            <a:r>
              <a:rPr lang="en-IN" sz="3200" dirty="0">
                <a:solidFill>
                  <a:schemeClr val="accent5">
                    <a:lumMod val="50000"/>
                  </a:schemeClr>
                </a:solidFill>
              </a:rPr>
              <a:t>), (payroll data, </a:t>
            </a:r>
            <a:r>
              <a:rPr lang="en-IN" sz="3200" dirty="0" err="1">
                <a:solidFill>
                  <a:schemeClr val="accent5">
                    <a:lumMod val="50000"/>
                  </a:schemeClr>
                </a:solidFill>
              </a:rPr>
              <a:t>rw</a:t>
            </a:r>
            <a:r>
              <a:rPr lang="en-IN" sz="3200" dirty="0">
                <a:solidFill>
                  <a:schemeClr val="accent5">
                    <a:lumMod val="50000"/>
                  </a:schemeClr>
                </a:solidFill>
              </a:rPr>
              <a:t>).</a:t>
            </a:r>
          </a:p>
          <a:p>
            <a:pPr lvl="1" algn="just">
              <a:buFont typeface="Wingdings" panose="05000000000000000000" pitchFamily="2" charset="2"/>
              <a:buChar char="q"/>
            </a:pPr>
            <a:endParaRPr lang="en-US" altLang="en-US" sz="3200" dirty="0">
              <a:solidFill>
                <a:srgbClr val="002060"/>
              </a:solidFill>
            </a:endParaRPr>
          </a:p>
        </p:txBody>
      </p:sp>
    </p:spTree>
    <p:extLst>
      <p:ext uri="{BB962C8B-B14F-4D97-AF65-F5344CB8AC3E}">
        <p14:creationId xmlns:p14="http://schemas.microsoft.com/office/powerpoint/2010/main" xmlns="" val="13029177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138219"/>
            <a:ext cx="12192000" cy="619613"/>
          </a:xfrm>
          <a:prstGeom prst="rect">
            <a:avLst/>
          </a:prstGeom>
          <a:solidFill>
            <a:srgbClr val="002060"/>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smtClean="0">
                <a:solidFill>
                  <a:schemeClr val="bg1"/>
                </a:solidFill>
                <a:latin typeface="Adobe Garamond Pro Bold" panose="02020702060506020403" pitchFamily="18" charset="0"/>
              </a:rPr>
              <a:t>Capability List Diagram</a:t>
            </a:r>
            <a:endParaRPr lang="en-IN" b="1" dirty="0">
              <a:solidFill>
                <a:schemeClr val="bg1"/>
              </a:solidFill>
              <a:latin typeface="Adobe Garamond Pro Bold" panose="02020702060506020403" pitchFamily="18" charset="0"/>
            </a:endParaRPr>
          </a:p>
        </p:txBody>
      </p:sp>
      <p:pic>
        <p:nvPicPr>
          <p:cNvPr id="3" name="Picture 2"/>
          <p:cNvPicPr>
            <a:picLocks noChangeAspect="1"/>
          </p:cNvPicPr>
          <p:nvPr/>
        </p:nvPicPr>
        <p:blipFill>
          <a:blip r:embed="rId2"/>
          <a:stretch>
            <a:fillRect/>
          </a:stretch>
        </p:blipFill>
        <p:spPr>
          <a:xfrm>
            <a:off x="3516923" y="1276349"/>
            <a:ext cx="4507889" cy="5031027"/>
          </a:xfrm>
          <a:prstGeom prst="rect">
            <a:avLst/>
          </a:prstGeom>
        </p:spPr>
      </p:pic>
    </p:spTree>
    <p:extLst>
      <p:ext uri="{BB962C8B-B14F-4D97-AF65-F5344CB8AC3E}">
        <p14:creationId xmlns:p14="http://schemas.microsoft.com/office/powerpoint/2010/main" xmlns="" val="39453806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138219"/>
            <a:ext cx="12192000" cy="619613"/>
          </a:xfrm>
          <a:prstGeom prst="rect">
            <a:avLst/>
          </a:prstGeom>
          <a:solidFill>
            <a:srgbClr val="002060"/>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smtClean="0">
                <a:solidFill>
                  <a:schemeClr val="bg1"/>
                </a:solidFill>
                <a:latin typeface="Adobe Garamond Pro Bold" panose="02020702060506020403" pitchFamily="18" charset="0"/>
              </a:rPr>
              <a:t>Capability List Diagram</a:t>
            </a:r>
            <a:endParaRPr lang="en-IN" b="1" dirty="0">
              <a:solidFill>
                <a:schemeClr val="bg1"/>
              </a:solidFill>
              <a:latin typeface="Adobe Garamond Pro Bold" panose="02020702060506020403" pitchFamily="18" charset="0"/>
            </a:endParaRPr>
          </a:p>
        </p:txBody>
      </p:sp>
      <p:pic>
        <p:nvPicPr>
          <p:cNvPr id="3" name="Picture 2"/>
          <p:cNvPicPr>
            <a:picLocks noChangeAspect="1"/>
          </p:cNvPicPr>
          <p:nvPr/>
        </p:nvPicPr>
        <p:blipFill>
          <a:blip r:embed="rId2"/>
          <a:stretch>
            <a:fillRect/>
          </a:stretch>
        </p:blipFill>
        <p:spPr>
          <a:xfrm>
            <a:off x="3516923" y="1276349"/>
            <a:ext cx="4507889" cy="5031027"/>
          </a:xfrm>
          <a:prstGeom prst="rect">
            <a:avLst/>
          </a:prstGeom>
        </p:spPr>
      </p:pic>
    </p:spTree>
    <p:extLst>
      <p:ext uri="{BB962C8B-B14F-4D97-AF65-F5344CB8AC3E}">
        <p14:creationId xmlns:p14="http://schemas.microsoft.com/office/powerpoint/2010/main" xmlns="" val="27762413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138219"/>
            <a:ext cx="12192000" cy="619613"/>
          </a:xfrm>
          <a:prstGeom prst="rect">
            <a:avLst/>
          </a:prstGeom>
          <a:solidFill>
            <a:srgbClr val="002060"/>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smtClean="0">
                <a:solidFill>
                  <a:schemeClr val="bg1"/>
                </a:solidFill>
                <a:latin typeface="Adobe Garamond Pro Bold" panose="02020702060506020403" pitchFamily="18" charset="0"/>
              </a:rPr>
              <a:t>Difference between ACL and C- List</a:t>
            </a:r>
            <a:endParaRPr lang="en-IN" b="1" dirty="0">
              <a:solidFill>
                <a:schemeClr val="bg1"/>
              </a:solidFill>
              <a:latin typeface="Adobe Garamond Pro Bold" panose="02020702060506020403" pitchFamily="18" charset="0"/>
            </a:endParaRPr>
          </a:p>
        </p:txBody>
      </p:sp>
      <p:pic>
        <p:nvPicPr>
          <p:cNvPr id="4" name="Picture 2"/>
          <p:cNvPicPr>
            <a:picLocks noGrp="1" noChangeAspect="1" noChangeArrowheads="1"/>
          </p:cNvPicPr>
          <p:nvPr>
            <p:ph idx="1"/>
          </p:nvPr>
        </p:nvPicPr>
        <p:blipFill>
          <a:blip r:embed="rId2"/>
          <a:srcRect/>
          <a:stretch>
            <a:fillRect/>
          </a:stretch>
        </p:blipFill>
        <p:spPr bwMode="auto">
          <a:xfrm>
            <a:off x="1130989" y="1115579"/>
            <a:ext cx="9930022" cy="5081490"/>
          </a:xfrm>
          <a:prstGeom prst="rect">
            <a:avLst/>
          </a:prstGeom>
          <a:noFill/>
          <a:ln w="9525">
            <a:noFill/>
            <a:miter lim="800000"/>
            <a:headEnd/>
            <a:tailEnd/>
          </a:ln>
          <a:effectLst/>
        </p:spPr>
      </p:pic>
    </p:spTree>
    <p:extLst>
      <p:ext uri="{BB962C8B-B14F-4D97-AF65-F5344CB8AC3E}">
        <p14:creationId xmlns:p14="http://schemas.microsoft.com/office/powerpoint/2010/main" xmlns="" val="8975246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Procedure Oriented Access Control</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631387" y="1073824"/>
            <a:ext cx="10515600" cy="5534793"/>
          </a:xfrm>
        </p:spPr>
        <p:txBody>
          <a:bodyPr>
            <a:normAutofit/>
          </a:bodyPr>
          <a:lstStyle/>
          <a:p>
            <a:pPr algn="just">
              <a:buFont typeface="Wingdings" panose="05000000000000000000" pitchFamily="2" charset="2"/>
              <a:buChar char="q"/>
            </a:pPr>
            <a:r>
              <a:rPr lang="en-US" sz="3400" b="1" dirty="0" smtClean="0"/>
              <a:t> </a:t>
            </a:r>
            <a:r>
              <a:rPr lang="en-US" sz="3200" dirty="0"/>
              <a:t>One goal of access control is restricting not just what subjects have access to an object, but also what they can do to that object. </a:t>
            </a:r>
            <a:endParaRPr lang="en-US" sz="3200" dirty="0" smtClean="0"/>
          </a:p>
          <a:p>
            <a:pPr algn="just">
              <a:buFont typeface="Wingdings" panose="05000000000000000000" pitchFamily="2" charset="2"/>
              <a:buChar char="q"/>
            </a:pPr>
            <a:r>
              <a:rPr lang="en-US" sz="3200" dirty="0"/>
              <a:t>By procedure-oriented protection, we imply the existence of a procedure that controls access to </a:t>
            </a:r>
            <a:r>
              <a:rPr lang="en-US" sz="3200" dirty="0" smtClean="0"/>
              <a:t>objects.</a:t>
            </a:r>
          </a:p>
          <a:p>
            <a:pPr algn="just">
              <a:buFont typeface="Wingdings" panose="05000000000000000000" pitchFamily="2" charset="2"/>
              <a:buChar char="q"/>
            </a:pPr>
            <a:r>
              <a:rPr lang="en-US" sz="3200" dirty="0" smtClean="0"/>
              <a:t>for </a:t>
            </a:r>
            <a:r>
              <a:rPr lang="en-US" sz="3200" dirty="0"/>
              <a:t>example, by performing its own user authentication to strengthen the basic protection provided by the basic operating </a:t>
            </a:r>
            <a:r>
              <a:rPr lang="en-US" sz="3200" dirty="0" smtClean="0"/>
              <a:t>system</a:t>
            </a:r>
          </a:p>
          <a:p>
            <a:pPr algn="just">
              <a:buFont typeface="Wingdings" panose="05000000000000000000" pitchFamily="2" charset="2"/>
              <a:buChar char="q"/>
            </a:pPr>
            <a:r>
              <a:rPr lang="en-US" sz="3200" dirty="0" smtClean="0"/>
              <a:t> In </a:t>
            </a:r>
            <a:r>
              <a:rPr lang="en-US" sz="3200" dirty="0"/>
              <a:t>essence, the procedure forms a capsule around the object, permitting only certain specified accesses.</a:t>
            </a:r>
          </a:p>
        </p:txBody>
      </p:sp>
    </p:spTree>
    <p:extLst>
      <p:ext uri="{BB962C8B-B14F-4D97-AF65-F5344CB8AC3E}">
        <p14:creationId xmlns:p14="http://schemas.microsoft.com/office/powerpoint/2010/main" xmlns="" val="37590169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Procedure Oriented Access Control</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631387" y="1073824"/>
            <a:ext cx="10515600" cy="5534793"/>
          </a:xfrm>
        </p:spPr>
        <p:txBody>
          <a:bodyPr>
            <a:normAutofit fontScale="92500" lnSpcReduction="10000"/>
          </a:bodyPr>
          <a:lstStyle/>
          <a:p>
            <a:pPr algn="just">
              <a:buFont typeface="Wingdings" panose="05000000000000000000" pitchFamily="2" charset="2"/>
              <a:buChar char="q"/>
            </a:pPr>
            <a:r>
              <a:rPr lang="en-US" sz="3200" dirty="0"/>
              <a:t>Procedures can ensure that accesses to an object be made through a trusted interface. </a:t>
            </a:r>
            <a:endParaRPr lang="en-US" sz="3200" dirty="0" smtClean="0"/>
          </a:p>
          <a:p>
            <a:pPr algn="just">
              <a:buFont typeface="Wingdings" panose="05000000000000000000" pitchFamily="2" charset="2"/>
              <a:buChar char="q"/>
            </a:pPr>
            <a:r>
              <a:rPr lang="en-US" sz="3200" dirty="0"/>
              <a:t>For example, neither users nor general operating system routines might be allowed direct access to the table of valid users. </a:t>
            </a:r>
            <a:endParaRPr lang="en-US" sz="3200" dirty="0" smtClean="0"/>
          </a:p>
          <a:p>
            <a:pPr algn="just">
              <a:buFont typeface="Wingdings" panose="05000000000000000000" pitchFamily="2" charset="2"/>
              <a:buChar char="q"/>
            </a:pPr>
            <a:r>
              <a:rPr lang="en-US" sz="3200" dirty="0" smtClean="0"/>
              <a:t>Instead</a:t>
            </a:r>
            <a:r>
              <a:rPr lang="en-US" sz="3200" dirty="0"/>
              <a:t>, the only accesses allowed might be through three procedures: one to add a user, one to delete a user, and one to check whether a particular name corresponds to a valid user. </a:t>
            </a:r>
            <a:endParaRPr lang="en-US" sz="3200" dirty="0" smtClean="0"/>
          </a:p>
          <a:p>
            <a:pPr algn="just">
              <a:buFont typeface="Wingdings" panose="05000000000000000000" pitchFamily="2" charset="2"/>
              <a:buChar char="q"/>
            </a:pPr>
            <a:r>
              <a:rPr lang="en-US" sz="3200" dirty="0"/>
              <a:t>Procedure-oriented protection implements the principle of information hiding because the means of implementing an object are known only to the object’s control </a:t>
            </a:r>
            <a:r>
              <a:rPr lang="en-US" sz="3200" dirty="0" smtClean="0"/>
              <a:t>procedure</a:t>
            </a:r>
          </a:p>
          <a:p>
            <a:pPr algn="just">
              <a:buFont typeface="Wingdings" panose="05000000000000000000" pitchFamily="2" charset="2"/>
              <a:buChar char="q"/>
            </a:pPr>
            <a:r>
              <a:rPr lang="en-US" sz="3200" dirty="0"/>
              <a:t>With procedure-oriented protection, there can be no simple, fast access checking, even if the object is frequently used. </a:t>
            </a:r>
          </a:p>
        </p:txBody>
      </p:sp>
    </p:spTree>
    <p:extLst>
      <p:ext uri="{BB962C8B-B14F-4D97-AF65-F5344CB8AC3E}">
        <p14:creationId xmlns:p14="http://schemas.microsoft.com/office/powerpoint/2010/main" xmlns="" val="16719926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Role Based Access Control</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631387" y="1073824"/>
            <a:ext cx="10515600" cy="5534793"/>
          </a:xfrm>
        </p:spPr>
        <p:txBody>
          <a:bodyPr>
            <a:normAutofit/>
          </a:bodyPr>
          <a:lstStyle/>
          <a:p>
            <a:pPr algn="just">
              <a:buFont typeface="Wingdings" panose="05000000000000000000" pitchFamily="2" charset="2"/>
              <a:buChar char="q"/>
            </a:pPr>
            <a:r>
              <a:rPr lang="en-US" sz="3400" b="1" dirty="0" smtClean="0"/>
              <a:t> </a:t>
            </a:r>
            <a:r>
              <a:rPr lang="en-US" sz="3200" dirty="0"/>
              <a:t>Role-based access control lets us associate privileges with </a:t>
            </a:r>
            <a:r>
              <a:rPr lang="en-US" sz="3200" dirty="0" smtClean="0"/>
              <a:t>groups </a:t>
            </a:r>
          </a:p>
          <a:p>
            <a:pPr algn="just">
              <a:buFont typeface="Wingdings" panose="05000000000000000000" pitchFamily="2" charset="2"/>
              <a:buChar char="q"/>
            </a:pPr>
            <a:r>
              <a:rPr lang="en-US" sz="3200" dirty="0"/>
              <a:t>Role-based access control</a:t>
            </a:r>
            <a:r>
              <a:rPr lang="en-US" sz="3200" dirty="0" smtClean="0"/>
              <a:t> </a:t>
            </a:r>
            <a:r>
              <a:rPr lang="en-US" sz="3200" dirty="0"/>
              <a:t>can model the separation of duty rule</a:t>
            </a:r>
            <a:endParaRPr lang="en-US" sz="3200" dirty="0" smtClean="0"/>
          </a:p>
          <a:p>
            <a:pPr algn="just">
              <a:buFont typeface="Wingdings" panose="05000000000000000000" pitchFamily="2" charset="2"/>
              <a:buChar char="q"/>
            </a:pPr>
            <a:r>
              <a:rPr lang="en-US" sz="3200" dirty="0"/>
              <a:t>For example, some users (such as administrators) to have significant privileges, and we want others (such as regular users or guests) to have lower </a:t>
            </a:r>
            <a:r>
              <a:rPr lang="en-US" sz="3200" dirty="0" smtClean="0"/>
              <a:t>privileges. </a:t>
            </a:r>
          </a:p>
          <a:p>
            <a:pPr algn="just">
              <a:buFont typeface="Wingdings" panose="05000000000000000000" pitchFamily="2" charset="2"/>
              <a:buChar char="q"/>
            </a:pPr>
            <a:r>
              <a:rPr lang="en-US" sz="3200" dirty="0"/>
              <a:t>Access control keeps up with a person who changes responsibilities, and the system administrator does not have to choose the appropriate access control settings for someone</a:t>
            </a:r>
          </a:p>
        </p:txBody>
      </p:sp>
    </p:spTree>
    <p:extLst>
      <p:ext uri="{BB962C8B-B14F-4D97-AF65-F5344CB8AC3E}">
        <p14:creationId xmlns:p14="http://schemas.microsoft.com/office/powerpoint/2010/main" xmlns="" val="1697481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What is </a:t>
            </a:r>
            <a:r>
              <a:rPr lang="en-IN" b="1" dirty="0" err="1" smtClean="0">
                <a:solidFill>
                  <a:schemeClr val="bg1"/>
                </a:solidFill>
                <a:latin typeface="Adobe Garamond Pro Bold" panose="02020702060506020403" pitchFamily="18" charset="0"/>
              </a:rPr>
              <a:t>Captchas</a:t>
            </a:r>
            <a:r>
              <a:rPr lang="en-IN" b="1" dirty="0" smtClean="0">
                <a:solidFill>
                  <a:schemeClr val="bg1"/>
                </a:solidFill>
                <a:latin typeface="Adobe Garamond Pro Bold" panose="02020702060506020403" pitchFamily="18" charset="0"/>
              </a:rPr>
              <a:t>?</a:t>
            </a:r>
            <a:endParaRPr lang="en-IN" b="1" dirty="0">
              <a:solidFill>
                <a:schemeClr val="bg1"/>
              </a:solidFill>
              <a:latin typeface="Adobe Garamond Pro Bold" panose="02020702060506020403" pitchFamily="18" charset="0"/>
            </a:endParaRPr>
          </a:p>
        </p:txBody>
      </p:sp>
      <p:sp>
        <p:nvSpPr>
          <p:cNvPr id="4" name="Footer Placeholder 4"/>
          <p:cNvSpPr>
            <a:spLocks noGrp="1"/>
          </p:cNvSpPr>
          <p:nvPr/>
        </p:nvSpPr>
        <p:spPr>
          <a:xfrm>
            <a:off x="-28604" y="6608616"/>
            <a:ext cx="12220604" cy="249383"/>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latin typeface="Arial"/>
              </a:rPr>
              <a:t>www.iup.edu </a:t>
            </a:r>
          </a:p>
        </p:txBody>
      </p:sp>
      <p:sp>
        <p:nvSpPr>
          <p:cNvPr id="5" name="Content Placeholder 2"/>
          <p:cNvSpPr txBox="1">
            <a:spLocks/>
          </p:cNvSpPr>
          <p:nvPr/>
        </p:nvSpPr>
        <p:spPr>
          <a:xfrm>
            <a:off x="677426" y="1004835"/>
            <a:ext cx="10515600" cy="524523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70000"/>
              </a:lnSpc>
              <a:buFont typeface="Wingdings" panose="05000000000000000000" pitchFamily="2" charset="2"/>
              <a:buChar char="q"/>
            </a:pPr>
            <a:r>
              <a:rPr lang="en-US" b="1" dirty="0" smtClean="0"/>
              <a:t>C</a:t>
            </a:r>
            <a:r>
              <a:rPr lang="en-US" dirty="0" smtClean="0"/>
              <a:t>ompletely </a:t>
            </a:r>
            <a:r>
              <a:rPr lang="en-US" b="1" dirty="0" smtClean="0"/>
              <a:t>A</a:t>
            </a:r>
            <a:r>
              <a:rPr lang="en-US" dirty="0" smtClean="0"/>
              <a:t>utomated </a:t>
            </a:r>
            <a:r>
              <a:rPr lang="en-US" b="1" dirty="0" smtClean="0"/>
              <a:t>P</a:t>
            </a:r>
            <a:r>
              <a:rPr lang="en-US" dirty="0" smtClean="0"/>
              <a:t>ublic </a:t>
            </a:r>
            <a:r>
              <a:rPr lang="en-US" b="1" dirty="0" smtClean="0"/>
              <a:t>T</a:t>
            </a:r>
            <a:r>
              <a:rPr lang="en-US" dirty="0" smtClean="0"/>
              <a:t>uring test to tell </a:t>
            </a:r>
            <a:r>
              <a:rPr lang="en-US" b="1" dirty="0" smtClean="0"/>
              <a:t>C</a:t>
            </a:r>
            <a:r>
              <a:rPr lang="en-US" dirty="0" smtClean="0"/>
              <a:t>omputers and </a:t>
            </a:r>
            <a:r>
              <a:rPr lang="en-US" b="1" dirty="0" smtClean="0"/>
              <a:t>H</a:t>
            </a:r>
            <a:r>
              <a:rPr lang="en-US" dirty="0" smtClean="0"/>
              <a:t>umans </a:t>
            </a:r>
            <a:r>
              <a:rPr lang="en-US" b="1" dirty="0" smtClean="0"/>
              <a:t>A</a:t>
            </a:r>
            <a:r>
              <a:rPr lang="en-US" dirty="0" smtClean="0"/>
              <a:t>part</a:t>
            </a:r>
          </a:p>
          <a:p>
            <a:pPr algn="just">
              <a:lnSpc>
                <a:spcPct val="170000"/>
              </a:lnSpc>
              <a:buFont typeface="Wingdings" panose="05000000000000000000" pitchFamily="2" charset="2"/>
              <a:buChar char="q"/>
            </a:pPr>
            <a:r>
              <a:rPr lang="en-US" dirty="0" smtClean="0"/>
              <a:t>Luis </a:t>
            </a:r>
            <a:r>
              <a:rPr lang="en-US" dirty="0"/>
              <a:t>von </a:t>
            </a:r>
            <a:r>
              <a:rPr lang="en-US" dirty="0" err="1"/>
              <a:t>Ahn</a:t>
            </a:r>
            <a:r>
              <a:rPr lang="en-US" dirty="0"/>
              <a:t>, Manuel Blum, Nicholas J. Hopper, and John Langford</a:t>
            </a:r>
          </a:p>
          <a:p>
            <a:pPr lvl="1">
              <a:lnSpc>
                <a:spcPct val="170000"/>
              </a:lnSpc>
            </a:pPr>
            <a:r>
              <a:rPr lang="en-US" dirty="0"/>
              <a:t>First to coin the term CAPTCHA in 2000 at CMU when they developed the first CAPTCHA used by </a:t>
            </a:r>
            <a:r>
              <a:rPr lang="en-US" dirty="0" smtClean="0"/>
              <a:t>Yahoo</a:t>
            </a:r>
          </a:p>
          <a:p>
            <a:pPr algn="just">
              <a:lnSpc>
                <a:spcPct val="170000"/>
              </a:lnSpc>
              <a:buFont typeface="Wingdings" panose="05000000000000000000" pitchFamily="2" charset="2"/>
              <a:buChar char="q"/>
            </a:pPr>
            <a:r>
              <a:rPr lang="en-US" dirty="0" smtClean="0"/>
              <a:t>The goal:</a:t>
            </a:r>
          </a:p>
          <a:p>
            <a:pPr lvl="1" algn="just">
              <a:lnSpc>
                <a:spcPct val="170000"/>
              </a:lnSpc>
              <a:buFont typeface="Wingdings" panose="05000000000000000000" pitchFamily="2" charset="2"/>
              <a:buChar char="q"/>
            </a:pPr>
            <a:r>
              <a:rPr lang="en-US" dirty="0" smtClean="0"/>
              <a:t>To create an automated test that is easy for a human to pass but difficult for a computer</a:t>
            </a:r>
          </a:p>
          <a:p>
            <a:pPr algn="just">
              <a:lnSpc>
                <a:spcPct val="170000"/>
              </a:lnSpc>
              <a:buFont typeface="Wingdings" panose="05000000000000000000" pitchFamily="2" charset="2"/>
              <a:buChar char="q"/>
            </a:pPr>
            <a:r>
              <a:rPr lang="en-US" dirty="0" smtClean="0"/>
              <a:t>Optical character recognition (OCR) is a difficult problem for computers to solve</a:t>
            </a:r>
          </a:p>
          <a:p>
            <a:pPr lvl="1" algn="just">
              <a:lnSpc>
                <a:spcPct val="170000"/>
              </a:lnSpc>
              <a:buFont typeface="Wingdings" panose="05000000000000000000" pitchFamily="2" charset="2"/>
              <a:buChar char="q"/>
            </a:pPr>
            <a:r>
              <a:rPr lang="en-US" dirty="0" smtClean="0"/>
              <a:t>Take advantage of the fact that humans are good at recognizing patterns that computers have trouble with</a:t>
            </a:r>
          </a:p>
          <a:p>
            <a:pPr algn="just">
              <a:lnSpc>
                <a:spcPct val="170000"/>
              </a:lnSpc>
              <a:buFont typeface="Wingdings" panose="05000000000000000000" pitchFamily="2" charset="2"/>
              <a:buChar char="q"/>
            </a:pPr>
            <a:r>
              <a:rPr lang="en-US" dirty="0" smtClean="0"/>
              <a:t>The most common form of CAPTCHAs are images of text that are distorted:</a:t>
            </a:r>
          </a:p>
          <a:p>
            <a:pPr lvl="1" algn="just">
              <a:buFont typeface="Wingdings" panose="05000000000000000000" pitchFamily="2" charset="2"/>
              <a:buChar char="q"/>
            </a:pPr>
            <a:endParaRPr lang="en-US" dirty="0" smtClean="0"/>
          </a:p>
          <a:p>
            <a:pPr lvl="1" algn="just"/>
            <a:endParaRPr lang="en-US" dirty="0" smtClean="0"/>
          </a:p>
          <a:p>
            <a:pPr marL="768096" lvl="2" indent="0" algn="just">
              <a:buFont typeface="Arial" panose="020B0604020202020204" pitchFamily="34" charset="0"/>
              <a:buNone/>
            </a:pPr>
            <a:endParaRPr lang="en-US" dirty="0" smtClean="0"/>
          </a:p>
          <a:p>
            <a:pPr lvl="1" algn="just"/>
            <a:endParaRPr lang="en-US" dirty="0" smtClean="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63446" y="5491947"/>
            <a:ext cx="5543559" cy="98049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7918921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Access Control</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747765" y="1323207"/>
            <a:ext cx="10515600" cy="4351338"/>
          </a:xfrm>
        </p:spPr>
        <p:txBody>
          <a:bodyPr>
            <a:normAutofit fontScale="92500"/>
          </a:bodyPr>
          <a:lstStyle/>
          <a:p>
            <a:pPr algn="just">
              <a:buFont typeface="Wingdings" panose="05000000000000000000" pitchFamily="2" charset="2"/>
              <a:buChar char="q"/>
            </a:pPr>
            <a:r>
              <a:rPr lang="en-US" b="1" dirty="0" smtClean="0"/>
              <a:t> ACCESS CONTROL:</a:t>
            </a:r>
            <a:r>
              <a:rPr lang="en-US" dirty="0" smtClean="0"/>
              <a:t> Limiting who can access what in what way</a:t>
            </a:r>
          </a:p>
          <a:p>
            <a:pPr algn="just">
              <a:buFont typeface="Wingdings" panose="05000000000000000000" pitchFamily="2" charset="2"/>
              <a:buChar char="q"/>
            </a:pPr>
            <a:r>
              <a:rPr lang="en-US" b="1" dirty="0" smtClean="0"/>
              <a:t>Subjects</a:t>
            </a:r>
          </a:p>
          <a:p>
            <a:pPr lvl="1" algn="just">
              <a:buFont typeface="Wingdings" panose="05000000000000000000" pitchFamily="2" charset="2"/>
              <a:buChar char="q"/>
            </a:pPr>
            <a:r>
              <a:rPr lang="en-US" dirty="0" smtClean="0"/>
              <a:t> Human </a:t>
            </a:r>
            <a:r>
              <a:rPr lang="en-US" dirty="0"/>
              <a:t>users, often represented by surrogate programs running on behalf of the users</a:t>
            </a:r>
            <a:endParaRPr lang="en-US" dirty="0" smtClean="0"/>
          </a:p>
          <a:p>
            <a:pPr algn="just">
              <a:buFont typeface="Wingdings" panose="05000000000000000000" pitchFamily="2" charset="2"/>
              <a:buChar char="q"/>
            </a:pPr>
            <a:r>
              <a:rPr lang="en-US" b="1" dirty="0" smtClean="0"/>
              <a:t>Objects</a:t>
            </a:r>
          </a:p>
          <a:p>
            <a:pPr lvl="1" algn="just">
              <a:buFont typeface="Wingdings" panose="05000000000000000000" pitchFamily="2" charset="2"/>
              <a:buChar char="q"/>
            </a:pPr>
            <a:r>
              <a:rPr lang="en-US" dirty="0"/>
              <a:t> </a:t>
            </a:r>
            <a:r>
              <a:rPr lang="en-US" dirty="0" smtClean="0"/>
              <a:t>Things </a:t>
            </a:r>
            <a:r>
              <a:rPr lang="en-US" dirty="0"/>
              <a:t>on which an action can be </a:t>
            </a:r>
            <a:r>
              <a:rPr lang="en-US" dirty="0" smtClean="0"/>
              <a:t>performed.</a:t>
            </a:r>
          </a:p>
          <a:p>
            <a:pPr lvl="1" algn="just">
              <a:buFont typeface="Wingdings" panose="05000000000000000000" pitchFamily="2" charset="2"/>
              <a:buChar char="q"/>
            </a:pPr>
            <a:r>
              <a:rPr lang="en-US" dirty="0"/>
              <a:t> </a:t>
            </a:r>
            <a:r>
              <a:rPr lang="en-US" dirty="0" smtClean="0"/>
              <a:t>Files</a:t>
            </a:r>
            <a:r>
              <a:rPr lang="en-US" dirty="0"/>
              <a:t>, tables, programs, memory objects, hardware devices, strings, data fields, network connections, and processors </a:t>
            </a:r>
            <a:endParaRPr lang="en-US" dirty="0" smtClean="0"/>
          </a:p>
          <a:p>
            <a:pPr algn="just">
              <a:buFont typeface="Wingdings" panose="05000000000000000000" pitchFamily="2" charset="2"/>
              <a:buChar char="q"/>
            </a:pPr>
            <a:r>
              <a:rPr lang="en-US" b="1" dirty="0" smtClean="0"/>
              <a:t>Access Modes</a:t>
            </a:r>
          </a:p>
          <a:p>
            <a:pPr lvl="1" algn="just">
              <a:buFont typeface="Wingdings" panose="05000000000000000000" pitchFamily="2" charset="2"/>
              <a:buChar char="q"/>
            </a:pPr>
            <a:r>
              <a:rPr lang="en-US" dirty="0"/>
              <a:t>any controllable actions of subjects on objects, including, but not limited to, read, write, modify, delete, execute, create, destroy, copy, export, import, and so forth.</a:t>
            </a:r>
          </a:p>
        </p:txBody>
      </p:sp>
    </p:spTree>
    <p:extLst>
      <p:ext uri="{BB962C8B-B14F-4D97-AF65-F5344CB8AC3E}">
        <p14:creationId xmlns:p14="http://schemas.microsoft.com/office/powerpoint/2010/main" xmlns="" val="19198761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Some Applications of </a:t>
            </a:r>
            <a:r>
              <a:rPr lang="en-IN" b="1" dirty="0" err="1" smtClean="0">
                <a:solidFill>
                  <a:schemeClr val="bg1"/>
                </a:solidFill>
                <a:latin typeface="Adobe Garamond Pro Bold" panose="02020702060506020403" pitchFamily="18" charset="0"/>
              </a:rPr>
              <a:t>Captcha</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601242" y="1286189"/>
            <a:ext cx="5990477" cy="4046287"/>
          </a:xfrm>
        </p:spPr>
        <p:txBody>
          <a:bodyPr>
            <a:normAutofit/>
          </a:bodyPr>
          <a:lstStyle/>
          <a:p>
            <a:pPr algn="just">
              <a:buFont typeface="Wingdings" panose="05000000000000000000" pitchFamily="2" charset="2"/>
              <a:buChar char="q"/>
            </a:pPr>
            <a:r>
              <a:rPr lang="en-US" dirty="0" smtClean="0"/>
              <a:t>Online Polls</a:t>
            </a:r>
          </a:p>
          <a:p>
            <a:pPr algn="just">
              <a:buFont typeface="Wingdings" panose="05000000000000000000" pitchFamily="2" charset="2"/>
              <a:buChar char="q"/>
            </a:pPr>
            <a:r>
              <a:rPr lang="en-US" dirty="0" smtClean="0"/>
              <a:t>Protect </a:t>
            </a:r>
            <a:r>
              <a:rPr lang="en-US" dirty="0"/>
              <a:t>website registration</a:t>
            </a:r>
          </a:p>
          <a:p>
            <a:pPr algn="just">
              <a:buFont typeface="Wingdings" panose="05000000000000000000" pitchFamily="2" charset="2"/>
              <a:buChar char="q"/>
            </a:pPr>
            <a:r>
              <a:rPr lang="en-US" dirty="0" smtClean="0"/>
              <a:t>Prevent </a:t>
            </a:r>
            <a:r>
              <a:rPr lang="en-US" dirty="0"/>
              <a:t>comment spam on </a:t>
            </a:r>
            <a:r>
              <a:rPr lang="en-US" dirty="0" smtClean="0"/>
              <a:t>blogs</a:t>
            </a:r>
            <a:endParaRPr lang="en-US" dirty="0"/>
          </a:p>
          <a:p>
            <a:pPr algn="just">
              <a:buFont typeface="Wingdings" panose="05000000000000000000" pitchFamily="2" charset="2"/>
              <a:buChar char="q"/>
            </a:pPr>
            <a:r>
              <a:rPr lang="en-US" dirty="0" smtClean="0"/>
              <a:t>Search </a:t>
            </a:r>
            <a:r>
              <a:rPr lang="en-US" dirty="0"/>
              <a:t>engine </a:t>
            </a:r>
            <a:r>
              <a:rPr lang="en-US" dirty="0" smtClean="0"/>
              <a:t>bots</a:t>
            </a:r>
            <a:endParaRPr lang="en-US" dirty="0"/>
          </a:p>
          <a:p>
            <a:pPr algn="just">
              <a:buFont typeface="Wingdings" panose="05000000000000000000" pitchFamily="2" charset="2"/>
              <a:buChar char="q"/>
            </a:pPr>
            <a:r>
              <a:rPr lang="en-US" dirty="0"/>
              <a:t>Prevent dictionary attacks</a:t>
            </a:r>
          </a:p>
          <a:p>
            <a:pPr algn="just">
              <a:buFont typeface="Wingdings" panose="05000000000000000000" pitchFamily="2" charset="2"/>
              <a:buChar char="q"/>
            </a:pPr>
            <a:endParaRPr lang="en-US" sz="3200" dirty="0"/>
          </a:p>
        </p:txBody>
      </p:sp>
      <p:sp>
        <p:nvSpPr>
          <p:cNvPr id="4" name="Footer Placeholder 4"/>
          <p:cNvSpPr>
            <a:spLocks noGrp="1"/>
          </p:cNvSpPr>
          <p:nvPr/>
        </p:nvSpPr>
        <p:spPr>
          <a:xfrm>
            <a:off x="-28604" y="6608616"/>
            <a:ext cx="12220604" cy="249383"/>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latin typeface="Arial"/>
              </a:rPr>
              <a:t>www.iup.edu </a:t>
            </a:r>
          </a:p>
        </p:txBody>
      </p:sp>
    </p:spTree>
    <p:extLst>
      <p:ext uri="{BB962C8B-B14F-4D97-AF65-F5344CB8AC3E}">
        <p14:creationId xmlns:p14="http://schemas.microsoft.com/office/powerpoint/2010/main" xmlns="" val="31129667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Some Applications of </a:t>
            </a:r>
            <a:r>
              <a:rPr lang="en-IN" b="1" dirty="0" err="1" smtClean="0">
                <a:solidFill>
                  <a:schemeClr val="bg1"/>
                </a:solidFill>
                <a:latin typeface="Adobe Garamond Pro Bold" panose="02020702060506020403" pitchFamily="18" charset="0"/>
              </a:rPr>
              <a:t>Captcha</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601242" y="1286189"/>
            <a:ext cx="5990477" cy="4046287"/>
          </a:xfrm>
        </p:spPr>
        <p:txBody>
          <a:bodyPr>
            <a:normAutofit/>
          </a:bodyPr>
          <a:lstStyle/>
          <a:p>
            <a:pPr algn="just">
              <a:buFont typeface="Wingdings" panose="05000000000000000000" pitchFamily="2" charset="2"/>
              <a:buChar char="q"/>
            </a:pPr>
            <a:r>
              <a:rPr lang="en-US" dirty="0" smtClean="0"/>
              <a:t>Online Polls</a:t>
            </a:r>
          </a:p>
          <a:p>
            <a:pPr algn="just">
              <a:buFont typeface="Wingdings" panose="05000000000000000000" pitchFamily="2" charset="2"/>
              <a:buChar char="q"/>
            </a:pPr>
            <a:r>
              <a:rPr lang="en-US" dirty="0" smtClean="0"/>
              <a:t>Protect </a:t>
            </a:r>
            <a:r>
              <a:rPr lang="en-US" dirty="0"/>
              <a:t>website registration</a:t>
            </a:r>
          </a:p>
          <a:p>
            <a:pPr algn="just">
              <a:buFont typeface="Wingdings" panose="05000000000000000000" pitchFamily="2" charset="2"/>
              <a:buChar char="q"/>
            </a:pPr>
            <a:r>
              <a:rPr lang="en-US" dirty="0" smtClean="0"/>
              <a:t>Prevent </a:t>
            </a:r>
            <a:r>
              <a:rPr lang="en-US" dirty="0"/>
              <a:t>comment spam on </a:t>
            </a:r>
            <a:r>
              <a:rPr lang="en-US" dirty="0" smtClean="0"/>
              <a:t>blogs</a:t>
            </a:r>
            <a:endParaRPr lang="en-US" dirty="0"/>
          </a:p>
          <a:p>
            <a:pPr algn="just">
              <a:buFont typeface="Wingdings" panose="05000000000000000000" pitchFamily="2" charset="2"/>
              <a:buChar char="q"/>
            </a:pPr>
            <a:r>
              <a:rPr lang="en-US" dirty="0" smtClean="0"/>
              <a:t>Search </a:t>
            </a:r>
            <a:r>
              <a:rPr lang="en-US" dirty="0"/>
              <a:t>engine </a:t>
            </a:r>
            <a:r>
              <a:rPr lang="en-US" dirty="0" smtClean="0"/>
              <a:t>bots</a:t>
            </a:r>
            <a:endParaRPr lang="en-US" dirty="0"/>
          </a:p>
          <a:p>
            <a:pPr algn="just">
              <a:buFont typeface="Wingdings" panose="05000000000000000000" pitchFamily="2" charset="2"/>
              <a:buChar char="q"/>
            </a:pPr>
            <a:r>
              <a:rPr lang="en-US" dirty="0"/>
              <a:t>Prevent dictionary attacks</a:t>
            </a:r>
          </a:p>
          <a:p>
            <a:pPr algn="just">
              <a:buFont typeface="Wingdings" panose="05000000000000000000" pitchFamily="2" charset="2"/>
              <a:buChar char="q"/>
            </a:pPr>
            <a:endParaRPr lang="en-US" sz="3200" dirty="0"/>
          </a:p>
        </p:txBody>
      </p:sp>
      <p:sp>
        <p:nvSpPr>
          <p:cNvPr id="4" name="Footer Placeholder 4"/>
          <p:cNvSpPr>
            <a:spLocks noGrp="1"/>
          </p:cNvSpPr>
          <p:nvPr/>
        </p:nvSpPr>
        <p:spPr>
          <a:xfrm>
            <a:off x="-28604" y="6608616"/>
            <a:ext cx="12220604" cy="249383"/>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latin typeface="Arial"/>
              </a:rPr>
              <a:t>www.iup.edu </a:t>
            </a:r>
          </a:p>
        </p:txBody>
      </p:sp>
    </p:spTree>
    <p:extLst>
      <p:ext uri="{BB962C8B-B14F-4D97-AF65-F5344CB8AC3E}">
        <p14:creationId xmlns:p14="http://schemas.microsoft.com/office/powerpoint/2010/main" xmlns="" val="22578043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Some examples of </a:t>
            </a:r>
            <a:r>
              <a:rPr lang="en-IN" b="1" dirty="0" err="1" smtClean="0">
                <a:solidFill>
                  <a:schemeClr val="bg1"/>
                </a:solidFill>
                <a:latin typeface="Adobe Garamond Pro Bold" panose="02020702060506020403" pitchFamily="18" charset="0"/>
              </a:rPr>
              <a:t>Captcha</a:t>
            </a:r>
            <a:endParaRPr lang="en-IN" b="1" dirty="0">
              <a:solidFill>
                <a:schemeClr val="bg1"/>
              </a:solidFill>
              <a:latin typeface="Adobe Garamond Pro Bold" panose="02020702060506020403" pitchFamily="18" charset="0"/>
            </a:endParaRPr>
          </a:p>
        </p:txBody>
      </p:sp>
      <p:sp>
        <p:nvSpPr>
          <p:cNvPr id="4" name="Footer Placeholder 4"/>
          <p:cNvSpPr>
            <a:spLocks noGrp="1"/>
          </p:cNvSpPr>
          <p:nvPr/>
        </p:nvSpPr>
        <p:spPr>
          <a:xfrm>
            <a:off x="-28604" y="6608616"/>
            <a:ext cx="12220604" cy="249383"/>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latin typeface="Arial"/>
              </a:rPr>
              <a:t>www.iup.edu </a:t>
            </a:r>
          </a:p>
        </p:txBody>
      </p:sp>
      <p:sp>
        <p:nvSpPr>
          <p:cNvPr id="6" name="Content Placeholder 2"/>
          <p:cNvSpPr>
            <a:spLocks noGrp="1"/>
          </p:cNvSpPr>
          <p:nvPr>
            <p:ph idx="1"/>
          </p:nvPr>
        </p:nvSpPr>
        <p:spPr>
          <a:xfrm>
            <a:off x="2202264" y="1554129"/>
            <a:ext cx="5029200" cy="4625609"/>
          </a:xfrm>
        </p:spPr>
        <p:txBody>
          <a:bodyPr>
            <a:normAutofit lnSpcReduction="10000"/>
          </a:bodyPr>
          <a:lstStyle/>
          <a:p>
            <a:r>
              <a:rPr lang="en-US" dirty="0" smtClean="0"/>
              <a:t> Distorted text</a:t>
            </a:r>
            <a:endParaRPr lang="en-US" dirty="0"/>
          </a:p>
          <a:p>
            <a:r>
              <a:rPr lang="en-US" dirty="0" smtClean="0"/>
              <a:t> </a:t>
            </a:r>
          </a:p>
          <a:p>
            <a:r>
              <a:rPr lang="en-US" dirty="0" smtClean="0"/>
              <a:t>Picture identification</a:t>
            </a:r>
          </a:p>
          <a:p>
            <a:endParaRPr lang="en-US" dirty="0"/>
          </a:p>
          <a:p>
            <a:endParaRPr lang="en-US" dirty="0" smtClean="0"/>
          </a:p>
          <a:p>
            <a:r>
              <a:rPr lang="en-US" dirty="0" smtClean="0"/>
              <a:t> Simple Math CAPTCHA with Audio</a:t>
            </a:r>
          </a:p>
          <a:p>
            <a:endParaRPr lang="en-US" dirty="0"/>
          </a:p>
          <a:p>
            <a:endParaRPr lang="en-US" dirty="0" smtClean="0"/>
          </a:p>
          <a:p>
            <a:r>
              <a:rPr lang="en-US" dirty="0" smtClean="0"/>
              <a:t> 3D CAPTCHA</a:t>
            </a:r>
            <a:endParaRPr lang="en-US"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236226" y="3796943"/>
            <a:ext cx="2895600" cy="115184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9" name="Picture 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208383" y="2182329"/>
            <a:ext cx="2343150" cy="14001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 name="Picture 6"/>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394121" y="5448720"/>
            <a:ext cx="1971675" cy="828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2" name="Picture 11"/>
          <p:cNvPicPr>
            <a:picLocks noChangeAspect="1"/>
          </p:cNvPicPr>
          <p:nvPr/>
        </p:nvPicPr>
        <p:blipFill>
          <a:blip r:embed="rId5"/>
          <a:stretch>
            <a:fillRect/>
          </a:stretch>
        </p:blipFill>
        <p:spPr>
          <a:xfrm>
            <a:off x="7231464" y="1430427"/>
            <a:ext cx="3152775" cy="680919"/>
          </a:xfrm>
          <a:prstGeom prst="rect">
            <a:avLst/>
          </a:prstGeom>
        </p:spPr>
      </p:pic>
    </p:spTree>
    <p:extLst>
      <p:ext uri="{BB962C8B-B14F-4D97-AF65-F5344CB8AC3E}">
        <p14:creationId xmlns:p14="http://schemas.microsoft.com/office/powerpoint/2010/main" xmlns="" val="9367854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Accessibility Issues</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601242" y="1286189"/>
            <a:ext cx="10562477" cy="4046287"/>
          </a:xfrm>
        </p:spPr>
        <p:txBody>
          <a:bodyPr>
            <a:normAutofit/>
          </a:bodyPr>
          <a:lstStyle/>
          <a:p>
            <a:pPr algn="just">
              <a:buFont typeface="Wingdings" panose="05000000000000000000" pitchFamily="2" charset="2"/>
              <a:buChar char="q"/>
            </a:pPr>
            <a:r>
              <a:rPr lang="en-US" dirty="0"/>
              <a:t>While you want to stop unwanted bots, you don’t want to keep legitimate users </a:t>
            </a:r>
            <a:r>
              <a:rPr lang="en-US" dirty="0" smtClean="0"/>
              <a:t>out</a:t>
            </a:r>
          </a:p>
          <a:p>
            <a:pPr algn="just">
              <a:buFont typeface="Wingdings" panose="05000000000000000000" pitchFamily="2" charset="2"/>
              <a:buChar char="q"/>
            </a:pPr>
            <a:r>
              <a:rPr lang="en-US" dirty="0" smtClean="0"/>
              <a:t>Visually </a:t>
            </a:r>
            <a:r>
              <a:rPr lang="en-US" dirty="0"/>
              <a:t>impaired users will not be able to solve image based </a:t>
            </a:r>
            <a:r>
              <a:rPr lang="en-US" dirty="0" smtClean="0"/>
              <a:t>CAPTCHAs</a:t>
            </a:r>
          </a:p>
          <a:p>
            <a:pPr algn="just">
              <a:buFont typeface="Wingdings" panose="05000000000000000000" pitchFamily="2" charset="2"/>
              <a:buChar char="q"/>
            </a:pPr>
            <a:r>
              <a:rPr lang="en-US" dirty="0" smtClean="0"/>
              <a:t>Like </a:t>
            </a:r>
            <a:r>
              <a:rPr lang="en-US" dirty="0"/>
              <a:t>OCR, speech recognition is also a difficult problem for computers to </a:t>
            </a:r>
            <a:r>
              <a:rPr lang="en-US" dirty="0" smtClean="0"/>
              <a:t>solve</a:t>
            </a:r>
          </a:p>
          <a:p>
            <a:pPr algn="just">
              <a:buFont typeface="Wingdings" panose="05000000000000000000" pitchFamily="2" charset="2"/>
              <a:buChar char="q"/>
            </a:pPr>
            <a:r>
              <a:rPr lang="en-US" dirty="0" smtClean="0"/>
              <a:t>Person with hearing disability will not be able to pass through it.</a:t>
            </a:r>
            <a:endParaRPr lang="en-US" dirty="0"/>
          </a:p>
          <a:p>
            <a:endParaRPr lang="en-US" dirty="0"/>
          </a:p>
          <a:p>
            <a:pPr algn="just">
              <a:buFont typeface="Wingdings" panose="05000000000000000000" pitchFamily="2" charset="2"/>
              <a:buChar char="q"/>
            </a:pPr>
            <a:endParaRPr lang="en-US" dirty="0" smtClean="0"/>
          </a:p>
          <a:p>
            <a:pPr algn="just">
              <a:buFont typeface="Wingdings" panose="05000000000000000000" pitchFamily="2" charset="2"/>
              <a:buChar char="q"/>
            </a:pPr>
            <a:endParaRPr lang="en-US" dirty="0"/>
          </a:p>
          <a:p>
            <a:pPr algn="just">
              <a:buFont typeface="Wingdings" panose="05000000000000000000" pitchFamily="2" charset="2"/>
              <a:buChar char="q"/>
            </a:pPr>
            <a:endParaRPr lang="en-US" sz="3200" dirty="0"/>
          </a:p>
        </p:txBody>
      </p:sp>
      <p:sp>
        <p:nvSpPr>
          <p:cNvPr id="4" name="Footer Placeholder 4"/>
          <p:cNvSpPr>
            <a:spLocks noGrp="1"/>
          </p:cNvSpPr>
          <p:nvPr/>
        </p:nvSpPr>
        <p:spPr>
          <a:xfrm>
            <a:off x="-28604" y="6608616"/>
            <a:ext cx="12220604" cy="249383"/>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latin typeface="Arial"/>
              </a:rPr>
              <a:t>www.iup.edu </a:t>
            </a:r>
          </a:p>
        </p:txBody>
      </p:sp>
    </p:spTree>
    <p:extLst>
      <p:ext uri="{BB962C8B-B14F-4D97-AF65-F5344CB8AC3E}">
        <p14:creationId xmlns:p14="http://schemas.microsoft.com/office/powerpoint/2010/main" xmlns="" val="16046738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err="1" smtClean="0">
                <a:solidFill>
                  <a:schemeClr val="bg1"/>
                </a:solidFill>
                <a:latin typeface="Adobe Garamond Pro Bold" panose="02020702060506020403" pitchFamily="18" charset="0"/>
              </a:rPr>
              <a:t>reCaptcha</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601242" y="1286189"/>
            <a:ext cx="10562477" cy="4046287"/>
          </a:xfrm>
        </p:spPr>
        <p:txBody>
          <a:bodyPr>
            <a:normAutofit fontScale="92500" lnSpcReduction="10000"/>
          </a:bodyPr>
          <a:lstStyle/>
          <a:p>
            <a:pPr>
              <a:buFont typeface="Wingdings" panose="05000000000000000000" pitchFamily="2" charset="2"/>
              <a:buChar char="q"/>
            </a:pPr>
            <a:r>
              <a:rPr lang="en-US" sz="2400" dirty="0"/>
              <a:t>Developed by Luis von </a:t>
            </a:r>
            <a:r>
              <a:rPr lang="en-US" sz="2400" dirty="0" err="1"/>
              <a:t>Ahn</a:t>
            </a:r>
            <a:r>
              <a:rPr lang="en-US" sz="2400" dirty="0"/>
              <a:t>, Ben Maurer, Colin </a:t>
            </a:r>
            <a:r>
              <a:rPr lang="en-US" sz="2400" dirty="0" err="1"/>
              <a:t>McMillen</a:t>
            </a:r>
            <a:r>
              <a:rPr lang="en-US" sz="2400" dirty="0"/>
              <a:t>, David Abraham, and Manuel Blum at CMU</a:t>
            </a:r>
          </a:p>
          <a:p>
            <a:pPr lvl="1"/>
            <a:r>
              <a:rPr lang="en-US" sz="1800" dirty="0"/>
              <a:t>Acquired by Google in September 2009</a:t>
            </a:r>
            <a:endParaRPr lang="en-US" dirty="0"/>
          </a:p>
          <a:p>
            <a:pPr>
              <a:buFont typeface="Wingdings" panose="05000000000000000000" pitchFamily="2" charset="2"/>
              <a:buChar char="q"/>
            </a:pPr>
            <a:r>
              <a:rPr lang="en-US" sz="2400" dirty="0" smtClean="0"/>
              <a:t>Scanned books and text which were not read by OCR were kept in a database for producing while validating human.</a:t>
            </a:r>
          </a:p>
          <a:p>
            <a:pPr>
              <a:buFont typeface="Wingdings" panose="05000000000000000000" pitchFamily="2" charset="2"/>
              <a:buChar char="q"/>
            </a:pPr>
            <a:r>
              <a:rPr lang="en-US" sz="2400" dirty="0" smtClean="0"/>
              <a:t>Later, It was also compromised with advancement in image processing</a:t>
            </a:r>
          </a:p>
          <a:p>
            <a:pPr>
              <a:buFont typeface="Wingdings" panose="05000000000000000000" pitchFamily="2" charset="2"/>
              <a:buChar char="q"/>
            </a:pPr>
            <a:r>
              <a:rPr lang="en-US" sz="2400" dirty="0" smtClean="0"/>
              <a:t>Google came with  </a:t>
            </a:r>
            <a:r>
              <a:rPr lang="en-US" sz="2400" dirty="0" err="1" smtClean="0"/>
              <a:t>reCaptcha</a:t>
            </a:r>
            <a:r>
              <a:rPr lang="en-US" sz="2400" dirty="0" smtClean="0"/>
              <a:t> V2</a:t>
            </a:r>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smtClean="0"/>
          </a:p>
          <a:p>
            <a:pPr>
              <a:buFont typeface="Wingdings" panose="05000000000000000000" pitchFamily="2" charset="2"/>
              <a:buChar char="q"/>
            </a:pPr>
            <a:r>
              <a:rPr lang="en-US" sz="2400" dirty="0" err="1"/>
              <a:t>reCAPTCHA</a:t>
            </a:r>
            <a:r>
              <a:rPr lang="en-US" sz="2400" dirty="0"/>
              <a:t> v3 verifies requests with a score and gives you the ability to take action in the context of your site.</a:t>
            </a:r>
            <a:r>
              <a:rPr lang="en-US" sz="2400" dirty="0" smtClean="0"/>
              <a:t> </a:t>
            </a:r>
          </a:p>
          <a:p>
            <a:pPr algn="just">
              <a:buFont typeface="Wingdings" panose="05000000000000000000" pitchFamily="2" charset="2"/>
              <a:buChar char="q"/>
            </a:pPr>
            <a:endParaRPr lang="en-US" dirty="0" smtClean="0"/>
          </a:p>
          <a:p>
            <a:pPr algn="just">
              <a:buFont typeface="Wingdings" panose="05000000000000000000" pitchFamily="2" charset="2"/>
              <a:buChar char="q"/>
            </a:pPr>
            <a:endParaRPr lang="en-US" dirty="0"/>
          </a:p>
          <a:p>
            <a:pPr algn="just">
              <a:buFont typeface="Wingdings" panose="05000000000000000000" pitchFamily="2" charset="2"/>
              <a:buChar char="q"/>
            </a:pPr>
            <a:endParaRPr lang="en-US" sz="3200" dirty="0"/>
          </a:p>
        </p:txBody>
      </p:sp>
      <p:sp>
        <p:nvSpPr>
          <p:cNvPr id="4" name="Footer Placeholder 4"/>
          <p:cNvSpPr>
            <a:spLocks noGrp="1"/>
          </p:cNvSpPr>
          <p:nvPr/>
        </p:nvSpPr>
        <p:spPr>
          <a:xfrm>
            <a:off x="-28604" y="6608616"/>
            <a:ext cx="12220604" cy="249383"/>
          </a:xfrm>
          <a:prstGeom prst="rect">
            <a:avLst/>
          </a:prstGeom>
        </p:spPr>
        <p:txBody>
          <a:bodyPr vert="horz" lIns="91440" tIns="45720" rIns="91440" bIns="45720" rtlCol="0" anchor="ctr"/>
          <a:lstStyle>
            <a:defPPr>
              <a:defRPr lang="en-US"/>
            </a:defPPr>
            <a:lvl1pPr marL="0" algn="ctr" defTabSz="457200" rtl="0" eaLnBrk="1" latinLnBrk="0" hangingPunct="1">
              <a:defRPr sz="9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latin typeface="Arial"/>
              </a:rPr>
              <a:t>www.iup.edu </a:t>
            </a:r>
          </a:p>
        </p:txBody>
      </p:sp>
      <p:pic>
        <p:nvPicPr>
          <p:cNvPr id="5" name="Picture 4"/>
          <p:cNvPicPr>
            <a:picLocks noChangeAspect="1"/>
          </p:cNvPicPr>
          <p:nvPr/>
        </p:nvPicPr>
        <p:blipFill>
          <a:blip r:embed="rId2"/>
          <a:stretch>
            <a:fillRect/>
          </a:stretch>
        </p:blipFill>
        <p:spPr>
          <a:xfrm>
            <a:off x="5882480" y="3309332"/>
            <a:ext cx="4867275" cy="855574"/>
          </a:xfrm>
          <a:prstGeom prst="rect">
            <a:avLst/>
          </a:prstGeom>
        </p:spPr>
      </p:pic>
    </p:spTree>
    <p:extLst>
      <p:ext uri="{BB962C8B-B14F-4D97-AF65-F5344CB8AC3E}">
        <p14:creationId xmlns:p14="http://schemas.microsoft.com/office/powerpoint/2010/main" xmlns="" val="15812839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Access Policies</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747765" y="1323206"/>
            <a:ext cx="10515600" cy="5534793"/>
          </a:xfrm>
        </p:spPr>
        <p:txBody>
          <a:bodyPr>
            <a:normAutofit/>
          </a:bodyPr>
          <a:lstStyle/>
          <a:p>
            <a:pPr algn="just">
              <a:buFont typeface="Wingdings" panose="05000000000000000000" pitchFamily="2" charset="2"/>
              <a:buChar char="q"/>
            </a:pPr>
            <a:r>
              <a:rPr lang="en-US" sz="3400" b="1" dirty="0" smtClean="0"/>
              <a:t> </a:t>
            </a:r>
            <a:r>
              <a:rPr lang="en-US" sz="3400" dirty="0" smtClean="0"/>
              <a:t>Decision of access control is based on a access policy.</a:t>
            </a:r>
          </a:p>
          <a:p>
            <a:pPr algn="just">
              <a:buFont typeface="Wingdings" panose="05000000000000000000" pitchFamily="2" charset="2"/>
              <a:buChar char="q"/>
            </a:pPr>
            <a:r>
              <a:rPr lang="en-US" sz="3400" dirty="0"/>
              <a:t> </a:t>
            </a:r>
            <a:r>
              <a:rPr lang="en-US" sz="3400" dirty="0" smtClean="0"/>
              <a:t>Access policy simplifies establishing control rules because it reflects the existing policy.</a:t>
            </a:r>
          </a:p>
          <a:p>
            <a:pPr algn="just">
              <a:buFont typeface="Wingdings" panose="05000000000000000000" pitchFamily="2" charset="2"/>
              <a:buChar char="q"/>
            </a:pPr>
            <a:r>
              <a:rPr lang="en-US" sz="3400" dirty="0" smtClean="0"/>
              <a:t>Access control decisions should not be made </a:t>
            </a:r>
            <a:r>
              <a:rPr lang="en-US" sz="3400" dirty="0" err="1" smtClean="0"/>
              <a:t>suddendly</a:t>
            </a:r>
            <a:endParaRPr lang="en-US" sz="3400" dirty="0" smtClean="0"/>
          </a:p>
          <a:p>
            <a:pPr algn="just">
              <a:buFont typeface="Wingdings" panose="05000000000000000000" pitchFamily="2" charset="2"/>
              <a:buChar char="q"/>
            </a:pPr>
            <a:r>
              <a:rPr lang="en-US" sz="3400" dirty="0" smtClean="0"/>
              <a:t>Before implementing access control, </a:t>
            </a:r>
            <a:r>
              <a:rPr lang="en-US" sz="3400" dirty="0"/>
              <a:t>an </a:t>
            </a:r>
            <a:r>
              <a:rPr lang="en-US" sz="3400" dirty="0" smtClean="0"/>
              <a:t>organization </a:t>
            </a:r>
            <a:r>
              <a:rPr lang="en-US" sz="3400" dirty="0"/>
              <a:t>needs to take the time to develop a higher-level security policy, which will then drive all the access control rules.</a:t>
            </a:r>
            <a:endParaRPr lang="en-US" sz="3400" dirty="0" smtClean="0"/>
          </a:p>
          <a:p>
            <a:pPr algn="just">
              <a:buFont typeface="Wingdings" panose="05000000000000000000" pitchFamily="2" charset="2"/>
              <a:buChar char="q"/>
            </a:pPr>
            <a:endParaRPr lang="en-US" dirty="0"/>
          </a:p>
        </p:txBody>
      </p:sp>
    </p:spTree>
    <p:extLst>
      <p:ext uri="{BB962C8B-B14F-4D97-AF65-F5344CB8AC3E}">
        <p14:creationId xmlns:p14="http://schemas.microsoft.com/office/powerpoint/2010/main" xmlns="" val="1822766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Effective Policy Implementation</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631387" y="1073824"/>
            <a:ext cx="10515600" cy="5534793"/>
          </a:xfrm>
        </p:spPr>
        <p:txBody>
          <a:bodyPr>
            <a:normAutofit/>
          </a:bodyPr>
          <a:lstStyle/>
          <a:p>
            <a:pPr algn="just">
              <a:buFont typeface="Wingdings" panose="05000000000000000000" pitchFamily="2" charset="2"/>
              <a:buChar char="q"/>
            </a:pPr>
            <a:r>
              <a:rPr lang="en-US" sz="3400" b="1" dirty="0" smtClean="0"/>
              <a:t> Check Every Access</a:t>
            </a:r>
          </a:p>
          <a:p>
            <a:pPr lvl="1" algn="just">
              <a:buFont typeface="Wingdings" panose="05000000000000000000" pitchFamily="2" charset="2"/>
              <a:buChar char="q"/>
            </a:pPr>
            <a:r>
              <a:rPr lang="en-US" sz="3200" dirty="0"/>
              <a:t>if we detect a user being impersonated. For this reason, we should aim to check every access by a user to an object. </a:t>
            </a:r>
            <a:endParaRPr lang="en-US" sz="3000" b="1" dirty="0" smtClean="0"/>
          </a:p>
          <a:p>
            <a:pPr algn="just">
              <a:buFont typeface="Wingdings" panose="05000000000000000000" pitchFamily="2" charset="2"/>
              <a:buChar char="q"/>
            </a:pPr>
            <a:r>
              <a:rPr lang="en-US" sz="3400" b="1" dirty="0" smtClean="0"/>
              <a:t>Enforce Least Privilege</a:t>
            </a:r>
          </a:p>
          <a:p>
            <a:pPr lvl="1" algn="just">
              <a:buFont typeface="Wingdings" panose="05000000000000000000" pitchFamily="2" charset="2"/>
              <a:buChar char="q"/>
            </a:pPr>
            <a:r>
              <a:rPr lang="en-US" sz="3200" dirty="0"/>
              <a:t>a subject should have access to the smallest number of objects necessary to perform some task.</a:t>
            </a:r>
            <a:endParaRPr lang="en-US" sz="3000" b="1" dirty="0" smtClean="0"/>
          </a:p>
          <a:p>
            <a:pPr algn="just">
              <a:buFont typeface="Wingdings" panose="05000000000000000000" pitchFamily="2" charset="2"/>
              <a:buChar char="q"/>
            </a:pPr>
            <a:r>
              <a:rPr lang="en-US" sz="3400" b="1" dirty="0" smtClean="0"/>
              <a:t>Verify acceptable usage</a:t>
            </a:r>
          </a:p>
          <a:p>
            <a:pPr lvl="1" algn="just">
              <a:buFont typeface="Wingdings" panose="05000000000000000000" pitchFamily="2" charset="2"/>
              <a:buChar char="q"/>
            </a:pPr>
            <a:r>
              <a:rPr lang="en-US" sz="3200" dirty="0"/>
              <a:t>Ability to access is a yes-or-no </a:t>
            </a:r>
            <a:r>
              <a:rPr lang="en-US" sz="3200" dirty="0" smtClean="0"/>
              <a:t>decision</a:t>
            </a:r>
          </a:p>
          <a:p>
            <a:pPr lvl="1" algn="just">
              <a:buFont typeface="Wingdings" panose="05000000000000000000" pitchFamily="2" charset="2"/>
              <a:buChar char="q"/>
            </a:pPr>
            <a:r>
              <a:rPr lang="en-US" sz="3200" dirty="0"/>
              <a:t>checking that the activity to be performed on an object is appropriate.</a:t>
            </a:r>
          </a:p>
        </p:txBody>
      </p:sp>
    </p:spTree>
    <p:extLst>
      <p:ext uri="{BB962C8B-B14F-4D97-AF65-F5344CB8AC3E}">
        <p14:creationId xmlns:p14="http://schemas.microsoft.com/office/powerpoint/2010/main" xmlns="" val="3108084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Tracking</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631387" y="1073824"/>
            <a:ext cx="10515600" cy="5534793"/>
          </a:xfrm>
        </p:spPr>
        <p:txBody>
          <a:bodyPr>
            <a:normAutofit/>
          </a:bodyPr>
          <a:lstStyle/>
          <a:p>
            <a:pPr algn="just">
              <a:buFont typeface="Wingdings" panose="05000000000000000000" pitchFamily="2" charset="2"/>
              <a:buChar char="q"/>
            </a:pPr>
            <a:r>
              <a:rPr lang="en-US" sz="3400" b="1" dirty="0" smtClean="0"/>
              <a:t> </a:t>
            </a:r>
            <a:r>
              <a:rPr lang="en-US" sz="3200" dirty="0"/>
              <a:t>Implementing an appropriate policy is not the end of access administration</a:t>
            </a:r>
            <a:r>
              <a:rPr lang="en-US" sz="3200" dirty="0" smtClean="0"/>
              <a:t>.</a:t>
            </a:r>
          </a:p>
          <a:p>
            <a:pPr algn="just">
              <a:buFont typeface="Wingdings" panose="05000000000000000000" pitchFamily="2" charset="2"/>
              <a:buChar char="q"/>
            </a:pPr>
            <a:r>
              <a:rPr lang="en-US" sz="3200" dirty="0"/>
              <a:t> Sometimes administrators need to revisit the access policy to determine whether it is working as it should</a:t>
            </a:r>
            <a:r>
              <a:rPr lang="en-US" sz="3200" dirty="0" smtClean="0"/>
              <a:t>.</a:t>
            </a:r>
          </a:p>
          <a:p>
            <a:pPr algn="just">
              <a:buFont typeface="Wingdings" panose="05000000000000000000" pitchFamily="2" charset="2"/>
              <a:buChar char="q"/>
            </a:pPr>
            <a:r>
              <a:rPr lang="en-US" sz="3200" dirty="0"/>
              <a:t>Has someone been around for a long time and so has acquired a large number of no-longer-needed rights</a:t>
            </a:r>
            <a:r>
              <a:rPr lang="en-US" sz="3200" dirty="0" smtClean="0"/>
              <a:t>?</a:t>
            </a:r>
          </a:p>
          <a:p>
            <a:pPr algn="just">
              <a:buFont typeface="Wingdings" panose="05000000000000000000" pitchFamily="2" charset="2"/>
              <a:buChar char="q"/>
            </a:pPr>
            <a:r>
              <a:rPr lang="en-US" sz="3200" dirty="0"/>
              <a:t>Do so many users have access to one object that it no longer needs to be controlled</a:t>
            </a:r>
            <a:r>
              <a:rPr lang="en-US" sz="3200" dirty="0" smtClean="0"/>
              <a:t>?</a:t>
            </a:r>
          </a:p>
          <a:p>
            <a:pPr algn="just">
              <a:buFont typeface="Wingdings" panose="05000000000000000000" pitchFamily="2" charset="2"/>
              <a:buChar char="q"/>
            </a:pPr>
            <a:r>
              <a:rPr lang="en-IN" sz="3200" dirty="0"/>
              <a:t>Administrators need </a:t>
            </a:r>
            <a:r>
              <a:rPr lang="en-US" sz="3200" dirty="0"/>
              <a:t>to determine whether the policy and implementation are doing what they should.</a:t>
            </a:r>
          </a:p>
        </p:txBody>
      </p:sp>
    </p:spTree>
    <p:extLst>
      <p:ext uri="{BB962C8B-B14F-4D97-AF65-F5344CB8AC3E}">
        <p14:creationId xmlns:p14="http://schemas.microsoft.com/office/powerpoint/2010/main" xmlns="" val="2374099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Granularity</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631387" y="1073824"/>
            <a:ext cx="10515600" cy="5534793"/>
          </a:xfrm>
        </p:spPr>
        <p:txBody>
          <a:bodyPr>
            <a:normAutofit fontScale="92500" lnSpcReduction="10000"/>
          </a:bodyPr>
          <a:lstStyle/>
          <a:p>
            <a:pPr algn="just">
              <a:buFont typeface="Wingdings" panose="05000000000000000000" pitchFamily="2" charset="2"/>
              <a:buChar char="q"/>
            </a:pPr>
            <a:r>
              <a:rPr lang="en-US" sz="3400" b="1" dirty="0" smtClean="0"/>
              <a:t> </a:t>
            </a:r>
            <a:r>
              <a:rPr lang="en-US" sz="3200" dirty="0" smtClean="0"/>
              <a:t>Granularity </a:t>
            </a:r>
            <a:r>
              <a:rPr lang="en-US" sz="3200" dirty="0"/>
              <a:t>we mean the fineness or specificity of access control</a:t>
            </a:r>
            <a:r>
              <a:rPr lang="en-US" sz="3200" dirty="0" smtClean="0"/>
              <a:t>.</a:t>
            </a:r>
          </a:p>
          <a:p>
            <a:pPr algn="just">
              <a:buFont typeface="Wingdings" panose="05000000000000000000" pitchFamily="2" charset="2"/>
              <a:buChar char="q"/>
            </a:pPr>
            <a:r>
              <a:rPr lang="en-US" sz="3200" dirty="0"/>
              <a:t>At the other extreme you simply say Adam has complete access to computer C1. That approach may work if the computer is for Adam’s use </a:t>
            </a:r>
            <a:r>
              <a:rPr lang="en-US" sz="3200" dirty="0" smtClean="0"/>
              <a:t>alone.</a:t>
            </a:r>
          </a:p>
          <a:p>
            <a:pPr algn="just">
              <a:buFont typeface="Wingdings" panose="05000000000000000000" pitchFamily="2" charset="2"/>
              <a:buChar char="q"/>
            </a:pPr>
            <a:r>
              <a:rPr lang="en-US" sz="3200" dirty="0" smtClean="0"/>
              <a:t>if </a:t>
            </a:r>
            <a:r>
              <a:rPr lang="en-US" sz="3200" dirty="0"/>
              <a:t>computer C1 is shared, then the system has no basis to control or orchestrate that sharing. Thus, a reasonable midpoint must apply. </a:t>
            </a:r>
            <a:endParaRPr lang="en-US" sz="3200" dirty="0" smtClean="0"/>
          </a:p>
          <a:p>
            <a:pPr algn="just">
              <a:buFont typeface="Wingdings" panose="05000000000000000000" pitchFamily="2" charset="2"/>
              <a:buChar char="q"/>
            </a:pPr>
            <a:r>
              <a:rPr lang="en-US" sz="3200" dirty="0"/>
              <a:t>Typically a file, a program, or a data space is the smallest unit to which access is controlled.</a:t>
            </a:r>
            <a:endParaRPr lang="en-US" sz="3200" dirty="0" smtClean="0"/>
          </a:p>
          <a:p>
            <a:pPr algn="just">
              <a:buFont typeface="Wingdings" panose="05000000000000000000" pitchFamily="2" charset="2"/>
              <a:buChar char="q"/>
            </a:pPr>
            <a:r>
              <a:rPr lang="en-US" sz="3200" dirty="0"/>
              <a:t> The finer the granularity, the larger number of access control decisions that must be made, so there is a performance </a:t>
            </a:r>
            <a:r>
              <a:rPr lang="en-US" sz="3200" dirty="0" smtClean="0"/>
              <a:t>penalty.</a:t>
            </a:r>
          </a:p>
        </p:txBody>
      </p:sp>
    </p:spTree>
    <p:extLst>
      <p:ext uri="{BB962C8B-B14F-4D97-AF65-F5344CB8AC3E}">
        <p14:creationId xmlns:p14="http://schemas.microsoft.com/office/powerpoint/2010/main" xmlns="" val="3491435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Access Log</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631387" y="1073824"/>
            <a:ext cx="10515600" cy="5534793"/>
          </a:xfrm>
        </p:spPr>
        <p:txBody>
          <a:bodyPr>
            <a:normAutofit/>
          </a:bodyPr>
          <a:lstStyle/>
          <a:p>
            <a:pPr algn="just">
              <a:buFont typeface="Wingdings" panose="05000000000000000000" pitchFamily="2" charset="2"/>
              <a:buChar char="q"/>
            </a:pPr>
            <a:r>
              <a:rPr lang="en-US" sz="3400" b="1" dirty="0" smtClean="0"/>
              <a:t> </a:t>
            </a:r>
            <a:r>
              <a:rPr lang="en-US" sz="3200" dirty="0"/>
              <a:t>After making an access decision, the system acts to allow that access and leaves the user and the object to complete the </a:t>
            </a:r>
            <a:r>
              <a:rPr lang="en-US" sz="3200" dirty="0" smtClean="0"/>
              <a:t>job.</a:t>
            </a:r>
          </a:p>
          <a:p>
            <a:pPr algn="just">
              <a:buFont typeface="Wingdings" panose="05000000000000000000" pitchFamily="2" charset="2"/>
              <a:buChar char="q"/>
            </a:pPr>
            <a:r>
              <a:rPr lang="en-US" sz="3200" dirty="0"/>
              <a:t> Systems also record which accesses have been permitted, creating what is called an audit log</a:t>
            </a:r>
            <a:r>
              <a:rPr lang="en-US" sz="3200" dirty="0" smtClean="0"/>
              <a:t>.</a:t>
            </a:r>
          </a:p>
          <a:p>
            <a:pPr algn="just">
              <a:buFont typeface="Wingdings" panose="05000000000000000000" pitchFamily="2" charset="2"/>
              <a:buChar char="q"/>
            </a:pPr>
            <a:r>
              <a:rPr lang="en-US" sz="3200" dirty="0"/>
              <a:t> </a:t>
            </a:r>
            <a:r>
              <a:rPr lang="en-US" sz="3200" dirty="0" smtClean="0"/>
              <a:t>It is </a:t>
            </a:r>
            <a:r>
              <a:rPr lang="en-US" sz="3200" dirty="0"/>
              <a:t>created and maintained by the system, and it is preserved for later </a:t>
            </a:r>
            <a:r>
              <a:rPr lang="en-US" sz="3200" dirty="0" smtClean="0"/>
              <a:t>analysis.</a:t>
            </a:r>
          </a:p>
          <a:p>
            <a:pPr algn="just">
              <a:buFont typeface="Wingdings" panose="05000000000000000000" pitchFamily="2" charset="2"/>
              <a:buChar char="q"/>
            </a:pPr>
            <a:r>
              <a:rPr lang="en-US" sz="3200" dirty="0" smtClean="0"/>
              <a:t>Granularity matters in access log</a:t>
            </a:r>
          </a:p>
          <a:p>
            <a:pPr lvl="1" algn="just">
              <a:buFont typeface="Wingdings" panose="05000000000000000000" pitchFamily="2" charset="2"/>
              <a:buChar char="q"/>
            </a:pPr>
            <a:r>
              <a:rPr lang="en-US" dirty="0" smtClean="0"/>
              <a:t>Recording each memory byte access is too lengthy </a:t>
            </a:r>
          </a:p>
          <a:p>
            <a:pPr lvl="1" algn="just">
              <a:buFont typeface="Wingdings" panose="05000000000000000000" pitchFamily="2" charset="2"/>
              <a:buChar char="q"/>
            </a:pPr>
            <a:r>
              <a:rPr lang="en-US" dirty="0" smtClean="0"/>
              <a:t>Recording login into system and log out may contain only limited detail.</a:t>
            </a:r>
          </a:p>
        </p:txBody>
      </p:sp>
    </p:spTree>
    <p:extLst>
      <p:ext uri="{BB962C8B-B14F-4D97-AF65-F5344CB8AC3E}">
        <p14:creationId xmlns:p14="http://schemas.microsoft.com/office/powerpoint/2010/main" xmlns="" val="38107189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19"/>
            <a:ext cx="12192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Reasons for Access Logging</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631387" y="1073824"/>
            <a:ext cx="10515600" cy="5534793"/>
          </a:xfrm>
        </p:spPr>
        <p:txBody>
          <a:bodyPr>
            <a:noAutofit/>
          </a:bodyPr>
          <a:lstStyle/>
          <a:p>
            <a:pPr marL="228600" lvl="1" algn="just">
              <a:spcBef>
                <a:spcPts val="1000"/>
              </a:spcBef>
              <a:buFont typeface="Wingdings" panose="05000000000000000000" pitchFamily="2" charset="2"/>
              <a:buChar char="q"/>
            </a:pPr>
            <a:r>
              <a:rPr lang="en-US" sz="3100" b="1" dirty="0" smtClean="0"/>
              <a:t> </a:t>
            </a:r>
            <a:r>
              <a:rPr lang="en-US" sz="3100" dirty="0"/>
              <a:t>Records of accesses can help plan for new or upgraded equipment, by showing which items have had heavy use</a:t>
            </a:r>
            <a:r>
              <a:rPr lang="en-US" sz="3100" dirty="0" smtClean="0"/>
              <a:t>.</a:t>
            </a:r>
          </a:p>
          <a:p>
            <a:pPr marL="228600" lvl="1" algn="just">
              <a:spcBef>
                <a:spcPts val="1000"/>
              </a:spcBef>
              <a:buFont typeface="Wingdings" panose="05000000000000000000" pitchFamily="2" charset="2"/>
              <a:buChar char="q"/>
            </a:pPr>
            <a:r>
              <a:rPr lang="en-US" sz="3100" dirty="0"/>
              <a:t>If the system fails, these records can show what accesses were in progress and perhaps help identify the cause of failure</a:t>
            </a:r>
            <a:r>
              <a:rPr lang="en-US" sz="3100" dirty="0" smtClean="0"/>
              <a:t>.</a:t>
            </a:r>
          </a:p>
          <a:p>
            <a:pPr marL="228600" lvl="1" algn="just">
              <a:spcBef>
                <a:spcPts val="1000"/>
              </a:spcBef>
              <a:buFont typeface="Wingdings" panose="05000000000000000000" pitchFamily="2" charset="2"/>
              <a:buChar char="q"/>
            </a:pPr>
            <a:r>
              <a:rPr lang="en-US" sz="3100" dirty="0"/>
              <a:t>If a user misuses objects, the access log shows exactly which objects the user did access. </a:t>
            </a:r>
            <a:endParaRPr lang="en-US" sz="3100" dirty="0" smtClean="0"/>
          </a:p>
          <a:p>
            <a:pPr marL="228600" lvl="1" algn="just">
              <a:spcBef>
                <a:spcPts val="1000"/>
              </a:spcBef>
              <a:buFont typeface="Wingdings" panose="05000000000000000000" pitchFamily="2" charset="2"/>
              <a:buChar char="q"/>
            </a:pPr>
            <a:r>
              <a:rPr lang="en-US" sz="3100" dirty="0" smtClean="0"/>
              <a:t>In </a:t>
            </a:r>
            <a:r>
              <a:rPr lang="en-US" sz="3100" dirty="0"/>
              <a:t>the event of an external compromise, the audit log may help identify how the assailant gained access and which data items were accessed (and therefore revealed or compromised). These data for after-the-fact forensic analysis have been extremely helpful in handling major incidents</a:t>
            </a:r>
            <a:r>
              <a:rPr lang="en-US" sz="3100" dirty="0" smtClean="0"/>
              <a:t>.</a:t>
            </a:r>
            <a:endParaRPr lang="en-US" sz="3100" dirty="0"/>
          </a:p>
        </p:txBody>
      </p:sp>
    </p:spTree>
    <p:extLst>
      <p:ext uri="{BB962C8B-B14F-4D97-AF65-F5344CB8AC3E}">
        <p14:creationId xmlns:p14="http://schemas.microsoft.com/office/powerpoint/2010/main" xmlns="" val="6942147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3588</TotalTime>
  <Words>1855</Words>
  <Application>Microsoft Office PowerPoint</Application>
  <PresentationFormat>Custom</PresentationFormat>
  <Paragraphs>178</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Access Control  Course Code: 20B12CS332</vt:lpstr>
      <vt:lpstr>Contents of Module 5 </vt:lpstr>
      <vt:lpstr>Access Control</vt:lpstr>
      <vt:lpstr>Access Policies</vt:lpstr>
      <vt:lpstr>Effective Policy Implementation</vt:lpstr>
      <vt:lpstr>Tracking</vt:lpstr>
      <vt:lpstr>Granularity</vt:lpstr>
      <vt:lpstr>Access Log</vt:lpstr>
      <vt:lpstr>Reasons for Access Logging</vt:lpstr>
      <vt:lpstr>Limited Privilege</vt:lpstr>
      <vt:lpstr>Implementing Access Control </vt:lpstr>
      <vt:lpstr>Reference Monitor</vt:lpstr>
      <vt:lpstr>Reference Monitor</vt:lpstr>
      <vt:lpstr>Access Control Directory</vt:lpstr>
      <vt:lpstr>Access Control Directory Issues</vt:lpstr>
      <vt:lpstr>Access Control Matrix</vt:lpstr>
      <vt:lpstr>Access Control Matrix</vt:lpstr>
      <vt:lpstr>Slide 18</vt:lpstr>
      <vt:lpstr>Slide 19</vt:lpstr>
      <vt:lpstr>Slide 20</vt:lpstr>
      <vt:lpstr>Slide 21</vt:lpstr>
      <vt:lpstr>Slide 22</vt:lpstr>
      <vt:lpstr>Slide 23</vt:lpstr>
      <vt:lpstr>Slide 24</vt:lpstr>
      <vt:lpstr>Slide 25</vt:lpstr>
      <vt:lpstr>Procedure Oriented Access Control</vt:lpstr>
      <vt:lpstr>Procedure Oriented Access Control</vt:lpstr>
      <vt:lpstr>Role Based Access Control</vt:lpstr>
      <vt:lpstr>What is Captchas?</vt:lpstr>
      <vt:lpstr>Some Applications of Captcha</vt:lpstr>
      <vt:lpstr>Some Applications of Captcha</vt:lpstr>
      <vt:lpstr>Some examples of Captcha</vt:lpstr>
      <vt:lpstr>Accessibility Issues</vt:lpstr>
      <vt:lpstr>reCaptcha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Computer Security Course Code: 20B12CS332</dc:title>
  <dc:creator>A B</dc:creator>
  <cp:lastModifiedBy>sangeeta.mittal</cp:lastModifiedBy>
  <cp:revision>587</cp:revision>
  <cp:lastPrinted>2020-09-07T06:03:34Z</cp:lastPrinted>
  <dcterms:created xsi:type="dcterms:W3CDTF">2020-08-09T06:21:28Z</dcterms:created>
  <dcterms:modified xsi:type="dcterms:W3CDTF">2021-10-22T11:13:24Z</dcterms:modified>
</cp:coreProperties>
</file>