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2" r:id="rId2"/>
    <p:sldId id="333" r:id="rId3"/>
    <p:sldId id="334" r:id="rId4"/>
    <p:sldId id="337" r:id="rId5"/>
    <p:sldId id="338" r:id="rId6"/>
    <p:sldId id="336" r:id="rId7"/>
    <p:sldId id="339" r:id="rId8"/>
    <p:sldId id="346" r:id="rId9"/>
    <p:sldId id="348" r:id="rId10"/>
    <p:sldId id="349" r:id="rId11"/>
    <p:sldId id="367" r:id="rId12"/>
    <p:sldId id="368" r:id="rId13"/>
    <p:sldId id="369" r:id="rId14"/>
    <p:sldId id="372" r:id="rId15"/>
    <p:sldId id="376" r:id="rId16"/>
    <p:sldId id="377" r:id="rId17"/>
    <p:sldId id="378" r:id="rId18"/>
    <p:sldId id="379" r:id="rId19"/>
    <p:sldId id="380" r:id="rId20"/>
    <p:sldId id="347" r:id="rId21"/>
    <p:sldId id="335" r:id="rId22"/>
    <p:sldId id="351" r:id="rId23"/>
    <p:sldId id="350" r:id="rId24"/>
    <p:sldId id="344" r:id="rId25"/>
    <p:sldId id="352" r:id="rId26"/>
    <p:sldId id="355" r:id="rId27"/>
    <p:sldId id="354" r:id="rId28"/>
    <p:sldId id="362" r:id="rId29"/>
    <p:sldId id="353" r:id="rId30"/>
    <p:sldId id="345" r:id="rId31"/>
    <p:sldId id="356" r:id="rId32"/>
    <p:sldId id="358" r:id="rId33"/>
    <p:sldId id="359" r:id="rId34"/>
    <p:sldId id="360" r:id="rId35"/>
    <p:sldId id="357" r:id="rId36"/>
    <p:sldId id="363" r:id="rId37"/>
    <p:sldId id="364" r:id="rId38"/>
    <p:sldId id="340" r:id="rId39"/>
    <p:sldId id="365" r:id="rId40"/>
    <p:sldId id="342" r:id="rId41"/>
    <p:sldId id="366" r:id="rId42"/>
    <p:sldId id="34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4" d="100"/>
          <a:sy n="64" d="100"/>
        </p:scale>
        <p:origin x="-86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85330FB-784A-494B-8236-FCF44FA0E195}" type="datetimeFigureOut">
              <a:rPr lang="en-IN" smtClean="0"/>
              <a:pPr/>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242193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5330FB-784A-494B-8236-FCF44FA0E195}" type="datetimeFigureOut">
              <a:rPr lang="en-IN" smtClean="0"/>
              <a:pPr/>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411062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5330FB-784A-494B-8236-FCF44FA0E195}" type="datetimeFigureOut">
              <a:rPr lang="en-IN" smtClean="0"/>
              <a:pPr/>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26418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5330FB-784A-494B-8236-FCF44FA0E195}" type="datetimeFigureOut">
              <a:rPr lang="en-IN" smtClean="0"/>
              <a:pPr/>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400671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5330FB-784A-494B-8236-FCF44FA0E195}" type="datetimeFigureOut">
              <a:rPr lang="en-IN" smtClean="0"/>
              <a:pPr/>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387450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85330FB-784A-494B-8236-FCF44FA0E195}" type="datetimeFigureOut">
              <a:rPr lang="en-IN" smtClean="0"/>
              <a:pPr/>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249884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85330FB-784A-494B-8236-FCF44FA0E195}" type="datetimeFigureOut">
              <a:rPr lang="en-IN" smtClean="0"/>
              <a:pPr/>
              <a:t>21-10-2021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17667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85330FB-784A-494B-8236-FCF44FA0E195}" type="datetimeFigureOut">
              <a:rPr lang="en-IN" smtClean="0"/>
              <a:pPr/>
              <a:t>21-10-2021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309040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330FB-784A-494B-8236-FCF44FA0E195}" type="datetimeFigureOut">
              <a:rPr lang="en-IN" smtClean="0"/>
              <a:pPr/>
              <a:t>21-10-2021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200330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330FB-784A-494B-8236-FCF44FA0E195}" type="datetimeFigureOut">
              <a:rPr lang="en-IN" smtClean="0"/>
              <a:pPr/>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203000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330FB-784A-494B-8236-FCF44FA0E195}" type="datetimeFigureOut">
              <a:rPr lang="en-IN" smtClean="0"/>
              <a:pPr/>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201052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5330FB-784A-494B-8236-FCF44FA0E195}" type="datetimeFigureOut">
              <a:rPr lang="en-IN" smtClean="0"/>
              <a:pPr/>
              <a:t>21-10-2021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404938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8349"/>
            <a:ext cx="12192000" cy="2773827"/>
          </a:xfrm>
        </p:spPr>
        <p:txBody>
          <a:bodyPr>
            <a:normAutofit/>
          </a:bodyPr>
          <a:lstStyle/>
          <a:p>
            <a:r>
              <a:rPr lang="en-IN" b="1" dirty="0" smtClean="0">
                <a:solidFill>
                  <a:srgbClr val="C00000"/>
                </a:solidFill>
                <a:latin typeface="Adobe Gothic Std B" panose="020B0800000000000000" pitchFamily="34" charset="-128"/>
                <a:ea typeface="Adobe Gothic Std B" panose="020B0800000000000000" pitchFamily="34" charset="-128"/>
              </a:rPr>
              <a:t>Authentication</a:t>
            </a:r>
            <a:br>
              <a:rPr lang="en-IN" b="1" dirty="0" smtClean="0">
                <a:solidFill>
                  <a:srgbClr val="C00000"/>
                </a:solidFill>
                <a:latin typeface="Adobe Gothic Std B" panose="020B0800000000000000" pitchFamily="34" charset="-128"/>
                <a:ea typeface="Adobe Gothic Std B" panose="020B0800000000000000" pitchFamily="34" charset="-128"/>
              </a:rPr>
            </a:br>
            <a:endParaRPr lang="en-IN" sz="2800" b="1" dirty="0">
              <a:solidFill>
                <a:srgbClr val="002060"/>
              </a:solidFill>
              <a:latin typeface="Arial Rounded MT Bold" panose="020F0704030504030204" pitchFamily="34" charset="0"/>
            </a:endParaRPr>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1329694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Attacks on Password</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fontScale="92500" lnSpcReduction="10000"/>
          </a:bodyPr>
          <a:lstStyle/>
          <a:p>
            <a:pPr marL="457200" indent="-457200" algn="just">
              <a:lnSpc>
                <a:spcPct val="120000"/>
              </a:lnSpc>
              <a:buFont typeface="Wingdings" panose="05000000000000000000" pitchFamily="2" charset="2"/>
              <a:buChar char="q"/>
            </a:pPr>
            <a:r>
              <a:rPr lang="en-US" sz="3600" dirty="0" smtClean="0"/>
              <a:t>Dictionary Attacks</a:t>
            </a:r>
          </a:p>
          <a:p>
            <a:pPr marL="457200" indent="-457200" algn="just">
              <a:lnSpc>
                <a:spcPct val="120000"/>
              </a:lnSpc>
              <a:buFont typeface="Wingdings" panose="05000000000000000000" pitchFamily="2" charset="2"/>
              <a:buChar char="q"/>
            </a:pPr>
            <a:r>
              <a:rPr lang="en-US" sz="3600" dirty="0" smtClean="0"/>
              <a:t>Inferring Passwords likely for a user</a:t>
            </a:r>
          </a:p>
          <a:p>
            <a:pPr marL="457200" indent="-457200" algn="just">
              <a:lnSpc>
                <a:spcPct val="120000"/>
              </a:lnSpc>
              <a:buFont typeface="Wingdings" panose="05000000000000000000" pitchFamily="2" charset="2"/>
              <a:buChar char="q"/>
            </a:pPr>
            <a:r>
              <a:rPr lang="en-US" sz="3600" dirty="0" smtClean="0"/>
              <a:t>Guessing Probable Passwords</a:t>
            </a:r>
          </a:p>
          <a:p>
            <a:pPr marL="457200" indent="-457200" algn="just">
              <a:lnSpc>
                <a:spcPct val="120000"/>
              </a:lnSpc>
              <a:buFont typeface="Wingdings" panose="05000000000000000000" pitchFamily="2" charset="2"/>
              <a:buChar char="q"/>
            </a:pPr>
            <a:r>
              <a:rPr lang="en-US" sz="3600" dirty="0" smtClean="0"/>
              <a:t>Defeating Concealment</a:t>
            </a:r>
          </a:p>
          <a:p>
            <a:pPr marL="457200" indent="-457200" algn="just">
              <a:lnSpc>
                <a:spcPct val="120000"/>
              </a:lnSpc>
              <a:buFont typeface="Wingdings" panose="05000000000000000000" pitchFamily="2" charset="2"/>
              <a:buChar char="q"/>
            </a:pPr>
            <a:r>
              <a:rPr lang="en-US" sz="3600" dirty="0" smtClean="0"/>
              <a:t>Brute Force/Exhaustive Attack</a:t>
            </a:r>
          </a:p>
          <a:p>
            <a:pPr marL="457200" indent="-457200" algn="just">
              <a:lnSpc>
                <a:spcPct val="120000"/>
              </a:lnSpc>
              <a:buFont typeface="Wingdings" panose="05000000000000000000" pitchFamily="2" charset="2"/>
              <a:buChar char="q"/>
            </a:pPr>
            <a:r>
              <a:rPr lang="en-US" sz="3600" dirty="0" smtClean="0"/>
              <a:t>https://www.softwaretestinghelp.com/password-cracker-tools/</a:t>
            </a:r>
          </a:p>
        </p:txBody>
      </p:sp>
    </p:spTree>
    <p:extLst>
      <p:ext uri="{BB962C8B-B14F-4D97-AF65-F5344CB8AC3E}">
        <p14:creationId xmlns:p14="http://schemas.microsoft.com/office/powerpoint/2010/main" xmlns="" val="4064034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Dictionary Attacks</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fontScale="92500" lnSpcReduction="10000"/>
          </a:bodyPr>
          <a:lstStyle/>
          <a:p>
            <a:pPr marL="457200" indent="-457200" algn="just">
              <a:lnSpc>
                <a:spcPct val="120000"/>
              </a:lnSpc>
              <a:buFont typeface="Wingdings" panose="05000000000000000000" pitchFamily="2" charset="2"/>
              <a:buChar char="q"/>
            </a:pPr>
            <a:r>
              <a:rPr lang="en-US" sz="3600" dirty="0" smtClean="0"/>
              <a:t>Websites available which provide dictionary of phrases, science fiction character names, mythological names etc.</a:t>
            </a:r>
          </a:p>
          <a:p>
            <a:pPr marL="457200" indent="-457200" algn="just">
              <a:lnSpc>
                <a:spcPct val="120000"/>
              </a:lnSpc>
              <a:buFont typeface="Wingdings" panose="05000000000000000000" pitchFamily="2" charset="2"/>
              <a:buChar char="q"/>
            </a:pPr>
            <a:r>
              <a:rPr lang="en-US" sz="3600" dirty="0" smtClean="0"/>
              <a:t>Useful for administrators to look for weak passwords.</a:t>
            </a:r>
          </a:p>
          <a:p>
            <a:pPr marL="457200" indent="-457200" algn="just">
              <a:lnSpc>
                <a:spcPct val="120000"/>
              </a:lnSpc>
              <a:buFont typeface="Wingdings" panose="05000000000000000000" pitchFamily="2" charset="2"/>
              <a:buChar char="q"/>
            </a:pPr>
            <a:r>
              <a:rPr lang="en-US" sz="3600" dirty="0" smtClean="0"/>
              <a:t>But this </a:t>
            </a:r>
            <a:r>
              <a:rPr lang="en-US" sz="3600" b="1" dirty="0" smtClean="0"/>
              <a:t>dictionary</a:t>
            </a:r>
            <a:r>
              <a:rPr lang="en-US" sz="3600" dirty="0" smtClean="0"/>
              <a:t> can also be </a:t>
            </a:r>
            <a:r>
              <a:rPr lang="en-US" sz="3600" b="1" dirty="0" smtClean="0"/>
              <a:t>used by attacker</a:t>
            </a:r>
            <a:r>
              <a:rPr lang="en-US" sz="3600" dirty="0" smtClean="0"/>
              <a:t>.</a:t>
            </a:r>
          </a:p>
          <a:p>
            <a:pPr marL="457200" indent="-457200" algn="just">
              <a:lnSpc>
                <a:spcPct val="120000"/>
              </a:lnSpc>
              <a:buFont typeface="Wingdings" panose="05000000000000000000" pitchFamily="2" charset="2"/>
              <a:buChar char="q"/>
            </a:pPr>
            <a:r>
              <a:rPr lang="en-US" sz="3600" dirty="0" smtClean="0"/>
              <a:t>Security auditing tools like </a:t>
            </a:r>
            <a:r>
              <a:rPr lang="en-US" sz="3600" b="1" dirty="0" smtClean="0"/>
              <a:t>COPS, Crack </a:t>
            </a:r>
            <a:r>
              <a:rPr lang="en-US" sz="3600" dirty="0" smtClean="0"/>
              <a:t>and </a:t>
            </a:r>
            <a:r>
              <a:rPr lang="en-US" sz="3600" b="1" dirty="0" smtClean="0"/>
              <a:t>SATAN </a:t>
            </a:r>
            <a:r>
              <a:rPr lang="en-IN" sz="3600" dirty="0" smtClean="0"/>
              <a:t>(Security Analysis Tool for Auditing Networks) </a:t>
            </a:r>
            <a:r>
              <a:rPr lang="en-US" sz="3600" dirty="0" smtClean="0"/>
              <a:t> provide </a:t>
            </a:r>
            <a:r>
              <a:rPr lang="en-US" sz="3600" b="1" dirty="0" smtClean="0"/>
              <a:t>utilities</a:t>
            </a:r>
            <a:r>
              <a:rPr lang="en-US" sz="3600" dirty="0" smtClean="0"/>
              <a:t> for administrator to </a:t>
            </a:r>
            <a:r>
              <a:rPr lang="en-US" sz="3600" b="1" dirty="0" smtClean="0"/>
              <a:t>scan a system for weak passwords </a:t>
            </a:r>
            <a:r>
              <a:rPr lang="en-US" sz="3600" dirty="0" smtClean="0"/>
              <a:t>but these utilities can also be used by attackers.</a:t>
            </a:r>
          </a:p>
          <a:p>
            <a:pPr marL="457200" indent="-457200" algn="just">
              <a:lnSpc>
                <a:spcPct val="120000"/>
              </a:lnSpc>
              <a:buFont typeface="Wingdings" panose="05000000000000000000" pitchFamily="2" charset="2"/>
              <a:buChar char="q"/>
            </a:pPr>
            <a:endParaRPr lang="en-US" sz="3600" dirty="0" smtClean="0"/>
          </a:p>
        </p:txBody>
      </p:sp>
    </p:spTree>
    <p:extLst>
      <p:ext uri="{BB962C8B-B14F-4D97-AF65-F5344CB8AC3E}">
        <p14:creationId xmlns:p14="http://schemas.microsoft.com/office/powerpoint/2010/main" xmlns="" val="184506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Inferring Passwords likely for a user</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fontScale="85000" lnSpcReduction="10000"/>
          </a:bodyPr>
          <a:lstStyle/>
          <a:p>
            <a:pPr marL="457200" indent="-457200" algn="just">
              <a:lnSpc>
                <a:spcPct val="120000"/>
              </a:lnSpc>
              <a:buFont typeface="Wingdings" panose="05000000000000000000" pitchFamily="2" charset="2"/>
              <a:buChar char="q"/>
            </a:pPr>
            <a:r>
              <a:rPr lang="en-US" sz="3600" dirty="0" smtClean="0"/>
              <a:t>If </a:t>
            </a:r>
            <a:r>
              <a:rPr lang="en-US" sz="3600" b="1" dirty="0" smtClean="0"/>
              <a:t>someone is selecting a password </a:t>
            </a:r>
            <a:r>
              <a:rPr lang="en-US" sz="3600" dirty="0" smtClean="0"/>
              <a:t>then he may </a:t>
            </a:r>
            <a:r>
              <a:rPr lang="en-US" sz="3600" b="1" dirty="0" smtClean="0"/>
              <a:t>not be choosing </a:t>
            </a:r>
            <a:r>
              <a:rPr lang="en-US" sz="3600" dirty="0" smtClean="0"/>
              <a:t>a word </a:t>
            </a:r>
            <a:r>
              <a:rPr lang="en-US" sz="3600" b="1" dirty="0" smtClean="0"/>
              <a:t>completely at random</a:t>
            </a:r>
            <a:r>
              <a:rPr lang="en-US" sz="3600" dirty="0" smtClean="0"/>
              <a:t>.</a:t>
            </a:r>
          </a:p>
          <a:p>
            <a:pPr marL="457200" indent="-457200" algn="just">
              <a:lnSpc>
                <a:spcPct val="120000"/>
              </a:lnSpc>
              <a:buFont typeface="Wingdings" panose="05000000000000000000" pitchFamily="2" charset="2"/>
              <a:buChar char="q"/>
            </a:pPr>
            <a:r>
              <a:rPr lang="en-US" sz="3600" dirty="0" smtClean="0"/>
              <a:t>Most likely the </a:t>
            </a:r>
            <a:r>
              <a:rPr lang="en-US" sz="3600" b="1" dirty="0" smtClean="0"/>
              <a:t>password</a:t>
            </a:r>
            <a:r>
              <a:rPr lang="en-US" sz="3600" dirty="0" smtClean="0"/>
              <a:t> will be </a:t>
            </a:r>
            <a:r>
              <a:rPr lang="en-US" sz="3600" b="1" dirty="0" smtClean="0"/>
              <a:t>something meaningful to user</a:t>
            </a:r>
            <a:r>
              <a:rPr lang="en-US" sz="3600" dirty="0" smtClean="0"/>
              <a:t>.</a:t>
            </a:r>
          </a:p>
          <a:p>
            <a:pPr marL="457200" indent="-457200" algn="just">
              <a:lnSpc>
                <a:spcPct val="120000"/>
              </a:lnSpc>
              <a:buFont typeface="Wingdings" panose="05000000000000000000" pitchFamily="2" charset="2"/>
              <a:buChar char="q"/>
            </a:pPr>
            <a:r>
              <a:rPr lang="en-US" sz="3600" dirty="0" smtClean="0"/>
              <a:t>People </a:t>
            </a:r>
            <a:r>
              <a:rPr lang="en-US" sz="3600" b="1" dirty="0" smtClean="0"/>
              <a:t>typically choose passwords </a:t>
            </a:r>
            <a:r>
              <a:rPr lang="en-US" sz="3600" dirty="0" smtClean="0"/>
              <a:t>such as </a:t>
            </a:r>
            <a:r>
              <a:rPr lang="en-US" sz="3600" b="1" dirty="0" smtClean="0"/>
              <a:t>name</a:t>
            </a:r>
            <a:r>
              <a:rPr lang="en-US" sz="3600" dirty="0" smtClean="0"/>
              <a:t> of </a:t>
            </a:r>
            <a:r>
              <a:rPr lang="en-US" sz="3600" b="1" dirty="0" smtClean="0"/>
              <a:t>friend, spouse, child, family member or pet</a:t>
            </a:r>
            <a:r>
              <a:rPr lang="en-US" sz="3600" dirty="0" smtClean="0"/>
              <a:t>.</a:t>
            </a:r>
          </a:p>
          <a:p>
            <a:pPr marL="457200" indent="-457200" algn="just">
              <a:lnSpc>
                <a:spcPct val="120000"/>
              </a:lnSpc>
              <a:buFont typeface="Wingdings" panose="05000000000000000000" pitchFamily="2" charset="2"/>
              <a:buChar char="q"/>
            </a:pPr>
            <a:r>
              <a:rPr lang="en-US" sz="3600" b="1" dirty="0" smtClean="0"/>
              <a:t>For</a:t>
            </a:r>
            <a:r>
              <a:rPr lang="en-US" sz="3600" dirty="0" smtClean="0"/>
              <a:t> </a:t>
            </a:r>
            <a:r>
              <a:rPr lang="en-US" sz="3600" b="1" dirty="0" smtClean="0"/>
              <a:t>any given person</a:t>
            </a:r>
            <a:r>
              <a:rPr lang="en-US" sz="3600" dirty="0" smtClean="0"/>
              <a:t>, such </a:t>
            </a:r>
            <a:r>
              <a:rPr lang="en-US" sz="3600" b="1" dirty="0" smtClean="0"/>
              <a:t>possibilities</a:t>
            </a:r>
            <a:r>
              <a:rPr lang="en-US" sz="3600" dirty="0" smtClean="0"/>
              <a:t> can be a </a:t>
            </a:r>
            <a:r>
              <a:rPr lang="en-US" sz="3600" b="1" dirty="0" smtClean="0"/>
              <a:t>dozen or two</a:t>
            </a:r>
            <a:r>
              <a:rPr lang="en-US" sz="3600" dirty="0" smtClean="0"/>
              <a:t>.</a:t>
            </a:r>
          </a:p>
          <a:p>
            <a:pPr marL="457200" indent="-457200" algn="just">
              <a:lnSpc>
                <a:spcPct val="120000"/>
              </a:lnSpc>
              <a:buFont typeface="Wingdings" panose="05000000000000000000" pitchFamily="2" charset="2"/>
              <a:buChar char="q"/>
            </a:pPr>
            <a:r>
              <a:rPr lang="en-US" sz="3600" b="1" dirty="0" smtClean="0"/>
              <a:t>Guessing such passwords </a:t>
            </a:r>
            <a:r>
              <a:rPr lang="en-US" sz="3600" dirty="0" smtClean="0"/>
              <a:t>by a computer may </a:t>
            </a:r>
            <a:r>
              <a:rPr lang="en-US" sz="3600" b="1" dirty="0" smtClean="0"/>
              <a:t>take a few seconds</a:t>
            </a:r>
            <a:r>
              <a:rPr lang="en-US" sz="3600" dirty="0" smtClean="0"/>
              <a:t>.</a:t>
            </a:r>
          </a:p>
        </p:txBody>
      </p:sp>
    </p:spTree>
    <p:extLst>
      <p:ext uri="{BB962C8B-B14F-4D97-AF65-F5344CB8AC3E}">
        <p14:creationId xmlns:p14="http://schemas.microsoft.com/office/powerpoint/2010/main" xmlns="" val="1263369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Inferring Passwords likely for a user</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a:bodyPr>
          <a:lstStyle/>
          <a:p>
            <a:pPr marL="457200" indent="-457200" algn="just">
              <a:lnSpc>
                <a:spcPct val="120000"/>
              </a:lnSpc>
              <a:buFont typeface="Wingdings" panose="05000000000000000000" pitchFamily="2" charset="2"/>
              <a:buChar char="q"/>
            </a:pPr>
            <a:r>
              <a:rPr lang="en-US" sz="3600" dirty="0" smtClean="0"/>
              <a:t>In 1979, </a:t>
            </a:r>
            <a:r>
              <a:rPr lang="en-US" sz="3600" b="1" dirty="0" smtClean="0"/>
              <a:t>Morris and Thomson </a:t>
            </a:r>
            <a:r>
              <a:rPr lang="en-US" sz="3600" dirty="0" smtClean="0"/>
              <a:t>did a </a:t>
            </a:r>
            <a:r>
              <a:rPr lang="en-US" sz="3600" b="1" dirty="0" smtClean="0"/>
              <a:t>case study on 3289 </a:t>
            </a:r>
            <a:r>
              <a:rPr lang="en-US" sz="3600" dirty="0" smtClean="0"/>
              <a:t>gathered </a:t>
            </a:r>
            <a:r>
              <a:rPr lang="en-US" sz="3600" b="1" dirty="0" smtClean="0"/>
              <a:t>passwords</a:t>
            </a:r>
            <a:r>
              <a:rPr lang="en-US" sz="3600" dirty="0" smtClean="0"/>
              <a:t>.</a:t>
            </a:r>
          </a:p>
          <a:p>
            <a:pPr marL="457200" indent="-457200" algn="just">
              <a:lnSpc>
                <a:spcPct val="120000"/>
              </a:lnSpc>
              <a:buFont typeface="Wingdings" panose="05000000000000000000" pitchFamily="2" charset="2"/>
              <a:buChar char="q"/>
            </a:pPr>
            <a:r>
              <a:rPr lang="en-US" sz="3600" b="1" dirty="0" smtClean="0"/>
              <a:t>86%</a:t>
            </a:r>
            <a:r>
              <a:rPr lang="en-US" sz="3600" dirty="0" smtClean="0"/>
              <a:t> could be </a:t>
            </a:r>
            <a:r>
              <a:rPr lang="en-US" sz="3600" b="1" dirty="0" smtClean="0"/>
              <a:t>covered</a:t>
            </a:r>
            <a:r>
              <a:rPr lang="en-US" sz="3600" dirty="0" smtClean="0"/>
              <a:t> in </a:t>
            </a:r>
            <a:r>
              <a:rPr lang="en-US" sz="3600" b="1" dirty="0" smtClean="0"/>
              <a:t>one week’s time </a:t>
            </a:r>
            <a:r>
              <a:rPr lang="en-US" sz="3600" dirty="0" smtClean="0"/>
              <a:t>with </a:t>
            </a:r>
            <a:r>
              <a:rPr lang="en-US" sz="3600" b="1" dirty="0" smtClean="0"/>
              <a:t>24 hours a day testing</a:t>
            </a:r>
            <a:r>
              <a:rPr lang="en-US" sz="3600" dirty="0" smtClean="0"/>
              <a:t> with an estimation of </a:t>
            </a:r>
            <a:r>
              <a:rPr lang="en-US" sz="3600" b="1" dirty="0" smtClean="0"/>
              <a:t>1 millisecond per password check</a:t>
            </a:r>
            <a:r>
              <a:rPr lang="en-US" sz="3600" dirty="0" smtClean="0"/>
              <a:t>.</a:t>
            </a:r>
          </a:p>
          <a:p>
            <a:pPr marL="457200" indent="-457200" algn="just">
              <a:lnSpc>
                <a:spcPct val="120000"/>
              </a:lnSpc>
              <a:buFont typeface="Wingdings" panose="05000000000000000000" pitchFamily="2" charset="2"/>
              <a:buChar char="q"/>
            </a:pPr>
            <a:endParaRPr lang="en-US" sz="3600" dirty="0" smtClean="0"/>
          </a:p>
          <a:p>
            <a:pPr marL="457200" indent="-457200" algn="just">
              <a:lnSpc>
                <a:spcPct val="120000"/>
              </a:lnSpc>
              <a:buFont typeface="Wingdings" panose="05000000000000000000" pitchFamily="2" charset="2"/>
              <a:buChar char="q"/>
            </a:pPr>
            <a:endParaRPr lang="en-US" sz="3600" dirty="0" smtClean="0"/>
          </a:p>
        </p:txBody>
      </p:sp>
      <p:sp>
        <p:nvSpPr>
          <p:cNvPr id="5"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spTree>
    <p:extLst>
      <p:ext uri="{BB962C8B-B14F-4D97-AF65-F5344CB8AC3E}">
        <p14:creationId xmlns:p14="http://schemas.microsoft.com/office/powerpoint/2010/main" xmlns="" val="3532351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Inferring Passwords likely for a user</a:t>
            </a:r>
            <a:endParaRPr lang="en-IN" b="1" dirty="0">
              <a:solidFill>
                <a:schemeClr val="bg1"/>
              </a:solidFill>
              <a:latin typeface="Adobe Garamond Pro Bold" panose="02020702060506020403" pitchFamily="18" charset="0"/>
            </a:endParaRPr>
          </a:p>
        </p:txBody>
      </p:sp>
      <p:pic>
        <p:nvPicPr>
          <p:cNvPr id="4" name="Picture 3"/>
          <p:cNvPicPr>
            <a:picLocks noChangeAspect="1"/>
          </p:cNvPicPr>
          <p:nvPr/>
        </p:nvPicPr>
        <p:blipFill>
          <a:blip r:embed="rId2"/>
          <a:stretch>
            <a:fillRect/>
          </a:stretch>
        </p:blipFill>
        <p:spPr>
          <a:xfrm>
            <a:off x="2767012" y="936847"/>
            <a:ext cx="6925628" cy="5479073"/>
          </a:xfrm>
          <a:prstGeom prst="rect">
            <a:avLst/>
          </a:prstGeom>
        </p:spPr>
      </p:pic>
      <p:sp>
        <p:nvSpPr>
          <p:cNvPr id="5"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spTree>
    <p:extLst>
      <p:ext uri="{BB962C8B-B14F-4D97-AF65-F5344CB8AC3E}">
        <p14:creationId xmlns:p14="http://schemas.microsoft.com/office/powerpoint/2010/main" xmlns="" val="1927907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Guessing Probable Passwords</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fontScale="85000" lnSpcReduction="20000"/>
          </a:bodyPr>
          <a:lstStyle/>
          <a:p>
            <a:pPr marL="457200" indent="-457200" algn="just">
              <a:lnSpc>
                <a:spcPct val="120000"/>
              </a:lnSpc>
              <a:buFont typeface="Wingdings" panose="05000000000000000000" pitchFamily="2" charset="2"/>
              <a:buChar char="q"/>
            </a:pPr>
            <a:r>
              <a:rPr lang="en-US" sz="3600" dirty="0" smtClean="0"/>
              <a:t>Suppose a password is of length 3 or less then there are only</a:t>
            </a:r>
          </a:p>
          <a:p>
            <a:pPr marL="0" indent="0" algn="just">
              <a:lnSpc>
                <a:spcPct val="120000"/>
              </a:lnSpc>
              <a:buNone/>
            </a:pPr>
            <a:r>
              <a:rPr lang="en-US" sz="3600" dirty="0"/>
              <a:t>		</a:t>
            </a:r>
            <a:r>
              <a:rPr lang="en-US" sz="3600" b="1" dirty="0"/>
              <a:t>	26</a:t>
            </a:r>
            <a:r>
              <a:rPr lang="en-US" sz="3600" b="1" baseline="30000" dirty="0"/>
              <a:t>1 </a:t>
            </a:r>
            <a:r>
              <a:rPr lang="en-US" sz="3600" b="1" dirty="0"/>
              <a:t>+26</a:t>
            </a:r>
            <a:r>
              <a:rPr lang="en-US" sz="3600" b="1" baseline="30000" dirty="0"/>
              <a:t>2 </a:t>
            </a:r>
            <a:r>
              <a:rPr lang="en-US" sz="3600" b="1" dirty="0"/>
              <a:t>+26</a:t>
            </a:r>
            <a:r>
              <a:rPr lang="en-US" sz="3600" b="1" baseline="30000" dirty="0"/>
              <a:t>3 </a:t>
            </a:r>
            <a:r>
              <a:rPr lang="en-US" sz="3600" b="1" dirty="0"/>
              <a:t>= 18278 passwords</a:t>
            </a:r>
          </a:p>
          <a:p>
            <a:pPr marL="457200" indent="-457200" algn="just">
              <a:lnSpc>
                <a:spcPct val="120000"/>
              </a:lnSpc>
              <a:buFont typeface="Wingdings" panose="05000000000000000000" pitchFamily="2" charset="2"/>
              <a:buChar char="q"/>
            </a:pPr>
            <a:r>
              <a:rPr lang="en-US" sz="3600" dirty="0" smtClean="0"/>
              <a:t> Testing 18278 passwords would be difficult for human but it is easy for computers.</a:t>
            </a:r>
          </a:p>
          <a:p>
            <a:pPr marL="457200" indent="-457200" algn="just">
              <a:lnSpc>
                <a:spcPct val="120000"/>
              </a:lnSpc>
              <a:buFont typeface="Wingdings" panose="05000000000000000000" pitchFamily="2" charset="2"/>
              <a:buChar char="q"/>
            </a:pPr>
            <a:r>
              <a:rPr lang="en-US" sz="3600" dirty="0" smtClean="0"/>
              <a:t>If we assume that 1 password/ millisecond </a:t>
            </a:r>
            <a:r>
              <a:rPr lang="en-US" sz="3600" dirty="0" err="1" smtClean="0"/>
              <a:t>ca</a:t>
            </a:r>
            <a:r>
              <a:rPr lang="en-US" sz="3600" dirty="0" smtClean="0"/>
              <a:t> be checked then all these passwords can be checked in 18.267 seconds.</a:t>
            </a:r>
          </a:p>
          <a:p>
            <a:pPr marL="457200" indent="-457200" algn="just">
              <a:lnSpc>
                <a:spcPct val="120000"/>
              </a:lnSpc>
              <a:buFont typeface="Wingdings" panose="05000000000000000000" pitchFamily="2" charset="2"/>
              <a:buChar char="q"/>
            </a:pPr>
            <a:r>
              <a:rPr lang="en-US" sz="3600" dirty="0" smtClean="0"/>
              <a:t>If we have </a:t>
            </a:r>
            <a:r>
              <a:rPr lang="en-US" sz="3600" dirty="0" err="1" smtClean="0"/>
              <a:t>have</a:t>
            </a:r>
            <a:r>
              <a:rPr lang="en-US" sz="3600" dirty="0" smtClean="0"/>
              <a:t> 4 characters in password then it will take 475 seconds and for 5 characters it will take approximately 12356 seconds (about 3.5 hours).</a:t>
            </a:r>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spTree>
    <p:extLst>
      <p:ext uri="{BB962C8B-B14F-4D97-AF65-F5344CB8AC3E}">
        <p14:creationId xmlns:p14="http://schemas.microsoft.com/office/powerpoint/2010/main" xmlns="" val="2904824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Defeating Concealment</a:t>
            </a:r>
            <a:endParaRPr lang="en-IN" b="1" dirty="0">
              <a:solidFill>
                <a:schemeClr val="bg1"/>
              </a:solidFill>
              <a:latin typeface="Adobe Garamond Pro Bold" panose="02020702060506020403" pitchFamily="18" charset="0"/>
            </a:endParaRPr>
          </a:p>
        </p:txBody>
      </p:sp>
      <p:pic>
        <p:nvPicPr>
          <p:cNvPr id="4" name="Picture 3"/>
          <p:cNvPicPr>
            <a:picLocks noChangeAspect="1"/>
          </p:cNvPicPr>
          <p:nvPr/>
        </p:nvPicPr>
        <p:blipFill>
          <a:blip r:embed="rId2"/>
          <a:stretch>
            <a:fillRect/>
          </a:stretch>
        </p:blipFill>
        <p:spPr>
          <a:xfrm>
            <a:off x="1583416" y="1896342"/>
            <a:ext cx="3645059" cy="3751068"/>
          </a:xfrm>
          <a:prstGeom prst="rect">
            <a:avLst/>
          </a:prstGeom>
        </p:spPr>
      </p:pic>
      <p:pic>
        <p:nvPicPr>
          <p:cNvPr id="5" name="Picture 4"/>
          <p:cNvPicPr>
            <a:picLocks noChangeAspect="1"/>
          </p:cNvPicPr>
          <p:nvPr/>
        </p:nvPicPr>
        <p:blipFill>
          <a:blip r:embed="rId3"/>
          <a:stretch>
            <a:fillRect/>
          </a:stretch>
        </p:blipFill>
        <p:spPr>
          <a:xfrm>
            <a:off x="6451370" y="1979238"/>
            <a:ext cx="4145972" cy="3756604"/>
          </a:xfrm>
          <a:prstGeom prst="rect">
            <a:avLst/>
          </a:prstGeom>
        </p:spPr>
      </p:pic>
      <p:sp>
        <p:nvSpPr>
          <p:cNvPr id="6" name="TextBox 5"/>
          <p:cNvSpPr txBox="1"/>
          <p:nvPr/>
        </p:nvSpPr>
        <p:spPr>
          <a:xfrm>
            <a:off x="2247064" y="5830925"/>
            <a:ext cx="2616338" cy="369332"/>
          </a:xfrm>
          <a:prstGeom prst="rect">
            <a:avLst/>
          </a:prstGeom>
          <a:noFill/>
        </p:spPr>
        <p:txBody>
          <a:bodyPr wrap="square" rtlCol="0">
            <a:spAutoFit/>
          </a:bodyPr>
          <a:lstStyle/>
          <a:p>
            <a:r>
              <a:rPr lang="en-IN" b="1" dirty="0" smtClean="0"/>
              <a:t>Normal Password Table</a:t>
            </a:r>
            <a:endParaRPr lang="en-IN" b="1" dirty="0"/>
          </a:p>
        </p:txBody>
      </p:sp>
      <p:sp>
        <p:nvSpPr>
          <p:cNvPr id="7" name="TextBox 6"/>
          <p:cNvSpPr txBox="1"/>
          <p:nvPr/>
        </p:nvSpPr>
        <p:spPr>
          <a:xfrm>
            <a:off x="7353302" y="5830925"/>
            <a:ext cx="2765388" cy="369332"/>
          </a:xfrm>
          <a:prstGeom prst="rect">
            <a:avLst/>
          </a:prstGeom>
          <a:noFill/>
        </p:spPr>
        <p:txBody>
          <a:bodyPr wrap="square" rtlCol="0">
            <a:spAutoFit/>
          </a:bodyPr>
          <a:lstStyle/>
          <a:p>
            <a:r>
              <a:rPr lang="en-IN" b="1" dirty="0" smtClean="0"/>
              <a:t>Concealed Password Table</a:t>
            </a:r>
            <a:endParaRPr lang="en-IN" b="1" dirty="0"/>
          </a:p>
        </p:txBody>
      </p:sp>
      <p:sp>
        <p:nvSpPr>
          <p:cNvPr id="8"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sp>
        <p:nvSpPr>
          <p:cNvPr id="9" name="TextBox 8"/>
          <p:cNvSpPr txBox="1"/>
          <p:nvPr/>
        </p:nvSpPr>
        <p:spPr>
          <a:xfrm>
            <a:off x="1004222" y="969010"/>
            <a:ext cx="10628977" cy="1107996"/>
          </a:xfrm>
          <a:prstGeom prst="rect">
            <a:avLst/>
          </a:prstGeom>
          <a:noFill/>
        </p:spPr>
        <p:txBody>
          <a:bodyPr wrap="square" rtlCol="0">
            <a:spAutoFit/>
          </a:bodyPr>
          <a:lstStyle/>
          <a:p>
            <a:r>
              <a:rPr lang="en-US" sz="2400" dirty="0" smtClean="0"/>
              <a:t>Operating systems store  passwords not in their public form but in a concealed form using encryption . This  process  is one-way. </a:t>
            </a:r>
          </a:p>
          <a:p>
            <a:r>
              <a:rPr lang="en-US" dirty="0" smtClean="0"/>
              <a:t> </a:t>
            </a:r>
            <a:endParaRPr lang="en-US" dirty="0"/>
          </a:p>
        </p:txBody>
      </p:sp>
    </p:spTree>
    <p:extLst>
      <p:ext uri="{BB962C8B-B14F-4D97-AF65-F5344CB8AC3E}">
        <p14:creationId xmlns:p14="http://schemas.microsoft.com/office/powerpoint/2010/main" xmlns="" val="3746947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Defeating Concealment</a:t>
            </a:r>
            <a:endParaRPr lang="en-IN" b="1" dirty="0">
              <a:solidFill>
                <a:schemeClr val="bg1"/>
              </a:solidFill>
              <a:latin typeface="Adobe Garamond Pro Bold" panose="02020702060506020403" pitchFamily="18" charset="0"/>
            </a:endParaRPr>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pic>
        <p:nvPicPr>
          <p:cNvPr id="6" name="Picture 5"/>
          <p:cNvPicPr>
            <a:picLocks noChangeAspect="1"/>
          </p:cNvPicPr>
          <p:nvPr/>
        </p:nvPicPr>
        <p:blipFill>
          <a:blip r:embed="rId2"/>
          <a:stretch>
            <a:fillRect/>
          </a:stretch>
        </p:blipFill>
        <p:spPr>
          <a:xfrm>
            <a:off x="214375" y="760660"/>
            <a:ext cx="4657725" cy="5091845"/>
          </a:xfrm>
          <a:prstGeom prst="rect">
            <a:avLst/>
          </a:prstGeom>
        </p:spPr>
      </p:pic>
      <p:sp>
        <p:nvSpPr>
          <p:cNvPr id="7" name="TextBox 6"/>
          <p:cNvSpPr txBox="1"/>
          <p:nvPr/>
        </p:nvSpPr>
        <p:spPr>
          <a:xfrm>
            <a:off x="1157306" y="6015065"/>
            <a:ext cx="2765388" cy="369332"/>
          </a:xfrm>
          <a:prstGeom prst="rect">
            <a:avLst/>
          </a:prstGeom>
          <a:noFill/>
        </p:spPr>
        <p:txBody>
          <a:bodyPr wrap="square" rtlCol="0">
            <a:spAutoFit/>
          </a:bodyPr>
          <a:lstStyle/>
          <a:p>
            <a:r>
              <a:rPr lang="en-IN" b="1" dirty="0" smtClean="0"/>
              <a:t>Rainbow Table</a:t>
            </a:r>
            <a:endParaRPr lang="en-IN" b="1" dirty="0"/>
          </a:p>
        </p:txBody>
      </p:sp>
      <p:sp>
        <p:nvSpPr>
          <p:cNvPr id="8" name="Rectangle 7"/>
          <p:cNvSpPr/>
          <p:nvPr/>
        </p:nvSpPr>
        <p:spPr>
          <a:xfrm>
            <a:off x="4775200" y="894695"/>
            <a:ext cx="6096000" cy="5632311"/>
          </a:xfrm>
          <a:prstGeom prst="rect">
            <a:avLst/>
          </a:prstGeom>
        </p:spPr>
        <p:txBody>
          <a:bodyPr>
            <a:spAutoFit/>
          </a:bodyPr>
          <a:lstStyle/>
          <a:p>
            <a:pPr>
              <a:buFont typeface="Wingdings" pitchFamily="2" charset="2"/>
              <a:buChar char="Ø"/>
            </a:pPr>
            <a:r>
              <a:rPr lang="en-US" sz="2000" dirty="0" smtClean="0"/>
              <a:t>The interceptor  a rainbow table, a list of the concealed forms of the common passwords</a:t>
            </a:r>
            <a:r>
              <a:rPr lang="en-US" sz="2000" dirty="0" smtClean="0"/>
              <a:t>. https://kestas.kuliukas.com/RainbowTables/</a:t>
            </a:r>
            <a:endParaRPr lang="en-IN" sz="2000" dirty="0" smtClean="0"/>
          </a:p>
          <a:p>
            <a:pPr>
              <a:buFont typeface="Wingdings" pitchFamily="2" charset="2"/>
              <a:buChar char="Ø"/>
            </a:pPr>
            <a:r>
              <a:rPr lang="en-US" sz="2000" dirty="0" smtClean="0"/>
              <a:t>Scrambled passwords have yet another vulnerability  since for passwords all the copies will have the same concealed value.</a:t>
            </a:r>
            <a:endParaRPr lang="en-IN" sz="2000" dirty="0" smtClean="0"/>
          </a:p>
          <a:p>
            <a:pPr>
              <a:buFont typeface="Wingdings" pitchFamily="2" charset="2"/>
              <a:buChar char="Ø"/>
            </a:pPr>
            <a:r>
              <a:rPr lang="en-US" sz="2000" dirty="0" smtClean="0"/>
              <a:t>To counter both these threats, some systems use an extra piece called the </a:t>
            </a:r>
            <a:r>
              <a:rPr lang="en-US" sz="2000" b="1" dirty="0" smtClean="0"/>
              <a:t>salt. </a:t>
            </a:r>
          </a:p>
          <a:p>
            <a:pPr>
              <a:buFont typeface="Wingdings" pitchFamily="2" charset="2"/>
              <a:buChar char="Ø"/>
            </a:pPr>
            <a:r>
              <a:rPr lang="en-US" sz="2000" b="1" dirty="0" smtClean="0"/>
              <a:t> A salt is </a:t>
            </a:r>
            <a:r>
              <a:rPr lang="en-US" sz="2000" dirty="0" smtClean="0"/>
              <a:t>an extra data field different for each user, </a:t>
            </a:r>
            <a:r>
              <a:rPr lang="en-US" sz="2000" dirty="0" err="1" smtClean="0"/>
              <a:t>eg</a:t>
            </a:r>
            <a:r>
              <a:rPr lang="en-US" sz="2000" dirty="0" smtClean="0"/>
              <a:t>. the date the account was created or a part of the user’s name.  </a:t>
            </a:r>
          </a:p>
          <a:p>
            <a:pPr>
              <a:buFont typeface="Wingdings" pitchFamily="2" charset="2"/>
              <a:buChar char="Ø"/>
            </a:pPr>
            <a:r>
              <a:rPr lang="en-US" sz="2000" dirty="0" smtClean="0"/>
              <a:t>The salt value is joined to the password before the combination is transformed by concealment. </a:t>
            </a:r>
          </a:p>
          <a:p>
            <a:pPr>
              <a:buFont typeface="Wingdings" pitchFamily="2" charset="2"/>
              <a:buChar char="Ø"/>
            </a:pPr>
            <a:r>
              <a:rPr lang="en-US" sz="2000" dirty="0" smtClean="0"/>
              <a:t>Two scrambled passwords have  a different concealment value.</a:t>
            </a:r>
          </a:p>
          <a:p>
            <a:pPr>
              <a:buFont typeface="Wingdings" pitchFamily="2" charset="2"/>
              <a:buChar char="Ø"/>
            </a:pPr>
            <a:r>
              <a:rPr lang="en-US" sz="2000" dirty="0" smtClean="0"/>
              <a:t>Also, an attacker cannot build a rainbow table because the common passwords now all have a unique component, too.</a:t>
            </a:r>
            <a:endParaRPr lang="en-US" sz="2000" dirty="0"/>
          </a:p>
        </p:txBody>
      </p:sp>
    </p:spTree>
    <p:extLst>
      <p:ext uri="{BB962C8B-B14F-4D97-AF65-F5344CB8AC3E}">
        <p14:creationId xmlns:p14="http://schemas.microsoft.com/office/powerpoint/2010/main" xmlns="" val="1749247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Defeating Concealment</a:t>
            </a:r>
            <a:endParaRPr lang="en-IN" b="1" dirty="0">
              <a:solidFill>
                <a:schemeClr val="bg1"/>
              </a:solidFill>
              <a:latin typeface="Adobe Garamond Pro Bold" panose="02020702060506020403" pitchFamily="18" charset="0"/>
            </a:endParaRPr>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pic>
        <p:nvPicPr>
          <p:cNvPr id="6" name="Picture 5"/>
          <p:cNvPicPr>
            <a:picLocks noChangeAspect="1"/>
          </p:cNvPicPr>
          <p:nvPr/>
        </p:nvPicPr>
        <p:blipFill>
          <a:blip r:embed="rId2"/>
          <a:stretch>
            <a:fillRect/>
          </a:stretch>
        </p:blipFill>
        <p:spPr>
          <a:xfrm>
            <a:off x="2533650" y="914400"/>
            <a:ext cx="7124700" cy="5029200"/>
          </a:xfrm>
          <a:prstGeom prst="rect">
            <a:avLst/>
          </a:prstGeom>
        </p:spPr>
      </p:pic>
      <p:sp>
        <p:nvSpPr>
          <p:cNvPr id="7" name="TextBox 6"/>
          <p:cNvSpPr txBox="1"/>
          <p:nvPr/>
        </p:nvSpPr>
        <p:spPr>
          <a:xfrm>
            <a:off x="4300171" y="6051542"/>
            <a:ext cx="3918229" cy="369332"/>
          </a:xfrm>
          <a:prstGeom prst="rect">
            <a:avLst/>
          </a:prstGeom>
          <a:noFill/>
        </p:spPr>
        <p:txBody>
          <a:bodyPr wrap="square" rtlCol="0">
            <a:spAutoFit/>
          </a:bodyPr>
          <a:lstStyle/>
          <a:p>
            <a:r>
              <a:rPr lang="en-IN" b="1" dirty="0" smtClean="0"/>
              <a:t>Concealed Password Table with Salt</a:t>
            </a:r>
            <a:endParaRPr lang="en-IN" b="1" dirty="0"/>
          </a:p>
        </p:txBody>
      </p:sp>
    </p:spTree>
    <p:extLst>
      <p:ext uri="{BB962C8B-B14F-4D97-AF65-F5344CB8AC3E}">
        <p14:creationId xmlns:p14="http://schemas.microsoft.com/office/powerpoint/2010/main" xmlns="" val="993420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Brute Force/Exhaustive Attack</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Autofit/>
          </a:bodyPr>
          <a:lstStyle/>
          <a:p>
            <a:pPr marL="457200" indent="-457200" algn="just">
              <a:lnSpc>
                <a:spcPct val="120000"/>
              </a:lnSpc>
              <a:buFont typeface="Wingdings" panose="05000000000000000000" pitchFamily="2" charset="2"/>
              <a:buChar char="q"/>
            </a:pPr>
            <a:r>
              <a:rPr lang="en-US" sz="2550" dirty="0" smtClean="0"/>
              <a:t>In Brute Force, the attacker tries all possible passwords in some automated fashion.</a:t>
            </a:r>
          </a:p>
          <a:p>
            <a:pPr marL="457200" indent="-457200" algn="just">
              <a:lnSpc>
                <a:spcPct val="120000"/>
              </a:lnSpc>
              <a:buFont typeface="Wingdings" panose="05000000000000000000" pitchFamily="2" charset="2"/>
              <a:buChar char="q"/>
            </a:pPr>
            <a:r>
              <a:rPr lang="en-US" sz="2550" dirty="0" smtClean="0"/>
              <a:t>The number of different passwords depends upon the number of characters used, lowercase/uppercase used, special character used and numbers.</a:t>
            </a:r>
          </a:p>
          <a:p>
            <a:pPr marL="457200" indent="-457200" algn="just">
              <a:lnSpc>
                <a:spcPct val="120000"/>
              </a:lnSpc>
              <a:buFont typeface="Wingdings" panose="05000000000000000000" pitchFamily="2" charset="2"/>
              <a:buChar char="q"/>
            </a:pPr>
            <a:r>
              <a:rPr lang="en-US" sz="2550" dirty="0" smtClean="0"/>
              <a:t>If passwords are words consisting of 26 alphabets A-Z of different length then approximately 5 million possible passwords will be there.</a:t>
            </a:r>
          </a:p>
          <a:p>
            <a:pPr marL="457200" indent="-457200" algn="just">
              <a:lnSpc>
                <a:spcPct val="120000"/>
              </a:lnSpc>
              <a:buFont typeface="Wingdings" panose="05000000000000000000" pitchFamily="2" charset="2"/>
              <a:buChar char="q"/>
            </a:pPr>
            <a:r>
              <a:rPr lang="en-US" sz="2550" dirty="0" smtClean="0"/>
              <a:t>If we try 1 password/millisecond then it will take 150 years to test all possible passwords.</a:t>
            </a:r>
          </a:p>
          <a:p>
            <a:pPr marL="457200" indent="-457200" algn="just">
              <a:lnSpc>
                <a:spcPct val="120000"/>
              </a:lnSpc>
              <a:buFont typeface="Wingdings" panose="05000000000000000000" pitchFamily="2" charset="2"/>
              <a:buChar char="q"/>
            </a:pPr>
            <a:r>
              <a:rPr lang="en-US" sz="2550" dirty="0" smtClean="0"/>
              <a:t>If we speedup the processing </a:t>
            </a:r>
            <a:r>
              <a:rPr lang="en-US" sz="2550" dirty="0" err="1" smtClean="0"/>
              <a:t>upto</a:t>
            </a:r>
            <a:r>
              <a:rPr lang="en-US" sz="2550" dirty="0" smtClean="0"/>
              <a:t> 1 password/microsecond then it may take approximately 2 months.</a:t>
            </a:r>
          </a:p>
        </p:txBody>
      </p:sp>
    </p:spTree>
    <p:extLst>
      <p:ext uri="{BB962C8B-B14F-4D97-AF65-F5344CB8AC3E}">
        <p14:creationId xmlns:p14="http://schemas.microsoft.com/office/powerpoint/2010/main" xmlns="" val="4062856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Contents of Module 4 </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fontScale="85000" lnSpcReduction="20000"/>
          </a:bodyPr>
          <a:lstStyle/>
          <a:p>
            <a:pPr marL="457200" indent="-457200" algn="just">
              <a:lnSpc>
                <a:spcPct val="120000"/>
              </a:lnSpc>
              <a:buFont typeface="Wingdings" panose="05000000000000000000" pitchFamily="2" charset="2"/>
              <a:buChar char="q"/>
            </a:pPr>
            <a:r>
              <a:rPr lang="en-US" sz="3600" dirty="0"/>
              <a:t>Identification Versus </a:t>
            </a:r>
            <a:r>
              <a:rPr lang="en-US" sz="3600" dirty="0" smtClean="0"/>
              <a:t>Authentication</a:t>
            </a:r>
          </a:p>
          <a:p>
            <a:pPr marL="457200" indent="-457200" algn="just">
              <a:lnSpc>
                <a:spcPct val="120000"/>
              </a:lnSpc>
              <a:buFont typeface="Wingdings" panose="05000000000000000000" pitchFamily="2" charset="2"/>
              <a:buChar char="q"/>
            </a:pPr>
            <a:r>
              <a:rPr lang="en-US" sz="3600" dirty="0" smtClean="0"/>
              <a:t>Authentication based </a:t>
            </a:r>
            <a:r>
              <a:rPr lang="en-US" sz="3600" dirty="0"/>
              <a:t>on Something You </a:t>
            </a:r>
            <a:r>
              <a:rPr lang="en-US" sz="3600" dirty="0" smtClean="0"/>
              <a:t>Know</a:t>
            </a:r>
          </a:p>
          <a:p>
            <a:pPr marL="457200" indent="-457200" algn="just">
              <a:lnSpc>
                <a:spcPct val="120000"/>
              </a:lnSpc>
              <a:buFont typeface="Wingdings" panose="05000000000000000000" pitchFamily="2" charset="2"/>
              <a:buChar char="q"/>
            </a:pPr>
            <a:r>
              <a:rPr lang="en-US" sz="3600" dirty="0" smtClean="0"/>
              <a:t>Authentication based on </a:t>
            </a:r>
            <a:r>
              <a:rPr lang="en-US" sz="3600" dirty="0"/>
              <a:t>Something You </a:t>
            </a:r>
            <a:r>
              <a:rPr lang="en-US" sz="3600" dirty="0" smtClean="0"/>
              <a:t>Are</a:t>
            </a:r>
          </a:p>
          <a:p>
            <a:pPr marL="457200" indent="-457200" algn="just">
              <a:lnSpc>
                <a:spcPct val="120000"/>
              </a:lnSpc>
              <a:buFont typeface="Wingdings" panose="05000000000000000000" pitchFamily="2" charset="2"/>
              <a:buChar char="q"/>
            </a:pPr>
            <a:r>
              <a:rPr lang="en-US" sz="3600" dirty="0" smtClean="0"/>
              <a:t>Authentication based on Something </a:t>
            </a:r>
            <a:r>
              <a:rPr lang="en-US" sz="3600" dirty="0"/>
              <a:t>You </a:t>
            </a:r>
            <a:r>
              <a:rPr lang="en-US" sz="3600" dirty="0" smtClean="0"/>
              <a:t>Have</a:t>
            </a:r>
          </a:p>
          <a:p>
            <a:pPr marL="457200" indent="-457200" algn="just">
              <a:lnSpc>
                <a:spcPct val="120000"/>
              </a:lnSpc>
              <a:buFont typeface="Wingdings" panose="05000000000000000000" pitchFamily="2" charset="2"/>
              <a:buChar char="q"/>
            </a:pPr>
            <a:r>
              <a:rPr lang="en-US" sz="3600" dirty="0" smtClean="0"/>
              <a:t>Federated </a:t>
            </a:r>
            <a:r>
              <a:rPr lang="en-US" sz="3600" dirty="0"/>
              <a:t>Identity </a:t>
            </a:r>
            <a:r>
              <a:rPr lang="en-US" sz="3600" dirty="0" smtClean="0"/>
              <a:t>Management</a:t>
            </a:r>
          </a:p>
          <a:p>
            <a:pPr marL="457200" indent="-457200" algn="just">
              <a:lnSpc>
                <a:spcPct val="120000"/>
              </a:lnSpc>
              <a:buFont typeface="Wingdings" panose="05000000000000000000" pitchFamily="2" charset="2"/>
              <a:buChar char="q"/>
            </a:pPr>
            <a:r>
              <a:rPr lang="en-US" sz="3600" dirty="0" smtClean="0"/>
              <a:t>Multifactor Authentication</a:t>
            </a:r>
          </a:p>
          <a:p>
            <a:pPr marL="457200" indent="-457200" algn="just">
              <a:lnSpc>
                <a:spcPct val="120000"/>
              </a:lnSpc>
              <a:buFont typeface="Wingdings" panose="05000000000000000000" pitchFamily="2" charset="2"/>
              <a:buChar char="q"/>
            </a:pPr>
            <a:r>
              <a:rPr lang="en-US" sz="3600" dirty="0" smtClean="0"/>
              <a:t>Secure Authentication</a:t>
            </a:r>
          </a:p>
          <a:p>
            <a:pPr marL="457200" indent="-457200" algn="just">
              <a:lnSpc>
                <a:spcPct val="120000"/>
              </a:lnSpc>
              <a:buFont typeface="Wingdings" panose="05000000000000000000" pitchFamily="2" charset="2"/>
              <a:buChar char="q"/>
            </a:pPr>
            <a:r>
              <a:rPr lang="en-US" sz="3600" dirty="0" smtClean="0"/>
              <a:t>Password </a:t>
            </a:r>
            <a:r>
              <a:rPr lang="en-US" sz="3600" dirty="0"/>
              <a:t>policies</a:t>
            </a:r>
          </a:p>
        </p:txBody>
      </p:sp>
    </p:spTree>
    <p:extLst>
      <p:ext uri="{BB962C8B-B14F-4D97-AF65-F5344CB8AC3E}">
        <p14:creationId xmlns:p14="http://schemas.microsoft.com/office/powerpoint/2010/main" xmlns="" val="2951286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Difficulties with use of Password</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fontScale="62500" lnSpcReduction="20000"/>
          </a:bodyPr>
          <a:lstStyle/>
          <a:p>
            <a:pPr marL="457200" indent="-457200" algn="just">
              <a:lnSpc>
                <a:spcPct val="120000"/>
              </a:lnSpc>
              <a:buFont typeface="Wingdings" panose="05000000000000000000" pitchFamily="2" charset="2"/>
              <a:buChar char="q"/>
            </a:pPr>
            <a:r>
              <a:rPr lang="en-US" sz="4600" b="1" dirty="0" smtClean="0"/>
              <a:t>Use</a:t>
            </a:r>
          </a:p>
          <a:p>
            <a:pPr lvl="1" algn="just">
              <a:lnSpc>
                <a:spcPct val="120000"/>
              </a:lnSpc>
              <a:buFont typeface="Wingdings" panose="05000000000000000000" pitchFamily="2" charset="2"/>
              <a:buChar char="§"/>
            </a:pPr>
            <a:r>
              <a:rPr lang="en-US" sz="3200" dirty="0" smtClean="0"/>
              <a:t>Inconvenient and time consuming .</a:t>
            </a:r>
          </a:p>
          <a:p>
            <a:pPr marL="457200" indent="-457200" algn="just">
              <a:lnSpc>
                <a:spcPct val="120000"/>
              </a:lnSpc>
              <a:buFont typeface="Wingdings" panose="05000000000000000000" pitchFamily="2" charset="2"/>
              <a:buChar char="q"/>
            </a:pPr>
            <a:r>
              <a:rPr lang="en-US" sz="4600" b="1" dirty="0" smtClean="0"/>
              <a:t>Disclosure</a:t>
            </a:r>
          </a:p>
          <a:p>
            <a:pPr lvl="1" algn="just">
              <a:lnSpc>
                <a:spcPct val="120000"/>
              </a:lnSpc>
              <a:buFont typeface="Wingdings" panose="05000000000000000000" pitchFamily="2" charset="2"/>
              <a:buChar char="§"/>
            </a:pPr>
            <a:r>
              <a:rPr lang="en-US" sz="3200" dirty="0" smtClean="0"/>
              <a:t>If password disclosed then anyone can misuse it. </a:t>
            </a:r>
          </a:p>
          <a:p>
            <a:pPr lvl="1" algn="just">
              <a:lnSpc>
                <a:spcPct val="120000"/>
              </a:lnSpc>
              <a:buFont typeface="Wingdings" panose="05000000000000000000" pitchFamily="2" charset="2"/>
              <a:buChar char="§"/>
            </a:pPr>
            <a:r>
              <a:rPr lang="en-US" sz="3200" dirty="0" smtClean="0"/>
              <a:t>If password is shared then changing it requires information to the other shared user.</a:t>
            </a:r>
          </a:p>
          <a:p>
            <a:pPr marL="457200" indent="-457200" algn="just">
              <a:lnSpc>
                <a:spcPct val="120000"/>
              </a:lnSpc>
              <a:buFont typeface="Wingdings" panose="05000000000000000000" pitchFamily="2" charset="2"/>
              <a:buChar char="q"/>
            </a:pPr>
            <a:r>
              <a:rPr lang="en-US" sz="4500" b="1" dirty="0" smtClean="0"/>
              <a:t>Revocation</a:t>
            </a:r>
          </a:p>
          <a:p>
            <a:pPr lvl="1" algn="just">
              <a:lnSpc>
                <a:spcPct val="120000"/>
              </a:lnSpc>
              <a:buFont typeface="Wingdings" panose="05000000000000000000" pitchFamily="2" charset="2"/>
              <a:buChar char="§"/>
            </a:pPr>
            <a:r>
              <a:rPr lang="en-US" sz="3200" dirty="0" smtClean="0"/>
              <a:t>Revoking someone's access right requires changing the password which can cause problem state in disclosure.</a:t>
            </a:r>
          </a:p>
          <a:p>
            <a:pPr marL="457200" indent="-457200" algn="just">
              <a:lnSpc>
                <a:spcPct val="120000"/>
              </a:lnSpc>
              <a:buFont typeface="Wingdings" panose="05000000000000000000" pitchFamily="2" charset="2"/>
              <a:buChar char="q"/>
            </a:pPr>
            <a:r>
              <a:rPr lang="en-US" sz="5100" b="1" dirty="0" smtClean="0"/>
              <a:t>Loss</a:t>
            </a:r>
          </a:p>
          <a:p>
            <a:pPr lvl="1" algn="just">
              <a:lnSpc>
                <a:spcPct val="120000"/>
              </a:lnSpc>
              <a:buFont typeface="Wingdings" panose="05000000000000000000" pitchFamily="2" charset="2"/>
              <a:buChar char="§"/>
            </a:pPr>
            <a:r>
              <a:rPr lang="en-US" sz="3200" dirty="0" smtClean="0"/>
              <a:t>If password is lost then sometimes it may be impossible to retrieve the same password even if administrator intervenes.</a:t>
            </a:r>
          </a:p>
        </p:txBody>
      </p:sp>
    </p:spTree>
    <p:extLst>
      <p:ext uri="{BB962C8B-B14F-4D97-AF65-F5344CB8AC3E}">
        <p14:creationId xmlns:p14="http://schemas.microsoft.com/office/powerpoint/2010/main" xmlns="" val="3755766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Password Aging</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fontScale="70000" lnSpcReduction="20000"/>
          </a:bodyPr>
          <a:lstStyle/>
          <a:p>
            <a:pPr marL="457200" indent="-457200" algn="just">
              <a:lnSpc>
                <a:spcPct val="120000"/>
              </a:lnSpc>
              <a:buFont typeface="Wingdings" panose="05000000000000000000" pitchFamily="2" charset="2"/>
              <a:buChar char="q"/>
            </a:pPr>
            <a:r>
              <a:rPr lang="en-US" sz="3600" dirty="0" smtClean="0"/>
              <a:t>It is the requirement that a password be changed after some period of time or after some event has occurred.</a:t>
            </a:r>
          </a:p>
          <a:p>
            <a:pPr marL="457200" indent="-457200" algn="just">
              <a:lnSpc>
                <a:spcPct val="120000"/>
              </a:lnSpc>
              <a:buFont typeface="Wingdings" panose="05000000000000000000" pitchFamily="2" charset="2"/>
              <a:buChar char="q"/>
            </a:pPr>
            <a:r>
              <a:rPr lang="en-US" sz="3600" dirty="0" smtClean="0"/>
              <a:t>Assume the average time to guess a password is 120 days. </a:t>
            </a:r>
          </a:p>
          <a:p>
            <a:pPr marL="457200" indent="-457200" algn="just">
              <a:lnSpc>
                <a:spcPct val="120000"/>
              </a:lnSpc>
              <a:buFont typeface="Wingdings" panose="05000000000000000000" pitchFamily="2" charset="2"/>
              <a:buChar char="q"/>
            </a:pPr>
            <a:r>
              <a:rPr lang="en-US" sz="3600" dirty="0" smtClean="0"/>
              <a:t>Changing password within 120 days reduces the probability of guessing the password by the attacker.</a:t>
            </a:r>
          </a:p>
          <a:p>
            <a:pPr marL="457200" indent="-457200" algn="just">
              <a:lnSpc>
                <a:spcPct val="120000"/>
              </a:lnSpc>
              <a:buFont typeface="Wingdings" panose="05000000000000000000" pitchFamily="2" charset="2"/>
              <a:buChar char="q"/>
            </a:pPr>
            <a:r>
              <a:rPr lang="en-US" sz="3600" dirty="0" smtClean="0"/>
              <a:t>If user choose simple password, then estimation of expected time to guess should be minimum.</a:t>
            </a:r>
          </a:p>
          <a:p>
            <a:pPr marL="457200" indent="-457200" algn="just">
              <a:lnSpc>
                <a:spcPct val="120000"/>
              </a:lnSpc>
              <a:buFont typeface="Wingdings" panose="05000000000000000000" pitchFamily="2" charset="2"/>
              <a:buChar char="q"/>
            </a:pPr>
            <a:r>
              <a:rPr lang="en-US" sz="3600" dirty="0" smtClean="0"/>
              <a:t>Forcing the user to change the password may sometimes be annoying to the user.</a:t>
            </a:r>
          </a:p>
          <a:p>
            <a:pPr marL="457200" indent="-457200" algn="just">
              <a:lnSpc>
                <a:spcPct val="120000"/>
              </a:lnSpc>
              <a:buFont typeface="Wingdings" panose="05000000000000000000" pitchFamily="2" charset="2"/>
              <a:buChar char="q"/>
            </a:pPr>
            <a:r>
              <a:rPr lang="en-US" sz="3600" dirty="0" smtClean="0"/>
              <a:t>Password aging is useless if user is allowed to set n previously used passwords as new password.</a:t>
            </a:r>
          </a:p>
          <a:p>
            <a:pPr marL="457200" indent="-457200" algn="just">
              <a:lnSpc>
                <a:spcPct val="120000"/>
              </a:lnSpc>
              <a:buFont typeface="Wingdings" panose="05000000000000000000" pitchFamily="2" charset="2"/>
              <a:buChar char="q"/>
            </a:pPr>
            <a:endParaRPr lang="en-US" sz="3600" dirty="0" smtClean="0"/>
          </a:p>
        </p:txBody>
      </p:sp>
    </p:spTree>
    <p:extLst>
      <p:ext uri="{BB962C8B-B14F-4D97-AF65-F5344CB8AC3E}">
        <p14:creationId xmlns:p14="http://schemas.microsoft.com/office/powerpoint/2010/main" xmlns="" val="241380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One Time Passwords</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fontScale="85000" lnSpcReduction="20000"/>
          </a:bodyPr>
          <a:lstStyle/>
          <a:p>
            <a:pPr marL="457200" indent="-457200" algn="just">
              <a:lnSpc>
                <a:spcPct val="120000"/>
              </a:lnSpc>
              <a:buFont typeface="Wingdings" panose="05000000000000000000" pitchFamily="2" charset="2"/>
              <a:buChar char="q"/>
            </a:pPr>
            <a:r>
              <a:rPr lang="en-US" sz="3600" dirty="0" smtClean="0"/>
              <a:t>It is a password that is invalidated as soon as it is used.</a:t>
            </a:r>
          </a:p>
          <a:p>
            <a:pPr marL="457200" indent="-457200" algn="just">
              <a:lnSpc>
                <a:spcPct val="120000"/>
              </a:lnSpc>
              <a:buFont typeface="Wingdings" panose="05000000000000000000" pitchFamily="2" charset="2"/>
              <a:buChar char="q"/>
            </a:pPr>
            <a:r>
              <a:rPr lang="en-US" sz="3600" dirty="0" smtClean="0"/>
              <a:t>A mechanism that uses one time password is a challenge response mechanism.</a:t>
            </a:r>
          </a:p>
          <a:p>
            <a:pPr marL="457200" indent="-457200" algn="just">
              <a:lnSpc>
                <a:spcPct val="120000"/>
              </a:lnSpc>
              <a:buFont typeface="Wingdings" panose="05000000000000000000" pitchFamily="2" charset="2"/>
              <a:buChar char="q"/>
            </a:pPr>
            <a:r>
              <a:rPr lang="en-US" sz="3600" dirty="0" smtClean="0"/>
              <a:t>The challenge is the number of authentication attempt; the response is the one time password.</a:t>
            </a:r>
          </a:p>
          <a:p>
            <a:pPr marL="457200" indent="-457200" algn="just">
              <a:lnSpc>
                <a:spcPct val="120000"/>
              </a:lnSpc>
              <a:buFont typeface="Wingdings" panose="05000000000000000000" pitchFamily="2" charset="2"/>
              <a:buChar char="q"/>
            </a:pPr>
            <a:r>
              <a:rPr lang="en-US" sz="3600" dirty="0" smtClean="0"/>
              <a:t>The response time should be less than the minimum time required guess the password.</a:t>
            </a:r>
          </a:p>
          <a:p>
            <a:pPr marL="457200" indent="-457200" algn="just">
              <a:lnSpc>
                <a:spcPct val="120000"/>
              </a:lnSpc>
              <a:buFont typeface="Wingdings" panose="05000000000000000000" pitchFamily="2" charset="2"/>
              <a:buChar char="q"/>
            </a:pPr>
            <a:r>
              <a:rPr lang="en-US" sz="3600" dirty="0" smtClean="0"/>
              <a:t>The problem in OTP is the generation of random password as well synchronization of user’s system and server.</a:t>
            </a:r>
          </a:p>
        </p:txBody>
      </p:sp>
    </p:spTree>
    <p:extLst>
      <p:ext uri="{BB962C8B-B14F-4D97-AF65-F5344CB8AC3E}">
        <p14:creationId xmlns:p14="http://schemas.microsoft.com/office/powerpoint/2010/main" xmlns="" val="1238734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Good Password Policy</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fontScale="85000" lnSpcReduction="20000"/>
          </a:bodyPr>
          <a:lstStyle/>
          <a:p>
            <a:pPr marL="457200" indent="-457200" algn="just">
              <a:lnSpc>
                <a:spcPct val="120000"/>
              </a:lnSpc>
              <a:buFont typeface="Wingdings" panose="05000000000000000000" pitchFamily="2" charset="2"/>
              <a:buChar char="q"/>
            </a:pPr>
            <a:r>
              <a:rPr lang="en-US" sz="3600" dirty="0" smtClean="0"/>
              <a:t>Use characters other than just a-z</a:t>
            </a:r>
          </a:p>
          <a:p>
            <a:pPr marL="457200" indent="-457200" algn="just">
              <a:lnSpc>
                <a:spcPct val="120000"/>
              </a:lnSpc>
              <a:buFont typeface="Wingdings" panose="05000000000000000000" pitchFamily="2" charset="2"/>
              <a:buChar char="q"/>
            </a:pPr>
            <a:r>
              <a:rPr lang="en-US" sz="3600" dirty="0" smtClean="0"/>
              <a:t>Choose long passwords</a:t>
            </a:r>
          </a:p>
          <a:p>
            <a:pPr marL="457200" indent="-457200" algn="just">
              <a:lnSpc>
                <a:spcPct val="120000"/>
              </a:lnSpc>
              <a:buFont typeface="Wingdings" panose="05000000000000000000" pitchFamily="2" charset="2"/>
              <a:buChar char="q"/>
            </a:pPr>
            <a:r>
              <a:rPr lang="en-US" sz="3600" dirty="0" smtClean="0"/>
              <a:t>Avoid actual names or words</a:t>
            </a:r>
          </a:p>
          <a:p>
            <a:pPr marL="457200" indent="-457200" algn="just">
              <a:lnSpc>
                <a:spcPct val="120000"/>
              </a:lnSpc>
              <a:buFont typeface="Wingdings" panose="05000000000000000000" pitchFamily="2" charset="2"/>
              <a:buChar char="q"/>
            </a:pPr>
            <a:r>
              <a:rPr lang="en-US" sz="3600" dirty="0" smtClean="0"/>
              <a:t>Use a string you can remember</a:t>
            </a:r>
          </a:p>
          <a:p>
            <a:pPr marL="457200" indent="-457200" algn="just">
              <a:lnSpc>
                <a:spcPct val="120000"/>
              </a:lnSpc>
              <a:buFont typeface="Wingdings" panose="05000000000000000000" pitchFamily="2" charset="2"/>
              <a:buChar char="q"/>
            </a:pPr>
            <a:r>
              <a:rPr lang="en-US" sz="3600" dirty="0" smtClean="0"/>
              <a:t>Use variants for multiple passwords</a:t>
            </a:r>
          </a:p>
          <a:p>
            <a:pPr marL="457200" indent="-457200" algn="just">
              <a:lnSpc>
                <a:spcPct val="120000"/>
              </a:lnSpc>
              <a:buFont typeface="Wingdings" panose="05000000000000000000" pitchFamily="2" charset="2"/>
              <a:buChar char="q"/>
            </a:pPr>
            <a:r>
              <a:rPr lang="en-US" sz="3600" dirty="0" smtClean="0"/>
              <a:t>Change password regularly</a:t>
            </a:r>
          </a:p>
          <a:p>
            <a:pPr marL="457200" indent="-457200" algn="just">
              <a:lnSpc>
                <a:spcPct val="120000"/>
              </a:lnSpc>
              <a:buFont typeface="Wingdings" panose="05000000000000000000" pitchFamily="2" charset="2"/>
              <a:buChar char="q"/>
            </a:pPr>
            <a:r>
              <a:rPr lang="en-US" sz="3600" dirty="0" smtClean="0"/>
              <a:t>Don’t write it down</a:t>
            </a:r>
          </a:p>
          <a:p>
            <a:pPr marL="457200" indent="-457200" algn="just">
              <a:lnSpc>
                <a:spcPct val="120000"/>
              </a:lnSpc>
              <a:buFont typeface="Wingdings" panose="05000000000000000000" pitchFamily="2" charset="2"/>
              <a:buChar char="q"/>
            </a:pPr>
            <a:r>
              <a:rPr lang="en-US" sz="3600" dirty="0" smtClean="0"/>
              <a:t>Don’t tell anyone else</a:t>
            </a:r>
          </a:p>
        </p:txBody>
      </p:sp>
    </p:spTree>
    <p:extLst>
      <p:ext uri="{BB962C8B-B14F-4D97-AF65-F5344CB8AC3E}">
        <p14:creationId xmlns:p14="http://schemas.microsoft.com/office/powerpoint/2010/main" xmlns="" val="2492881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Authentication: Something you are</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fontScale="62500" lnSpcReduction="20000"/>
          </a:bodyPr>
          <a:lstStyle/>
          <a:p>
            <a:pPr marL="457200" indent="-457200" algn="just">
              <a:lnSpc>
                <a:spcPct val="120000"/>
              </a:lnSpc>
              <a:buFont typeface="Wingdings" panose="05000000000000000000" pitchFamily="2" charset="2"/>
              <a:buChar char="q"/>
            </a:pPr>
            <a:r>
              <a:rPr lang="en-US" sz="3600" dirty="0" smtClean="0"/>
              <a:t> Biometrics are biological properties  which are based on some physical characteristics of human body.</a:t>
            </a:r>
          </a:p>
          <a:p>
            <a:pPr marL="457200" indent="-457200" algn="just">
              <a:lnSpc>
                <a:spcPct val="120000"/>
              </a:lnSpc>
              <a:buFont typeface="Wingdings" panose="05000000000000000000" pitchFamily="2" charset="2"/>
              <a:buChar char="q"/>
            </a:pPr>
            <a:r>
              <a:rPr lang="en-US" sz="3600" dirty="0" smtClean="0"/>
              <a:t>Some of the biometrics used in devices are</a:t>
            </a:r>
          </a:p>
          <a:p>
            <a:pPr lvl="1" algn="just">
              <a:lnSpc>
                <a:spcPct val="120000"/>
              </a:lnSpc>
              <a:buFont typeface="Wingdings" panose="05000000000000000000" pitchFamily="2" charset="2"/>
              <a:buChar char="§"/>
            </a:pPr>
            <a:r>
              <a:rPr lang="en-US" sz="3200" dirty="0" smtClean="0"/>
              <a:t>Fingerprint</a:t>
            </a:r>
          </a:p>
          <a:p>
            <a:pPr lvl="1" algn="just">
              <a:lnSpc>
                <a:spcPct val="120000"/>
              </a:lnSpc>
              <a:buFont typeface="Wingdings" panose="05000000000000000000" pitchFamily="2" charset="2"/>
              <a:buChar char="§"/>
            </a:pPr>
            <a:r>
              <a:rPr lang="en-US" sz="3200" dirty="0" smtClean="0"/>
              <a:t>Hand geometry(Shape and size of fingers)</a:t>
            </a:r>
          </a:p>
          <a:p>
            <a:pPr lvl="1" algn="just">
              <a:lnSpc>
                <a:spcPct val="120000"/>
              </a:lnSpc>
              <a:buFont typeface="Wingdings" panose="05000000000000000000" pitchFamily="2" charset="2"/>
              <a:buChar char="§"/>
            </a:pPr>
            <a:r>
              <a:rPr lang="en-US" sz="3200" dirty="0" smtClean="0"/>
              <a:t>Retina and Iris</a:t>
            </a:r>
          </a:p>
          <a:p>
            <a:pPr lvl="1" algn="just">
              <a:lnSpc>
                <a:spcPct val="120000"/>
              </a:lnSpc>
              <a:buFont typeface="Wingdings" panose="05000000000000000000" pitchFamily="2" charset="2"/>
              <a:buChar char="§"/>
            </a:pPr>
            <a:r>
              <a:rPr lang="en-US" sz="3200" dirty="0" smtClean="0"/>
              <a:t>Voice</a:t>
            </a:r>
          </a:p>
          <a:p>
            <a:pPr lvl="1" algn="just">
              <a:lnSpc>
                <a:spcPct val="120000"/>
              </a:lnSpc>
              <a:buFont typeface="Wingdings" panose="05000000000000000000" pitchFamily="2" charset="2"/>
              <a:buChar char="§"/>
            </a:pPr>
            <a:r>
              <a:rPr lang="en-US" sz="3200" dirty="0" smtClean="0"/>
              <a:t>Handwriting, signature, hand motion</a:t>
            </a:r>
          </a:p>
          <a:p>
            <a:pPr lvl="1" algn="just">
              <a:lnSpc>
                <a:spcPct val="120000"/>
              </a:lnSpc>
              <a:buFont typeface="Wingdings" panose="05000000000000000000" pitchFamily="2" charset="2"/>
              <a:buChar char="§"/>
            </a:pPr>
            <a:r>
              <a:rPr lang="en-US" sz="3200" dirty="0" smtClean="0"/>
              <a:t>Typing characteristics</a:t>
            </a:r>
          </a:p>
          <a:p>
            <a:pPr lvl="1" algn="just">
              <a:lnSpc>
                <a:spcPct val="120000"/>
              </a:lnSpc>
              <a:buFont typeface="Wingdings" panose="05000000000000000000" pitchFamily="2" charset="2"/>
              <a:buChar char="§"/>
            </a:pPr>
            <a:r>
              <a:rPr lang="en-US" sz="3200" dirty="0" smtClean="0"/>
              <a:t>Blood vessels in finger or hand</a:t>
            </a:r>
          </a:p>
          <a:p>
            <a:pPr lvl="1" algn="just">
              <a:lnSpc>
                <a:spcPct val="120000"/>
              </a:lnSpc>
              <a:buFont typeface="Wingdings" panose="05000000000000000000" pitchFamily="2" charset="2"/>
              <a:buChar char="§"/>
            </a:pPr>
            <a:r>
              <a:rPr lang="en-US" sz="3200" dirty="0" smtClean="0"/>
              <a:t>Face</a:t>
            </a:r>
          </a:p>
          <a:p>
            <a:pPr lvl="1" algn="just">
              <a:lnSpc>
                <a:spcPct val="120000"/>
              </a:lnSpc>
              <a:buFont typeface="Wingdings" panose="05000000000000000000" pitchFamily="2" charset="2"/>
              <a:buChar char="§"/>
            </a:pPr>
            <a:r>
              <a:rPr lang="en-US" sz="3200" dirty="0" smtClean="0"/>
              <a:t>Facial features like nose shape eye spacing etc.</a:t>
            </a:r>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spTree>
    <p:extLst>
      <p:ext uri="{BB962C8B-B14F-4D97-AF65-F5344CB8AC3E}">
        <p14:creationId xmlns:p14="http://schemas.microsoft.com/office/powerpoint/2010/main" xmlns="" val="1602668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Examples of Biometric Authenticators</a:t>
            </a:r>
            <a:endParaRPr lang="en-IN" b="1" dirty="0">
              <a:solidFill>
                <a:schemeClr val="bg1"/>
              </a:solidFill>
              <a:latin typeface="Adobe Garamond Pro Bold" panose="02020702060506020403" pitchFamily="18" charset="0"/>
            </a:endParaRPr>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pic>
        <p:nvPicPr>
          <p:cNvPr id="5" name="Picture 4"/>
          <p:cNvPicPr>
            <a:picLocks noChangeAspect="1"/>
          </p:cNvPicPr>
          <p:nvPr/>
        </p:nvPicPr>
        <p:blipFill>
          <a:blip r:embed="rId2"/>
          <a:stretch>
            <a:fillRect/>
          </a:stretch>
        </p:blipFill>
        <p:spPr>
          <a:xfrm>
            <a:off x="3005137" y="1356741"/>
            <a:ext cx="6181725" cy="5172075"/>
          </a:xfrm>
          <a:prstGeom prst="rect">
            <a:avLst/>
          </a:prstGeom>
        </p:spPr>
      </p:pic>
      <p:sp>
        <p:nvSpPr>
          <p:cNvPr id="6" name="Content Placeholder 5"/>
          <p:cNvSpPr>
            <a:spLocks noGrp="1"/>
          </p:cNvSpPr>
          <p:nvPr>
            <p:ph idx="1"/>
          </p:nvPr>
        </p:nvSpPr>
        <p:spPr>
          <a:xfrm>
            <a:off x="4229099" y="879704"/>
            <a:ext cx="3733800" cy="355164"/>
          </a:xfrm>
        </p:spPr>
        <p:txBody>
          <a:bodyPr>
            <a:normAutofit fontScale="85000" lnSpcReduction="20000"/>
          </a:bodyPr>
          <a:lstStyle/>
          <a:p>
            <a:pPr marL="0" indent="0">
              <a:buNone/>
            </a:pPr>
            <a:r>
              <a:rPr lang="en-IN" b="1" dirty="0" smtClean="0"/>
              <a:t>Hand Geometry Reader</a:t>
            </a:r>
            <a:endParaRPr lang="en-IN" b="1" dirty="0"/>
          </a:p>
        </p:txBody>
      </p:sp>
    </p:spTree>
    <p:extLst>
      <p:ext uri="{BB962C8B-B14F-4D97-AF65-F5344CB8AC3E}">
        <p14:creationId xmlns:p14="http://schemas.microsoft.com/office/powerpoint/2010/main" xmlns="" val="28652512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Examples of Biometric Authenticators</a:t>
            </a:r>
            <a:endParaRPr lang="en-IN" b="1" dirty="0">
              <a:solidFill>
                <a:schemeClr val="bg1"/>
              </a:solidFill>
              <a:latin typeface="Adobe Garamond Pro Bold" panose="02020702060506020403" pitchFamily="18" charset="0"/>
            </a:endParaRPr>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sp>
        <p:nvSpPr>
          <p:cNvPr id="6" name="Content Placeholder 5"/>
          <p:cNvSpPr>
            <a:spLocks noGrp="1"/>
          </p:cNvSpPr>
          <p:nvPr>
            <p:ph idx="1"/>
          </p:nvPr>
        </p:nvSpPr>
        <p:spPr>
          <a:xfrm>
            <a:off x="4777740" y="986200"/>
            <a:ext cx="2371206" cy="398413"/>
          </a:xfrm>
        </p:spPr>
        <p:txBody>
          <a:bodyPr>
            <a:normAutofit fontScale="77500" lnSpcReduction="20000"/>
          </a:bodyPr>
          <a:lstStyle/>
          <a:p>
            <a:pPr marL="0" indent="0">
              <a:buNone/>
            </a:pPr>
            <a:r>
              <a:rPr lang="en-IN" b="1" dirty="0" smtClean="0"/>
              <a:t>Hand Vein Reader</a:t>
            </a:r>
            <a:endParaRPr lang="en-IN" b="1" dirty="0"/>
          </a:p>
        </p:txBody>
      </p:sp>
      <p:pic>
        <p:nvPicPr>
          <p:cNvPr id="3" name="Picture 2"/>
          <p:cNvPicPr>
            <a:picLocks noChangeAspect="1"/>
          </p:cNvPicPr>
          <p:nvPr/>
        </p:nvPicPr>
        <p:blipFill>
          <a:blip r:embed="rId2"/>
          <a:stretch>
            <a:fillRect/>
          </a:stretch>
        </p:blipFill>
        <p:spPr>
          <a:xfrm>
            <a:off x="2676000" y="1606434"/>
            <a:ext cx="6584378" cy="4295601"/>
          </a:xfrm>
          <a:prstGeom prst="rect">
            <a:avLst/>
          </a:prstGeom>
        </p:spPr>
      </p:pic>
    </p:spTree>
    <p:extLst>
      <p:ext uri="{BB962C8B-B14F-4D97-AF65-F5344CB8AC3E}">
        <p14:creationId xmlns:p14="http://schemas.microsoft.com/office/powerpoint/2010/main" xmlns="" val="1661608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Examples of Biometric Authenticators</a:t>
            </a:r>
            <a:endParaRPr lang="en-IN" b="1" dirty="0">
              <a:solidFill>
                <a:schemeClr val="bg1"/>
              </a:solidFill>
              <a:latin typeface="Adobe Garamond Pro Bold" panose="02020702060506020403" pitchFamily="18" charset="0"/>
            </a:endParaRPr>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www.</a:t>
            </a:r>
            <a:r>
              <a:rPr lang="en-US" i="1" dirty="0" smtClean="0">
                <a:latin typeface="Arial"/>
              </a:rPr>
              <a:t>google.com</a:t>
            </a:r>
            <a:endParaRPr lang="en-US" dirty="0">
              <a:latin typeface="Arial"/>
            </a:endParaRPr>
          </a:p>
        </p:txBody>
      </p:sp>
      <p:pic>
        <p:nvPicPr>
          <p:cNvPr id="6" name="Picture 5"/>
          <p:cNvPicPr>
            <a:picLocks noChangeAspect="1"/>
          </p:cNvPicPr>
          <p:nvPr/>
        </p:nvPicPr>
        <p:blipFill>
          <a:blip r:embed="rId2"/>
          <a:stretch>
            <a:fillRect/>
          </a:stretch>
        </p:blipFill>
        <p:spPr>
          <a:xfrm>
            <a:off x="3430205" y="1795546"/>
            <a:ext cx="6740546" cy="4206241"/>
          </a:xfrm>
          <a:prstGeom prst="rect">
            <a:avLst/>
          </a:prstGeom>
        </p:spPr>
      </p:pic>
      <p:sp>
        <p:nvSpPr>
          <p:cNvPr id="8" name="Content Placeholder 5"/>
          <p:cNvSpPr>
            <a:spLocks noGrp="1"/>
          </p:cNvSpPr>
          <p:nvPr>
            <p:ph idx="1"/>
          </p:nvPr>
        </p:nvSpPr>
        <p:spPr>
          <a:xfrm>
            <a:off x="5875019" y="971626"/>
            <a:ext cx="2687089" cy="508039"/>
          </a:xfrm>
        </p:spPr>
        <p:txBody>
          <a:bodyPr>
            <a:normAutofit fontScale="85000" lnSpcReduction="10000"/>
          </a:bodyPr>
          <a:lstStyle/>
          <a:p>
            <a:pPr marL="0" indent="0">
              <a:buNone/>
            </a:pPr>
            <a:r>
              <a:rPr lang="en-IN" b="1" dirty="0" smtClean="0"/>
              <a:t>Iris and Retina Scan</a:t>
            </a:r>
            <a:endParaRPr lang="en-IN" b="1" dirty="0"/>
          </a:p>
        </p:txBody>
      </p:sp>
    </p:spTree>
    <p:extLst>
      <p:ext uri="{BB962C8B-B14F-4D97-AF65-F5344CB8AC3E}">
        <p14:creationId xmlns:p14="http://schemas.microsoft.com/office/powerpoint/2010/main" xmlns="" val="34454555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Cost vs. Accuracy of Some Biometric Authenticators</a:t>
            </a:r>
            <a:endParaRPr lang="en-IN" b="1" dirty="0">
              <a:solidFill>
                <a:schemeClr val="bg1"/>
              </a:solidFill>
              <a:latin typeface="Adobe Garamond Pro Bold" panose="02020702060506020403" pitchFamily="18" charset="0"/>
            </a:endParaRPr>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www.</a:t>
            </a:r>
            <a:r>
              <a:rPr lang="en-US" i="1" dirty="0" smtClean="0">
                <a:latin typeface="Arial"/>
              </a:rPr>
              <a:t>google.com</a:t>
            </a:r>
            <a:endParaRPr lang="en-US" dirty="0">
              <a:latin typeface="Arial"/>
            </a:endParaRPr>
          </a:p>
        </p:txBody>
      </p:sp>
      <p:pic>
        <p:nvPicPr>
          <p:cNvPr id="7" name="Picture 6"/>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9854" t="12689" r="22601" b="34216"/>
          <a:stretch/>
        </p:blipFill>
        <p:spPr bwMode="auto">
          <a:xfrm>
            <a:off x="2294115" y="1231016"/>
            <a:ext cx="7930342" cy="48246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374728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Problems with the use of Biometrics</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lnSpcReduction="10000"/>
          </a:bodyPr>
          <a:lstStyle/>
          <a:p>
            <a:pPr marL="457200" indent="-457200" algn="just">
              <a:lnSpc>
                <a:spcPct val="120000"/>
              </a:lnSpc>
              <a:buFont typeface="Wingdings" panose="05000000000000000000" pitchFamily="2" charset="2"/>
              <a:buChar char="q"/>
            </a:pPr>
            <a:r>
              <a:rPr lang="en-US" sz="3600" dirty="0" smtClean="0"/>
              <a:t>Biometrics are relatively new and some people resist biometrics.</a:t>
            </a:r>
          </a:p>
          <a:p>
            <a:pPr marL="457200" indent="-457200" algn="just">
              <a:lnSpc>
                <a:spcPct val="120000"/>
              </a:lnSpc>
              <a:buFont typeface="Wingdings" panose="05000000000000000000" pitchFamily="2" charset="2"/>
              <a:buChar char="q"/>
            </a:pPr>
            <a:r>
              <a:rPr lang="en-US" sz="3600" dirty="0" smtClean="0"/>
              <a:t>Biometric devices are costly.</a:t>
            </a:r>
          </a:p>
          <a:p>
            <a:pPr marL="457200" indent="-457200" algn="just">
              <a:lnSpc>
                <a:spcPct val="120000"/>
              </a:lnSpc>
              <a:buFont typeface="Wingdings" panose="05000000000000000000" pitchFamily="2" charset="2"/>
              <a:buChar char="q"/>
            </a:pPr>
            <a:r>
              <a:rPr lang="en-US" sz="3600" dirty="0" smtClean="0"/>
              <a:t>Biometric readers and comparison can become a single point of failure.</a:t>
            </a:r>
          </a:p>
          <a:p>
            <a:pPr marL="457200" indent="-457200" algn="just">
              <a:lnSpc>
                <a:spcPct val="120000"/>
              </a:lnSpc>
              <a:buFont typeface="Wingdings" panose="05000000000000000000" pitchFamily="2" charset="2"/>
              <a:buChar char="q"/>
            </a:pPr>
            <a:r>
              <a:rPr lang="en-US" sz="3600" dirty="0" smtClean="0"/>
              <a:t>Variation reduces accuracy.</a:t>
            </a:r>
          </a:p>
          <a:p>
            <a:pPr marL="457200" indent="-457200" algn="just">
              <a:lnSpc>
                <a:spcPct val="120000"/>
              </a:lnSpc>
              <a:buFont typeface="Wingdings" panose="05000000000000000000" pitchFamily="2" charset="2"/>
              <a:buChar char="q"/>
            </a:pPr>
            <a:r>
              <a:rPr lang="en-US" sz="3600" dirty="0" smtClean="0"/>
              <a:t>There are chances of false reading.</a:t>
            </a:r>
          </a:p>
          <a:p>
            <a:pPr marL="457200" indent="-457200" algn="just">
              <a:lnSpc>
                <a:spcPct val="120000"/>
              </a:lnSpc>
              <a:buFont typeface="Wingdings" panose="05000000000000000000" pitchFamily="2" charset="2"/>
              <a:buChar char="q"/>
            </a:pPr>
            <a:endParaRPr lang="en-US" sz="3200" dirty="0" smtClean="0"/>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spTree>
    <p:extLst>
      <p:ext uri="{BB962C8B-B14F-4D97-AF65-F5344CB8AC3E}">
        <p14:creationId xmlns:p14="http://schemas.microsoft.com/office/powerpoint/2010/main" xmlns="" val="2143701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Identification</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fontScale="85000" lnSpcReduction="20000"/>
          </a:bodyPr>
          <a:lstStyle/>
          <a:p>
            <a:pPr marL="457200" indent="-457200" algn="just">
              <a:lnSpc>
                <a:spcPct val="120000"/>
              </a:lnSpc>
              <a:buFont typeface="Wingdings" panose="05000000000000000000" pitchFamily="2" charset="2"/>
              <a:buChar char="q"/>
            </a:pPr>
            <a:r>
              <a:rPr lang="en-US" sz="3600" dirty="0" smtClean="0"/>
              <a:t>Identification is </a:t>
            </a:r>
            <a:r>
              <a:rPr lang="en-US" sz="3600" b="1" dirty="0" smtClean="0"/>
              <a:t>asserting</a:t>
            </a:r>
            <a:r>
              <a:rPr lang="en-US" sz="3600" dirty="0" smtClean="0"/>
              <a:t> who </a:t>
            </a:r>
            <a:r>
              <a:rPr lang="en-US" sz="3600" b="1" dirty="0" smtClean="0"/>
              <a:t>a person </a:t>
            </a:r>
            <a:r>
              <a:rPr lang="en-US" sz="3600" dirty="0" smtClean="0"/>
              <a:t>is.</a:t>
            </a:r>
            <a:endParaRPr lang="en-US" sz="3600" dirty="0"/>
          </a:p>
          <a:p>
            <a:pPr marL="457200" indent="-457200" algn="just">
              <a:lnSpc>
                <a:spcPct val="120000"/>
              </a:lnSpc>
              <a:buFont typeface="Wingdings" panose="05000000000000000000" pitchFamily="2" charset="2"/>
              <a:buChar char="q"/>
            </a:pPr>
            <a:r>
              <a:rPr lang="en-US" sz="3600" dirty="0" smtClean="0"/>
              <a:t>It is the </a:t>
            </a:r>
            <a:r>
              <a:rPr lang="en-US" sz="3600" b="1" dirty="0" smtClean="0"/>
              <a:t>ability to identify uniquely</a:t>
            </a:r>
            <a:r>
              <a:rPr lang="en-US" sz="3600" dirty="0" smtClean="0"/>
              <a:t> a </a:t>
            </a:r>
            <a:r>
              <a:rPr lang="en-US" sz="3600" b="1" dirty="0" smtClean="0"/>
              <a:t>user of a system </a:t>
            </a:r>
            <a:r>
              <a:rPr lang="en-US" sz="3600" dirty="0" smtClean="0"/>
              <a:t>or an application running in the system.</a:t>
            </a:r>
          </a:p>
          <a:p>
            <a:pPr marL="457200" indent="-457200" algn="just">
              <a:lnSpc>
                <a:spcPct val="120000"/>
              </a:lnSpc>
              <a:buFont typeface="Wingdings" panose="05000000000000000000" pitchFamily="2" charset="2"/>
              <a:buChar char="q"/>
            </a:pPr>
            <a:r>
              <a:rPr lang="en-US" sz="3600" dirty="0" smtClean="0"/>
              <a:t>Identity is typically </a:t>
            </a:r>
            <a:r>
              <a:rPr lang="en-US" sz="3600" b="1" dirty="0" smtClean="0"/>
              <a:t>public or well known </a:t>
            </a:r>
            <a:r>
              <a:rPr lang="en-US" sz="3600" dirty="0" smtClean="0"/>
              <a:t>e.g. Your email ID is your identity which is available to others.</a:t>
            </a:r>
          </a:p>
          <a:p>
            <a:pPr marL="457200" indent="-457200" algn="just">
              <a:lnSpc>
                <a:spcPct val="120000"/>
              </a:lnSpc>
              <a:buFont typeface="Wingdings" panose="05000000000000000000" pitchFamily="2" charset="2"/>
              <a:buChar char="q"/>
            </a:pPr>
            <a:r>
              <a:rPr lang="en-IN" sz="3600" dirty="0" smtClean="0"/>
              <a:t>Identity is often well known, guessable and predictable</a:t>
            </a:r>
            <a:endParaRPr lang="en-US" sz="3600" dirty="0" smtClean="0"/>
          </a:p>
          <a:p>
            <a:pPr marL="457200" indent="-457200" algn="just">
              <a:lnSpc>
                <a:spcPct val="120000"/>
              </a:lnSpc>
              <a:buFont typeface="Wingdings" panose="05000000000000000000" pitchFamily="2" charset="2"/>
              <a:buChar char="q"/>
            </a:pPr>
            <a:r>
              <a:rPr lang="en-US" sz="3600" dirty="0" smtClean="0"/>
              <a:t>Identity can be </a:t>
            </a:r>
            <a:r>
              <a:rPr lang="en-US" sz="3600" b="1" dirty="0" smtClean="0"/>
              <a:t>more than your name </a:t>
            </a:r>
            <a:r>
              <a:rPr lang="en-US" sz="3600" dirty="0" smtClean="0"/>
              <a:t>e.g. Your bank account, mobile, email etc. with which people/process/system can identify you.</a:t>
            </a:r>
          </a:p>
          <a:p>
            <a:pPr marL="457200" indent="-457200" algn="just">
              <a:lnSpc>
                <a:spcPct val="120000"/>
              </a:lnSpc>
              <a:buNone/>
            </a:pPr>
            <a:endParaRPr lang="en-US" sz="3600" dirty="0" smtClean="0"/>
          </a:p>
        </p:txBody>
      </p:sp>
    </p:spTree>
    <p:extLst>
      <p:ext uri="{BB962C8B-B14F-4D97-AF65-F5344CB8AC3E}">
        <p14:creationId xmlns:p14="http://schemas.microsoft.com/office/powerpoint/2010/main" xmlns="" val="627969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False Positive and False Negative</a:t>
            </a:r>
            <a:endParaRPr lang="en-IN" b="1" dirty="0">
              <a:solidFill>
                <a:schemeClr val="bg1"/>
              </a:solidFill>
              <a:latin typeface="Adobe Garamond Pro Bold" panose="02020702060506020403" pitchFamily="18" charset="0"/>
            </a:endParaRPr>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xmlns="" val="1915849791"/>
              </p:ext>
            </p:extLst>
          </p:nvPr>
        </p:nvGraphicFramePr>
        <p:xfrm>
          <a:off x="1296786" y="1349516"/>
          <a:ext cx="8946342" cy="4381100"/>
        </p:xfrm>
        <a:graphic>
          <a:graphicData uri="http://schemas.openxmlformats.org/drawingml/2006/table">
            <a:tbl>
              <a:tblPr firstRow="1" bandRow="1">
                <a:tableStyleId>{5C22544A-7EE6-4342-B048-85BDC9FD1C3A}</a:tableStyleId>
              </a:tblPr>
              <a:tblGrid>
                <a:gridCol w="2982114"/>
                <a:gridCol w="2982114"/>
                <a:gridCol w="2982114"/>
              </a:tblGrid>
              <a:tr h="977754">
                <a:tc>
                  <a:txBody>
                    <a:bodyPr/>
                    <a:lstStyle/>
                    <a:p>
                      <a:pPr algn="ctr"/>
                      <a:endParaRPr lang="en-IN" sz="3000" dirty="0"/>
                    </a:p>
                  </a:txBody>
                  <a:tcPr anchor="ctr"/>
                </a:tc>
                <a:tc>
                  <a:txBody>
                    <a:bodyPr/>
                    <a:lstStyle/>
                    <a:p>
                      <a:pPr algn="ctr"/>
                      <a:r>
                        <a:rPr lang="en-IN" sz="3000" dirty="0" smtClean="0"/>
                        <a:t>Is the Person</a:t>
                      </a:r>
                      <a:r>
                        <a:rPr lang="en-IN" sz="3000" baseline="0" dirty="0" smtClean="0"/>
                        <a:t> Claimed</a:t>
                      </a:r>
                      <a:endParaRPr lang="en-IN" sz="3000" dirty="0"/>
                    </a:p>
                  </a:txBody>
                  <a:tcPr anchor="ctr"/>
                </a:tc>
                <a:tc>
                  <a:txBody>
                    <a:bodyPr/>
                    <a:lstStyle/>
                    <a:p>
                      <a:pPr algn="ctr"/>
                      <a:r>
                        <a:rPr lang="en-IN" sz="3000" dirty="0" smtClean="0"/>
                        <a:t>Is not the Person</a:t>
                      </a:r>
                      <a:r>
                        <a:rPr lang="en-IN" sz="3000" baseline="0" dirty="0" smtClean="0"/>
                        <a:t> Claimed</a:t>
                      </a:r>
                      <a:endParaRPr lang="en-IN" sz="3000" dirty="0"/>
                    </a:p>
                  </a:txBody>
                  <a:tcPr anchor="ctr"/>
                </a:tc>
              </a:tr>
              <a:tr h="1687630">
                <a:tc>
                  <a:txBody>
                    <a:bodyPr/>
                    <a:lstStyle/>
                    <a:p>
                      <a:pPr algn="ctr"/>
                      <a:r>
                        <a:rPr lang="en-IN" sz="3000" dirty="0" smtClean="0"/>
                        <a:t>Test is Positive</a:t>
                      </a:r>
                    </a:p>
                    <a:p>
                      <a:pPr algn="ctr"/>
                      <a:r>
                        <a:rPr lang="en-IN" sz="3000" dirty="0" smtClean="0"/>
                        <a:t>(There is a match)</a:t>
                      </a:r>
                      <a:endParaRPr lang="en-IN" sz="3000" dirty="0"/>
                    </a:p>
                  </a:txBody>
                  <a:tcPr anchor="ctr"/>
                </a:tc>
                <a:tc>
                  <a:txBody>
                    <a:bodyPr/>
                    <a:lstStyle/>
                    <a:p>
                      <a:pPr algn="ctr"/>
                      <a:r>
                        <a:rPr lang="en-IN" sz="3000" dirty="0" smtClean="0"/>
                        <a:t>True Positive(a)</a:t>
                      </a:r>
                      <a:endParaRPr lang="en-IN" sz="3000" dirty="0"/>
                    </a:p>
                  </a:txBody>
                  <a:tcPr anchor="ctr"/>
                </a:tc>
                <a:tc>
                  <a:txBody>
                    <a:bodyPr/>
                    <a:lstStyle/>
                    <a:p>
                      <a:pPr algn="ctr"/>
                      <a:r>
                        <a:rPr lang="en-IN" sz="3000" dirty="0" smtClean="0"/>
                        <a:t>False Positive(b)</a:t>
                      </a:r>
                      <a:endParaRPr lang="en-IN" sz="3000" dirty="0"/>
                    </a:p>
                  </a:txBody>
                  <a:tcPr anchor="ctr"/>
                </a:tc>
              </a:tr>
              <a:tr h="1687630">
                <a:tc>
                  <a:txBody>
                    <a:bodyPr/>
                    <a:lstStyle/>
                    <a:p>
                      <a:pPr algn="ctr"/>
                      <a:r>
                        <a:rPr lang="en-IN" sz="3000" dirty="0" smtClean="0"/>
                        <a:t>Test is Negative</a:t>
                      </a:r>
                    </a:p>
                    <a:p>
                      <a:pPr algn="ctr"/>
                      <a:r>
                        <a:rPr lang="en-IN" sz="3000" dirty="0" smtClean="0"/>
                        <a:t>(There is no match)</a:t>
                      </a:r>
                      <a:endParaRPr lang="en-IN" sz="3000" dirty="0"/>
                    </a:p>
                  </a:txBody>
                  <a:tcPr anchor="ctr"/>
                </a:tc>
                <a:tc>
                  <a:txBody>
                    <a:bodyPr/>
                    <a:lstStyle/>
                    <a:p>
                      <a:pPr algn="ctr"/>
                      <a:r>
                        <a:rPr lang="en-IN" sz="3000" dirty="0" smtClean="0"/>
                        <a:t>False Negative(c)</a:t>
                      </a:r>
                      <a:endParaRPr lang="en-IN" sz="3000" dirty="0"/>
                    </a:p>
                  </a:txBody>
                  <a:tcPr anchor="ctr"/>
                </a:tc>
                <a:tc>
                  <a:txBody>
                    <a:bodyPr/>
                    <a:lstStyle/>
                    <a:p>
                      <a:pPr algn="ctr"/>
                      <a:r>
                        <a:rPr lang="en-IN" sz="3000" dirty="0" smtClean="0"/>
                        <a:t>True Negative(d)</a:t>
                      </a:r>
                      <a:endParaRPr lang="en-IN" sz="3000" dirty="0"/>
                    </a:p>
                  </a:txBody>
                  <a:tcPr anchor="ctr"/>
                </a:tc>
              </a:tr>
            </a:tbl>
          </a:graphicData>
        </a:graphic>
      </p:graphicFrame>
    </p:spTree>
    <p:extLst>
      <p:ext uri="{BB962C8B-B14F-4D97-AF65-F5344CB8AC3E}">
        <p14:creationId xmlns:p14="http://schemas.microsoft.com/office/powerpoint/2010/main" xmlns="" val="20246664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a:solidFill>
                  <a:schemeClr val="bg1"/>
                </a:solidFill>
                <a:latin typeface="Adobe Garamond Pro Bold" panose="02020702060506020403" pitchFamily="18" charset="0"/>
              </a:rPr>
              <a:t>False Positive and False Negative</a:t>
            </a:r>
          </a:p>
        </p:txBody>
      </p:sp>
      <p:sp>
        <p:nvSpPr>
          <p:cNvPr id="3" name="Content Placeholder 2"/>
          <p:cNvSpPr>
            <a:spLocks noGrp="1"/>
          </p:cNvSpPr>
          <p:nvPr>
            <p:ph idx="1"/>
          </p:nvPr>
        </p:nvSpPr>
        <p:spPr>
          <a:xfrm>
            <a:off x="747764" y="1323206"/>
            <a:ext cx="11089193" cy="4918105"/>
          </a:xfrm>
        </p:spPr>
        <p:txBody>
          <a:bodyPr>
            <a:normAutofit/>
          </a:bodyPr>
          <a:lstStyle/>
          <a:p>
            <a:pPr marL="457200" indent="-457200" algn="just">
              <a:lnSpc>
                <a:spcPct val="120000"/>
              </a:lnSpc>
              <a:buFont typeface="Wingdings" panose="05000000000000000000" pitchFamily="2" charset="2"/>
              <a:buChar char="q"/>
            </a:pPr>
            <a:r>
              <a:rPr lang="en-US" sz="3600" b="1" dirty="0" smtClean="0"/>
              <a:t>Sensitivity</a:t>
            </a:r>
          </a:p>
          <a:p>
            <a:pPr lvl="1" algn="just">
              <a:lnSpc>
                <a:spcPct val="120000"/>
              </a:lnSpc>
              <a:buFont typeface="Wingdings" panose="05000000000000000000" pitchFamily="2" charset="2"/>
              <a:buChar char="§"/>
            </a:pPr>
            <a:r>
              <a:rPr lang="en-US" sz="3200" dirty="0" smtClean="0"/>
              <a:t>It measures the degree to which the screen selects those whose names correctly match the person sought.</a:t>
            </a:r>
          </a:p>
          <a:p>
            <a:pPr lvl="1" algn="just">
              <a:lnSpc>
                <a:spcPct val="120000"/>
              </a:lnSpc>
              <a:buFont typeface="Wingdings" panose="05000000000000000000" pitchFamily="2" charset="2"/>
              <a:buChar char="§"/>
            </a:pPr>
            <a:r>
              <a:rPr lang="en-US" sz="3200" dirty="0" smtClean="0"/>
              <a:t>It is the proportion of positive results among all possible correct matches.</a:t>
            </a:r>
          </a:p>
          <a:p>
            <a:pPr lvl="1" algn="just">
              <a:lnSpc>
                <a:spcPct val="120000"/>
              </a:lnSpc>
              <a:buFont typeface="Wingdings" panose="05000000000000000000" pitchFamily="2" charset="2"/>
              <a:buChar char="§"/>
            </a:pPr>
            <a:r>
              <a:rPr lang="en-US" sz="3200" dirty="0" smtClean="0"/>
              <a:t>It can be calculated as a/(</a:t>
            </a:r>
            <a:r>
              <a:rPr lang="en-US" sz="3200" dirty="0" err="1" smtClean="0"/>
              <a:t>a+c</a:t>
            </a:r>
            <a:r>
              <a:rPr lang="en-US" sz="3200" dirty="0" smtClean="0"/>
              <a:t>)</a:t>
            </a:r>
          </a:p>
          <a:p>
            <a:pPr marL="457200" lvl="1" indent="0" algn="just">
              <a:lnSpc>
                <a:spcPct val="120000"/>
              </a:lnSpc>
              <a:buNone/>
            </a:pPr>
            <a:r>
              <a:rPr lang="en-US" sz="3200" dirty="0" smtClean="0"/>
              <a:t>Where a= True Positive, c = False negative</a:t>
            </a:r>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spTree>
    <p:extLst>
      <p:ext uri="{BB962C8B-B14F-4D97-AF65-F5344CB8AC3E}">
        <p14:creationId xmlns:p14="http://schemas.microsoft.com/office/powerpoint/2010/main" xmlns="" val="2603662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a:solidFill>
                  <a:schemeClr val="bg1"/>
                </a:solidFill>
                <a:latin typeface="Adobe Garamond Pro Bold" panose="02020702060506020403" pitchFamily="18" charset="0"/>
              </a:rPr>
              <a:t>False Positive and False Negative</a:t>
            </a:r>
          </a:p>
        </p:txBody>
      </p:sp>
      <p:sp>
        <p:nvSpPr>
          <p:cNvPr id="3" name="Content Placeholder 2"/>
          <p:cNvSpPr>
            <a:spLocks noGrp="1"/>
          </p:cNvSpPr>
          <p:nvPr>
            <p:ph idx="1"/>
          </p:nvPr>
        </p:nvSpPr>
        <p:spPr>
          <a:xfrm>
            <a:off x="747764" y="1323206"/>
            <a:ext cx="11089193" cy="4918105"/>
          </a:xfrm>
        </p:spPr>
        <p:txBody>
          <a:bodyPr>
            <a:normAutofit/>
          </a:bodyPr>
          <a:lstStyle/>
          <a:p>
            <a:pPr marL="457200" indent="-457200" algn="just">
              <a:lnSpc>
                <a:spcPct val="120000"/>
              </a:lnSpc>
              <a:buFont typeface="Wingdings" panose="05000000000000000000" pitchFamily="2" charset="2"/>
              <a:buChar char="q"/>
            </a:pPr>
            <a:r>
              <a:rPr lang="en-US" sz="3600" b="1" dirty="0" smtClean="0"/>
              <a:t>Specificity</a:t>
            </a:r>
          </a:p>
          <a:p>
            <a:pPr lvl="1" algn="just">
              <a:lnSpc>
                <a:spcPct val="120000"/>
              </a:lnSpc>
              <a:buFont typeface="Wingdings" panose="05000000000000000000" pitchFamily="2" charset="2"/>
              <a:buChar char="§"/>
            </a:pPr>
            <a:r>
              <a:rPr lang="en-US" sz="3200" dirty="0" smtClean="0"/>
              <a:t>It measures the proportion of negative results among all people who are not sought. </a:t>
            </a:r>
          </a:p>
          <a:p>
            <a:pPr lvl="1" algn="just">
              <a:lnSpc>
                <a:spcPct val="120000"/>
              </a:lnSpc>
              <a:buFont typeface="Wingdings" panose="05000000000000000000" pitchFamily="2" charset="2"/>
              <a:buChar char="§"/>
            </a:pPr>
            <a:r>
              <a:rPr lang="en-US" sz="3200" dirty="0" smtClean="0"/>
              <a:t>It can be calculated as d/(</a:t>
            </a:r>
            <a:r>
              <a:rPr lang="en-US" sz="3200" dirty="0" err="1" smtClean="0"/>
              <a:t>b+d</a:t>
            </a:r>
            <a:r>
              <a:rPr lang="en-US" sz="3200" dirty="0" smtClean="0"/>
              <a:t>)</a:t>
            </a:r>
          </a:p>
          <a:p>
            <a:pPr marL="457200" lvl="1" indent="0" algn="just">
              <a:lnSpc>
                <a:spcPct val="120000"/>
              </a:lnSpc>
              <a:buNone/>
            </a:pPr>
            <a:r>
              <a:rPr lang="en-US" sz="3200" dirty="0" smtClean="0"/>
              <a:t>Where b= False Positive, d = True Negative</a:t>
            </a:r>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spTree>
    <p:extLst>
      <p:ext uri="{BB962C8B-B14F-4D97-AF65-F5344CB8AC3E}">
        <p14:creationId xmlns:p14="http://schemas.microsoft.com/office/powerpoint/2010/main" xmlns="" val="14531698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a:solidFill>
                  <a:schemeClr val="bg1"/>
                </a:solidFill>
                <a:latin typeface="Adobe Garamond Pro Bold" panose="02020702060506020403" pitchFamily="18" charset="0"/>
              </a:rPr>
              <a:t>False Positive and False Negative</a:t>
            </a:r>
          </a:p>
        </p:txBody>
      </p:sp>
      <p:sp>
        <p:nvSpPr>
          <p:cNvPr id="3" name="Content Placeholder 2"/>
          <p:cNvSpPr>
            <a:spLocks noGrp="1"/>
          </p:cNvSpPr>
          <p:nvPr>
            <p:ph idx="1"/>
          </p:nvPr>
        </p:nvSpPr>
        <p:spPr>
          <a:xfrm>
            <a:off x="747764" y="1323206"/>
            <a:ext cx="11089193" cy="4918105"/>
          </a:xfrm>
        </p:spPr>
        <p:txBody>
          <a:bodyPr>
            <a:normAutofit/>
          </a:bodyPr>
          <a:lstStyle/>
          <a:p>
            <a:pPr marL="457200" indent="-457200" algn="just">
              <a:lnSpc>
                <a:spcPct val="120000"/>
              </a:lnSpc>
              <a:buFont typeface="Wingdings" panose="05000000000000000000" pitchFamily="2" charset="2"/>
              <a:buChar char="q"/>
            </a:pPr>
            <a:r>
              <a:rPr lang="en-US" sz="3600" b="1" dirty="0" smtClean="0"/>
              <a:t>Accuracy</a:t>
            </a:r>
          </a:p>
          <a:p>
            <a:pPr lvl="1" algn="just">
              <a:lnSpc>
                <a:spcPct val="120000"/>
              </a:lnSpc>
              <a:buFont typeface="Wingdings" panose="05000000000000000000" pitchFamily="2" charset="2"/>
              <a:buChar char="§"/>
            </a:pPr>
            <a:r>
              <a:rPr lang="en-US" sz="3200" dirty="0" smtClean="0"/>
              <a:t>It measures the degree to which the test or screen correctly flags the condition or situation</a:t>
            </a:r>
          </a:p>
          <a:p>
            <a:pPr lvl="1" algn="just">
              <a:lnSpc>
                <a:spcPct val="120000"/>
              </a:lnSpc>
              <a:buFont typeface="Wingdings" panose="05000000000000000000" pitchFamily="2" charset="2"/>
              <a:buChar char="§"/>
            </a:pPr>
            <a:r>
              <a:rPr lang="en-US" sz="3200" dirty="0" smtClean="0"/>
              <a:t>It can be calculated as (</a:t>
            </a:r>
            <a:r>
              <a:rPr lang="en-US" sz="3200" dirty="0" err="1" smtClean="0"/>
              <a:t>a+d</a:t>
            </a:r>
            <a:r>
              <a:rPr lang="en-US" sz="3200" dirty="0" smtClean="0"/>
              <a:t>)/(</a:t>
            </a:r>
            <a:r>
              <a:rPr lang="en-US" sz="3200" dirty="0" err="1" smtClean="0"/>
              <a:t>a+b+c+d</a:t>
            </a:r>
            <a:r>
              <a:rPr lang="en-US" sz="3200" dirty="0" smtClean="0"/>
              <a:t>)</a:t>
            </a:r>
          </a:p>
          <a:p>
            <a:pPr marL="457200" lvl="1" indent="0" algn="just">
              <a:lnSpc>
                <a:spcPct val="120000"/>
              </a:lnSpc>
              <a:buNone/>
            </a:pPr>
            <a:r>
              <a:rPr lang="en-US" sz="3200" dirty="0" smtClean="0"/>
              <a:t>Where a= True Positive, b= False </a:t>
            </a:r>
            <a:r>
              <a:rPr lang="en-US" sz="3200" dirty="0" err="1" smtClean="0"/>
              <a:t>Positive,c</a:t>
            </a:r>
            <a:r>
              <a:rPr lang="en-US" sz="3200" dirty="0" smtClean="0"/>
              <a:t>= False Negative,</a:t>
            </a:r>
          </a:p>
          <a:p>
            <a:pPr marL="457200" lvl="1" indent="0" algn="just">
              <a:lnSpc>
                <a:spcPct val="120000"/>
              </a:lnSpc>
              <a:buNone/>
            </a:pPr>
            <a:r>
              <a:rPr lang="en-US" sz="3200" dirty="0" smtClean="0"/>
              <a:t>d = True negative</a:t>
            </a:r>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spTree>
    <p:extLst>
      <p:ext uri="{BB962C8B-B14F-4D97-AF65-F5344CB8AC3E}">
        <p14:creationId xmlns:p14="http://schemas.microsoft.com/office/powerpoint/2010/main" xmlns="" val="6328409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Receiver Operating Characteristic(ROC) Curve</a:t>
            </a:r>
            <a:endParaRPr lang="en-IN" b="1" dirty="0">
              <a:solidFill>
                <a:schemeClr val="bg1"/>
              </a:solidFill>
              <a:latin typeface="Adobe Garamond Pro Bold" panose="02020702060506020403" pitchFamily="18" charset="0"/>
            </a:endParaRPr>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pic>
        <p:nvPicPr>
          <p:cNvPr id="6" name="Picture 5"/>
          <p:cNvPicPr>
            <a:picLocks noChangeAspect="1"/>
          </p:cNvPicPr>
          <p:nvPr/>
        </p:nvPicPr>
        <p:blipFill>
          <a:blip r:embed="rId2"/>
          <a:stretch>
            <a:fillRect/>
          </a:stretch>
        </p:blipFill>
        <p:spPr>
          <a:xfrm>
            <a:off x="1610791" y="1214437"/>
            <a:ext cx="7923734" cy="5103236"/>
          </a:xfrm>
          <a:prstGeom prst="rect">
            <a:avLst/>
          </a:prstGeom>
        </p:spPr>
      </p:pic>
    </p:spTree>
    <p:extLst>
      <p:ext uri="{BB962C8B-B14F-4D97-AF65-F5344CB8AC3E}">
        <p14:creationId xmlns:p14="http://schemas.microsoft.com/office/powerpoint/2010/main" xmlns="" val="23586635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Authentication: Something you have (Tokens)</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a:bodyPr>
          <a:lstStyle/>
          <a:p>
            <a:pPr marL="457200" indent="-457200" algn="just">
              <a:lnSpc>
                <a:spcPct val="120000"/>
              </a:lnSpc>
              <a:buFont typeface="Wingdings" panose="05000000000000000000" pitchFamily="2" charset="2"/>
              <a:buChar char="q"/>
            </a:pPr>
            <a:r>
              <a:rPr lang="en-US" sz="3600" dirty="0" smtClean="0"/>
              <a:t>It means that you have a physical object in your possession.</a:t>
            </a:r>
          </a:p>
          <a:p>
            <a:pPr lvl="1" algn="just">
              <a:lnSpc>
                <a:spcPct val="120000"/>
              </a:lnSpc>
              <a:buFont typeface="Wingdings" panose="05000000000000000000" pitchFamily="2" charset="2"/>
              <a:buChar char="§"/>
            </a:pPr>
            <a:r>
              <a:rPr lang="en-US" sz="3200" dirty="0" smtClean="0"/>
              <a:t>Keys of Lock</a:t>
            </a:r>
          </a:p>
          <a:p>
            <a:pPr lvl="1" algn="just">
              <a:lnSpc>
                <a:spcPct val="120000"/>
              </a:lnSpc>
              <a:buFont typeface="Wingdings" panose="05000000000000000000" pitchFamily="2" charset="2"/>
              <a:buChar char="§"/>
            </a:pPr>
            <a:r>
              <a:rPr lang="en-US" sz="3200" dirty="0" smtClean="0"/>
              <a:t>Identity Cards</a:t>
            </a:r>
          </a:p>
          <a:p>
            <a:pPr lvl="1" algn="just">
              <a:lnSpc>
                <a:spcPct val="120000"/>
              </a:lnSpc>
              <a:buFont typeface="Wingdings" panose="05000000000000000000" pitchFamily="2" charset="2"/>
              <a:buChar char="§"/>
            </a:pPr>
            <a:r>
              <a:rPr lang="en-US" sz="3200" dirty="0" smtClean="0"/>
              <a:t>Passport</a:t>
            </a:r>
          </a:p>
          <a:p>
            <a:pPr lvl="1" algn="just">
              <a:lnSpc>
                <a:spcPct val="120000"/>
              </a:lnSpc>
              <a:buFont typeface="Wingdings" panose="05000000000000000000" pitchFamily="2" charset="2"/>
              <a:buChar char="§"/>
            </a:pPr>
            <a:r>
              <a:rPr lang="en-US" sz="3200" dirty="0" smtClean="0"/>
              <a:t>Debit/Credit Card</a:t>
            </a:r>
          </a:p>
          <a:p>
            <a:pPr lvl="1" algn="just">
              <a:lnSpc>
                <a:spcPct val="120000"/>
              </a:lnSpc>
              <a:buFont typeface="Wingdings" panose="05000000000000000000" pitchFamily="2" charset="2"/>
              <a:buChar char="§"/>
            </a:pPr>
            <a:r>
              <a:rPr lang="en-US" sz="3200" dirty="0" smtClean="0"/>
              <a:t>Mobile Phone SIM</a:t>
            </a:r>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spTree>
    <p:extLst>
      <p:ext uri="{BB962C8B-B14F-4D97-AF65-F5344CB8AC3E}">
        <p14:creationId xmlns:p14="http://schemas.microsoft.com/office/powerpoint/2010/main" xmlns="" val="42653630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Types of Tokens on the basis of action</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a:bodyPr>
          <a:lstStyle/>
          <a:p>
            <a:pPr marL="457200" indent="-457200" algn="just">
              <a:lnSpc>
                <a:spcPct val="120000"/>
              </a:lnSpc>
              <a:buFont typeface="Wingdings" panose="05000000000000000000" pitchFamily="2" charset="2"/>
              <a:buChar char="q"/>
            </a:pPr>
            <a:r>
              <a:rPr lang="en-US" sz="3600" dirty="0" smtClean="0"/>
              <a:t>Active Tokens</a:t>
            </a:r>
          </a:p>
          <a:p>
            <a:pPr lvl="1" algn="just">
              <a:lnSpc>
                <a:spcPct val="120000"/>
              </a:lnSpc>
              <a:buFont typeface="Wingdings" panose="05000000000000000000" pitchFamily="2" charset="2"/>
              <a:buChar char="§"/>
            </a:pPr>
            <a:r>
              <a:rPr lang="en-US" sz="3200" dirty="0" smtClean="0"/>
              <a:t>Take some action</a:t>
            </a:r>
          </a:p>
          <a:p>
            <a:pPr lvl="1" algn="just">
              <a:lnSpc>
                <a:spcPct val="120000"/>
              </a:lnSpc>
              <a:buFont typeface="Wingdings" panose="05000000000000000000" pitchFamily="2" charset="2"/>
              <a:buChar char="§"/>
            </a:pPr>
            <a:r>
              <a:rPr lang="en-US" sz="3200" dirty="0" smtClean="0"/>
              <a:t>Communicate with a sensor</a:t>
            </a:r>
          </a:p>
          <a:p>
            <a:pPr lvl="1" algn="just">
              <a:lnSpc>
                <a:spcPct val="120000"/>
              </a:lnSpc>
              <a:buFont typeface="Wingdings" panose="05000000000000000000" pitchFamily="2" charset="2"/>
              <a:buChar char="§"/>
            </a:pPr>
            <a:r>
              <a:rPr lang="en-US" sz="3200" dirty="0"/>
              <a:t>e</a:t>
            </a:r>
            <a:r>
              <a:rPr lang="en-US" sz="3200" dirty="0" smtClean="0"/>
              <a:t>.g. Credit card, Metro Card </a:t>
            </a:r>
          </a:p>
          <a:p>
            <a:pPr marL="457200" indent="-457200" algn="just">
              <a:lnSpc>
                <a:spcPct val="120000"/>
              </a:lnSpc>
              <a:buFont typeface="Wingdings" panose="05000000000000000000" pitchFamily="2" charset="2"/>
              <a:buChar char="q"/>
            </a:pPr>
            <a:r>
              <a:rPr lang="en-US" sz="3600" dirty="0" smtClean="0"/>
              <a:t>Passive Tokens</a:t>
            </a:r>
          </a:p>
          <a:p>
            <a:pPr lvl="1" algn="just">
              <a:lnSpc>
                <a:spcPct val="120000"/>
              </a:lnSpc>
              <a:buFont typeface="Wingdings" panose="05000000000000000000" pitchFamily="2" charset="2"/>
              <a:buChar char="§"/>
            </a:pPr>
            <a:r>
              <a:rPr lang="en-US" sz="3200" dirty="0" smtClean="0"/>
              <a:t>Do not change.</a:t>
            </a:r>
          </a:p>
          <a:p>
            <a:pPr lvl="1" algn="just">
              <a:lnSpc>
                <a:spcPct val="120000"/>
              </a:lnSpc>
              <a:buFont typeface="Wingdings" panose="05000000000000000000" pitchFamily="2" charset="2"/>
              <a:buChar char="§"/>
            </a:pPr>
            <a:r>
              <a:rPr lang="en-US" sz="3200" dirty="0" smtClean="0"/>
              <a:t>e.g. Photo ID , Keys of Car, Passport</a:t>
            </a:r>
          </a:p>
          <a:p>
            <a:pPr lvl="1" algn="just">
              <a:lnSpc>
                <a:spcPct val="120000"/>
              </a:lnSpc>
              <a:buFont typeface="Wingdings" panose="05000000000000000000" pitchFamily="2" charset="2"/>
              <a:buChar char="§"/>
            </a:pPr>
            <a:endParaRPr lang="en-US" sz="3200" dirty="0" smtClean="0"/>
          </a:p>
          <a:p>
            <a:pPr lvl="1" algn="just">
              <a:lnSpc>
                <a:spcPct val="120000"/>
              </a:lnSpc>
              <a:buFont typeface="Wingdings" panose="05000000000000000000" pitchFamily="2" charset="2"/>
              <a:buChar char="§"/>
            </a:pPr>
            <a:endParaRPr lang="en-US" sz="3200" dirty="0" smtClean="0"/>
          </a:p>
          <a:p>
            <a:pPr marL="457200" indent="-457200" algn="just">
              <a:lnSpc>
                <a:spcPct val="120000"/>
              </a:lnSpc>
              <a:buFont typeface="Wingdings" panose="05000000000000000000" pitchFamily="2" charset="2"/>
              <a:buChar char="q"/>
            </a:pPr>
            <a:endParaRPr lang="en-US" sz="3600" dirty="0" smtClean="0"/>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spTree>
    <p:extLst>
      <p:ext uri="{BB962C8B-B14F-4D97-AF65-F5344CB8AC3E}">
        <p14:creationId xmlns:p14="http://schemas.microsoft.com/office/powerpoint/2010/main" xmlns="" val="17897241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Types of Tokens on the basis of internal state</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fontScale="77500" lnSpcReduction="20000"/>
          </a:bodyPr>
          <a:lstStyle/>
          <a:p>
            <a:pPr marL="457200" indent="-457200" algn="just">
              <a:lnSpc>
                <a:spcPct val="120000"/>
              </a:lnSpc>
              <a:buFont typeface="Wingdings" panose="05000000000000000000" pitchFamily="2" charset="2"/>
              <a:buChar char="q"/>
            </a:pPr>
            <a:r>
              <a:rPr lang="en-US" sz="3600" dirty="0"/>
              <a:t>Static Tokens</a:t>
            </a:r>
          </a:p>
          <a:p>
            <a:pPr lvl="1" algn="just">
              <a:lnSpc>
                <a:spcPct val="120000"/>
              </a:lnSpc>
              <a:buFont typeface="Wingdings" panose="05000000000000000000" pitchFamily="2" charset="2"/>
              <a:buChar char="§"/>
            </a:pPr>
            <a:r>
              <a:rPr lang="en-US" sz="3200" dirty="0"/>
              <a:t>Do not </a:t>
            </a:r>
            <a:r>
              <a:rPr lang="en-US" sz="3200" dirty="0" smtClean="0"/>
              <a:t>change their internal state.</a:t>
            </a:r>
            <a:endParaRPr lang="en-US" sz="3200" dirty="0"/>
          </a:p>
          <a:p>
            <a:pPr lvl="1" algn="just">
              <a:lnSpc>
                <a:spcPct val="120000"/>
              </a:lnSpc>
              <a:buFont typeface="Wingdings" panose="05000000000000000000" pitchFamily="2" charset="2"/>
              <a:buChar char="§"/>
            </a:pPr>
            <a:r>
              <a:rPr lang="en-US" sz="3200" dirty="0" smtClean="0"/>
              <a:t>Their state remains </a:t>
            </a:r>
            <a:r>
              <a:rPr lang="en-US" sz="3200" dirty="0"/>
              <a:t>fixed</a:t>
            </a:r>
            <a:r>
              <a:rPr lang="en-US" sz="3200" dirty="0" smtClean="0"/>
              <a:t>.</a:t>
            </a:r>
          </a:p>
          <a:p>
            <a:pPr lvl="1" algn="just">
              <a:lnSpc>
                <a:spcPct val="120000"/>
              </a:lnSpc>
              <a:buFont typeface="Wingdings" panose="05000000000000000000" pitchFamily="2" charset="2"/>
              <a:buChar char="§"/>
            </a:pPr>
            <a:r>
              <a:rPr lang="en-US" sz="3200" dirty="0" smtClean="0"/>
              <a:t>Useful for onsite authentication</a:t>
            </a:r>
            <a:endParaRPr lang="en-US" sz="3200" dirty="0"/>
          </a:p>
          <a:p>
            <a:pPr lvl="1" algn="just">
              <a:lnSpc>
                <a:spcPct val="120000"/>
              </a:lnSpc>
              <a:buFont typeface="Wingdings" panose="05000000000000000000" pitchFamily="2" charset="2"/>
              <a:buChar char="§"/>
            </a:pPr>
            <a:r>
              <a:rPr lang="en-US" sz="3200" dirty="0"/>
              <a:t>e.g. Photo ID , Keys of Car, </a:t>
            </a:r>
            <a:r>
              <a:rPr lang="en-US" sz="3200" dirty="0" smtClean="0"/>
              <a:t>Passport</a:t>
            </a:r>
            <a:endParaRPr lang="en-US" sz="3200" dirty="0"/>
          </a:p>
          <a:p>
            <a:pPr marL="457200" indent="-457200" algn="just">
              <a:lnSpc>
                <a:spcPct val="120000"/>
              </a:lnSpc>
              <a:buFont typeface="Wingdings" panose="05000000000000000000" pitchFamily="2" charset="2"/>
              <a:buChar char="q"/>
            </a:pPr>
            <a:r>
              <a:rPr lang="en-US" sz="3600" dirty="0" smtClean="0"/>
              <a:t>Dynamic Tokens</a:t>
            </a:r>
          </a:p>
          <a:p>
            <a:pPr lvl="1" algn="just">
              <a:lnSpc>
                <a:spcPct val="120000"/>
              </a:lnSpc>
              <a:buFont typeface="Wingdings" panose="05000000000000000000" pitchFamily="2" charset="2"/>
              <a:buChar char="§"/>
            </a:pPr>
            <a:r>
              <a:rPr lang="en-US" sz="3200" dirty="0" smtClean="0"/>
              <a:t>These token change their internal state</a:t>
            </a:r>
          </a:p>
          <a:p>
            <a:pPr lvl="1" algn="just">
              <a:lnSpc>
                <a:spcPct val="120000"/>
              </a:lnSpc>
              <a:buFont typeface="Wingdings" panose="05000000000000000000" pitchFamily="2" charset="2"/>
              <a:buChar char="§"/>
            </a:pPr>
            <a:r>
              <a:rPr lang="en-US" sz="3200" dirty="0" smtClean="0"/>
              <a:t>They have computing power</a:t>
            </a:r>
          </a:p>
          <a:p>
            <a:pPr lvl="1" algn="just">
              <a:lnSpc>
                <a:spcPct val="120000"/>
              </a:lnSpc>
              <a:buFont typeface="Wingdings" panose="05000000000000000000" pitchFamily="2" charset="2"/>
              <a:buChar char="§"/>
            </a:pPr>
            <a:r>
              <a:rPr lang="en-US" sz="3200" dirty="0" smtClean="0"/>
              <a:t>Useful for remote authentication</a:t>
            </a:r>
          </a:p>
          <a:p>
            <a:pPr lvl="1" algn="just">
              <a:lnSpc>
                <a:spcPct val="120000"/>
              </a:lnSpc>
              <a:buFont typeface="Wingdings" panose="05000000000000000000" pitchFamily="2" charset="2"/>
              <a:buChar char="§"/>
            </a:pPr>
            <a:r>
              <a:rPr lang="en-US" sz="3200" dirty="0"/>
              <a:t>e</a:t>
            </a:r>
            <a:r>
              <a:rPr lang="en-US" sz="3200" dirty="0" smtClean="0"/>
              <a:t>.g. Magnetic strip card, </a:t>
            </a:r>
            <a:r>
              <a:rPr lang="en-US" sz="3200" dirty="0" err="1" smtClean="0"/>
              <a:t>SecurID</a:t>
            </a:r>
            <a:r>
              <a:rPr lang="en-US" sz="3200" dirty="0" smtClean="0"/>
              <a:t> token from RSA Laboratories.</a:t>
            </a:r>
          </a:p>
          <a:p>
            <a:pPr lvl="1" algn="just">
              <a:lnSpc>
                <a:spcPct val="120000"/>
              </a:lnSpc>
              <a:buFont typeface="Wingdings" panose="05000000000000000000" pitchFamily="2" charset="2"/>
              <a:buChar char="§"/>
            </a:pPr>
            <a:endParaRPr lang="en-US" sz="3200" dirty="0" smtClean="0"/>
          </a:p>
          <a:p>
            <a:pPr lvl="1" algn="just">
              <a:lnSpc>
                <a:spcPct val="120000"/>
              </a:lnSpc>
              <a:buFont typeface="Wingdings" panose="05000000000000000000" pitchFamily="2" charset="2"/>
              <a:buChar char="§"/>
            </a:pPr>
            <a:endParaRPr lang="en-US" sz="3200" dirty="0" smtClean="0"/>
          </a:p>
          <a:p>
            <a:pPr marL="457200" indent="-457200" algn="just">
              <a:lnSpc>
                <a:spcPct val="120000"/>
              </a:lnSpc>
              <a:buFont typeface="Wingdings" panose="05000000000000000000" pitchFamily="2" charset="2"/>
              <a:buChar char="q"/>
            </a:pPr>
            <a:endParaRPr lang="en-US" sz="3600" dirty="0" smtClean="0"/>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spTree>
    <p:extLst>
      <p:ext uri="{BB962C8B-B14F-4D97-AF65-F5344CB8AC3E}">
        <p14:creationId xmlns:p14="http://schemas.microsoft.com/office/powerpoint/2010/main" xmlns="" val="7385628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Federated Identity Management</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Autofit/>
          </a:bodyPr>
          <a:lstStyle/>
          <a:p>
            <a:pPr marL="457200" indent="-457200" algn="just">
              <a:lnSpc>
                <a:spcPct val="120000"/>
              </a:lnSpc>
              <a:buFont typeface="Wingdings" panose="05000000000000000000" pitchFamily="2" charset="2"/>
              <a:buChar char="q"/>
            </a:pPr>
            <a:r>
              <a:rPr lang="en-US" sz="2550" dirty="0" smtClean="0"/>
              <a:t>Some systems require passwords, some fingerprint scan, some requires pin etc.</a:t>
            </a:r>
          </a:p>
          <a:p>
            <a:pPr marL="457200" indent="-457200" algn="just">
              <a:lnSpc>
                <a:spcPct val="120000"/>
              </a:lnSpc>
              <a:buFont typeface="Wingdings" panose="05000000000000000000" pitchFamily="2" charset="2"/>
              <a:buChar char="q"/>
            </a:pPr>
            <a:r>
              <a:rPr lang="en-US" sz="2550" dirty="0" smtClean="0"/>
              <a:t>Remembering identities and distinct passwords for many systems is challenging.</a:t>
            </a:r>
          </a:p>
          <a:p>
            <a:pPr marL="457200" indent="-457200" algn="just">
              <a:lnSpc>
                <a:spcPct val="120000"/>
              </a:lnSpc>
              <a:buFont typeface="Wingdings" panose="05000000000000000000" pitchFamily="2" charset="2"/>
              <a:buChar char="q"/>
            </a:pPr>
            <a:r>
              <a:rPr lang="en-US" sz="2550" dirty="0" smtClean="0"/>
              <a:t>A federated identity management scheme is a union of separate identification and authentication system.</a:t>
            </a:r>
          </a:p>
          <a:p>
            <a:pPr marL="457200" indent="-457200" algn="just">
              <a:lnSpc>
                <a:spcPct val="120000"/>
              </a:lnSpc>
              <a:buFont typeface="Wingdings" panose="05000000000000000000" pitchFamily="2" charset="2"/>
              <a:buChar char="q"/>
            </a:pPr>
            <a:r>
              <a:rPr lang="en-US" sz="2550" dirty="0" smtClean="0"/>
              <a:t>Instead of maintaining separate profiles, a federated scheme maintains one profile with one authentication method.</a:t>
            </a:r>
          </a:p>
          <a:p>
            <a:pPr marL="457200" indent="-457200" algn="just">
              <a:lnSpc>
                <a:spcPct val="120000"/>
              </a:lnSpc>
              <a:buFont typeface="Wingdings" panose="05000000000000000000" pitchFamily="2" charset="2"/>
              <a:buChar char="q"/>
            </a:pPr>
            <a:r>
              <a:rPr lang="en-US" sz="2550" dirty="0" smtClean="0"/>
              <a:t>Authentication is performed in one place and separate processes/systems determine already authenticated user to be activated.</a:t>
            </a:r>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spTree>
    <p:extLst>
      <p:ext uri="{BB962C8B-B14F-4D97-AF65-F5344CB8AC3E}">
        <p14:creationId xmlns:p14="http://schemas.microsoft.com/office/powerpoint/2010/main" xmlns="" val="37619455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Federated Identity Management</a:t>
            </a:r>
            <a:endParaRPr lang="en-IN" b="1" dirty="0">
              <a:solidFill>
                <a:schemeClr val="bg1"/>
              </a:solidFill>
              <a:latin typeface="Adobe Garamond Pro Bold" panose="02020702060506020403" pitchFamily="18" charset="0"/>
            </a:endParaRPr>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pic>
        <p:nvPicPr>
          <p:cNvPr id="6" name="Picture 5"/>
          <p:cNvPicPr>
            <a:picLocks noChangeAspect="1"/>
          </p:cNvPicPr>
          <p:nvPr/>
        </p:nvPicPr>
        <p:blipFill>
          <a:blip r:embed="rId2"/>
          <a:stretch>
            <a:fillRect/>
          </a:stretch>
        </p:blipFill>
        <p:spPr>
          <a:xfrm>
            <a:off x="2452687" y="1304936"/>
            <a:ext cx="7286625" cy="4676775"/>
          </a:xfrm>
          <a:prstGeom prst="rect">
            <a:avLst/>
          </a:prstGeom>
        </p:spPr>
      </p:pic>
    </p:spTree>
    <p:extLst>
      <p:ext uri="{BB962C8B-B14F-4D97-AF65-F5344CB8AC3E}">
        <p14:creationId xmlns:p14="http://schemas.microsoft.com/office/powerpoint/2010/main" xmlns="" val="1921266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Authentication</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a:bodyPr>
          <a:lstStyle/>
          <a:p>
            <a:pPr marL="457200" indent="-457200" algn="just">
              <a:lnSpc>
                <a:spcPct val="120000"/>
              </a:lnSpc>
              <a:buFont typeface="Wingdings" panose="05000000000000000000" pitchFamily="2" charset="2"/>
              <a:buChar char="q"/>
            </a:pPr>
            <a:r>
              <a:rPr lang="en-US" sz="3600" dirty="0" smtClean="0"/>
              <a:t>Authentication is </a:t>
            </a:r>
            <a:r>
              <a:rPr lang="en-US" sz="3600" b="1" dirty="0" smtClean="0"/>
              <a:t>act of proving</a:t>
            </a:r>
            <a:r>
              <a:rPr lang="en-US" sz="3600" dirty="0" smtClean="0"/>
              <a:t> that </a:t>
            </a:r>
            <a:r>
              <a:rPr lang="en-US" sz="3600" b="1" dirty="0" smtClean="0"/>
              <a:t>asserted identity</a:t>
            </a:r>
            <a:r>
              <a:rPr lang="en-US" sz="3600" dirty="0" smtClean="0"/>
              <a:t>.</a:t>
            </a:r>
          </a:p>
          <a:p>
            <a:pPr marL="457200" indent="-457200" algn="just">
              <a:lnSpc>
                <a:spcPct val="120000"/>
              </a:lnSpc>
              <a:buFont typeface="Wingdings" panose="05000000000000000000" pitchFamily="2" charset="2"/>
              <a:buChar char="q"/>
            </a:pPr>
            <a:r>
              <a:rPr lang="en-US" sz="3600" dirty="0" smtClean="0"/>
              <a:t>It is the </a:t>
            </a:r>
            <a:r>
              <a:rPr lang="en-US" sz="3600" b="1" dirty="0" smtClean="0"/>
              <a:t>process of confirming </a:t>
            </a:r>
            <a:r>
              <a:rPr lang="en-US" sz="3600" dirty="0" smtClean="0"/>
              <a:t>who she says she is.</a:t>
            </a:r>
          </a:p>
          <a:p>
            <a:pPr marL="457200" indent="-457200" algn="just">
              <a:lnSpc>
                <a:spcPct val="120000"/>
              </a:lnSpc>
              <a:buFont typeface="Wingdings" panose="05000000000000000000" pitchFamily="2" charset="2"/>
              <a:buChar char="q"/>
            </a:pPr>
            <a:r>
              <a:rPr lang="en-US" sz="3600" dirty="0" smtClean="0"/>
              <a:t>If someone’s </a:t>
            </a:r>
            <a:r>
              <a:rPr lang="en-US" sz="3600" b="1" dirty="0" smtClean="0"/>
              <a:t>identity is public</a:t>
            </a:r>
            <a:r>
              <a:rPr lang="en-US" sz="3600" dirty="0" smtClean="0"/>
              <a:t>, then </a:t>
            </a:r>
            <a:r>
              <a:rPr lang="en-US" sz="3600" b="1" dirty="0" smtClean="0"/>
              <a:t>anyone can claim </a:t>
            </a:r>
            <a:r>
              <a:rPr lang="en-US" sz="3600" dirty="0" smtClean="0"/>
              <a:t>to be that person but </a:t>
            </a:r>
            <a:r>
              <a:rPr lang="en-US" sz="3600" b="1" dirty="0" smtClean="0"/>
              <a:t>authentication separates pretender</a:t>
            </a:r>
            <a:r>
              <a:rPr lang="en-US" sz="3600" dirty="0" smtClean="0"/>
              <a:t> from the real person.</a:t>
            </a:r>
          </a:p>
          <a:p>
            <a:pPr marL="457200" indent="-457200" algn="just">
              <a:lnSpc>
                <a:spcPct val="120000"/>
              </a:lnSpc>
              <a:buFont typeface="Wingdings" panose="05000000000000000000" pitchFamily="2" charset="2"/>
              <a:buChar char="q"/>
            </a:pPr>
            <a:r>
              <a:rPr lang="en-US" sz="3600" b="1" dirty="0" smtClean="0"/>
              <a:t>Authentication</a:t>
            </a:r>
            <a:r>
              <a:rPr lang="en-US" sz="3600" dirty="0" smtClean="0"/>
              <a:t> should be </a:t>
            </a:r>
            <a:r>
              <a:rPr lang="en-US" sz="3600" b="1" dirty="0" smtClean="0"/>
              <a:t>private and reliable</a:t>
            </a:r>
            <a:r>
              <a:rPr lang="en-US" sz="3600" dirty="0" smtClean="0"/>
              <a:t>.</a:t>
            </a:r>
            <a:endParaRPr lang="en-US" sz="3600" dirty="0"/>
          </a:p>
        </p:txBody>
      </p:sp>
    </p:spTree>
    <p:extLst>
      <p:ext uri="{BB962C8B-B14F-4D97-AF65-F5344CB8AC3E}">
        <p14:creationId xmlns:p14="http://schemas.microsoft.com/office/powerpoint/2010/main" xmlns="" val="39108226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Multifactor Authentication</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fontScale="77500" lnSpcReduction="20000"/>
          </a:bodyPr>
          <a:lstStyle/>
          <a:p>
            <a:pPr marL="457200" indent="-457200" algn="just">
              <a:lnSpc>
                <a:spcPct val="120000"/>
              </a:lnSpc>
              <a:buFont typeface="Wingdings" panose="05000000000000000000" pitchFamily="2" charset="2"/>
              <a:buChar char="q"/>
            </a:pPr>
            <a:r>
              <a:rPr lang="en-US" sz="3600" dirty="0" smtClean="0"/>
              <a:t>The single factor authentication approaches offer advantages and disadvantages.</a:t>
            </a:r>
          </a:p>
          <a:p>
            <a:pPr marL="457200" indent="-457200" algn="just">
              <a:lnSpc>
                <a:spcPct val="120000"/>
              </a:lnSpc>
              <a:buFont typeface="Wingdings" panose="05000000000000000000" pitchFamily="2" charset="2"/>
              <a:buChar char="q"/>
            </a:pPr>
            <a:r>
              <a:rPr lang="en-US" sz="3600" dirty="0" smtClean="0"/>
              <a:t>We can compensate for the limitation of one form of authentication by combining it with another form.</a:t>
            </a:r>
          </a:p>
          <a:p>
            <a:pPr marL="457200" indent="-457200" algn="just">
              <a:lnSpc>
                <a:spcPct val="120000"/>
              </a:lnSpc>
              <a:buFont typeface="Wingdings" panose="05000000000000000000" pitchFamily="2" charset="2"/>
              <a:buChar char="q"/>
            </a:pPr>
            <a:r>
              <a:rPr lang="en-US" sz="3600" dirty="0" smtClean="0"/>
              <a:t>Suppose you have Photograph based Debit/Credit, it has your photograph</a:t>
            </a:r>
            <a:r>
              <a:rPr lang="en-US" sz="3600" dirty="0"/>
              <a:t> </a:t>
            </a:r>
            <a:r>
              <a:rPr lang="en-US" sz="3600" dirty="0" smtClean="0"/>
              <a:t>and signature .</a:t>
            </a:r>
          </a:p>
          <a:p>
            <a:pPr marL="457200" indent="-457200" algn="just">
              <a:lnSpc>
                <a:spcPct val="120000"/>
              </a:lnSpc>
              <a:buFont typeface="Wingdings" panose="05000000000000000000" pitchFamily="2" charset="2"/>
              <a:buChar char="q"/>
            </a:pPr>
            <a:r>
              <a:rPr lang="en-US" sz="3600" dirty="0" smtClean="0"/>
              <a:t>While you make any offline transaction, the shopkeeper can see your photograph, you will enter your pin and once the transaction completes, he may ask you to sign the slip. He can authenticate you by using all three authentication methods.</a:t>
            </a:r>
          </a:p>
          <a:p>
            <a:pPr marL="457200" indent="-457200" algn="just">
              <a:lnSpc>
                <a:spcPct val="120000"/>
              </a:lnSpc>
              <a:buFont typeface="Wingdings" panose="05000000000000000000" pitchFamily="2" charset="2"/>
              <a:buChar char="q"/>
            </a:pPr>
            <a:endParaRPr lang="en-US" sz="3600" dirty="0" smtClean="0"/>
          </a:p>
        </p:txBody>
      </p:sp>
    </p:spTree>
    <p:extLst>
      <p:ext uri="{BB962C8B-B14F-4D97-AF65-F5344CB8AC3E}">
        <p14:creationId xmlns:p14="http://schemas.microsoft.com/office/powerpoint/2010/main" xmlns="" val="12633387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Multifactor Authentication</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fontScale="85000" lnSpcReduction="20000"/>
          </a:bodyPr>
          <a:lstStyle/>
          <a:p>
            <a:pPr marL="457200" indent="-457200" algn="just">
              <a:lnSpc>
                <a:spcPct val="120000"/>
              </a:lnSpc>
              <a:buFont typeface="Wingdings" panose="05000000000000000000" pitchFamily="2" charset="2"/>
              <a:buChar char="q"/>
            </a:pPr>
            <a:r>
              <a:rPr lang="en-US" sz="3600" dirty="0" smtClean="0"/>
              <a:t>Combining authentication information is called multifactor authentication.</a:t>
            </a:r>
          </a:p>
          <a:p>
            <a:pPr marL="457200" indent="-457200" algn="just">
              <a:lnSpc>
                <a:spcPct val="120000"/>
              </a:lnSpc>
              <a:buFont typeface="Wingdings" panose="05000000000000000000" pitchFamily="2" charset="2"/>
              <a:buChar char="q"/>
            </a:pPr>
            <a:r>
              <a:rPr lang="en-US" sz="3600" dirty="0" smtClean="0"/>
              <a:t>Two forms of authentication is know as two-factor authentication.</a:t>
            </a:r>
          </a:p>
          <a:p>
            <a:pPr marL="457200" indent="-457200" algn="just">
              <a:lnSpc>
                <a:spcPct val="120000"/>
              </a:lnSpc>
              <a:buFont typeface="Wingdings" panose="05000000000000000000" pitchFamily="2" charset="2"/>
              <a:buChar char="q"/>
            </a:pPr>
            <a:r>
              <a:rPr lang="en-US" sz="3600" dirty="0" smtClean="0"/>
              <a:t>Increase in the number of authentication although may increase the security but also increases the user’s inconvenience</a:t>
            </a:r>
          </a:p>
          <a:p>
            <a:pPr marL="457200" indent="-457200" algn="just">
              <a:lnSpc>
                <a:spcPct val="120000"/>
              </a:lnSpc>
              <a:buFont typeface="Wingdings" panose="05000000000000000000" pitchFamily="2" charset="2"/>
              <a:buChar char="q"/>
            </a:pPr>
            <a:r>
              <a:rPr lang="en-US" sz="3600" dirty="0" smtClean="0"/>
              <a:t>Even if multifactor authentication is superior to single factor , we do not know which value of n makes n factor authentication is optimal</a:t>
            </a:r>
          </a:p>
          <a:p>
            <a:pPr marL="457200" indent="-457200" algn="just">
              <a:lnSpc>
                <a:spcPct val="120000"/>
              </a:lnSpc>
              <a:buFont typeface="Wingdings" panose="05000000000000000000" pitchFamily="2" charset="2"/>
              <a:buChar char="q"/>
            </a:pPr>
            <a:endParaRPr lang="en-US" sz="3600" dirty="0" smtClean="0"/>
          </a:p>
        </p:txBody>
      </p:sp>
    </p:spTree>
    <p:extLst>
      <p:ext uri="{BB962C8B-B14F-4D97-AF65-F5344CB8AC3E}">
        <p14:creationId xmlns:p14="http://schemas.microsoft.com/office/powerpoint/2010/main" xmlns="" val="37648611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Secure Authentication</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fontScale="85000" lnSpcReduction="20000"/>
          </a:bodyPr>
          <a:lstStyle/>
          <a:p>
            <a:pPr marL="457200" indent="-457200" algn="just">
              <a:lnSpc>
                <a:spcPct val="120000"/>
              </a:lnSpc>
              <a:buFont typeface="Wingdings" panose="05000000000000000000" pitchFamily="2" charset="2"/>
              <a:buChar char="q"/>
            </a:pPr>
            <a:r>
              <a:rPr lang="en-US" sz="3600" dirty="0" smtClean="0"/>
              <a:t>Passwords biometrics and tokens can all participate in secure authentication.</a:t>
            </a:r>
          </a:p>
          <a:p>
            <a:pPr marL="457200" indent="-457200" algn="just">
              <a:lnSpc>
                <a:spcPct val="120000"/>
              </a:lnSpc>
              <a:buFont typeface="Wingdings" panose="05000000000000000000" pitchFamily="2" charset="2"/>
              <a:buChar char="q"/>
            </a:pPr>
            <a:r>
              <a:rPr lang="en-US" sz="3600" dirty="0" smtClean="0"/>
              <a:t>Simply using any or all of them is no guarantee that an authentication approach will be secure.</a:t>
            </a:r>
          </a:p>
          <a:p>
            <a:pPr marL="457200" indent="-457200" algn="just">
              <a:lnSpc>
                <a:spcPct val="120000"/>
              </a:lnSpc>
              <a:buFont typeface="Wingdings" panose="05000000000000000000" pitchFamily="2" charset="2"/>
              <a:buChar char="q"/>
            </a:pPr>
            <a:r>
              <a:rPr lang="en-US" sz="3600" dirty="0" smtClean="0"/>
              <a:t>To achieve true security, we need to think about blocking possible attacks and attackers.</a:t>
            </a:r>
          </a:p>
          <a:p>
            <a:pPr marL="457200" indent="-457200" algn="just">
              <a:lnSpc>
                <a:spcPct val="120000"/>
              </a:lnSpc>
              <a:buFont typeface="Wingdings" panose="05000000000000000000" pitchFamily="2" charset="2"/>
              <a:buChar char="q"/>
            </a:pPr>
            <a:r>
              <a:rPr lang="en-US" sz="3600" dirty="0" smtClean="0"/>
              <a:t>While developing a system, appropriate approach that achieves the security needs should be considered which is unambiguous and less vulnerable.</a:t>
            </a:r>
          </a:p>
          <a:p>
            <a:pPr marL="457200" indent="-457200" algn="just">
              <a:lnSpc>
                <a:spcPct val="120000"/>
              </a:lnSpc>
              <a:buFont typeface="Wingdings" panose="05000000000000000000" pitchFamily="2" charset="2"/>
              <a:buChar char="q"/>
            </a:pPr>
            <a:endParaRPr lang="en-US" sz="3600" dirty="0" smtClean="0"/>
          </a:p>
        </p:txBody>
      </p:sp>
    </p:spTree>
    <p:extLst>
      <p:ext uri="{BB962C8B-B14F-4D97-AF65-F5344CB8AC3E}">
        <p14:creationId xmlns:p14="http://schemas.microsoft.com/office/powerpoint/2010/main" xmlns="" val="1053226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Identification Vs. Authentication</a:t>
            </a:r>
            <a:endParaRPr lang="en-IN" b="1" dirty="0">
              <a:solidFill>
                <a:schemeClr val="bg1"/>
              </a:solidFill>
              <a:latin typeface="Adobe Garamond Pro Bold" panose="02020702060506020403" pitchFamily="18" charset="0"/>
            </a:endParaRPr>
          </a:p>
        </p:txBody>
      </p:sp>
      <p:pic>
        <p:nvPicPr>
          <p:cNvPr id="6" name="Picture 5"/>
          <p:cNvPicPr>
            <a:picLocks noChangeAspect="1"/>
          </p:cNvPicPr>
          <p:nvPr/>
        </p:nvPicPr>
        <p:blipFill>
          <a:blip r:embed="rId2"/>
          <a:stretch>
            <a:fillRect/>
          </a:stretch>
        </p:blipFill>
        <p:spPr>
          <a:xfrm>
            <a:off x="1176337" y="1328737"/>
            <a:ext cx="9839325" cy="4200525"/>
          </a:xfrm>
          <a:prstGeom prst="rect">
            <a:avLst/>
          </a:prstGeom>
        </p:spPr>
      </p:pic>
    </p:spTree>
    <p:extLst>
      <p:ext uri="{BB962C8B-B14F-4D97-AF65-F5344CB8AC3E}">
        <p14:creationId xmlns:p14="http://schemas.microsoft.com/office/powerpoint/2010/main" xmlns="" val="3747814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Mechanism used by Authentication for Identification</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a:bodyPr>
          <a:lstStyle/>
          <a:p>
            <a:pPr marL="457200" indent="-457200" algn="just">
              <a:lnSpc>
                <a:spcPct val="120000"/>
              </a:lnSpc>
              <a:buFont typeface="Wingdings" panose="05000000000000000000" pitchFamily="2" charset="2"/>
              <a:buChar char="q"/>
            </a:pPr>
            <a:r>
              <a:rPr lang="en-US" sz="3600" b="1" dirty="0" smtClean="0"/>
              <a:t>Something the user KNOWS</a:t>
            </a:r>
          </a:p>
          <a:p>
            <a:pPr lvl="1"/>
            <a:r>
              <a:rPr lang="en-IN" sz="3200" dirty="0"/>
              <a:t>Passwords, PIN numbers, </a:t>
            </a:r>
            <a:r>
              <a:rPr lang="en-US" sz="3200" dirty="0" smtClean="0"/>
              <a:t>mother’s </a:t>
            </a:r>
            <a:r>
              <a:rPr lang="en-US" sz="3200" dirty="0"/>
              <a:t>maiden </a:t>
            </a:r>
            <a:r>
              <a:rPr lang="en-US" sz="3200" dirty="0" smtClean="0"/>
              <a:t>name etc.</a:t>
            </a:r>
            <a:endParaRPr lang="en-US" sz="6600" dirty="0" smtClean="0"/>
          </a:p>
          <a:p>
            <a:pPr marL="457200" indent="-457200" algn="just">
              <a:lnSpc>
                <a:spcPct val="120000"/>
              </a:lnSpc>
              <a:buFont typeface="Wingdings" panose="05000000000000000000" pitchFamily="2" charset="2"/>
              <a:buChar char="q"/>
            </a:pPr>
            <a:r>
              <a:rPr lang="en-US" sz="3600" b="1" dirty="0" smtClean="0"/>
              <a:t>Something the user IS (biometrics)</a:t>
            </a:r>
          </a:p>
          <a:p>
            <a:pPr lvl="1"/>
            <a:r>
              <a:rPr lang="en-IN" sz="3200" dirty="0"/>
              <a:t>based on </a:t>
            </a:r>
            <a:r>
              <a:rPr lang="en-IN" sz="3200" dirty="0" smtClean="0"/>
              <a:t>a </a:t>
            </a:r>
            <a:r>
              <a:rPr lang="en-US" sz="3200" dirty="0" smtClean="0"/>
              <a:t>physical </a:t>
            </a:r>
            <a:r>
              <a:rPr lang="en-US" sz="3200" dirty="0"/>
              <a:t>characteristic of the </a:t>
            </a:r>
            <a:r>
              <a:rPr lang="en-US" sz="3200" dirty="0" smtClean="0"/>
              <a:t>user.</a:t>
            </a:r>
          </a:p>
          <a:p>
            <a:pPr lvl="1"/>
            <a:r>
              <a:rPr lang="en-US" sz="3200" dirty="0"/>
              <a:t>fingerprint, </a:t>
            </a:r>
            <a:r>
              <a:rPr lang="en-US" sz="3200" dirty="0" smtClean="0"/>
              <a:t>retina scan, the </a:t>
            </a:r>
            <a:r>
              <a:rPr lang="en-US" sz="3200" dirty="0"/>
              <a:t>pattern of a </a:t>
            </a:r>
            <a:r>
              <a:rPr lang="en-US" sz="3200" dirty="0" smtClean="0"/>
              <a:t>person’s voice</a:t>
            </a:r>
            <a:r>
              <a:rPr lang="en-US" sz="3200" dirty="0"/>
              <a:t>, or a face (picture</a:t>
            </a:r>
            <a:r>
              <a:rPr lang="en-US" sz="3200" dirty="0" smtClean="0"/>
              <a:t>) etc.</a:t>
            </a:r>
            <a:endParaRPr lang="en-US" sz="6000" dirty="0" smtClean="0"/>
          </a:p>
          <a:p>
            <a:pPr marL="457200" indent="-457200" algn="just">
              <a:lnSpc>
                <a:spcPct val="120000"/>
              </a:lnSpc>
              <a:buFont typeface="Wingdings" panose="05000000000000000000" pitchFamily="2" charset="2"/>
              <a:buChar char="q"/>
            </a:pPr>
            <a:r>
              <a:rPr lang="en-US" sz="3600" b="1" dirty="0" smtClean="0"/>
              <a:t>Something the user HAS</a:t>
            </a:r>
          </a:p>
          <a:p>
            <a:pPr lvl="1"/>
            <a:r>
              <a:rPr lang="en-US" sz="3200" dirty="0" smtClean="0"/>
              <a:t>Identity badges, physical keys, a driver’s license, token etc.</a:t>
            </a:r>
            <a:endParaRPr lang="en-US" sz="6000" dirty="0" smtClean="0"/>
          </a:p>
          <a:p>
            <a:pPr marL="914400" lvl="1" indent="-457200" algn="just">
              <a:lnSpc>
                <a:spcPct val="120000"/>
              </a:lnSpc>
              <a:buFont typeface="Wingdings" panose="05000000000000000000" pitchFamily="2" charset="2"/>
              <a:buChar char="q"/>
            </a:pPr>
            <a:endParaRPr lang="en-US" sz="3200" dirty="0" smtClean="0"/>
          </a:p>
        </p:txBody>
      </p:sp>
      <p:sp>
        <p:nvSpPr>
          <p:cNvPr id="4" name="Footer Placeholder 4"/>
          <p:cNvSpPr>
            <a:spLocks noGrp="1"/>
          </p:cNvSpPr>
          <p:nvPr/>
        </p:nvSpPr>
        <p:spPr>
          <a:xfrm>
            <a:off x="1687286" y="65288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Arial"/>
              </a:rPr>
              <a:t>Source: </a:t>
            </a:r>
            <a:r>
              <a:rPr lang="en-US" i="1" dirty="0" smtClean="0">
                <a:latin typeface="Arial"/>
              </a:rPr>
              <a:t>Security in Computing, Fifth Edition</a:t>
            </a:r>
            <a:r>
              <a:rPr lang="en-US" dirty="0" smtClean="0">
                <a:latin typeface="Arial"/>
              </a:rPr>
              <a:t>, by Charles P. </a:t>
            </a:r>
            <a:r>
              <a:rPr lang="en-US" dirty="0" err="1" smtClean="0">
                <a:latin typeface="Arial"/>
              </a:rPr>
              <a:t>Pfleeger</a:t>
            </a:r>
            <a:r>
              <a:rPr lang="en-US" dirty="0" smtClean="0">
                <a:latin typeface="Arial"/>
              </a:rPr>
              <a:t>, et al. (ISBN: 9780134085043). Copyright 2015 by Pearson Education, Inc. All rights reserved.</a:t>
            </a:r>
            <a:endParaRPr lang="en-US" dirty="0">
              <a:latin typeface="Arial"/>
            </a:endParaRPr>
          </a:p>
        </p:txBody>
      </p:sp>
    </p:spTree>
    <p:extLst>
      <p:ext uri="{BB962C8B-B14F-4D97-AF65-F5344CB8AC3E}">
        <p14:creationId xmlns:p14="http://schemas.microsoft.com/office/powerpoint/2010/main" xmlns="" val="3446997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Authentication: Something you know</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a:bodyPr>
          <a:lstStyle/>
          <a:p>
            <a:pPr marL="457200" indent="-457200" algn="just">
              <a:lnSpc>
                <a:spcPct val="120000"/>
              </a:lnSpc>
              <a:buFont typeface="Wingdings" panose="05000000000000000000" pitchFamily="2" charset="2"/>
              <a:buChar char="q"/>
            </a:pPr>
            <a:r>
              <a:rPr lang="en-US" sz="3600" b="1" dirty="0" smtClean="0"/>
              <a:t>Username + Password</a:t>
            </a:r>
            <a:r>
              <a:rPr lang="en-US" sz="3600" dirty="0" smtClean="0"/>
              <a:t> is the standard </a:t>
            </a:r>
            <a:r>
              <a:rPr lang="en-US" sz="3600" b="1" dirty="0" smtClean="0"/>
              <a:t>first line of defense</a:t>
            </a:r>
            <a:r>
              <a:rPr lang="en-US" sz="3600" dirty="0" smtClean="0"/>
              <a:t>.</a:t>
            </a:r>
          </a:p>
          <a:p>
            <a:pPr marL="457200" indent="-457200" algn="just">
              <a:lnSpc>
                <a:spcPct val="120000"/>
              </a:lnSpc>
              <a:buFont typeface="Wingdings" panose="05000000000000000000" pitchFamily="2" charset="2"/>
              <a:buChar char="q"/>
            </a:pPr>
            <a:r>
              <a:rPr lang="en-US" sz="3600" dirty="0" smtClean="0"/>
              <a:t>Widely accepted, </a:t>
            </a:r>
            <a:r>
              <a:rPr lang="en-US" sz="3600" b="1" dirty="0" smtClean="0"/>
              <a:t>not to difficult to implement</a:t>
            </a:r>
            <a:r>
              <a:rPr lang="en-US" sz="3600" dirty="0" smtClean="0"/>
              <a:t>.</a:t>
            </a:r>
          </a:p>
          <a:p>
            <a:pPr marL="457200" indent="-457200" algn="just">
              <a:lnSpc>
                <a:spcPct val="120000"/>
              </a:lnSpc>
              <a:buFont typeface="Wingdings" panose="05000000000000000000" pitchFamily="2" charset="2"/>
              <a:buChar char="q"/>
            </a:pPr>
            <a:r>
              <a:rPr lang="en-US" sz="3600" dirty="0" smtClean="0"/>
              <a:t>Can be </a:t>
            </a:r>
            <a:r>
              <a:rPr lang="en-US" sz="3600" b="1" dirty="0" smtClean="0"/>
              <a:t>expensive to manage password securely </a:t>
            </a:r>
            <a:r>
              <a:rPr lang="en-US" sz="3600" dirty="0" smtClean="0"/>
              <a:t>due to human practice.</a:t>
            </a:r>
          </a:p>
          <a:p>
            <a:pPr marL="457200" indent="-457200" algn="just">
              <a:lnSpc>
                <a:spcPct val="120000"/>
              </a:lnSpc>
              <a:buFont typeface="Wingdings" panose="05000000000000000000" pitchFamily="2" charset="2"/>
              <a:buChar char="q"/>
            </a:pPr>
            <a:r>
              <a:rPr lang="en-US" sz="3600" b="1" dirty="0" smtClean="0"/>
              <a:t>Obtaining</a:t>
            </a:r>
            <a:r>
              <a:rPr lang="en-US" sz="3600" dirty="0" smtClean="0"/>
              <a:t> a </a:t>
            </a:r>
            <a:r>
              <a:rPr lang="en-US" sz="3600" b="1" dirty="0" smtClean="0"/>
              <a:t>valid password </a:t>
            </a:r>
            <a:r>
              <a:rPr lang="en-US" sz="3600" dirty="0" smtClean="0"/>
              <a:t>is a </a:t>
            </a:r>
            <a:r>
              <a:rPr lang="en-US" sz="3600" b="1" dirty="0" smtClean="0"/>
              <a:t>common attack</a:t>
            </a:r>
            <a:r>
              <a:rPr lang="en-US" sz="3600" dirty="0" smtClean="0"/>
              <a:t>.</a:t>
            </a:r>
          </a:p>
        </p:txBody>
      </p:sp>
    </p:spTree>
    <p:extLst>
      <p:ext uri="{BB962C8B-B14F-4D97-AF65-F5344CB8AC3E}">
        <p14:creationId xmlns:p14="http://schemas.microsoft.com/office/powerpoint/2010/main" xmlns="" val="2696328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Password Use</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fontScale="77500" lnSpcReduction="20000"/>
          </a:bodyPr>
          <a:lstStyle/>
          <a:p>
            <a:pPr marL="457200" indent="-457200" algn="just">
              <a:lnSpc>
                <a:spcPct val="120000"/>
              </a:lnSpc>
              <a:buFont typeface="Wingdings" panose="05000000000000000000" pitchFamily="2" charset="2"/>
              <a:buChar char="q"/>
            </a:pPr>
            <a:r>
              <a:rPr lang="en-US" sz="3600" dirty="0" smtClean="0"/>
              <a:t>Use of password is </a:t>
            </a:r>
            <a:r>
              <a:rPr lang="en-US" sz="3600" b="1" dirty="0" smtClean="0"/>
              <a:t>fairly straightforward</a:t>
            </a:r>
            <a:r>
              <a:rPr lang="en-US" sz="3600" dirty="0" smtClean="0"/>
              <a:t>.</a:t>
            </a:r>
          </a:p>
          <a:p>
            <a:pPr marL="457200" indent="-457200" algn="just">
              <a:lnSpc>
                <a:spcPct val="120000"/>
              </a:lnSpc>
              <a:buFont typeface="Wingdings" panose="05000000000000000000" pitchFamily="2" charset="2"/>
              <a:buChar char="q"/>
            </a:pPr>
            <a:r>
              <a:rPr lang="en-US" sz="3600" dirty="0" smtClean="0"/>
              <a:t>User enters some piece of identification e.g. username, </a:t>
            </a:r>
            <a:r>
              <a:rPr lang="en-US" sz="3600" dirty="0" err="1" smtClean="0"/>
              <a:t>userID</a:t>
            </a:r>
            <a:r>
              <a:rPr lang="en-US" sz="3600" dirty="0" smtClean="0"/>
              <a:t> etc.</a:t>
            </a:r>
          </a:p>
          <a:p>
            <a:pPr marL="457200" indent="-457200" algn="just">
              <a:lnSpc>
                <a:spcPct val="120000"/>
              </a:lnSpc>
              <a:buFont typeface="Wingdings" panose="05000000000000000000" pitchFamily="2" charset="2"/>
              <a:buChar char="q"/>
            </a:pPr>
            <a:r>
              <a:rPr lang="en-US" sz="3600" dirty="0" smtClean="0"/>
              <a:t>The </a:t>
            </a:r>
            <a:r>
              <a:rPr lang="en-US" sz="3600" b="1" dirty="0" smtClean="0"/>
              <a:t>identification may be available publically </a:t>
            </a:r>
            <a:r>
              <a:rPr lang="en-US" sz="3600" dirty="0" smtClean="0"/>
              <a:t>as it does not provide real protection.</a:t>
            </a:r>
          </a:p>
          <a:p>
            <a:pPr marL="457200" indent="-457200" algn="just">
              <a:lnSpc>
                <a:spcPct val="120000"/>
              </a:lnSpc>
              <a:buFont typeface="Wingdings" panose="05000000000000000000" pitchFamily="2" charset="2"/>
              <a:buChar char="q"/>
            </a:pPr>
            <a:r>
              <a:rPr lang="en-US" sz="3600" dirty="0" smtClean="0"/>
              <a:t>The </a:t>
            </a:r>
            <a:r>
              <a:rPr lang="en-US" sz="3600" b="1" dirty="0" smtClean="0"/>
              <a:t>system request password </a:t>
            </a:r>
            <a:r>
              <a:rPr lang="en-US" sz="3600" dirty="0" smtClean="0"/>
              <a:t>from user.</a:t>
            </a:r>
          </a:p>
          <a:p>
            <a:pPr marL="457200" indent="-457200" algn="just">
              <a:lnSpc>
                <a:spcPct val="120000"/>
              </a:lnSpc>
              <a:buFont typeface="Wingdings" panose="05000000000000000000" pitchFamily="2" charset="2"/>
              <a:buChar char="q"/>
            </a:pPr>
            <a:r>
              <a:rPr lang="en-US" sz="3600" dirty="0" smtClean="0"/>
              <a:t>If the </a:t>
            </a:r>
            <a:r>
              <a:rPr lang="en-US" sz="3600" b="1" dirty="0" smtClean="0"/>
              <a:t>password matches </a:t>
            </a:r>
            <a:r>
              <a:rPr lang="en-US" sz="3600" dirty="0" smtClean="0"/>
              <a:t>then </a:t>
            </a:r>
            <a:r>
              <a:rPr lang="en-US" sz="3600" b="1" dirty="0" smtClean="0"/>
              <a:t>user is allowed access </a:t>
            </a:r>
            <a:r>
              <a:rPr lang="en-US" sz="3600" dirty="0" smtClean="0"/>
              <a:t>else the user is asked to </a:t>
            </a:r>
            <a:r>
              <a:rPr lang="en-US" sz="3600" b="1" dirty="0" smtClean="0"/>
              <a:t>re-enter passw</a:t>
            </a:r>
            <a:r>
              <a:rPr lang="en-US" sz="3600" dirty="0" smtClean="0"/>
              <a:t>ord or </a:t>
            </a:r>
            <a:r>
              <a:rPr lang="en-US" sz="3600" b="1" dirty="0" smtClean="0"/>
              <a:t>user is denied access</a:t>
            </a:r>
            <a:r>
              <a:rPr lang="en-US" sz="3600" dirty="0" smtClean="0"/>
              <a:t>.</a:t>
            </a:r>
          </a:p>
          <a:p>
            <a:pPr marL="457200" indent="-457200" algn="just">
              <a:lnSpc>
                <a:spcPct val="120000"/>
              </a:lnSpc>
              <a:buFont typeface="Wingdings" panose="05000000000000000000" pitchFamily="2" charset="2"/>
              <a:buChar char="q"/>
            </a:pPr>
            <a:r>
              <a:rPr lang="en-IN" sz="3600" dirty="0" smtClean="0"/>
              <a:t>Suffer various drawbacks as : Time consuming, Disclosure, Revocation and Loss(</a:t>
            </a:r>
            <a:r>
              <a:rPr lang="en-IN" sz="3600" dirty="0" err="1" smtClean="0"/>
              <a:t>Canot</a:t>
            </a:r>
            <a:r>
              <a:rPr lang="en-IN" sz="3600" dirty="0" smtClean="0"/>
              <a:t> be retrieved, only reset)</a:t>
            </a:r>
            <a:endParaRPr lang="en-US" sz="3600" dirty="0" smtClean="0"/>
          </a:p>
        </p:txBody>
      </p:sp>
    </p:spTree>
    <p:extLst>
      <p:ext uri="{BB962C8B-B14F-4D97-AF65-F5344CB8AC3E}">
        <p14:creationId xmlns:p14="http://schemas.microsoft.com/office/powerpoint/2010/main" xmlns="" val="3636607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Some password guessing steps</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Autofit/>
          </a:bodyPr>
          <a:lstStyle/>
          <a:p>
            <a:pPr marL="457200" indent="-457200" algn="just">
              <a:lnSpc>
                <a:spcPct val="120000"/>
              </a:lnSpc>
              <a:buFont typeface="Wingdings" panose="05000000000000000000" pitchFamily="2" charset="2"/>
              <a:buChar char="q"/>
            </a:pPr>
            <a:r>
              <a:rPr lang="en-US" sz="3200" dirty="0" smtClean="0"/>
              <a:t>No password</a:t>
            </a:r>
            <a:endParaRPr lang="en-US" sz="3200" dirty="0"/>
          </a:p>
          <a:p>
            <a:pPr marL="457200" indent="-457200" algn="just">
              <a:lnSpc>
                <a:spcPct val="120000"/>
              </a:lnSpc>
              <a:buFont typeface="Wingdings" panose="05000000000000000000" pitchFamily="2" charset="2"/>
              <a:buChar char="q"/>
            </a:pPr>
            <a:r>
              <a:rPr lang="en-US" sz="3200" dirty="0" smtClean="0"/>
              <a:t>Password same as User ID</a:t>
            </a:r>
          </a:p>
          <a:p>
            <a:pPr marL="457200" indent="-457200" algn="just">
              <a:lnSpc>
                <a:spcPct val="120000"/>
              </a:lnSpc>
              <a:buFont typeface="Wingdings" panose="05000000000000000000" pitchFamily="2" charset="2"/>
              <a:buChar char="q"/>
            </a:pPr>
            <a:r>
              <a:rPr lang="en-US" sz="3200" dirty="0" smtClean="0"/>
              <a:t>Derived from </a:t>
            </a:r>
            <a:r>
              <a:rPr lang="en-US" sz="3200" dirty="0" err="1" smtClean="0"/>
              <a:t>UserID</a:t>
            </a:r>
            <a:r>
              <a:rPr lang="en-US" sz="3200" dirty="0" smtClean="0"/>
              <a:t>/Username</a:t>
            </a:r>
          </a:p>
          <a:p>
            <a:pPr marL="457200" indent="-457200" algn="just">
              <a:lnSpc>
                <a:spcPct val="120000"/>
              </a:lnSpc>
              <a:buFont typeface="Wingdings" panose="05000000000000000000" pitchFamily="2" charset="2"/>
              <a:buChar char="q"/>
            </a:pPr>
            <a:r>
              <a:rPr lang="en-US" sz="3200" dirty="0" smtClean="0"/>
              <a:t>Common words list (</a:t>
            </a:r>
            <a:r>
              <a:rPr lang="en-US" sz="3200" dirty="0" err="1" smtClean="0"/>
              <a:t>aaaaa</a:t>
            </a:r>
            <a:r>
              <a:rPr lang="en-US" sz="3200" dirty="0" smtClean="0"/>
              <a:t>, qwerty, abc,abc123)</a:t>
            </a:r>
          </a:p>
          <a:p>
            <a:pPr marL="457200" indent="-457200" algn="just">
              <a:lnSpc>
                <a:spcPct val="120000"/>
              </a:lnSpc>
              <a:buFont typeface="Wingdings" panose="05000000000000000000" pitchFamily="2" charset="2"/>
              <a:buChar char="q"/>
            </a:pPr>
            <a:r>
              <a:rPr lang="en-US" sz="3200" dirty="0" smtClean="0"/>
              <a:t>Complete English Dictionary word</a:t>
            </a:r>
            <a:endParaRPr lang="en-US" sz="3200" dirty="0"/>
          </a:p>
          <a:p>
            <a:pPr marL="457200" indent="-457200" algn="just">
              <a:lnSpc>
                <a:spcPct val="120000"/>
              </a:lnSpc>
              <a:buFont typeface="Wingdings" panose="05000000000000000000" pitchFamily="2" charset="2"/>
              <a:buChar char="q"/>
            </a:pPr>
            <a:r>
              <a:rPr lang="en-US" sz="3200" dirty="0" smtClean="0"/>
              <a:t>Obtained by Brute force</a:t>
            </a:r>
          </a:p>
          <a:p>
            <a:pPr marL="457200" indent="-457200" algn="just">
              <a:lnSpc>
                <a:spcPct val="120000"/>
              </a:lnSpc>
              <a:buNone/>
            </a:pPr>
            <a:r>
              <a:rPr lang="en-US" dirty="0" smtClean="0"/>
              <a:t>Every password can be guessed; password strength is determined by how many guesses are required.</a:t>
            </a:r>
          </a:p>
        </p:txBody>
      </p:sp>
    </p:spTree>
    <p:extLst>
      <p:ext uri="{BB962C8B-B14F-4D97-AF65-F5344CB8AC3E}">
        <p14:creationId xmlns:p14="http://schemas.microsoft.com/office/powerpoint/2010/main" xmlns="" val="1070570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4864</TotalTime>
  <Words>2728</Words>
  <Application>Microsoft Office PowerPoint</Application>
  <PresentationFormat>Custom</PresentationFormat>
  <Paragraphs>259</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Authentication </vt:lpstr>
      <vt:lpstr>Contents of Module 4 </vt:lpstr>
      <vt:lpstr>Identification</vt:lpstr>
      <vt:lpstr>Authentication</vt:lpstr>
      <vt:lpstr>Identification Vs. Authentication</vt:lpstr>
      <vt:lpstr>Mechanism used by Authentication for Identification</vt:lpstr>
      <vt:lpstr>Authentication: Something you know</vt:lpstr>
      <vt:lpstr>Password Use</vt:lpstr>
      <vt:lpstr>Some password guessing steps</vt:lpstr>
      <vt:lpstr>Attacks on Password</vt:lpstr>
      <vt:lpstr>Dictionary Attacks</vt:lpstr>
      <vt:lpstr>Inferring Passwords likely for a user</vt:lpstr>
      <vt:lpstr>Inferring Passwords likely for a user</vt:lpstr>
      <vt:lpstr>Inferring Passwords likely for a user</vt:lpstr>
      <vt:lpstr>Guessing Probable Passwords</vt:lpstr>
      <vt:lpstr>Defeating Concealment</vt:lpstr>
      <vt:lpstr>Defeating Concealment</vt:lpstr>
      <vt:lpstr>Defeating Concealment</vt:lpstr>
      <vt:lpstr>Brute Force/Exhaustive Attack</vt:lpstr>
      <vt:lpstr>Difficulties with use of Password</vt:lpstr>
      <vt:lpstr>Password Aging</vt:lpstr>
      <vt:lpstr>One Time Passwords</vt:lpstr>
      <vt:lpstr>Good Password Policy</vt:lpstr>
      <vt:lpstr>Authentication: Something you are</vt:lpstr>
      <vt:lpstr>Examples of Biometric Authenticators</vt:lpstr>
      <vt:lpstr>Examples of Biometric Authenticators</vt:lpstr>
      <vt:lpstr>Examples of Biometric Authenticators</vt:lpstr>
      <vt:lpstr>Cost vs. Accuracy of Some Biometric Authenticators</vt:lpstr>
      <vt:lpstr>Problems with the use of Biometrics</vt:lpstr>
      <vt:lpstr>False Positive and False Negative</vt:lpstr>
      <vt:lpstr>False Positive and False Negative</vt:lpstr>
      <vt:lpstr>False Positive and False Negative</vt:lpstr>
      <vt:lpstr>False Positive and False Negative</vt:lpstr>
      <vt:lpstr>Receiver Operating Characteristic(ROC) Curve</vt:lpstr>
      <vt:lpstr>Authentication: Something you have (Tokens)</vt:lpstr>
      <vt:lpstr>Types of Tokens on the basis of action</vt:lpstr>
      <vt:lpstr>Types of Tokens on the basis of internal state</vt:lpstr>
      <vt:lpstr>Federated Identity Management</vt:lpstr>
      <vt:lpstr>Federated Identity Management</vt:lpstr>
      <vt:lpstr>Multifactor Authentication</vt:lpstr>
      <vt:lpstr>Multifactor Authentication</vt:lpstr>
      <vt:lpstr>Secure Authentication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Computer Security Course Code: 20B12CS332</dc:title>
  <dc:creator>A B</dc:creator>
  <cp:lastModifiedBy>sangeeta.mittal</cp:lastModifiedBy>
  <cp:revision>1296</cp:revision>
  <cp:lastPrinted>2020-09-10T17:03:17Z</cp:lastPrinted>
  <dcterms:created xsi:type="dcterms:W3CDTF">2020-08-09T06:21:28Z</dcterms:created>
  <dcterms:modified xsi:type="dcterms:W3CDTF">2021-10-21T05:49:55Z</dcterms:modified>
</cp:coreProperties>
</file>