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EB Garamond" charset="0"/>
      <p:regular r:id="rId18"/>
      <p:bold r:id="rId19"/>
      <p:italic r:id="rId20"/>
      <p:boldItalic r:id="rId21"/>
    </p:embeddedFont>
    <p:embeddedFont>
      <p:font typeface="Book Antiqua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9117DD5-53BB-4C5A-B3F3-86AAC2B7E631}">
  <a:tblStyle styleId="{09117DD5-53BB-4C5A-B3F3-86AAC2B7E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1928802"/>
            <a:ext cx="9144000" cy="277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Fundamentals of Computer Security</a:t>
            </a:r>
            <a:b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Course Code: 20B12CS332</a:t>
            </a:r>
            <a:endParaRPr sz="28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357422" y="4500570"/>
            <a:ext cx="4215284" cy="65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None/>
            </a:pPr>
            <a:endParaRPr sz="4000">
              <a:solidFill>
                <a:srgbClr val="00B050"/>
              </a:solidFill>
            </a:endParaRPr>
          </a:p>
        </p:txBody>
      </p:sp>
      <p:pic>
        <p:nvPicPr>
          <p:cNvPr id="90" name="Google Shape;90;p13" descr="JI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44" y="785794"/>
            <a:ext cx="1643074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124200" y="6000768"/>
            <a:ext cx="2895600" cy="72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chemeClr val="dk1"/>
                </a:solidFill>
              </a:rPr>
              <a:t>Lecture</a:t>
            </a:r>
            <a:r>
              <a:rPr lang="en-US" sz="1600" b="1"/>
              <a:t> 1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Additional/Desirable Security Objectives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88330" y="1319002"/>
            <a:ext cx="5375260" cy="80628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Authenticity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488330" y="2246234"/>
            <a:ext cx="5375260" cy="806289"/>
          </a:xfrm>
          <a:prstGeom prst="rect">
            <a:avLst/>
          </a:prstGeom>
          <a:solidFill>
            <a:schemeClr val="lt1">
              <a:alpha val="89411"/>
            </a:scheme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Ability of a system to confirm the identity of user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88330" y="3173466"/>
            <a:ext cx="5375260" cy="80628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 Repudiation/ Accountability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88330" y="4100698"/>
            <a:ext cx="5375260" cy="806289"/>
          </a:xfrm>
          <a:prstGeom prst="rect">
            <a:avLst/>
          </a:prstGeom>
          <a:solidFill>
            <a:schemeClr val="lt1">
              <a:alpha val="89411"/>
            </a:scheme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Ability of a system to confirm that a user cannot convincingly deny when a security breach occurs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l="5881" r="11821"/>
          <a:stretch/>
        </p:blipFill>
        <p:spPr>
          <a:xfrm>
            <a:off x="6134518" y="999237"/>
            <a:ext cx="2758273" cy="34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Security Objectives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090" y="1638854"/>
            <a:ext cx="6321821" cy="3686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Course Outcome</a:t>
            </a:r>
            <a:endParaRPr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60824" y="132320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</a:rPr>
              <a:t>After completion of the course, you will be able to 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Explain the fundamental concepts of computer security and malware types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Identify types of cryptographic techniques and working of classical cryptosystems 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Describe authentication and access control paradigms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Apply proactive solutions to security like Firewalls and IDS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Describe legal and ethical issues with respect to information security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839666" y="1614610"/>
          <a:ext cx="7412550" cy="4846410"/>
        </p:xfrm>
        <a:graphic>
          <a:graphicData uri="http://schemas.openxmlformats.org/drawingml/2006/table">
            <a:tbl>
              <a:tblPr>
                <a:noFill/>
                <a:tableStyleId>{09117DD5-53BB-4C5A-B3F3-86AAC2B7E631}</a:tableStyleId>
              </a:tblPr>
              <a:tblGrid>
                <a:gridCol w="1269575"/>
                <a:gridCol w="6142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Module No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Title of Module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Security basics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Introduction to Malware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Threats to network communications and basics of Cryptography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Authentication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Access control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6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Intrusion detection and response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7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Firewalls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Legal and Ethical Issues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</a:tbl>
          </a:graphicData>
        </a:graphic>
      </p:graphicFrame>
      <p:sp>
        <p:nvSpPr>
          <p:cNvPr id="104" name="Google Shape;104;p15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Course Description(Module-wise)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140559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Recommended Reading Material</a:t>
            </a:r>
            <a:endParaRPr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491113" y="1366237"/>
          <a:ext cx="7897975" cy="5859450"/>
        </p:xfrm>
        <a:graphic>
          <a:graphicData uri="http://schemas.openxmlformats.org/drawingml/2006/table">
            <a:tbl>
              <a:tblPr>
                <a:noFill/>
                <a:tableStyleId>{09117DD5-53BB-4C5A-B3F3-86AAC2B7E631}</a:tableStyleId>
              </a:tblPr>
              <a:tblGrid>
                <a:gridCol w="420825"/>
                <a:gridCol w="7477150"/>
              </a:tblGrid>
              <a:tr h="5180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</a:rPr>
                        <a:t> Text Books: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1.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Security in Computing (5th edition), Pfleeger, Pfleeger and Margulies, Pearson. 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2.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Computer Security: Art and Science by Matt Bishop, Addison-Wesley Educational Publishers Inc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</a:rPr>
                        <a:t> Reference Books: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1.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Computer Security Fundamentals, (4th Edition), Chuck Easttum, Pearson Ed.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2.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Foundations of Computer Security, David Salomon, Springer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3.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Introduction to Modern Cryptography (2nd edition), Katz and Lindell, Chapman &amp; Hall/CRC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4.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Elements of Computer Security, David Salomon, Springer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5.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>
                          <a:solidFill>
                            <a:srgbClr val="002060"/>
                          </a:solidFill>
                        </a:rPr>
                        <a:t>Cryptography Theory and Practice (3rd edition), Stinson, Chapman &amp; Hall/CRC </a:t>
                      </a:r>
                      <a:endParaRPr sz="2200" u="none" strike="noStrike" cap="none">
                        <a:solidFill>
                          <a:srgbClr val="00206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51425" marR="51425" marT="0" marB="0" anchor="ctr"/>
                </a:tc>
              </a:tr>
            </a:tbl>
          </a:graphicData>
        </a:graphic>
      </p:graphicFrame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7"/>
          <p:cNvGraphicFramePr/>
          <p:nvPr/>
        </p:nvGraphicFramePr>
        <p:xfrm>
          <a:off x="558209" y="1614610"/>
          <a:ext cx="7998325" cy="3840540"/>
        </p:xfrm>
        <a:graphic>
          <a:graphicData uri="http://schemas.openxmlformats.org/drawingml/2006/table">
            <a:tbl>
              <a:tblPr>
                <a:noFill/>
                <a:tableStyleId>{09117DD5-53BB-4C5A-B3F3-86AAC2B7E631}</a:tableStyleId>
              </a:tblPr>
              <a:tblGrid>
                <a:gridCol w="1369900"/>
                <a:gridCol w="6628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Components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Maximum Marks</a:t>
                      </a:r>
                      <a:endParaRPr sz="2400" u="none" strike="noStrike" cap="none"/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T1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20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T2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20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End Term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35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TA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25 (Attendance-10, Quiz+Assignment+Tutsheets = 15)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Total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002060"/>
                          </a:solidFill>
                        </a:rPr>
                        <a:t>100</a:t>
                      </a:r>
                      <a:endParaRPr sz="2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68575" marR="68575" marT="45725" marB="45725"/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Criteria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What “Security” is all about?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40872" y="1277643"/>
            <a:ext cx="8584746" cy="54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“Secure”</a:t>
            </a: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word was added in English dictionary in 16</a:t>
            </a:r>
            <a:r>
              <a:rPr lang="en-US" sz="3000" b="0" i="0" u="none" strike="noStrike" cap="none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century which is derived from Latin </a:t>
            </a:r>
            <a:r>
              <a:rPr lang="en-US" sz="30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securus </a:t>
            </a: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meaning freedom from anxiety.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Security is about protection of assets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D. Gollmann, Computer Security, Wiley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Prevention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take measures that prevent your assets from being damaged/stolen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take measures so that you can detect when, how, and by whom an asset has been damaged/stolen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take measures so that you can recover your assets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Real World example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40872" y="1277642"/>
            <a:ext cx="858474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❑"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Prevention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Locks at doors, windows, hire a security guard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❑"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Burglar alarms, missing items, damages items, closed circuit TV.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❑"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Attack on burglar(not recommended ☺), Call the police, replace stolen items, make an insurance claim.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What  is Computer Security?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40872" y="1066801"/>
            <a:ext cx="8584746" cy="80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Protection of assets - Hardware, Software and Data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 descr="fig01-0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656" y="2120203"/>
            <a:ext cx="5077793" cy="386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Essential Security Objectives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65721" y="1268759"/>
            <a:ext cx="5068680" cy="7603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61760" y="2143106"/>
            <a:ext cx="5068680" cy="760302"/>
          </a:xfrm>
          <a:prstGeom prst="rect">
            <a:avLst/>
          </a:prstGeom>
          <a:solidFill>
            <a:schemeClr val="lt1">
              <a:alpha val="89411"/>
            </a:scheme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Ability of a system to ensure that an asset is viewed only by authorized user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Existence of asset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Resource Hiding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65721" y="3017453"/>
            <a:ext cx="5068680" cy="7603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761760" y="3891800"/>
            <a:ext cx="5068680" cy="760302"/>
          </a:xfrm>
          <a:prstGeom prst="rect">
            <a:avLst/>
          </a:prstGeom>
          <a:solidFill>
            <a:schemeClr val="lt1">
              <a:alpha val="89411"/>
            </a:scheme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Ability of a system to ensure that an asset is modified only by authorized user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integrity and Source integrity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Needs prevention and detection mechanisms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Correctness and trustworthyness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65721" y="4766147"/>
            <a:ext cx="5068680" cy="7603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761760" y="5640494"/>
            <a:ext cx="5068680" cy="760302"/>
          </a:xfrm>
          <a:prstGeom prst="rect">
            <a:avLst/>
          </a:prstGeom>
          <a:solidFill>
            <a:schemeClr val="lt1">
              <a:alpha val="89411"/>
            </a:scheme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Ability of a system to ensure that an asset can be used by any authorized user at the desired time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 descr="f1.pdf"/>
          <p:cNvPicPr preferRelativeResize="0"/>
          <p:nvPr/>
        </p:nvPicPr>
        <p:blipFill rotWithShape="1">
          <a:blip r:embed="rId3">
            <a:alphaModFix/>
          </a:blip>
          <a:srcRect t="13635" b="24545"/>
          <a:stretch/>
        </p:blipFill>
        <p:spPr>
          <a:xfrm>
            <a:off x="5749058" y="1325459"/>
            <a:ext cx="354449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Lecture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550</Words>
  <PresentationFormat>On-screen Show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</vt:lpstr>
      <vt:lpstr>Calibri</vt:lpstr>
      <vt:lpstr>EB Garamond</vt:lpstr>
      <vt:lpstr>Book Antiqua</vt:lpstr>
      <vt:lpstr>Noto Sans Symbols</vt:lpstr>
      <vt:lpstr>Office Theme</vt:lpstr>
      <vt:lpstr>Fundamentals of Computer Security Course Code: 20B12CS332</vt:lpstr>
      <vt:lpstr>Course Outcome</vt:lpstr>
      <vt:lpstr>Slide 3</vt:lpstr>
      <vt:lpstr>Recommended Reading Material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Security Course Code: 20B12CS332</dc:title>
  <dc:creator>AMAN</dc:creator>
  <cp:lastModifiedBy>AMAN</cp:lastModifiedBy>
  <cp:revision>2</cp:revision>
  <dcterms:modified xsi:type="dcterms:W3CDTF">2022-08-01T06:04:47Z</dcterms:modified>
</cp:coreProperties>
</file>