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EB Garamond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3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0" y="1928802"/>
            <a:ext cx="9144000" cy="277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Fundamentals of Computer Security</a:t>
            </a:r>
            <a:b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Course Code: 20B12CS332</a:t>
            </a:r>
            <a:endParaRPr sz="28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0" name="Google Shape;90;p13" descr="JI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44" y="785794"/>
            <a:ext cx="1643074" cy="15716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124200" y="6000768"/>
            <a:ext cx="2895600" cy="72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Lecture 2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Some Common Attacks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84349" y="1175659"/>
            <a:ext cx="8357717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1651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Packet Sniffing Attack:</a:t>
            </a:r>
            <a:endParaRPr/>
          </a:p>
          <a:p>
            <a:pPr marL="914400" marR="0" lvl="2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Attackers only listen to the communication between two legitimate entities  for some specific purpose</a:t>
            </a:r>
            <a:endParaRPr/>
          </a:p>
          <a:p>
            <a:pPr marL="914400" marR="0" lvl="2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Packet Spoofing/IP Spoofing Attack: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attacker conceals the source address of the packet and  impersonate another computing system.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651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Replay Attack:</a:t>
            </a:r>
            <a:endParaRPr/>
          </a:p>
          <a:p>
            <a:pPr marL="914400" marR="0" lvl="2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a malicious user captures a sequence of events or some data units and re-sends them for some specific purpose.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Some Common Attacks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384349" y="1175659"/>
            <a:ext cx="8357717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Phishing Attack: </a:t>
            </a:r>
            <a:endParaRPr sz="2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 pose as a trusted individual and trick the legitimate user to open a text, email etc. for stealing the credentials. 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SQL Injection Attack:</a:t>
            </a:r>
            <a:endParaRPr sz="2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 executes SQL query to manipulate backend databases to access information that was not intended for display.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651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Brute Force Attack:</a:t>
            </a:r>
            <a:endParaRPr sz="2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Attacker tries to log into account by trying all possible passwords until finding the correct login.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Terminologies in security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40872" y="1277643"/>
            <a:ext cx="8703128" cy="834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endParaRPr/>
          </a:p>
          <a:p>
            <a:pPr marL="1028700" marR="0" lvl="1" indent="-5715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Items which has some values e.g. hardware, software, data etc.</a:t>
            </a:r>
            <a:endParaRPr/>
          </a:p>
          <a:p>
            <a:pPr marL="1028700" marR="0" lvl="1" indent="-5715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Asset’s values are personal, time dependent and often imprecise</a:t>
            </a:r>
            <a:endParaRPr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Vulnerabilities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It is a weakness in the system that could be exploited to cause harm e.g. a server that doesn’t authenticate user</a:t>
            </a:r>
            <a:endParaRPr sz="3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Threats</a:t>
            </a:r>
            <a:endParaRPr/>
          </a:p>
          <a:p>
            <a:pPr marL="1028700" marR="0" lvl="1" indent="-5715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is a set of circumstances that could cause harm.</a:t>
            </a:r>
            <a:endParaRPr/>
          </a:p>
          <a:p>
            <a:pPr marL="1028700" marR="0" lvl="1" indent="-5715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ourier New"/>
              <a:buChar char="o"/>
            </a:pPr>
            <a:r>
              <a:rPr lang="en-US"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Unintentional human errors, hardware design faults, and software failures, natural disasters</a:t>
            </a:r>
            <a:endParaRPr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Adversary/Threat Agent/Attacker</a:t>
            </a:r>
            <a:endParaRPr sz="3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entity that attacks or is a threat to a system (human or system)</a:t>
            </a:r>
            <a:endParaRPr/>
          </a:p>
          <a:p>
            <a:pPr marL="914400" marR="0" lvl="1" indent="-266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None/>
            </a:pPr>
            <a:endParaRPr sz="3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Terminologies in security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05741" y="883920"/>
            <a:ext cx="8400674" cy="649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Attack</a:t>
            </a:r>
            <a:endParaRPr/>
          </a:p>
          <a:p>
            <a:pPr marL="914400" marR="0" lvl="2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It is an action that exploits a vulnerability.</a:t>
            </a:r>
            <a:endParaRPr/>
          </a:p>
          <a:p>
            <a:pPr marL="914400" marR="0" lvl="2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Active and passive attacks</a:t>
            </a:r>
            <a:endParaRPr/>
          </a:p>
          <a:p>
            <a:pPr marL="914400" marR="0" lvl="2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Inside and outsider attacks</a:t>
            </a:r>
            <a:endParaRPr sz="3000" b="0" i="1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Control/Countermeasures</a:t>
            </a:r>
            <a:endParaRPr sz="3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It prevent threats from exercising vulnerabilities .</a:t>
            </a:r>
            <a:r>
              <a:rPr lang="en-US"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ourier New"/>
              <a:buChar char="o"/>
            </a:pPr>
            <a:r>
              <a:rPr lang="en-US"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action, device, procedure, or technique to remove or reduce a vulnerability.</a:t>
            </a:r>
            <a:endParaRPr sz="2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Security Policy</a:t>
            </a:r>
            <a:endParaRPr sz="3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ourier New"/>
              <a:buChar char="o"/>
            </a:pPr>
            <a:r>
              <a:rPr lang="en-US" sz="3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 set of rules and practices that specify or regulate how a system or organization provides security services to protect sensitive and critical system resources. 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Types of harms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 descr="fig01-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7184" y="1041304"/>
            <a:ext cx="3857347" cy="520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248697" y="1351698"/>
            <a:ext cx="4445768" cy="649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Interception (confidentiality)</a:t>
            </a:r>
            <a:endParaRPr sz="2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unauthorized party (human or not) gains access to an asset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Interruption (Availability)</a:t>
            </a:r>
            <a:endParaRPr sz="2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asset becomes lost, unavailable, or unusable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Modification (Integrity)</a:t>
            </a:r>
            <a:endParaRPr sz="2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unauthorized party changes the state of an asset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Fabrication (Integrity)</a:t>
            </a:r>
            <a:endParaRPr sz="2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unauthorized party counterfeits an asset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Threats and attacks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217170" y="883921"/>
            <a:ext cx="8549640" cy="573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>
                <a:solidFill>
                  <a:schemeClr val="dk2"/>
                </a:solidFill>
              </a:rPr>
              <a:t>Disclosure : </a:t>
            </a:r>
            <a:r>
              <a:rPr lang="en-US">
                <a:solidFill>
                  <a:schemeClr val="dk2"/>
                </a:solidFill>
              </a:rPr>
              <a:t>A circumstance or event where an entity gains access to data for which it is not authorized</a:t>
            </a:r>
            <a:r>
              <a:rPr lang="en-US"/>
              <a:t>. </a:t>
            </a:r>
            <a:r>
              <a:rPr lang="en-US" i="1">
                <a:solidFill>
                  <a:srgbClr val="FF0000"/>
                </a:solidFill>
              </a:rPr>
              <a:t>(Confidentiality)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			</a:t>
            </a:r>
            <a:r>
              <a:rPr lang="en-US">
                <a:solidFill>
                  <a:schemeClr val="dk2"/>
                </a:solidFill>
              </a:rPr>
              <a:t>Exposure, Interception, Inference, Intrusion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b="1">
                <a:solidFill>
                  <a:schemeClr val="dk2"/>
                </a:solidFill>
              </a:rPr>
              <a:t>Deception : </a:t>
            </a:r>
            <a:r>
              <a:rPr lang="en-US">
                <a:solidFill>
                  <a:schemeClr val="dk2"/>
                </a:solidFill>
              </a:rPr>
              <a:t>A circumstance or event in which an  authorized entity receiving false data and believing it to be true. </a:t>
            </a:r>
            <a:r>
              <a:rPr lang="en-US">
                <a:solidFill>
                  <a:srgbClr val="FF0000"/>
                </a:solidFill>
              </a:rPr>
              <a:t>(Integrity)</a:t>
            </a:r>
            <a:endParaRPr/>
          </a:p>
          <a:p>
            <a:pPr marL="742950" lvl="1" indent="-285750" algn="l" rtl="0">
              <a:spcBef>
                <a:spcPts val="5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200">
                <a:solidFill>
                  <a:schemeClr val="dk2"/>
                </a:solidFill>
              </a:rPr>
              <a:t>       		  Masquerade, Falsification, Repudiation</a:t>
            </a:r>
            <a:endParaRPr/>
          </a:p>
          <a:p>
            <a:pPr marL="742950" lvl="1" indent="-285750" algn="l" rtl="0">
              <a:spcBef>
                <a:spcPts val="54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 b="1">
                <a:solidFill>
                  <a:schemeClr val="dk2"/>
                </a:solidFill>
              </a:rPr>
              <a:t>Disruption:  </a:t>
            </a:r>
            <a:r>
              <a:rPr lang="en-US" sz="3200">
                <a:solidFill>
                  <a:schemeClr val="dk2"/>
                </a:solidFill>
              </a:rPr>
              <a:t>It effects the </a:t>
            </a:r>
            <a:r>
              <a:rPr lang="en-US" sz="3200">
                <a:solidFill>
                  <a:srgbClr val="FF0000"/>
                </a:solidFill>
              </a:rPr>
              <a:t>availability </a:t>
            </a:r>
            <a:r>
              <a:rPr lang="en-US" sz="3200">
                <a:solidFill>
                  <a:schemeClr val="dk2"/>
                </a:solidFill>
              </a:rPr>
              <a:t>or </a:t>
            </a:r>
            <a:r>
              <a:rPr lang="en-US" sz="3200">
                <a:solidFill>
                  <a:srgbClr val="FF0000"/>
                </a:solidFill>
              </a:rPr>
              <a:t>system integrity              </a:t>
            </a:r>
            <a:endParaRPr/>
          </a:p>
          <a:p>
            <a:pPr marL="742950" lvl="1" indent="-285750" algn="l" rtl="0">
              <a:spcBef>
                <a:spcPts val="5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200">
                <a:solidFill>
                  <a:schemeClr val="dk2"/>
                </a:solidFill>
              </a:rPr>
              <a:t>				Incapacitation, Corruption, Obstruction</a:t>
            </a:r>
            <a:endParaRPr/>
          </a:p>
          <a:p>
            <a:pPr marL="742950" lvl="1" indent="-285750" algn="l" rtl="0">
              <a:spcBef>
                <a:spcPts val="54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 b="1">
                <a:solidFill>
                  <a:schemeClr val="dk2"/>
                </a:solidFill>
              </a:rPr>
              <a:t>Usurpation : </a:t>
            </a:r>
            <a:r>
              <a:rPr lang="en-US" sz="3200">
                <a:solidFill>
                  <a:schemeClr val="dk2"/>
                </a:solidFill>
              </a:rPr>
              <a:t>It</a:t>
            </a:r>
            <a:r>
              <a:rPr lang="en-US" sz="3200" b="1">
                <a:solidFill>
                  <a:schemeClr val="dk2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is seizure. illegal seizure  of resources (</a:t>
            </a:r>
            <a:r>
              <a:rPr lang="en-US" sz="3200">
                <a:solidFill>
                  <a:srgbClr val="FF0000"/>
                </a:solidFill>
              </a:rPr>
              <a:t>system integrity)</a:t>
            </a:r>
            <a:endParaRPr/>
          </a:p>
          <a:p>
            <a:pPr marL="2514600" lvl="5" indent="-228600" algn="l" rtl="0">
              <a:spcBef>
                <a:spcPts val="5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200">
                <a:solidFill>
                  <a:schemeClr val="dk2"/>
                </a:solidFill>
              </a:rPr>
              <a:t>Misappropriation, Misuse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Types of Threats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12821" y="816020"/>
            <a:ext cx="6318359" cy="56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Types of Attacks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0" y="964643"/>
            <a:ext cx="9144000" cy="517369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attack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Attack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Passive Attack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Interception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Types of Attacks based on origin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William Stallings and Lawrie Brown. 2007. Computer Security: Principles and Practice (3rd. ed.). Prentice Hall Press, USA.</a:t>
            </a:r>
            <a:endParaRPr sz="95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961126" y="1679956"/>
            <a:ext cx="3044952" cy="35199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attack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Attack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 Attack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-217647" y="999543"/>
            <a:ext cx="6005799" cy="70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Inside Attack</a:t>
            </a:r>
            <a:endParaRPr sz="32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Initiated by an entity inside the security parameter .</a:t>
            </a:r>
            <a:endParaRPr/>
          </a:p>
          <a:p>
            <a:pPr marL="1371600" marR="0" lvl="2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insider is authorised to access system resources but uses them in a way not approved by those who granted the authorisation.</a:t>
            </a:r>
            <a:endParaRPr sz="26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Outside Attack</a:t>
            </a:r>
            <a:endParaRPr sz="32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Initiated from outside the perimeter by an unauthorised or illegitimate user. </a:t>
            </a:r>
            <a:endParaRPr/>
          </a:p>
          <a:p>
            <a:pPr marL="1371600" marR="0" lvl="2" indent="-4572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On the Internet, Potential outside attacker range from amateur pranksters to organised criminals, international terrorists and hostile government.</a:t>
            </a:r>
            <a:endParaRPr sz="26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Some Common Attacks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84349" y="1175659"/>
            <a:ext cx="8357717" cy="849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1651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Masquerade Attack: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unauthorized entity pretends to be another entity.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651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Man in the Middle Attack:</a:t>
            </a:r>
            <a:endParaRPr/>
          </a:p>
          <a:p>
            <a:pPr marL="914400" marR="0" lvl="2" indent="-12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 monitors the communication. Attacker can interrupt, modify, fabricate or intercept in the communication.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651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Denial of Service(DoS)  Attack: </a:t>
            </a:r>
            <a:endParaRPr sz="2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 sends large number of requests to a system/server resulting in crashing or inability to perform ordinary functions  or preventing legitimate user from accessing some services which they are eligible for. </a:t>
            </a:r>
            <a:endParaRPr/>
          </a:p>
          <a:p>
            <a:pPr marL="914400" marR="0" lvl="2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651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Noto Sans Symbols"/>
              <a:buChar char="❑"/>
            </a:pPr>
            <a:r>
              <a:rPr lang="en-US" sz="2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Distributed Denial of Service (DDoS) Attack</a:t>
            </a:r>
            <a:endParaRPr/>
          </a:p>
          <a:p>
            <a:pPr marL="914400" marR="0" lvl="2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multiple attackers/System generate DoS attack.</a:t>
            </a:r>
            <a:endParaRPr/>
          </a:p>
          <a:p>
            <a:pPr marL="914400" marR="0" lvl="2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PresentationFormat>On-screen Show (4:3)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</vt:lpstr>
      <vt:lpstr>Calibri</vt:lpstr>
      <vt:lpstr>EB Garamond</vt:lpstr>
      <vt:lpstr>Noto Sans Symbols</vt:lpstr>
      <vt:lpstr>Courier New</vt:lpstr>
      <vt:lpstr>Office Theme</vt:lpstr>
      <vt:lpstr>Fundamentals of Computer Security Course Code: 20B12CS332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Security Course Code: 20B12CS332</dc:title>
  <dc:creator>AMAN</dc:creator>
  <cp:lastModifiedBy>AMAN</cp:lastModifiedBy>
  <cp:revision>1</cp:revision>
  <dcterms:modified xsi:type="dcterms:W3CDTF">2022-08-01T05:58:59Z</dcterms:modified>
</cp:coreProperties>
</file>