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EB Garamond" charset="0"/>
      <p:regular r:id="rId16"/>
      <p:bold r:id="rId17"/>
      <p:italic r:id="rId18"/>
      <p:boldItalic r:id="rId19"/>
    </p:embeddedFont>
    <p:embeddedFont>
      <p:font typeface="Schoolbell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13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0" y="1928802"/>
            <a:ext cx="9144000" cy="277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Fundamentals of Computer Security</a:t>
            </a:r>
            <a:b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Course Code: 20B12CS332</a:t>
            </a:r>
            <a:endParaRPr sz="28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0" name="Google Shape;90;p13" descr="JI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44" y="785794"/>
            <a:ext cx="1643074" cy="15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124200" y="6000768"/>
            <a:ext cx="2895600" cy="72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Lecture 3</a:t>
            </a:r>
            <a:endParaRPr sz="1600" b="1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Types of Attackers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1022" y="959207"/>
            <a:ext cx="4798493" cy="5368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Method-Opportunity-Motive</a:t>
            </a:r>
            <a:endParaRPr sz="4400" b="1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70966" y="1122241"/>
            <a:ext cx="56189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b="1">
                <a:solidFill>
                  <a:srgbClr val="002060"/>
                </a:solidFill>
              </a:rPr>
              <a:t>Method:</a:t>
            </a:r>
            <a:r>
              <a:rPr lang="en-US"/>
              <a:t> 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It answers “</a:t>
            </a:r>
            <a:r>
              <a:rPr lang="en-US" b="1">
                <a:solidFill>
                  <a:srgbClr val="002060"/>
                </a:solidFill>
              </a:rPr>
              <a:t>how”</a:t>
            </a:r>
            <a:r>
              <a:rPr lang="en-US">
                <a:solidFill>
                  <a:srgbClr val="002060"/>
                </a:solidFill>
              </a:rPr>
              <a:t> to accomplish the attack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the </a:t>
            </a:r>
            <a:r>
              <a:rPr lang="en-US" b="1" u="sng">
                <a:solidFill>
                  <a:srgbClr val="002060"/>
                </a:solidFill>
              </a:rPr>
              <a:t>skills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 u="sng">
                <a:solidFill>
                  <a:srgbClr val="002060"/>
                </a:solidFill>
              </a:rPr>
              <a:t>knowledge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 b="1" u="sng">
                <a:solidFill>
                  <a:srgbClr val="002060"/>
                </a:solidFill>
              </a:rPr>
              <a:t>tools</a:t>
            </a:r>
            <a:r>
              <a:rPr lang="en-US">
                <a:solidFill>
                  <a:srgbClr val="002060"/>
                </a:solidFill>
              </a:rPr>
              <a:t>, and other things with which to be able to pull off the attack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Knowledge of systems are widely available</a:t>
            </a:r>
            <a:endParaRPr/>
          </a:p>
          <a:p>
            <a:pPr marL="742950" lvl="1" indent="-16129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b="1">
                <a:solidFill>
                  <a:srgbClr val="002060"/>
                </a:solidFill>
              </a:rPr>
              <a:t>Opportunity: </a:t>
            </a:r>
            <a:endParaRPr b="1">
              <a:solidFill>
                <a:srgbClr val="002060"/>
              </a:solidFill>
            </a:endParaRPr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It answers “</a:t>
            </a:r>
            <a:r>
              <a:rPr lang="en-US" b="1">
                <a:solidFill>
                  <a:srgbClr val="002060"/>
                </a:solidFill>
              </a:rPr>
              <a:t>When”</a:t>
            </a:r>
            <a:r>
              <a:rPr lang="en-US">
                <a:solidFill>
                  <a:srgbClr val="002060"/>
                </a:solidFill>
              </a:rPr>
              <a:t> to accomplish the attack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the </a:t>
            </a:r>
            <a:r>
              <a:rPr lang="en-US" b="1" u="sng">
                <a:solidFill>
                  <a:srgbClr val="002060"/>
                </a:solidFill>
              </a:rPr>
              <a:t>time</a:t>
            </a:r>
            <a:r>
              <a:rPr lang="en-US">
                <a:solidFill>
                  <a:srgbClr val="002060"/>
                </a:solidFill>
              </a:rPr>
              <a:t> and </a:t>
            </a:r>
            <a:r>
              <a:rPr lang="en-US" b="1" u="sng">
                <a:solidFill>
                  <a:srgbClr val="002060"/>
                </a:solidFill>
              </a:rPr>
              <a:t>access</a:t>
            </a:r>
            <a:r>
              <a:rPr lang="en-US">
                <a:solidFill>
                  <a:srgbClr val="002060"/>
                </a:solidFill>
              </a:rPr>
              <a:t> to accomplish the attack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Systems available to the public are accessible to them</a:t>
            </a:r>
            <a:endParaRPr/>
          </a:p>
          <a:p>
            <a:pPr marL="742950" lvl="1" indent="-16129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b="1">
                <a:solidFill>
                  <a:srgbClr val="002060"/>
                </a:solidFill>
              </a:rPr>
              <a:t>Motive: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It answers “</a:t>
            </a:r>
            <a:r>
              <a:rPr lang="en-US" b="1">
                <a:solidFill>
                  <a:srgbClr val="002060"/>
                </a:solidFill>
              </a:rPr>
              <a:t>Why”</a:t>
            </a:r>
            <a:r>
              <a:rPr lang="en-US">
                <a:solidFill>
                  <a:srgbClr val="002060"/>
                </a:solidFill>
              </a:rPr>
              <a:t> to accomplish the attack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>
                <a:solidFill>
                  <a:srgbClr val="002060"/>
                </a:solidFill>
              </a:rPr>
              <a:t>a </a:t>
            </a:r>
            <a:r>
              <a:rPr lang="en-US" b="1" u="sng">
                <a:solidFill>
                  <a:srgbClr val="002060"/>
                </a:solidFill>
              </a:rPr>
              <a:t>reason</a:t>
            </a:r>
            <a:r>
              <a:rPr lang="en-US">
                <a:solidFill>
                  <a:srgbClr val="002060"/>
                </a:solidFill>
              </a:rPr>
              <a:t> to perform this attack against this system</a:t>
            </a:r>
            <a:endParaRPr/>
          </a:p>
        </p:txBody>
      </p:sp>
      <p:pic>
        <p:nvPicPr>
          <p:cNvPr id="108" name="Google Shape;108;p15" descr="fig01-11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136" y="955926"/>
            <a:ext cx="3121144" cy="5374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394397" y="5742011"/>
            <a:ext cx="61244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Schoolbell"/>
                <a:ea typeface="Schoolbell"/>
                <a:cs typeface="Schoolbell"/>
                <a:sym typeface="Schoolbell"/>
              </a:rPr>
              <a:t>“Deny the attacker any of these three and the attack will not succeed”</a:t>
            </a:r>
            <a:endParaRPr sz="1800" b="1">
              <a:solidFill>
                <a:srgbClr val="FF0000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Methods of Defense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8366760" cy="478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solidFill>
                  <a:schemeClr val="dk2"/>
                </a:solidFill>
              </a:rPr>
              <a:t>We can deal with harm in several ways. We can seek to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3200" b="1" i="1">
                <a:solidFill>
                  <a:schemeClr val="dk2"/>
                </a:solidFill>
              </a:rPr>
              <a:t>prevent</a:t>
            </a:r>
            <a:r>
              <a:rPr lang="en-US" sz="3200">
                <a:solidFill>
                  <a:schemeClr val="dk2"/>
                </a:solidFill>
              </a:rPr>
              <a:t> it, by blocking the attack or closing the vulnerability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3200" b="1" i="1">
                <a:solidFill>
                  <a:schemeClr val="dk2"/>
                </a:solidFill>
              </a:rPr>
              <a:t>deter</a:t>
            </a:r>
            <a:r>
              <a:rPr lang="en-US" sz="3200">
                <a:solidFill>
                  <a:schemeClr val="dk2"/>
                </a:solidFill>
              </a:rPr>
              <a:t> it, by making the attack harder but not impossible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3200" b="1" i="1">
                <a:solidFill>
                  <a:schemeClr val="dk2"/>
                </a:solidFill>
              </a:rPr>
              <a:t>deflect</a:t>
            </a:r>
            <a:r>
              <a:rPr lang="en-US" sz="3200">
                <a:solidFill>
                  <a:schemeClr val="dk2"/>
                </a:solidFill>
              </a:rPr>
              <a:t> it, by making another target more attractive (or this one less so)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3200" b="1" i="1">
                <a:solidFill>
                  <a:schemeClr val="dk2"/>
                </a:solidFill>
              </a:rPr>
              <a:t>detect</a:t>
            </a:r>
            <a:r>
              <a:rPr lang="en-US" sz="3200">
                <a:solidFill>
                  <a:schemeClr val="dk2"/>
                </a:solidFill>
              </a:rPr>
              <a:t> it, either as it happens or some time after the fact</a:t>
            </a:r>
            <a:endParaRPr/>
          </a:p>
          <a:p>
            <a:pPr marL="742950" lvl="1" indent="-285750" algn="l" rtl="0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lang="en-US" sz="3200" b="1" i="1">
                <a:solidFill>
                  <a:schemeClr val="dk2"/>
                </a:solidFill>
              </a:rPr>
              <a:t>recover</a:t>
            </a:r>
            <a:r>
              <a:rPr lang="en-US" sz="3200">
                <a:solidFill>
                  <a:schemeClr val="dk2"/>
                </a:solidFill>
              </a:rPr>
              <a:t> from its effects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Control/Countermeasures</a:t>
            </a:r>
            <a:endParaRPr sz="440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7" descr="fig01-13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6289" y="1538194"/>
            <a:ext cx="3876112" cy="4210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0" y="1299983"/>
            <a:ext cx="5102051" cy="623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❑"/>
            </a:pPr>
            <a:r>
              <a:rPr lang="en-US" sz="19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Physical Controls: </a:t>
            </a:r>
            <a:r>
              <a:rPr lang="en-US" sz="1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Stop or block an attack by using something tangible too, such as walls and fences</a:t>
            </a: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locks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human guards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Sprinklers and other fire extinguishers</a:t>
            </a:r>
            <a:endParaRPr sz="19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❑"/>
            </a:pPr>
            <a:r>
              <a:rPr lang="en-US" sz="19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Procedural or Administrative Controls: </a:t>
            </a:r>
            <a:r>
              <a:rPr lang="en-US" sz="1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 a command or agreement that</a:t>
            </a:r>
            <a:r>
              <a:rPr lang="en-US" sz="19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requires or advices people to act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laws, regulations, policies, procedures, guidelines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Copyright, patents, contracts, agreements</a:t>
            </a:r>
            <a:endParaRPr sz="19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206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Noto Sans Symbols"/>
              <a:buChar char="❑"/>
            </a:pPr>
            <a:r>
              <a:rPr lang="en-US" sz="19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Technical controls: </a:t>
            </a:r>
            <a:r>
              <a:rPr lang="en-US" sz="1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counter threats with technology(hardware or software)</a:t>
            </a:r>
            <a:endParaRPr sz="19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passwords, program or operating system access controls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protocols, firewalls, intrusion detection systems, network flow regulators, encryption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Vulnerabilities</a:t>
            </a:r>
            <a:endParaRPr sz="440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228600" y="1082040"/>
            <a:ext cx="8458200" cy="551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b="1">
                <a:solidFill>
                  <a:schemeClr val="dk2"/>
                </a:solidFill>
              </a:rPr>
              <a:t>Hardware Vulnerabilities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i="1">
                <a:solidFill>
                  <a:schemeClr val="dk2"/>
                </a:solidFill>
              </a:rPr>
              <a:t>Involuntary machine slaughter: </a:t>
            </a:r>
            <a:r>
              <a:rPr lang="en-US">
                <a:solidFill>
                  <a:schemeClr val="dk2"/>
                </a:solidFill>
              </a:rPr>
              <a:t>Accidental acts not intended to seriously damage the hardware.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⮚"/>
            </a:pPr>
            <a:r>
              <a:rPr lang="en-US" i="1">
                <a:solidFill>
                  <a:schemeClr val="dk2"/>
                </a:solidFill>
              </a:rPr>
              <a:t>Voluntary machine slaughter /machinicide</a:t>
            </a:r>
            <a:r>
              <a:rPr lang="en-US">
                <a:solidFill>
                  <a:schemeClr val="dk2"/>
                </a:solidFill>
              </a:rPr>
              <a:t>: Deliberate attacks on equipment, limit availability, involves  theft or destruction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b="1">
                <a:solidFill>
                  <a:schemeClr val="dk2"/>
                </a:solidFill>
              </a:rPr>
              <a:t>Software Vulnerabilities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	Deletion, modification, use of malicious code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en-US" b="1">
                <a:solidFill>
                  <a:schemeClr val="dk2"/>
                </a:solidFill>
              </a:rPr>
              <a:t>Data vulnerabilities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Principles of  Computer Security</a:t>
            </a:r>
            <a:endParaRPr sz="440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5465" y="6528816"/>
            <a:ext cx="68580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9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in Computing, Fifth Edition</a:t>
            </a:r>
            <a:r>
              <a:rPr lang="en-US" sz="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Charles P. Pfleeger, et al. (ISBN: 9780134085043). Copyright 2015 by Pearson Education, Inc. All rights reserved.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70966" y="1122240"/>
            <a:ext cx="8878724" cy="544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 b="1">
                <a:solidFill>
                  <a:srgbClr val="002060"/>
                </a:solidFill>
              </a:rPr>
              <a:t> Principle of Easiest Penetration:</a:t>
            </a:r>
            <a:r>
              <a:rPr lang="en-US" sz="3600"/>
              <a:t> </a:t>
            </a:r>
            <a:endParaRPr/>
          </a:p>
          <a:p>
            <a:pPr marL="1143000" lvl="2" indent="-228600" algn="just" rtl="0">
              <a:spcBef>
                <a:spcPts val="465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rgbClr val="002060"/>
                </a:solidFill>
              </a:rPr>
              <a:t>An intruder must be expected to use any available means of penetration. </a:t>
            </a:r>
            <a:endParaRPr/>
          </a:p>
          <a:p>
            <a:pPr marL="1143000" lvl="2" indent="-228600" algn="just" rtl="0">
              <a:spcBef>
                <a:spcPts val="465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rgbClr val="002060"/>
                </a:solidFill>
              </a:rPr>
              <a:t>This principle implies that computer security specialists must consider all possible means of penetration</a:t>
            </a:r>
            <a:endParaRPr sz="3000">
              <a:solidFill>
                <a:srgbClr val="002060"/>
              </a:solidFill>
            </a:endParaRPr>
          </a:p>
          <a:p>
            <a:pPr marL="742950" lvl="1" indent="-285750" algn="just" rtl="0">
              <a:spcBef>
                <a:spcPts val="558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 b="1">
                <a:solidFill>
                  <a:srgbClr val="002060"/>
                </a:solidFill>
              </a:rPr>
              <a:t> Principle of Adequate Protection: </a:t>
            </a:r>
            <a:endParaRPr/>
          </a:p>
          <a:p>
            <a:pPr marL="1143000" lvl="2" indent="-228600" algn="just" rtl="0">
              <a:spcBef>
                <a:spcPts val="465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rgbClr val="002060"/>
                </a:solidFill>
              </a:rPr>
              <a:t>Computer items must be protected to a degree consistent with their value and only until they loose their value.</a:t>
            </a:r>
            <a:endParaRPr sz="3000">
              <a:solidFill>
                <a:srgbClr val="002060"/>
              </a:solidFill>
            </a:endParaRPr>
          </a:p>
          <a:p>
            <a:pPr marL="742950" lvl="1" indent="-285750" algn="just" rtl="0">
              <a:spcBef>
                <a:spcPts val="558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000" b="1">
                <a:solidFill>
                  <a:srgbClr val="002060"/>
                </a:solidFill>
              </a:rPr>
              <a:t> </a:t>
            </a:r>
            <a:r>
              <a:rPr lang="en-US" sz="3600" b="1">
                <a:solidFill>
                  <a:srgbClr val="002060"/>
                </a:solidFill>
              </a:rPr>
              <a:t>Principle of Effectiveness:</a:t>
            </a:r>
            <a:endParaRPr/>
          </a:p>
          <a:p>
            <a:pPr marL="1143000" lvl="2" indent="-228600" algn="just" rtl="0">
              <a:spcBef>
                <a:spcPts val="465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rgbClr val="002060"/>
                </a:solidFill>
              </a:rPr>
              <a:t>Controls must be used and used properly to be effective. </a:t>
            </a:r>
            <a:endParaRPr/>
          </a:p>
          <a:p>
            <a:pPr marL="1143000" lvl="2" indent="-228600" algn="just" rtl="0">
              <a:spcBef>
                <a:spcPts val="465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rgbClr val="002060"/>
                </a:solidFill>
              </a:rPr>
              <a:t>They must be efficient, easy to use, and appropriate.</a:t>
            </a:r>
            <a:endParaRPr/>
          </a:p>
          <a:p>
            <a:pPr marL="742950" lvl="1" indent="-285750" algn="just" rtl="0">
              <a:spcBef>
                <a:spcPts val="558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 b="1">
                <a:solidFill>
                  <a:srgbClr val="002060"/>
                </a:solidFill>
              </a:rPr>
              <a:t>Principle of Weakest Link:</a:t>
            </a:r>
            <a:endParaRPr/>
          </a:p>
          <a:p>
            <a:pPr marL="1143000" lvl="2" indent="-228600" algn="just" rtl="0">
              <a:spcBef>
                <a:spcPts val="465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rgbClr val="002060"/>
                </a:solidFill>
              </a:rPr>
              <a:t>Security can be no stronger than its weakest link.</a:t>
            </a:r>
            <a:endParaRPr sz="3000">
              <a:solidFill>
                <a:srgbClr val="002060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How can we secure a system?</a:t>
            </a:r>
            <a:endParaRPr sz="440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553287" y="951418"/>
            <a:ext cx="5038621" cy="590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4400" b="1">
                <a:solidFill>
                  <a:srgbClr val="FF0000"/>
                </a:solidFill>
              </a:rPr>
              <a:t>Identify following:</a:t>
            </a:r>
            <a:endParaRPr/>
          </a:p>
          <a:p>
            <a:pPr marL="342900" lvl="0" indent="-342900" algn="l" rtl="0">
              <a:spcBef>
                <a:spcPts val="264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Noto Sans Symbols"/>
              <a:buChar char="❑"/>
            </a:pPr>
            <a:r>
              <a:rPr lang="en-US" sz="3300" b="1" i="1">
                <a:solidFill>
                  <a:srgbClr val="00B0F0"/>
                </a:solidFill>
              </a:rPr>
              <a:t>Threat</a:t>
            </a:r>
            <a:endParaRPr/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What threat is being raised?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How does it work?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On what does it depend?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Who are the potential attackers?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What are the potential attacks?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What tools and knowledge are needed to realize the attack?</a:t>
            </a:r>
            <a:endParaRPr/>
          </a:p>
          <a:p>
            <a:pPr marL="342900" lvl="0" indent="-342900" algn="l" rtl="0">
              <a:spcBef>
                <a:spcPts val="264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Noto Sans Symbols"/>
              <a:buChar char="❑"/>
            </a:pPr>
            <a:r>
              <a:rPr lang="en-US" sz="3300" b="1" i="1">
                <a:solidFill>
                  <a:srgbClr val="00B0F0"/>
                </a:solidFill>
              </a:rPr>
              <a:t>Harm </a:t>
            </a:r>
            <a:endParaRPr/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What harm can or did this attack cause?</a:t>
            </a:r>
            <a:endParaRPr/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If the attack can support other attacks, what are they?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How serious is the harm?</a:t>
            </a:r>
            <a:endParaRPr/>
          </a:p>
          <a:p>
            <a:pPr marL="342900" lvl="0" indent="-342900" algn="l" rtl="0">
              <a:spcBef>
                <a:spcPts val="264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Noto Sans Symbols"/>
              <a:buChar char="❑"/>
            </a:pPr>
            <a:r>
              <a:rPr lang="en-US" sz="3300" b="1" i="1">
                <a:solidFill>
                  <a:srgbClr val="00B0F0"/>
                </a:solidFill>
              </a:rPr>
              <a:t>Vulnerability</a:t>
            </a:r>
            <a:endParaRPr/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What vulnerability is being exploited?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Is it a general weakness or specific to one computer or situation?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Is there more than one vulnerability?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Are all vulnerabilities required for the threat to be actualized?</a:t>
            </a:r>
            <a:endParaRPr/>
          </a:p>
          <a:p>
            <a:pPr marL="342900" lvl="0" indent="-342900" algn="l" rtl="0">
              <a:spcBef>
                <a:spcPts val="264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Noto Sans Symbols"/>
              <a:buChar char="❑"/>
            </a:pPr>
            <a:r>
              <a:rPr lang="en-US" sz="3300" b="1" i="1">
                <a:solidFill>
                  <a:srgbClr val="00B0F0"/>
                </a:solidFill>
              </a:rPr>
              <a:t>Control.</a:t>
            </a:r>
            <a:endParaRPr/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How can the vulnerability be controlled?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Does the control nullify the threat or close the vulnerability?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Is there more than one control?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Are the controls strong or can they be defeated or bypassed? </a:t>
            </a:r>
            <a:endParaRPr sz="2900" i="1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232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✔"/>
            </a:pPr>
            <a:r>
              <a:rPr lang="en-US" sz="2900" i="1">
                <a:solidFill>
                  <a:srgbClr val="002060"/>
                </a:solidFill>
              </a:rPr>
              <a:t>Are they expensive or hard to use?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0" y="138220"/>
            <a:ext cx="9144000" cy="6196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EB Garamond"/>
              <a:buNone/>
            </a:pPr>
            <a:r>
              <a:rPr lang="en-US" sz="4400" b="1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Security Policy</a:t>
            </a:r>
            <a:endParaRPr sz="4400" b="1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395478" y="1203833"/>
            <a:ext cx="8384270" cy="572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>
                <a:solidFill>
                  <a:srgbClr val="002060"/>
                </a:solidFill>
              </a:rPr>
              <a:t>It defines </a:t>
            </a:r>
            <a:r>
              <a:rPr lang="en-US" sz="3600" b="1">
                <a:solidFill>
                  <a:srgbClr val="002060"/>
                </a:solidFill>
              </a:rPr>
              <a:t>“Secure” </a:t>
            </a:r>
            <a:r>
              <a:rPr lang="en-US" sz="3600">
                <a:solidFill>
                  <a:srgbClr val="002060"/>
                </a:solidFill>
              </a:rPr>
              <a:t>for a system or a set of systems.</a:t>
            </a:r>
            <a:endParaRPr/>
          </a:p>
          <a:p>
            <a:pPr marL="742950" lvl="1" indent="-285750" algn="just" rtl="0">
              <a:spcBef>
                <a:spcPts val="45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>
                <a:solidFill>
                  <a:srgbClr val="002060"/>
                </a:solidFill>
              </a:rPr>
              <a:t>It can be </a:t>
            </a:r>
            <a:r>
              <a:rPr lang="en-US" sz="3600" b="1">
                <a:solidFill>
                  <a:srgbClr val="002060"/>
                </a:solidFill>
              </a:rPr>
              <a:t>informal </a:t>
            </a:r>
            <a:r>
              <a:rPr lang="en-US" sz="3600">
                <a:solidFill>
                  <a:srgbClr val="002060"/>
                </a:solidFill>
              </a:rPr>
              <a:t>or </a:t>
            </a:r>
            <a:r>
              <a:rPr lang="en-US" sz="3600" b="1">
                <a:solidFill>
                  <a:srgbClr val="002060"/>
                </a:solidFill>
              </a:rPr>
              <a:t>highly mathematical </a:t>
            </a:r>
            <a:r>
              <a:rPr lang="en-US" sz="3600">
                <a:solidFill>
                  <a:srgbClr val="002060"/>
                </a:solidFill>
              </a:rPr>
              <a:t>in nature.</a:t>
            </a:r>
            <a:endParaRPr/>
          </a:p>
          <a:p>
            <a:pPr marL="742950" lvl="1" indent="-285750" algn="just" rtl="0">
              <a:spcBef>
                <a:spcPts val="45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>
                <a:solidFill>
                  <a:srgbClr val="002060"/>
                </a:solidFill>
              </a:rPr>
              <a:t>If we consider a computer system as </a:t>
            </a:r>
            <a:r>
              <a:rPr lang="en-US" sz="3600" b="1">
                <a:solidFill>
                  <a:srgbClr val="002060"/>
                </a:solidFill>
              </a:rPr>
              <a:t>finite state automaton</a:t>
            </a:r>
            <a:r>
              <a:rPr lang="en-US" sz="3600">
                <a:solidFill>
                  <a:srgbClr val="002060"/>
                </a:solidFill>
              </a:rPr>
              <a:t> then a security policy partitions the state of a system into a set of </a:t>
            </a:r>
            <a:r>
              <a:rPr lang="en-US" sz="3600" b="1">
                <a:solidFill>
                  <a:srgbClr val="002060"/>
                </a:solidFill>
              </a:rPr>
              <a:t>authorized/secure(s</a:t>
            </a:r>
            <a:r>
              <a:rPr lang="en-US" sz="3600" b="1" baseline="-25000">
                <a:solidFill>
                  <a:srgbClr val="002060"/>
                </a:solidFill>
              </a:rPr>
              <a:t>1</a:t>
            </a:r>
            <a:r>
              <a:rPr lang="en-US" sz="3600" b="1">
                <a:solidFill>
                  <a:srgbClr val="002060"/>
                </a:solidFill>
              </a:rPr>
              <a:t>, s</a:t>
            </a:r>
            <a:r>
              <a:rPr lang="en-US" sz="3600" b="1" baseline="-25000">
                <a:solidFill>
                  <a:srgbClr val="002060"/>
                </a:solidFill>
              </a:rPr>
              <a:t>2</a:t>
            </a:r>
            <a:r>
              <a:rPr lang="en-US" sz="3600" b="1">
                <a:solidFill>
                  <a:srgbClr val="002060"/>
                </a:solidFill>
              </a:rPr>
              <a:t>) and unauthorized/insecure states(s</a:t>
            </a:r>
            <a:r>
              <a:rPr lang="en-US" sz="3600" b="1" baseline="-25000">
                <a:solidFill>
                  <a:srgbClr val="002060"/>
                </a:solidFill>
              </a:rPr>
              <a:t>3</a:t>
            </a:r>
            <a:r>
              <a:rPr lang="en-US" sz="3600" b="1">
                <a:solidFill>
                  <a:srgbClr val="002060"/>
                </a:solidFill>
              </a:rPr>
              <a:t>, s</a:t>
            </a:r>
            <a:r>
              <a:rPr lang="en-US" sz="3600" b="1" baseline="-25000">
                <a:solidFill>
                  <a:srgbClr val="002060"/>
                </a:solidFill>
              </a:rPr>
              <a:t>4</a:t>
            </a:r>
            <a:r>
              <a:rPr lang="en-US" sz="3600" b="1">
                <a:solidFill>
                  <a:srgbClr val="002060"/>
                </a:solidFill>
              </a:rPr>
              <a:t>) </a:t>
            </a:r>
            <a:r>
              <a:rPr lang="en-US" sz="3600">
                <a:solidFill>
                  <a:srgbClr val="002060"/>
                </a:solidFill>
              </a:rPr>
              <a:t>with </a:t>
            </a:r>
            <a:r>
              <a:rPr lang="en-US" sz="3600" b="1">
                <a:solidFill>
                  <a:srgbClr val="002060"/>
                </a:solidFill>
              </a:rPr>
              <a:t>t</a:t>
            </a:r>
            <a:r>
              <a:rPr lang="en-US" sz="3600" b="1" baseline="-25000">
                <a:solidFill>
                  <a:srgbClr val="002060"/>
                </a:solidFill>
              </a:rPr>
              <a:t>i</a:t>
            </a:r>
            <a:r>
              <a:rPr lang="en-US" sz="3600">
                <a:solidFill>
                  <a:srgbClr val="002060"/>
                </a:solidFill>
              </a:rPr>
              <a:t> transitions. </a:t>
            </a:r>
            <a:endParaRPr/>
          </a:p>
          <a:p>
            <a:pPr marL="742950" lvl="1" indent="-142875" algn="just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600">
              <a:solidFill>
                <a:srgbClr val="002060"/>
              </a:solidFill>
            </a:endParaRPr>
          </a:p>
          <a:p>
            <a:pPr marL="742950" lvl="1" indent="-142875" algn="just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600">
              <a:solidFill>
                <a:srgbClr val="002060"/>
              </a:solidFill>
            </a:endParaRPr>
          </a:p>
          <a:p>
            <a:pPr marL="742950" lvl="1" indent="-142875" algn="just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600">
              <a:solidFill>
                <a:srgbClr val="002060"/>
              </a:solidFill>
            </a:endParaRPr>
          </a:p>
          <a:p>
            <a:pPr marL="742950" lvl="1" indent="-142875" algn="just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600">
              <a:solidFill>
                <a:srgbClr val="002060"/>
              </a:solidFill>
            </a:endParaRPr>
          </a:p>
          <a:p>
            <a:pPr marL="742950" lvl="1" indent="-142875" algn="just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600">
              <a:solidFill>
                <a:srgbClr val="002060"/>
              </a:solidFill>
            </a:endParaRPr>
          </a:p>
          <a:p>
            <a:pPr marL="742950" lvl="1" indent="-285750" algn="just" rtl="0">
              <a:spcBef>
                <a:spcPts val="45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>
                <a:solidFill>
                  <a:srgbClr val="002060"/>
                </a:solidFill>
              </a:rPr>
              <a:t>A secure system starts in an authorized state and cannot enter an unauthorized state.</a:t>
            </a:r>
            <a:endParaRPr/>
          </a:p>
          <a:p>
            <a:pPr marL="742950" lvl="1" indent="-285750" algn="just" rtl="0">
              <a:spcBef>
                <a:spcPts val="45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>
                <a:solidFill>
                  <a:srgbClr val="002060"/>
                </a:solidFill>
              </a:rPr>
              <a:t>A breach of security occurs when a system enters an unauthorized state.</a:t>
            </a:r>
            <a:endParaRPr/>
          </a:p>
          <a:p>
            <a:pPr marL="742950" lvl="1" indent="-285750" algn="just" rtl="0">
              <a:spcBef>
                <a:spcPts val="45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❑"/>
            </a:pPr>
            <a:r>
              <a:rPr lang="en-US" sz="3600">
                <a:solidFill>
                  <a:srgbClr val="002060"/>
                </a:solidFill>
              </a:rPr>
              <a:t>If we remove the transition </a:t>
            </a:r>
            <a:r>
              <a:rPr lang="en-US" sz="3600" b="1">
                <a:solidFill>
                  <a:srgbClr val="002060"/>
                </a:solidFill>
              </a:rPr>
              <a:t>t</a:t>
            </a:r>
            <a:r>
              <a:rPr lang="en-US" sz="3600" b="1" baseline="-25000">
                <a:solidFill>
                  <a:srgbClr val="002060"/>
                </a:solidFill>
              </a:rPr>
              <a:t>3</a:t>
            </a:r>
            <a:r>
              <a:rPr lang="en-US" sz="3600">
                <a:solidFill>
                  <a:srgbClr val="002060"/>
                </a:solidFill>
              </a:rPr>
              <a:t> from </a:t>
            </a:r>
            <a:r>
              <a:rPr lang="en-US" sz="3600" b="1">
                <a:solidFill>
                  <a:srgbClr val="002060"/>
                </a:solidFill>
              </a:rPr>
              <a:t>s</a:t>
            </a:r>
            <a:r>
              <a:rPr lang="en-US" sz="3600" b="1" baseline="-25000">
                <a:solidFill>
                  <a:srgbClr val="002060"/>
                </a:solidFill>
              </a:rPr>
              <a:t>1</a:t>
            </a:r>
            <a:r>
              <a:rPr lang="en-US" sz="3600" b="1">
                <a:solidFill>
                  <a:srgbClr val="002060"/>
                </a:solidFill>
              </a:rPr>
              <a:t>-s</a:t>
            </a:r>
            <a:r>
              <a:rPr lang="en-US" sz="3600" b="1" baseline="-25000">
                <a:solidFill>
                  <a:srgbClr val="002060"/>
                </a:solidFill>
              </a:rPr>
              <a:t>3 </a:t>
            </a:r>
            <a:r>
              <a:rPr lang="en-US" sz="3600">
                <a:solidFill>
                  <a:srgbClr val="002060"/>
                </a:solidFill>
              </a:rPr>
              <a:t>then the system is secure.</a:t>
            </a:r>
            <a:r>
              <a:rPr lang="en-US" sz="3600" b="1" baseline="-25000">
                <a:solidFill>
                  <a:srgbClr val="002060"/>
                </a:solidFill>
              </a:rPr>
              <a:t> </a:t>
            </a:r>
            <a:endParaRPr sz="3600">
              <a:solidFill>
                <a:srgbClr val="002060"/>
              </a:solidFill>
            </a:endParaRPr>
          </a:p>
          <a:p>
            <a:pPr marL="742950" lvl="1" indent="-142875" algn="just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36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531" y="3346845"/>
            <a:ext cx="3986213" cy="14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PresentationFormat>On-screen Show (4:3)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</vt:lpstr>
      <vt:lpstr>Calibri</vt:lpstr>
      <vt:lpstr>EB Garamond</vt:lpstr>
      <vt:lpstr>Noto Sans Symbols</vt:lpstr>
      <vt:lpstr>Schoolbell</vt:lpstr>
      <vt:lpstr>Office Theme</vt:lpstr>
      <vt:lpstr>Fundamentals of Computer Security Course Code: 20B12CS332</vt:lpstr>
      <vt:lpstr>Slide 2</vt:lpstr>
      <vt:lpstr>Slide 3</vt:lpstr>
      <vt:lpstr>Methods of Defense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Security Course Code: 20B12CS332</dc:title>
  <dc:creator>AMAN</dc:creator>
  <cp:lastModifiedBy>AMAN</cp:lastModifiedBy>
  <cp:revision>1</cp:revision>
  <dcterms:modified xsi:type="dcterms:W3CDTF">2022-08-01T06:00:36Z</dcterms:modified>
</cp:coreProperties>
</file>