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258" r:id="rId4"/>
    <p:sldId id="263" r:id="rId5"/>
    <p:sldId id="264" r:id="rId6"/>
    <p:sldId id="265" r:id="rId7"/>
    <p:sldId id="266" r:id="rId8"/>
    <p:sldId id="267" r:id="rId9"/>
    <p:sldId id="268" r:id="rId10"/>
    <p:sldId id="271" r:id="rId11"/>
    <p:sldId id="272" r:id="rId12"/>
    <p:sldId id="273" r:id="rId13"/>
    <p:sldId id="274" r:id="rId14"/>
    <p:sldId id="275" r:id="rId15"/>
    <p:sldId id="278" r:id="rId16"/>
    <p:sldId id="290" r:id="rId17"/>
    <p:sldId id="291" r:id="rId18"/>
    <p:sldId id="292" r:id="rId19"/>
    <p:sldId id="293" r:id="rId20"/>
    <p:sldId id="294" r:id="rId21"/>
    <p:sldId id="295" r:id="rId22"/>
    <p:sldId id="296" r:id="rId23"/>
    <p:sldId id="297" r:id="rId24"/>
    <p:sldId id="298" r:id="rId25"/>
    <p:sldId id="30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577" autoAdjust="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8D9D5-0B21-4F48-A6EF-D05C601DDCDB}" type="datetimeFigureOut">
              <a:rPr lang="en-US" smtClean="0"/>
              <a:pPr/>
              <a:t>8/9/2022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2D26B-96BB-41D4-BA46-CE5CAC4C923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18</a:t>
            </a:fld>
            <a:endParaRPr/>
          </a:p>
        </p:txBody>
      </p:sp>
      <p:sp>
        <p:nvSpPr>
          <p:cNvPr id="251" name="Google Shape;25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Biba [BIBA77] models deals with integrity, and is concerned with the unauthorized modification of data. The basic elements of the Biba model are like the BLP model. As with BLP, the Biba model deals with subjects and objects. Each subject and object is assigned an integrity level, denoted as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and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 for subject </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and object </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 respectively. A simple hierarchical classification can be used, in which there is a strict ordering of levels from lowest to highest. Biba then proposes a number of alternative policies that can be imposed on this model. The most relevant is the strict integrity policy, based on the following rules:</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Simple integrity:</a:t>
            </a:r>
            <a:r>
              <a:rPr lang="en-US">
                <a:latin typeface="Times New Roman"/>
                <a:ea typeface="Times New Roman"/>
                <a:cs typeface="Times New Roman"/>
                <a:sym typeface="Times New Roman"/>
              </a:rPr>
              <a:t> A subject can modify an object only if the integrity level of the subject dominates the integrity level of the object: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Integrity confinement:</a:t>
            </a:r>
            <a:r>
              <a:rPr lang="en-US">
                <a:latin typeface="Times New Roman"/>
                <a:ea typeface="Times New Roman"/>
                <a:cs typeface="Times New Roman"/>
                <a:sym typeface="Times New Roman"/>
              </a:rPr>
              <a:t> A subject can read on object only if the integrity level of the subject is dominated by the integrity level of the object: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Invocation property:</a:t>
            </a:r>
            <a:r>
              <a:rPr lang="en-US">
                <a:latin typeface="Times New Roman"/>
                <a:ea typeface="Times New Roman"/>
                <a:cs typeface="Times New Roman"/>
                <a:sym typeface="Times New Roman"/>
              </a:rPr>
              <a:t> A subject can invoke another subject only if the integrity level of the 1st subject dominates the integrity level of the 2nd subject: I(</a:t>
            </a:r>
            <a:r>
              <a:rPr lang="en-US" i="1">
                <a:latin typeface="Times New Roman"/>
                <a:ea typeface="Times New Roman"/>
                <a:cs typeface="Times New Roman"/>
                <a:sym typeface="Times New Roman"/>
              </a:rPr>
              <a:t>S</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S</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simple integrity rule is the logical write-up restriction that prevents contamination of high-integrity data. Figure 10.4 illustrates the need for the integrity confinement rule. A low-integrity process may read low-integrity data but is prevented from contaminating a high-integrity file with that data by the simple integrity rule. If only this rule is in force, a high-integrity process could conceivably copy low-integrity data into a high-integrity file. Normally, one would trust a high-integrity process to not contaminate a high-integrity file, but an error in the code or a Trojan horse could result in such contamination. Hence the need for the integrity confinement rule.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21</a:t>
            </a:fld>
            <a:endParaRPr/>
          </a:p>
        </p:txBody>
      </p:sp>
      <p:sp>
        <p:nvSpPr>
          <p:cNvPr id="270" name="Google Shape;27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A more elaborate and perhaps more practical integrity model was proposed by Clark and Wilson. The Clark-Wilson model (CWM) is aimed at commercial rather than military applications, and closely models real commercial operations. Figure 10.5 illustrates the rules in this model. The rules combine to form a two-part integrity assurance facility, in which certification is done by a security officer with respect to an integrity policy, and enforcement is done by the system. The rules are:</a:t>
            </a:r>
            <a:endParaRPr/>
          </a:p>
          <a:p>
            <a:pPr marL="0" lvl="0" indent="0" algn="l" rtl="0">
              <a:spcBef>
                <a:spcPts val="0"/>
              </a:spcBef>
              <a:spcAft>
                <a:spcPts val="0"/>
              </a:spcAft>
              <a:buSzPts val="1800"/>
              <a:buFont typeface="Times New Roman"/>
              <a:buNone/>
            </a:pPr>
            <a:r>
              <a:rPr lang="en-US" b="1" dirty="0" err="1">
                <a:latin typeface="Times New Roman"/>
                <a:ea typeface="Times New Roman"/>
                <a:cs typeface="Times New Roman"/>
                <a:sym typeface="Times New Roman"/>
              </a:rPr>
              <a:t>Cl</a:t>
            </a:r>
            <a:r>
              <a:rPr lang="en-US" b="1"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All IVPs must ensure all CDIs are in a valid state at the time the IVP is run.</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C2: </a:t>
            </a:r>
            <a:r>
              <a:rPr lang="en-US" dirty="0">
                <a:latin typeface="Times New Roman"/>
                <a:ea typeface="Times New Roman"/>
                <a:cs typeface="Times New Roman"/>
                <a:sym typeface="Times New Roman"/>
              </a:rPr>
              <a:t>All TPs must be certified to be valid.</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El:</a:t>
            </a:r>
            <a:r>
              <a:rPr lang="en-US" dirty="0">
                <a:latin typeface="Times New Roman"/>
                <a:ea typeface="Times New Roman"/>
                <a:cs typeface="Times New Roman"/>
                <a:sym typeface="Times New Roman"/>
              </a:rPr>
              <a:t> system must maintain a list of relations from C2, and must ensure manipulation of any CDI is by a </a:t>
            </a:r>
            <a:r>
              <a:rPr lang="en-US" dirty="0" err="1">
                <a:latin typeface="Times New Roman"/>
                <a:ea typeface="Times New Roman"/>
                <a:cs typeface="Times New Roman"/>
                <a:sym typeface="Times New Roman"/>
              </a:rPr>
              <a:t>TP,as</a:t>
            </a:r>
            <a:r>
              <a:rPr lang="en-US" dirty="0">
                <a:latin typeface="Times New Roman"/>
                <a:ea typeface="Times New Roman"/>
                <a:cs typeface="Times New Roman"/>
                <a:sym typeface="Times New Roman"/>
              </a:rPr>
              <a:t> specified in some relation.</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E2:</a:t>
            </a:r>
            <a:r>
              <a:rPr lang="en-US" dirty="0">
                <a:latin typeface="Times New Roman"/>
                <a:ea typeface="Times New Roman"/>
                <a:cs typeface="Times New Roman"/>
                <a:sym typeface="Times New Roman"/>
              </a:rPr>
              <a:t> system must maintain a list of relations of the form: (</a:t>
            </a:r>
            <a:r>
              <a:rPr lang="en-US" dirty="0" err="1">
                <a:latin typeface="Times New Roman"/>
                <a:ea typeface="Times New Roman"/>
                <a:cs typeface="Times New Roman"/>
                <a:sym typeface="Times New Roman"/>
              </a:rPr>
              <a:t>UserID</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TPi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CDIa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CDIb</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CDIc</a:t>
            </a:r>
            <a:r>
              <a:rPr lang="en-US" dirty="0">
                <a:latin typeface="Times New Roman"/>
                <a:ea typeface="Times New Roman"/>
                <a:cs typeface="Times New Roman"/>
                <a:sym typeface="Times New Roman"/>
              </a:rPr>
              <a:t>, . ..)), which relates a user, a TP, and data objects that TP may reference.</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C3: </a:t>
            </a:r>
            <a:r>
              <a:rPr lang="en-US" dirty="0">
                <a:latin typeface="Times New Roman"/>
                <a:ea typeface="Times New Roman"/>
                <a:cs typeface="Times New Roman"/>
                <a:sym typeface="Times New Roman"/>
              </a:rPr>
              <a:t>list of relations in E2 must be certified to meet the separation of duty requirement.</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E3</a:t>
            </a:r>
            <a:r>
              <a:rPr lang="en-US" dirty="0">
                <a:latin typeface="Times New Roman"/>
                <a:ea typeface="Times New Roman"/>
                <a:cs typeface="Times New Roman"/>
                <a:sym typeface="Times New Roman"/>
              </a:rPr>
              <a:t>: system must authenticate the identity of each user attempting to execute a TP.</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C4: </a:t>
            </a:r>
            <a:r>
              <a:rPr lang="en-US" dirty="0">
                <a:latin typeface="Times New Roman"/>
                <a:ea typeface="Times New Roman"/>
                <a:cs typeface="Times New Roman"/>
                <a:sym typeface="Times New Roman"/>
              </a:rPr>
              <a:t>All TPs must be certified to write to an append-only CDI (the log) all info.</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C5: </a:t>
            </a:r>
            <a:r>
              <a:rPr lang="en-US" dirty="0">
                <a:latin typeface="Times New Roman"/>
                <a:ea typeface="Times New Roman"/>
                <a:cs typeface="Times New Roman"/>
                <a:sym typeface="Times New Roman"/>
              </a:rPr>
              <a:t>Any TP that takes a UDI as an input value must be certified to perform only valid transformations, or else no transformations, for any possible value of the UDI. </a:t>
            </a:r>
            <a:endParaRPr/>
          </a:p>
          <a:p>
            <a:pPr marL="0" lvl="0" indent="0" algn="l" rtl="0">
              <a:spcBef>
                <a:spcPts val="0"/>
              </a:spcBef>
              <a:spcAft>
                <a:spcPts val="0"/>
              </a:spcAft>
              <a:buSzPts val="1800"/>
              <a:buFont typeface="Times New Roman"/>
              <a:buNone/>
            </a:pPr>
            <a:r>
              <a:rPr lang="en-US" b="1" dirty="0">
                <a:latin typeface="Times New Roman"/>
                <a:ea typeface="Times New Roman"/>
                <a:cs typeface="Times New Roman"/>
                <a:sym typeface="Times New Roman"/>
              </a:rPr>
              <a:t>E4: </a:t>
            </a:r>
            <a:r>
              <a:rPr lang="en-US" dirty="0">
                <a:latin typeface="Times New Roman"/>
                <a:ea typeface="Times New Roman"/>
                <a:cs typeface="Times New Roman"/>
                <a:sym typeface="Times New Roman"/>
              </a:rPr>
              <a:t>Only the agent permitted to certify entities may change the list of such entities associated with other entities.</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See text for further details.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22</a:t>
            </a:fld>
            <a:endParaRPr/>
          </a:p>
        </p:txBody>
      </p:sp>
      <p:sp>
        <p:nvSpPr>
          <p:cNvPr id="278" name="Google Shape;27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Biba [BIBA77] models deals with integrity, and is concerned with the unauthorized modification of data. The basic elements of the Biba model are like the BLP model. As with BLP, the Biba model deals with subjects and objects. Each subject and object is assigned an integrity level, denoted as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and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 for subject </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and object </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 respectively. A simple hierarchical classification can be used, in which there is a strict ordering of levels from lowest to highest. Biba then proposes a number of alternative policies that can be imposed on this model. The most relevant is the strict integrity policy, based on the following rules:</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Simple integrity:</a:t>
            </a:r>
            <a:r>
              <a:rPr lang="en-US">
                <a:latin typeface="Times New Roman"/>
                <a:ea typeface="Times New Roman"/>
                <a:cs typeface="Times New Roman"/>
                <a:sym typeface="Times New Roman"/>
              </a:rPr>
              <a:t> A subject can modify an object only if the integrity level of the subject dominates the integrity level of the object: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Integrity confinement:</a:t>
            </a:r>
            <a:r>
              <a:rPr lang="en-US">
                <a:latin typeface="Times New Roman"/>
                <a:ea typeface="Times New Roman"/>
                <a:cs typeface="Times New Roman"/>
                <a:sym typeface="Times New Roman"/>
              </a:rPr>
              <a:t> A subject can read on object only if the integrity level of the subject is dominated by the integrity level of the object: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Invocation property:</a:t>
            </a:r>
            <a:r>
              <a:rPr lang="en-US">
                <a:latin typeface="Times New Roman"/>
                <a:ea typeface="Times New Roman"/>
                <a:cs typeface="Times New Roman"/>
                <a:sym typeface="Times New Roman"/>
              </a:rPr>
              <a:t> A subject can invoke another subject only if the integrity level of the 1st subject dominates the integrity level of the 2nd subject: I(</a:t>
            </a:r>
            <a:r>
              <a:rPr lang="en-US" i="1">
                <a:latin typeface="Times New Roman"/>
                <a:ea typeface="Times New Roman"/>
                <a:cs typeface="Times New Roman"/>
                <a:sym typeface="Times New Roman"/>
              </a:rPr>
              <a:t>S</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S</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simple integrity rule is the logical write-up restriction that prevents contamination of high-integrity data. Figure 10.4 illustrates the need for the integrity confinement rule. A low-integrity process may read low-integrity data but is prevented from contaminating a high-integrity file with that data by the simple integrity rule. If only this rule is in force, a high-integrity process could conceivably copy low-integrity data into a high-integrity file. Normally, one would trust a high-integrity process to not contaminate a high-integrity file, but an error in the code or a Trojan horse could result in such contamination. Hence the need for the integrity confinement rule.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23</a:t>
            </a:fld>
            <a:endParaRPr/>
          </a:p>
        </p:txBody>
      </p:sp>
      <p:sp>
        <p:nvSpPr>
          <p:cNvPr id="285" name="Google Shape;28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Biba [BIBA77] models deals with integrity, and is concerned with the unauthorized modification of data. The basic elements of the Biba model are like the BLP model. As with BLP, the Biba model deals with subjects and objects. Each subject and object is assigned an integrity level, denoted as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and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 for subject </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and object </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 respectively. A simple hierarchical classification can be used, in which there is a strict ordering of levels from lowest to highest. Biba then proposes a number of alternative policies that can be imposed on this model. The most relevant is the strict integrity policy, based on the following rules:</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Simple integrity:</a:t>
            </a:r>
            <a:r>
              <a:rPr lang="en-US">
                <a:latin typeface="Times New Roman"/>
                <a:ea typeface="Times New Roman"/>
                <a:cs typeface="Times New Roman"/>
                <a:sym typeface="Times New Roman"/>
              </a:rPr>
              <a:t> A subject can modify an object only if the integrity level of the subject dominates the integrity level of the object: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Integrity confinement:</a:t>
            </a:r>
            <a:r>
              <a:rPr lang="en-US">
                <a:latin typeface="Times New Roman"/>
                <a:ea typeface="Times New Roman"/>
                <a:cs typeface="Times New Roman"/>
                <a:sym typeface="Times New Roman"/>
              </a:rPr>
              <a:t> A subject can read on object only if the integrity level of the subject is dominated by the integrity level of the object: I(</a:t>
            </a:r>
            <a:r>
              <a:rPr lang="en-US" i="1">
                <a:latin typeface="Times New Roman"/>
                <a:ea typeface="Times New Roman"/>
                <a:cs typeface="Times New Roman"/>
                <a:sym typeface="Times New Roman"/>
              </a:rPr>
              <a:t>S</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O</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Invocation property:</a:t>
            </a:r>
            <a:r>
              <a:rPr lang="en-US">
                <a:latin typeface="Times New Roman"/>
                <a:ea typeface="Times New Roman"/>
                <a:cs typeface="Times New Roman"/>
                <a:sym typeface="Times New Roman"/>
              </a:rPr>
              <a:t> A subject can invoke another subject only if the integrity level of the 1st subject dominates the integrity level of the 2nd subject: I(</a:t>
            </a:r>
            <a:r>
              <a:rPr lang="en-US" i="1">
                <a:latin typeface="Times New Roman"/>
                <a:ea typeface="Times New Roman"/>
                <a:cs typeface="Times New Roman"/>
                <a:sym typeface="Times New Roman"/>
              </a:rPr>
              <a:t>S</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 I(</a:t>
            </a:r>
            <a:r>
              <a:rPr lang="en-US" i="1">
                <a:latin typeface="Times New Roman"/>
                <a:ea typeface="Times New Roman"/>
                <a:cs typeface="Times New Roman"/>
                <a:sym typeface="Times New Roman"/>
              </a:rPr>
              <a:t>S</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simple integrity rule is the logical write-up restriction that prevents contamination of high-integrity data. Figure 10.4 illustrates the need for the integrity confinement rule. A low-integrity process may read low-integrity data but is prevented from contaminating a high-integrity file with that data by the simple integrity rule. If only this rule is in force, a high-integrity process could conceivably copy low-integrity data into a high-integrity file. Normally, one would trust a high-integrity process to not contaminate a high-integrity file, but an error in the code or a Trojan horse could result in such contamination. Hence the need for the integrity confinement rule.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24</a:t>
            </a:fld>
            <a:endParaRPr/>
          </a:p>
        </p:txBody>
      </p:sp>
      <p:sp>
        <p:nvSpPr>
          <p:cNvPr id="292" name="Google Shape;29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Chinese Wall Model (CWM) takes a quite different approach to specifying integrity and confidentiality than any of the approaches we have examined so far. The model was developed for commercial applications in which conflicts of interest can arise. The principal idea behind the CWM is the use of a Chinese wall to prevent a conflict of interest. Figure 10.6a gives an example. There are datasets representing banks, oil companies, and gas companies. All bank datasets are in one CI, all oil company datasets in another CI, and so forth. In contrast to the models we have studies so far, the history of a subject's previous access determines access control. The basis of the Chinese wall policy is that subjects are only allowed access to information that is not held to conflict with any other information that they already possess. Once a subject accesses information from one dataset, a wall is set up to protect information in other datasets in the same CI. The subject can access information on one side of the wall but not the other side. Further, information in other CIs is initially not considered to be on one side or the other of the wall but out in the open. When additional accesses are made in other CIs by the same subject, the shape of the wall changes to maintain the desired protection. Further, each subject is controlled by his or her own wall - the walls for different subjects are different. To enforce this, two rules are needed:</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Simple security rule: </a:t>
            </a:r>
            <a:r>
              <a:rPr lang="en-US">
                <a:latin typeface="Times New Roman"/>
                <a:ea typeface="Times New Roman"/>
                <a:cs typeface="Times New Roman"/>
                <a:sym typeface="Times New Roman"/>
              </a:rPr>
              <a:t>A subject S can read on object O only if: O is in the same DS as an object already accessed by S, </a:t>
            </a:r>
            <a:r>
              <a:rPr lang="en-US" b="1">
                <a:latin typeface="Times New Roman"/>
                <a:ea typeface="Times New Roman"/>
                <a:cs typeface="Times New Roman"/>
                <a:sym typeface="Times New Roman"/>
              </a:rPr>
              <a:t>or </a:t>
            </a:r>
            <a:r>
              <a:rPr lang="en-US">
                <a:latin typeface="Times New Roman"/>
                <a:ea typeface="Times New Roman"/>
                <a:cs typeface="Times New Roman"/>
                <a:sym typeface="Times New Roman"/>
              </a:rPr>
              <a:t>O belongs to a CI from which S has not yet accessed any information. Figure 10.6b and c illustrate the operation of this rule. </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*-property rule: </a:t>
            </a:r>
            <a:r>
              <a:rPr lang="en-US">
                <a:latin typeface="Times New Roman"/>
                <a:ea typeface="Times New Roman"/>
                <a:cs typeface="Times New Roman"/>
                <a:sym typeface="Times New Roman"/>
              </a:rPr>
              <a:t>A subject S can write an object O only if: S can read O according to the simple security rule, </a:t>
            </a:r>
            <a:r>
              <a:rPr lang="en-US" b="1">
                <a:latin typeface="Times New Roman"/>
                <a:ea typeface="Times New Roman"/>
                <a:cs typeface="Times New Roman"/>
                <a:sym typeface="Times New Roman"/>
              </a:rPr>
              <a:t>and</a:t>
            </a:r>
            <a:r>
              <a:rPr lang="en-US">
                <a:latin typeface="Times New Roman"/>
                <a:ea typeface="Times New Roman"/>
                <a:cs typeface="Times New Roman"/>
                <a:sym typeface="Times New Roman"/>
              </a:rPr>
              <a:t> All objects that S can read are in the same DS as O. Thus, in Figure 10.6, neither John nor Jane has write access to any objects.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25</a:t>
            </a:fld>
            <a:endParaRPr/>
          </a:p>
        </p:txBody>
      </p:sp>
      <p:sp>
        <p:nvSpPr>
          <p:cNvPr id="434" name="Google Shape;43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11</a:t>
            </a:fld>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BLP model was developed in the 1970s as a formal model for access control. The model relied on the access control concept described in Chapter 4 (e.g., Figure 4.4). In the model, each subject and each object is assigned a </a:t>
            </a:r>
            <a:r>
              <a:rPr lang="en-US" b="1">
                <a:latin typeface="Times New Roman"/>
                <a:ea typeface="Times New Roman"/>
                <a:cs typeface="Times New Roman"/>
                <a:sym typeface="Times New Roman"/>
              </a:rPr>
              <a:t>security class</a:t>
            </a:r>
            <a:r>
              <a:rPr lang="en-US">
                <a:latin typeface="Times New Roman"/>
                <a:ea typeface="Times New Roman"/>
                <a:cs typeface="Times New Roman"/>
                <a:sym typeface="Times New Roman"/>
              </a:rPr>
              <a:t>. In the simplest formulation, security classes form a strict hierarchy and are referred to as </a:t>
            </a:r>
            <a:r>
              <a:rPr lang="en-US" b="1">
                <a:latin typeface="Times New Roman"/>
                <a:ea typeface="Times New Roman"/>
                <a:cs typeface="Times New Roman"/>
                <a:sym typeface="Times New Roman"/>
              </a:rPr>
              <a:t>security levels</a:t>
            </a:r>
            <a:r>
              <a:rPr lang="en-US">
                <a:latin typeface="Times New Roman"/>
                <a:ea typeface="Times New Roman"/>
                <a:cs typeface="Times New Roman"/>
                <a:sym typeface="Times New Roman"/>
              </a:rPr>
              <a:t>. One example is the U.S. military classification scheme:</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top secret &gt; secret &gt; confidential &gt; unclassified</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This concept is equally applicable in other areas, where information can be organized into gross categories and users can be granted clearances to access certain categories of data. For example, the highest level of security might be for strategic corporate planning documents and data, accessible by only corporate officers and their staff; next might come sensitive financial and personnel data, accessible only by administration personnel, corporate officers, and so on.</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A subject is said to have a </a:t>
            </a:r>
            <a:r>
              <a:rPr lang="en-US" b="1">
                <a:latin typeface="Times New Roman"/>
                <a:ea typeface="Times New Roman"/>
                <a:cs typeface="Times New Roman"/>
                <a:sym typeface="Times New Roman"/>
              </a:rPr>
              <a:t>security clearance</a:t>
            </a:r>
            <a:r>
              <a:rPr lang="en-US">
                <a:latin typeface="Times New Roman"/>
                <a:ea typeface="Times New Roman"/>
                <a:cs typeface="Times New Roman"/>
                <a:sym typeface="Times New Roman"/>
              </a:rPr>
              <a:t> of a given level; an object is said to have a </a:t>
            </a:r>
            <a:r>
              <a:rPr lang="en-US" b="1">
                <a:latin typeface="Times New Roman"/>
                <a:ea typeface="Times New Roman"/>
                <a:cs typeface="Times New Roman"/>
                <a:sym typeface="Times New Roman"/>
              </a:rPr>
              <a:t>security classification</a:t>
            </a:r>
            <a:r>
              <a:rPr lang="en-US">
                <a:latin typeface="Times New Roman"/>
                <a:ea typeface="Times New Roman"/>
                <a:cs typeface="Times New Roman"/>
                <a:sym typeface="Times New Roman"/>
              </a:rPr>
              <a:t> of a given level. The security classes control the manner by which a subject may access an object. The model defined four access modes, although the authors pointed out that in specific implementation environments, a different set of modes might be used. The modes are: read, append, write, execute.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14</a:t>
            </a:fld>
            <a:endParaRPr/>
          </a:p>
        </p:txBody>
      </p:sp>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BLP model was developed in the 1970s as a formal model for access control. The model relied on the access control concept described in Chapter 4 (e.g., Figure 4.4). In the model, each subject and each object is assigned a </a:t>
            </a:r>
            <a:r>
              <a:rPr lang="en-US" b="1">
                <a:latin typeface="Times New Roman"/>
                <a:ea typeface="Times New Roman"/>
                <a:cs typeface="Times New Roman"/>
                <a:sym typeface="Times New Roman"/>
              </a:rPr>
              <a:t>security class</a:t>
            </a:r>
            <a:r>
              <a:rPr lang="en-US">
                <a:latin typeface="Times New Roman"/>
                <a:ea typeface="Times New Roman"/>
                <a:cs typeface="Times New Roman"/>
                <a:sym typeface="Times New Roman"/>
              </a:rPr>
              <a:t>. In the simplest formulation, security classes form a strict hierarchy and are referred to as </a:t>
            </a:r>
            <a:r>
              <a:rPr lang="en-US" b="1">
                <a:latin typeface="Times New Roman"/>
                <a:ea typeface="Times New Roman"/>
                <a:cs typeface="Times New Roman"/>
                <a:sym typeface="Times New Roman"/>
              </a:rPr>
              <a:t>security levels</a:t>
            </a:r>
            <a:r>
              <a:rPr lang="en-US">
                <a:latin typeface="Times New Roman"/>
                <a:ea typeface="Times New Roman"/>
                <a:cs typeface="Times New Roman"/>
                <a:sym typeface="Times New Roman"/>
              </a:rPr>
              <a:t>. One example is the U.S. military classification scheme:</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	top secret &gt; secret &gt; confidential &gt; unclassified</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This concept is equally applicable in other areas, where information can be organized into gross categories and users can be granted clearances to access certain categories of data. For example, the highest level of security might be for strategic corporate planning documents and data, accessible by only corporate officers and their staff; next might come sensitive financial and personnel data, accessible only by administration personnel, corporate officers, and so on.</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A subject is said to have a </a:t>
            </a:r>
            <a:r>
              <a:rPr lang="en-US" b="1">
                <a:latin typeface="Times New Roman"/>
                <a:ea typeface="Times New Roman"/>
                <a:cs typeface="Times New Roman"/>
                <a:sym typeface="Times New Roman"/>
              </a:rPr>
              <a:t>security clearance</a:t>
            </a:r>
            <a:r>
              <a:rPr lang="en-US">
                <a:latin typeface="Times New Roman"/>
                <a:ea typeface="Times New Roman"/>
                <a:cs typeface="Times New Roman"/>
                <a:sym typeface="Times New Roman"/>
              </a:rPr>
              <a:t> of a given level; an object is said to have a </a:t>
            </a:r>
            <a:r>
              <a:rPr lang="en-US" b="1">
                <a:latin typeface="Times New Roman"/>
                <a:ea typeface="Times New Roman"/>
                <a:cs typeface="Times New Roman"/>
                <a:sym typeface="Times New Roman"/>
              </a:rPr>
              <a:t>security classification</a:t>
            </a:r>
            <a:r>
              <a:rPr lang="en-US">
                <a:latin typeface="Times New Roman"/>
                <a:ea typeface="Times New Roman"/>
                <a:cs typeface="Times New Roman"/>
                <a:sym typeface="Times New Roman"/>
              </a:rPr>
              <a:t> of a given level. The security classes control the manner by which a subject may access an object. The model defined four access modes, although the authors pointed out that in specific implementation environments, a different set of modes might be used. The modes are: read, append, write, execute.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15</a:t>
            </a:fld>
            <a:endParaRPr/>
          </a:p>
        </p:txBody>
      </p:sp>
      <p:sp>
        <p:nvSpPr>
          <p:cNvPr id="144" name="Google Shape;1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The BLP model includes a set of rules based on abstract operations that change the state of the system. Each rule is governed by the BLP three properties, and are:</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1. Get access: </a:t>
            </a:r>
            <a:r>
              <a:rPr lang="en-US">
                <a:latin typeface="Times New Roman"/>
                <a:ea typeface="Times New Roman"/>
                <a:cs typeface="Times New Roman"/>
                <a:sym typeface="Times New Roman"/>
              </a:rPr>
              <a:t>Add a triple (</a:t>
            </a:r>
            <a:r>
              <a:rPr lang="en-US" i="1">
                <a:latin typeface="Times New Roman"/>
                <a:ea typeface="Times New Roman"/>
                <a:cs typeface="Times New Roman"/>
                <a:sym typeface="Times New Roman"/>
              </a:rPr>
              <a:t>subject</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object</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access-mode</a:t>
            </a:r>
            <a:r>
              <a:rPr lang="en-US">
                <a:latin typeface="Times New Roman"/>
                <a:ea typeface="Times New Roman"/>
                <a:cs typeface="Times New Roman"/>
                <a:sym typeface="Times New Roman"/>
              </a:rPr>
              <a:t>) to the current access set </a:t>
            </a:r>
            <a:r>
              <a:rPr lang="en-US" i="1">
                <a:latin typeface="Times New Roman"/>
                <a:ea typeface="Times New Roman"/>
                <a:cs typeface="Times New Roman"/>
                <a:sym typeface="Times New Roman"/>
              </a:rPr>
              <a:t>b</a:t>
            </a:r>
            <a:r>
              <a:rPr lang="en-US">
                <a:latin typeface="Times New Roman"/>
                <a:ea typeface="Times New Roman"/>
                <a:cs typeface="Times New Roman"/>
                <a:sym typeface="Times New Roman"/>
              </a:rPr>
              <a:t>. Used by a subject to initiate access to an object in the requested mode.</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2. Release access: </a:t>
            </a:r>
            <a:r>
              <a:rPr lang="en-US">
                <a:latin typeface="Times New Roman"/>
                <a:ea typeface="Times New Roman"/>
                <a:cs typeface="Times New Roman"/>
                <a:sym typeface="Times New Roman"/>
              </a:rPr>
              <a:t>Remove a triple (</a:t>
            </a:r>
            <a:r>
              <a:rPr lang="en-US" i="1">
                <a:latin typeface="Times New Roman"/>
                <a:ea typeface="Times New Roman"/>
                <a:cs typeface="Times New Roman"/>
                <a:sym typeface="Times New Roman"/>
              </a:rPr>
              <a:t>subject</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object</a:t>
            </a:r>
            <a:r>
              <a:rPr lang="en-US">
                <a:latin typeface="Times New Roman"/>
                <a:ea typeface="Times New Roman"/>
                <a:cs typeface="Times New Roman"/>
                <a:sym typeface="Times New Roman"/>
              </a:rPr>
              <a:t>, </a:t>
            </a:r>
            <a:r>
              <a:rPr lang="en-US" i="1">
                <a:latin typeface="Times New Roman"/>
                <a:ea typeface="Times New Roman"/>
                <a:cs typeface="Times New Roman"/>
                <a:sym typeface="Times New Roman"/>
              </a:rPr>
              <a:t>access-mode</a:t>
            </a:r>
            <a:r>
              <a:rPr lang="en-US">
                <a:latin typeface="Times New Roman"/>
                <a:ea typeface="Times New Roman"/>
                <a:cs typeface="Times New Roman"/>
                <a:sym typeface="Times New Roman"/>
              </a:rPr>
              <a:t>) from the current access set </a:t>
            </a:r>
            <a:r>
              <a:rPr lang="en-US" i="1">
                <a:latin typeface="Times New Roman"/>
                <a:ea typeface="Times New Roman"/>
                <a:cs typeface="Times New Roman"/>
                <a:sym typeface="Times New Roman"/>
              </a:rPr>
              <a:t>b</a:t>
            </a:r>
            <a:r>
              <a:rPr lang="en-US">
                <a:latin typeface="Times New Roman"/>
                <a:ea typeface="Times New Roman"/>
                <a:cs typeface="Times New Roman"/>
                <a:sym typeface="Times New Roman"/>
              </a:rPr>
              <a:t>. Used to release previously initiated access.</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3. Change object level: </a:t>
            </a:r>
            <a:r>
              <a:rPr lang="en-US">
                <a:latin typeface="Times New Roman"/>
                <a:ea typeface="Times New Roman"/>
                <a:cs typeface="Times New Roman"/>
                <a:sym typeface="Times New Roman"/>
              </a:rPr>
              <a:t>Change the value of </a:t>
            </a:r>
            <a:r>
              <a:rPr lang="en-US" i="1">
                <a:latin typeface="Times New Roman"/>
                <a:ea typeface="Times New Roman"/>
                <a:cs typeface="Times New Roman"/>
                <a:sym typeface="Times New Roman"/>
              </a:rPr>
              <a:t>f</a:t>
            </a:r>
            <a:r>
              <a:rPr lang="en-US" i="1" baseline="-25000">
                <a:latin typeface="Times New Roman"/>
                <a:ea typeface="Times New Roman"/>
                <a:cs typeface="Times New Roman"/>
                <a:sym typeface="Times New Roman"/>
              </a:rPr>
              <a:t>o</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O</a:t>
            </a:r>
            <a:r>
              <a:rPr lang="en-US" i="1" baseline="-25000">
                <a:latin typeface="Times New Roman"/>
                <a:ea typeface="Times New Roman"/>
                <a:cs typeface="Times New Roman"/>
                <a:sym typeface="Times New Roman"/>
              </a:rPr>
              <a:t>j</a:t>
            </a:r>
            <a:r>
              <a:rPr lang="en-US">
                <a:latin typeface="Times New Roman"/>
                <a:ea typeface="Times New Roman"/>
                <a:cs typeface="Times New Roman"/>
                <a:sym typeface="Times New Roman"/>
              </a:rPr>
              <a:t>) for some object </a:t>
            </a:r>
            <a:r>
              <a:rPr lang="en-US" i="1">
                <a:latin typeface="Times New Roman"/>
                <a:ea typeface="Times New Roman"/>
                <a:cs typeface="Times New Roman"/>
                <a:sym typeface="Times New Roman"/>
              </a:rPr>
              <a:t>O</a:t>
            </a:r>
            <a:r>
              <a:rPr lang="en-US" i="1" baseline="-25000">
                <a:latin typeface="Times New Roman"/>
                <a:ea typeface="Times New Roman"/>
                <a:cs typeface="Times New Roman"/>
                <a:sym typeface="Times New Roman"/>
              </a:rPr>
              <a:t>j</a:t>
            </a:r>
            <a:r>
              <a:rPr lang="en-US">
                <a:latin typeface="Times New Roman"/>
                <a:ea typeface="Times New Roman"/>
                <a:cs typeface="Times New Roman"/>
                <a:sym typeface="Times New Roman"/>
              </a:rPr>
              <a:t>. Used by a subject to alter the security level of an object.</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4. Change current level: </a:t>
            </a:r>
            <a:r>
              <a:rPr lang="en-US">
                <a:latin typeface="Times New Roman"/>
                <a:ea typeface="Times New Roman"/>
                <a:cs typeface="Times New Roman"/>
                <a:sym typeface="Times New Roman"/>
              </a:rPr>
              <a:t>Change the value of </a:t>
            </a:r>
            <a:r>
              <a:rPr lang="en-US" i="1">
                <a:latin typeface="Times New Roman"/>
                <a:ea typeface="Times New Roman"/>
                <a:cs typeface="Times New Roman"/>
                <a:sym typeface="Times New Roman"/>
              </a:rPr>
              <a:t>f</a:t>
            </a:r>
            <a:r>
              <a:rPr lang="en-US" i="1" baseline="-25000">
                <a:latin typeface="Times New Roman"/>
                <a:ea typeface="Times New Roman"/>
                <a:cs typeface="Times New Roman"/>
                <a:sym typeface="Times New Roman"/>
              </a:rPr>
              <a:t>c</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S</a:t>
            </a:r>
            <a:r>
              <a:rPr lang="en-US" i="1"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for some subject </a:t>
            </a:r>
            <a:r>
              <a:rPr lang="en-US" i="1">
                <a:latin typeface="Times New Roman"/>
                <a:ea typeface="Times New Roman"/>
                <a:cs typeface="Times New Roman"/>
                <a:sym typeface="Times New Roman"/>
              </a:rPr>
              <a:t>S</a:t>
            </a:r>
            <a:r>
              <a:rPr lang="en-US" i="1"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Used by a subject to alter the security level of a subject.</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5. Give access permission: </a:t>
            </a:r>
            <a:r>
              <a:rPr lang="en-US">
                <a:latin typeface="Times New Roman"/>
                <a:ea typeface="Times New Roman"/>
                <a:cs typeface="Times New Roman"/>
                <a:sym typeface="Times New Roman"/>
              </a:rPr>
              <a:t>Add access mode to some entry of the access permission matrix </a:t>
            </a:r>
            <a:r>
              <a:rPr lang="en-US" i="1">
                <a:latin typeface="Times New Roman"/>
                <a:ea typeface="Times New Roman"/>
                <a:cs typeface="Times New Roman"/>
                <a:sym typeface="Times New Roman"/>
              </a:rPr>
              <a:t>M</a:t>
            </a:r>
            <a:r>
              <a:rPr lang="en-US">
                <a:latin typeface="Times New Roman"/>
                <a:ea typeface="Times New Roman"/>
                <a:cs typeface="Times New Roman"/>
                <a:sym typeface="Times New Roman"/>
              </a:rPr>
              <a:t>. Used by a subject to grant an access mode on an object to another subject.</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6. Rescind access permission: </a:t>
            </a:r>
            <a:r>
              <a:rPr lang="en-US">
                <a:latin typeface="Times New Roman"/>
                <a:ea typeface="Times New Roman"/>
                <a:cs typeface="Times New Roman"/>
                <a:sym typeface="Times New Roman"/>
              </a:rPr>
              <a:t>Delete an access mode from some entry of </a:t>
            </a:r>
            <a:r>
              <a:rPr lang="en-US" i="1">
                <a:latin typeface="Times New Roman"/>
                <a:ea typeface="Times New Roman"/>
                <a:cs typeface="Times New Roman"/>
                <a:sym typeface="Times New Roman"/>
              </a:rPr>
              <a:t>M</a:t>
            </a:r>
            <a:r>
              <a:rPr lang="en-US">
                <a:latin typeface="Times New Roman"/>
                <a:ea typeface="Times New Roman"/>
                <a:cs typeface="Times New Roman"/>
                <a:sym typeface="Times New Roman"/>
              </a:rPr>
              <a:t>. Used by a subject to revoke an access previously granted.</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7. Create an object: </a:t>
            </a:r>
            <a:r>
              <a:rPr lang="en-US">
                <a:latin typeface="Times New Roman"/>
                <a:ea typeface="Times New Roman"/>
                <a:cs typeface="Times New Roman"/>
                <a:sym typeface="Times New Roman"/>
              </a:rPr>
              <a:t>Attach an object to the current tree structure </a:t>
            </a:r>
            <a:r>
              <a:rPr lang="en-US" i="1">
                <a:latin typeface="Times New Roman"/>
                <a:ea typeface="Times New Roman"/>
                <a:cs typeface="Times New Roman"/>
                <a:sym typeface="Times New Roman"/>
              </a:rPr>
              <a:t>H</a:t>
            </a:r>
            <a:r>
              <a:rPr lang="en-US">
                <a:latin typeface="Times New Roman"/>
                <a:ea typeface="Times New Roman"/>
                <a:cs typeface="Times New Roman"/>
                <a:sym typeface="Times New Roman"/>
              </a:rPr>
              <a:t> as a leaf. Used to create a new object or activate an object that has previously been defined by is inactive because it has not been inserted into </a:t>
            </a:r>
            <a:r>
              <a:rPr lang="en-US" i="1">
                <a:latin typeface="Times New Roman"/>
                <a:ea typeface="Times New Roman"/>
                <a:cs typeface="Times New Roman"/>
                <a:sym typeface="Times New Roman"/>
              </a:rPr>
              <a:t>H</a:t>
            </a:r>
            <a:r>
              <a:rPr lang="en-US">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8. Delete a group of objects: </a:t>
            </a:r>
            <a:r>
              <a:rPr lang="en-US">
                <a:latin typeface="Times New Roman"/>
                <a:ea typeface="Times New Roman"/>
                <a:cs typeface="Times New Roman"/>
                <a:sym typeface="Times New Roman"/>
              </a:rPr>
              <a:t>Detach from </a:t>
            </a:r>
            <a:r>
              <a:rPr lang="en-US" i="1">
                <a:latin typeface="Times New Roman"/>
                <a:ea typeface="Times New Roman"/>
                <a:cs typeface="Times New Roman"/>
                <a:sym typeface="Times New Roman"/>
              </a:rPr>
              <a:t>H</a:t>
            </a:r>
            <a:r>
              <a:rPr lang="en-US">
                <a:latin typeface="Times New Roman"/>
                <a:ea typeface="Times New Roman"/>
                <a:cs typeface="Times New Roman"/>
                <a:sym typeface="Times New Roman"/>
              </a:rPr>
              <a:t> an object and all other objects beneath it in the hierarchy. This renders the group of objects inactive. This operation may also modify the current access set </a:t>
            </a:r>
            <a:r>
              <a:rPr lang="en-US" i="1">
                <a:latin typeface="Times New Roman"/>
                <a:ea typeface="Times New Roman"/>
                <a:cs typeface="Times New Roman"/>
                <a:sym typeface="Times New Roman"/>
              </a:rPr>
              <a:t>b</a:t>
            </a:r>
            <a:r>
              <a:rPr lang="en-US">
                <a:latin typeface="Times New Roman"/>
                <a:ea typeface="Times New Roman"/>
                <a:cs typeface="Times New Roman"/>
                <a:sym typeface="Times New Roman"/>
              </a:rPr>
              <a:t> because all accesses to the object are released.</a:t>
            </a:r>
            <a:endParaRPr/>
          </a:p>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Rules 1 and 2 alter the current access; rules 3 and 4 alter the level functions; rules 5 and 6 alter access permission; and rules 7 and 8 alter the hierarchy.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16</a:t>
            </a:fld>
            <a:endParaRPr/>
          </a:p>
        </p:txBody>
      </p:sp>
      <p:sp>
        <p:nvSpPr>
          <p:cNvPr id="235" name="Google Shape;23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The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[BIBA77] models deals with integrity, and is concerned with the unauthorized modification of data. The basic elements of the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model are like the BLP model. As with BLP, the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model deals with subjects and objects. Each subject and object is assigned an integrity level, denoted as I(</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and I(</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 for subject </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and object </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 respectively. A simple hierarchical classification can be used, in which there is a strict ordering of levels from lowest to highest.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then proposes a number of alternative policies that can be imposed on this model. The most relevant is the strict integrity policy, based on the following rules:</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Simple integrity:</a:t>
            </a:r>
            <a:r>
              <a:rPr lang="en-US" dirty="0">
                <a:latin typeface="Times New Roman"/>
                <a:ea typeface="Times New Roman"/>
                <a:cs typeface="Times New Roman"/>
                <a:sym typeface="Times New Roman"/>
              </a:rPr>
              <a:t> A subject can modify an object only if the integrity level of the subject dominates the integrity level of the object: I(</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 I(</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Integrity confinement:</a:t>
            </a:r>
            <a:r>
              <a:rPr lang="en-US" dirty="0">
                <a:latin typeface="Times New Roman"/>
                <a:ea typeface="Times New Roman"/>
                <a:cs typeface="Times New Roman"/>
                <a:sym typeface="Times New Roman"/>
              </a:rPr>
              <a:t> A subject can read on object only if the integrity level of the subject is dominated by the integrity level of the object: I(</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 I(</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Invocation property:</a:t>
            </a:r>
            <a:r>
              <a:rPr lang="en-US" dirty="0">
                <a:latin typeface="Times New Roman"/>
                <a:ea typeface="Times New Roman"/>
                <a:cs typeface="Times New Roman"/>
                <a:sym typeface="Times New Roman"/>
              </a:rPr>
              <a:t> A subject can invoke another subject only if the integrity level of the 1st subject dominates the integrity level of the 2nd subject: I(</a:t>
            </a:r>
            <a:r>
              <a:rPr lang="en-US" i="1" dirty="0">
                <a:latin typeface="Times New Roman"/>
                <a:ea typeface="Times New Roman"/>
                <a:cs typeface="Times New Roman"/>
                <a:sym typeface="Times New Roman"/>
              </a:rPr>
              <a:t>S</a:t>
            </a:r>
            <a:r>
              <a:rPr lang="en-US" baseline="-25000"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 ≥ I(</a:t>
            </a:r>
            <a:r>
              <a:rPr lang="en-US" i="1" dirty="0">
                <a:latin typeface="Times New Roman"/>
                <a:ea typeface="Times New Roman"/>
                <a:cs typeface="Times New Roman"/>
                <a:sym typeface="Times New Roman"/>
              </a:rPr>
              <a:t>S</a:t>
            </a:r>
            <a:r>
              <a:rPr lang="en-US" baseline="-25000" dirty="0">
                <a:latin typeface="Times New Roman"/>
                <a:ea typeface="Times New Roman"/>
                <a:cs typeface="Times New Roman"/>
                <a:sym typeface="Times New Roman"/>
              </a:rPr>
              <a:t>2</a:t>
            </a:r>
            <a:r>
              <a:rPr lang="en-US" dirty="0">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The simple integrity rule is the logical write-up restriction that prevents contamination of high-integrity data. Figure 10.4 illustrates the need for the integrity confinement rule. A low-integrity process may read low-integrity data but is prevented from contaminating a high-integrity file with that data by the simple integrity rule. If only this rule is in force, a high-integrity process could conceivably copy low-integrity data into a high-integrity file. Normally, one would trust a high-integrity process to not contaminate a high-integrity file, but an error in the code or a Trojan horse could result in such contamination. Hence the need for the integrity confinement rule.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600"/>
              <a:buFont typeface="Arial"/>
              <a:buNone/>
            </a:pPr>
            <a:fld id="{00000000-1234-1234-1234-123412341234}" type="slidenum">
              <a:rPr lang="en-US" sz="36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3600"/>
                <a:buFont typeface="Arial"/>
                <a:buNone/>
              </a:pPr>
              <a:t>17</a:t>
            </a:fld>
            <a:endParaRPr/>
          </a:p>
        </p:txBody>
      </p:sp>
      <p:sp>
        <p:nvSpPr>
          <p:cNvPr id="243" name="Google Shape;2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The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[BIBA77] models deals with integrity, and is concerned with the unauthorized modification of data. The basic elements of the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model are like the BLP model. As with BLP, the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model deals with subjects and objects. Each subject and object is assigned an integrity level, denoted as I(</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and I(</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 for subject </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and object </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 respectively. A simple hierarchical classification can be used, in which there is a strict ordering of levels from lowest to highest. </a:t>
            </a:r>
            <a:r>
              <a:rPr lang="en-US" dirty="0" err="1">
                <a:latin typeface="Times New Roman"/>
                <a:ea typeface="Times New Roman"/>
                <a:cs typeface="Times New Roman"/>
                <a:sym typeface="Times New Roman"/>
              </a:rPr>
              <a:t>Biba</a:t>
            </a:r>
            <a:r>
              <a:rPr lang="en-US" dirty="0">
                <a:latin typeface="Times New Roman"/>
                <a:ea typeface="Times New Roman"/>
                <a:cs typeface="Times New Roman"/>
                <a:sym typeface="Times New Roman"/>
              </a:rPr>
              <a:t> then proposes a number of alternative policies that can be imposed on this model. The most relevant is the strict integrity policy, based on the following rules:</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Simple integrity:</a:t>
            </a:r>
            <a:r>
              <a:rPr lang="en-US" dirty="0">
                <a:latin typeface="Times New Roman"/>
                <a:ea typeface="Times New Roman"/>
                <a:cs typeface="Times New Roman"/>
                <a:sym typeface="Times New Roman"/>
              </a:rPr>
              <a:t> A subject can modify an object only if the integrity level of the subject dominates the integrity level of the object: I(</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 I(</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Integrity confinement:</a:t>
            </a:r>
            <a:r>
              <a:rPr lang="en-US" dirty="0">
                <a:latin typeface="Times New Roman"/>
                <a:ea typeface="Times New Roman"/>
                <a:cs typeface="Times New Roman"/>
                <a:sym typeface="Times New Roman"/>
              </a:rPr>
              <a:t> A subject can read on object only if the integrity level of the subject is dominated by the integrity level of the object: I(</a:t>
            </a:r>
            <a:r>
              <a:rPr lang="en-US" i="1" dirty="0">
                <a:latin typeface="Times New Roman"/>
                <a:ea typeface="Times New Roman"/>
                <a:cs typeface="Times New Roman"/>
                <a:sym typeface="Times New Roman"/>
              </a:rPr>
              <a:t>S</a:t>
            </a:r>
            <a:r>
              <a:rPr lang="en-US" dirty="0">
                <a:latin typeface="Times New Roman"/>
                <a:ea typeface="Times New Roman"/>
                <a:cs typeface="Times New Roman"/>
                <a:sym typeface="Times New Roman"/>
              </a:rPr>
              <a:t>) ≤ I(</a:t>
            </a:r>
            <a:r>
              <a:rPr lang="en-US" i="1" dirty="0">
                <a:latin typeface="Times New Roman"/>
                <a:ea typeface="Times New Roman"/>
                <a:cs typeface="Times New Roman"/>
                <a:sym typeface="Times New Roman"/>
              </a:rPr>
              <a:t>O</a:t>
            </a:r>
            <a:r>
              <a:rPr lang="en-US" dirty="0">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Invocation property:</a:t>
            </a:r>
            <a:r>
              <a:rPr lang="en-US" dirty="0">
                <a:latin typeface="Times New Roman"/>
                <a:ea typeface="Times New Roman"/>
                <a:cs typeface="Times New Roman"/>
                <a:sym typeface="Times New Roman"/>
              </a:rPr>
              <a:t> A subject can invoke another subject only if the integrity level of the 1st subject dominates the integrity level of the 2nd subject: I(</a:t>
            </a:r>
            <a:r>
              <a:rPr lang="en-US" i="1" dirty="0">
                <a:latin typeface="Times New Roman"/>
                <a:ea typeface="Times New Roman"/>
                <a:cs typeface="Times New Roman"/>
                <a:sym typeface="Times New Roman"/>
              </a:rPr>
              <a:t>S</a:t>
            </a:r>
            <a:r>
              <a:rPr lang="en-US" baseline="-25000"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 ≥ I(</a:t>
            </a:r>
            <a:r>
              <a:rPr lang="en-US" i="1" dirty="0">
                <a:latin typeface="Times New Roman"/>
                <a:ea typeface="Times New Roman"/>
                <a:cs typeface="Times New Roman"/>
                <a:sym typeface="Times New Roman"/>
              </a:rPr>
              <a:t>S</a:t>
            </a:r>
            <a:r>
              <a:rPr lang="en-US" baseline="-25000" dirty="0">
                <a:latin typeface="Times New Roman"/>
                <a:ea typeface="Times New Roman"/>
                <a:cs typeface="Times New Roman"/>
                <a:sym typeface="Times New Roman"/>
              </a:rPr>
              <a:t>2</a:t>
            </a:r>
            <a:r>
              <a:rPr lang="en-US" dirty="0">
                <a:latin typeface="Times New Roman"/>
                <a:ea typeface="Times New Roman"/>
                <a:cs typeface="Times New Roman"/>
                <a:sym typeface="Times New Roman"/>
              </a:rPr>
              <a:t>).</a:t>
            </a:r>
            <a:endParaRPr/>
          </a:p>
          <a:p>
            <a:pPr marL="0" lvl="0" indent="0" algn="l" rtl="0">
              <a:spcBef>
                <a:spcPts val="0"/>
              </a:spcBef>
              <a:spcAft>
                <a:spcPts val="0"/>
              </a:spcAft>
              <a:buSzPts val="1800"/>
              <a:buFont typeface="Times New Roman"/>
              <a:buNone/>
            </a:pPr>
            <a:r>
              <a:rPr lang="en-US" dirty="0">
                <a:latin typeface="Times New Roman"/>
                <a:ea typeface="Times New Roman"/>
                <a:cs typeface="Times New Roman"/>
                <a:sym typeface="Times New Roman"/>
              </a:rPr>
              <a:t>The simple integrity rule is the logical write-up restriction that prevents contamination of high-integrity data. Figure 10.4 illustrates the need for the integrity confinement rule. A low-integrity process may read low-integrity data but is prevented from contaminating a high-integrity file with that data by the simple integrity rule. If only this rule is in force, a high-integrity process could conceivably copy low-integrity data into a high-integrity file. Normally, one would trust a high-integrity process to not contaminate a high-integrity file, but an error in the code or a Trojan horse could result in such contamination. Hence the need for the integrity confinement rule.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6385EB-6AB7-47A8-8881-DE0BA68D0075}" type="datetimeFigureOut">
              <a:rPr lang="en-US" smtClean="0"/>
              <a:pPr/>
              <a:t>8/9/2022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6385EB-6AB7-47A8-8881-DE0BA68D0075}" type="datetimeFigureOut">
              <a:rPr lang="en-US" smtClean="0"/>
              <a:pPr/>
              <a:t>8/9/2022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6385EB-6AB7-47A8-8881-DE0BA68D0075}" type="datetimeFigureOut">
              <a:rPr lang="en-US" smtClean="0"/>
              <a:pPr/>
              <a:t>8/9/2022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itle and Table">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i="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3600"/>
              <a:buFont typeface="Arial"/>
              <a:buNone/>
              <a:defRPr sz="3600" b="0"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Slide #5-</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6385EB-6AB7-47A8-8881-DE0BA68D0075}" type="datetimeFigureOut">
              <a:rPr lang="en-US" smtClean="0"/>
              <a:pPr/>
              <a:t>8/9/2022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385EB-6AB7-47A8-8881-DE0BA68D0075}" type="datetimeFigureOut">
              <a:rPr lang="en-US" smtClean="0"/>
              <a:pPr/>
              <a:t>8/9/2022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6385EB-6AB7-47A8-8881-DE0BA68D0075}" type="datetimeFigureOut">
              <a:rPr lang="en-US" smtClean="0"/>
              <a:pPr/>
              <a:t>8/9/2022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6385EB-6AB7-47A8-8881-DE0BA68D0075}" type="datetimeFigureOut">
              <a:rPr lang="en-US" smtClean="0"/>
              <a:pPr/>
              <a:t>8/9/2022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6385EB-6AB7-47A8-8881-DE0BA68D0075}" type="datetimeFigureOut">
              <a:rPr lang="en-US" smtClean="0"/>
              <a:pPr/>
              <a:t>8/9/2022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385EB-6AB7-47A8-8881-DE0BA68D0075}" type="datetimeFigureOut">
              <a:rPr lang="en-US" smtClean="0"/>
              <a:pPr/>
              <a:t>8/9/2022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385EB-6AB7-47A8-8881-DE0BA68D0075}" type="datetimeFigureOut">
              <a:rPr lang="en-US" smtClean="0"/>
              <a:pPr/>
              <a:t>8/9/2022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385EB-6AB7-47A8-8881-DE0BA68D0075}" type="datetimeFigureOut">
              <a:rPr lang="en-US" smtClean="0"/>
              <a:pPr/>
              <a:t>8/9/2022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1400D-F2EC-4E24-8DA5-00279097248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385EB-6AB7-47A8-8881-DE0BA68D0075}" type="datetimeFigureOut">
              <a:rPr lang="en-US" smtClean="0"/>
              <a:pPr/>
              <a:t>8/9/2022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1400D-F2EC-4E24-8DA5-00279097248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Security Policy</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dirty="0">
                <a:solidFill>
                  <a:srgbClr val="FF0000"/>
                </a:solidFill>
                <a:latin typeface="Trebuchet MS"/>
                <a:ea typeface="Trebuchet MS"/>
                <a:cs typeface="Trebuchet MS"/>
                <a:sym typeface="Trebuchet MS"/>
              </a:rPr>
              <a:t>Bell-</a:t>
            </a:r>
            <a:r>
              <a:rPr lang="en-US" sz="3600" b="1" i="0" u="none" dirty="0" err="1">
                <a:solidFill>
                  <a:srgbClr val="FF0000"/>
                </a:solidFill>
                <a:latin typeface="Trebuchet MS"/>
                <a:ea typeface="Trebuchet MS"/>
                <a:cs typeface="Trebuchet MS"/>
                <a:sym typeface="Trebuchet MS"/>
              </a:rPr>
              <a:t>LaPadula</a:t>
            </a:r>
            <a:r>
              <a:rPr lang="en-US" sz="3600" b="1" i="0" u="none" dirty="0">
                <a:solidFill>
                  <a:srgbClr val="FF0000"/>
                </a:solidFill>
                <a:latin typeface="Trebuchet MS"/>
                <a:ea typeface="Trebuchet MS"/>
                <a:cs typeface="Trebuchet MS"/>
                <a:sym typeface="Trebuchet MS"/>
              </a:rPr>
              <a:t> (BLP) Model</a:t>
            </a:r>
            <a:endParaRPr/>
          </a:p>
        </p:txBody>
      </p:sp>
      <p:sp>
        <p:nvSpPr>
          <p:cNvPr id="98" name="Google Shape;98;p20"/>
          <p:cNvSpPr txBox="1">
            <a:spLocks noGrp="1"/>
          </p:cNvSpPr>
          <p:nvPr>
            <p:ph type="body" idx="1"/>
          </p:nvPr>
        </p:nvSpPr>
        <p:spPr>
          <a:xfrm>
            <a:off x="457200" y="1447800"/>
            <a:ext cx="8229600" cy="441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Security levels arranged in linear ordering</a:t>
            </a:r>
            <a:endParaRPr/>
          </a:p>
          <a:p>
            <a:pPr marL="742950" marR="0" lvl="1" indent="-285750" algn="l" rtl="0">
              <a:lnSpc>
                <a:spcPct val="100000"/>
              </a:lnSpc>
              <a:spcBef>
                <a:spcPts val="480"/>
              </a:spcBef>
              <a:spcAft>
                <a:spcPts val="0"/>
              </a:spcAft>
              <a:buClr>
                <a:srgbClr val="000066"/>
              </a:buClr>
              <a:buSzPts val="1920"/>
              <a:buFont typeface="Trebuchet MS"/>
              <a:buChar char="–"/>
            </a:pPr>
            <a:r>
              <a:rPr lang="en-US" sz="2400" b="0" i="0" u="none" strike="noStrike" cap="none">
                <a:solidFill>
                  <a:srgbClr val="000066"/>
                </a:solidFill>
                <a:latin typeface="Trebuchet MS"/>
                <a:ea typeface="Trebuchet MS"/>
                <a:cs typeface="Trebuchet MS"/>
                <a:sym typeface="Trebuchet MS"/>
              </a:rPr>
              <a:t>Top Secret: highest</a:t>
            </a:r>
            <a:endParaRPr/>
          </a:p>
          <a:p>
            <a:pPr marL="742950" marR="0" lvl="1" indent="-285750" algn="l" rtl="0">
              <a:lnSpc>
                <a:spcPct val="100000"/>
              </a:lnSpc>
              <a:spcBef>
                <a:spcPts val="480"/>
              </a:spcBef>
              <a:spcAft>
                <a:spcPts val="0"/>
              </a:spcAft>
              <a:buClr>
                <a:srgbClr val="000066"/>
              </a:buClr>
              <a:buSzPts val="1920"/>
              <a:buFont typeface="Trebuchet MS"/>
              <a:buChar char="–"/>
            </a:pPr>
            <a:r>
              <a:rPr lang="en-US" sz="2400" b="0" i="0" u="none" strike="noStrike" cap="none">
                <a:solidFill>
                  <a:srgbClr val="000066"/>
                </a:solidFill>
                <a:latin typeface="Trebuchet MS"/>
                <a:ea typeface="Trebuchet MS"/>
                <a:cs typeface="Trebuchet MS"/>
                <a:sym typeface="Trebuchet MS"/>
              </a:rPr>
              <a:t>Secret</a:t>
            </a:r>
            <a:endParaRPr/>
          </a:p>
          <a:p>
            <a:pPr marL="742950" marR="0" lvl="1" indent="-285750" algn="l" rtl="0">
              <a:lnSpc>
                <a:spcPct val="100000"/>
              </a:lnSpc>
              <a:spcBef>
                <a:spcPts val="480"/>
              </a:spcBef>
              <a:spcAft>
                <a:spcPts val="0"/>
              </a:spcAft>
              <a:buClr>
                <a:srgbClr val="000066"/>
              </a:buClr>
              <a:buSzPts val="1920"/>
              <a:buFont typeface="Trebuchet MS"/>
              <a:buChar char="–"/>
            </a:pPr>
            <a:r>
              <a:rPr lang="en-US" sz="2400" b="0" i="0" u="none" strike="noStrike" cap="none">
                <a:solidFill>
                  <a:srgbClr val="000066"/>
                </a:solidFill>
                <a:latin typeface="Trebuchet MS"/>
                <a:ea typeface="Trebuchet MS"/>
                <a:cs typeface="Trebuchet MS"/>
                <a:sym typeface="Trebuchet MS"/>
              </a:rPr>
              <a:t>Confidential</a:t>
            </a:r>
            <a:endParaRPr/>
          </a:p>
          <a:p>
            <a:pPr marL="742950" marR="0" lvl="1" indent="-285750" algn="l" rtl="0">
              <a:lnSpc>
                <a:spcPct val="100000"/>
              </a:lnSpc>
              <a:spcBef>
                <a:spcPts val="480"/>
              </a:spcBef>
              <a:spcAft>
                <a:spcPts val="0"/>
              </a:spcAft>
              <a:buClr>
                <a:srgbClr val="000066"/>
              </a:buClr>
              <a:buSzPts val="1920"/>
              <a:buFont typeface="Trebuchet MS"/>
              <a:buChar char="–"/>
            </a:pPr>
            <a:r>
              <a:rPr lang="en-US" sz="2400" b="0" i="0" u="none" strike="noStrike" cap="none">
                <a:solidFill>
                  <a:srgbClr val="000066"/>
                </a:solidFill>
                <a:latin typeface="Trebuchet MS"/>
                <a:ea typeface="Trebuchet MS"/>
                <a:cs typeface="Trebuchet MS"/>
                <a:sym typeface="Trebuchet MS"/>
              </a:rPr>
              <a:t>Unclassified: lowest</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Levels consist of security clearance L(s)</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Objects have security classification L(o)</a:t>
            </a:r>
            <a:endParaRPr/>
          </a:p>
          <a:p>
            <a:pPr marL="342900" marR="0" lvl="0" indent="-200660" algn="l" rtl="0">
              <a:spcBef>
                <a:spcPts val="560"/>
              </a:spcBef>
              <a:spcAft>
                <a:spcPts val="0"/>
              </a:spcAft>
              <a:buClr>
                <a:srgbClr val="000066"/>
              </a:buClr>
              <a:buSzPts val="2240"/>
              <a:buFont typeface="Trebuchet MS"/>
              <a:buNone/>
            </a:pPr>
            <a:endParaRPr sz="2800" b="0" i="0" u="none">
              <a:solidFill>
                <a:srgbClr val="000066"/>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Bell-LaPadula (BLP) Model</a:t>
            </a:r>
            <a:endParaRPr/>
          </a:p>
        </p:txBody>
      </p:sp>
      <p:sp>
        <p:nvSpPr>
          <p:cNvPr id="105" name="Google Shape;105;p21"/>
          <p:cNvSpPr txBox="1">
            <a:spLocks noGrp="1"/>
          </p:cNvSpPr>
          <p:nvPr>
            <p:ph type="body" idx="1"/>
          </p:nvPr>
        </p:nvSpPr>
        <p:spPr>
          <a:xfrm>
            <a:off x="457200" y="1676400"/>
            <a:ext cx="84582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1920"/>
              <a:buFont typeface="Trebuchet MS"/>
              <a:buChar char="•"/>
            </a:pPr>
            <a:r>
              <a:rPr lang="en-US" sz="2400" b="0" i="0" u="none" dirty="0">
                <a:solidFill>
                  <a:srgbClr val="000066"/>
                </a:solidFill>
                <a:latin typeface="Trebuchet MS"/>
                <a:ea typeface="Trebuchet MS"/>
                <a:cs typeface="Trebuchet MS"/>
                <a:sym typeface="Trebuchet MS"/>
              </a:rPr>
              <a:t>Developed in </a:t>
            </a:r>
            <a:r>
              <a:rPr lang="en-US" sz="2400" b="0" i="0" u="none" dirty="0" smtClean="0">
                <a:solidFill>
                  <a:srgbClr val="000066"/>
                </a:solidFill>
                <a:latin typeface="Trebuchet MS"/>
                <a:ea typeface="Trebuchet MS"/>
                <a:cs typeface="Trebuchet MS"/>
                <a:sym typeface="Trebuchet MS"/>
              </a:rPr>
              <a:t>1970s</a:t>
            </a:r>
          </a:p>
          <a:p>
            <a:pPr lvl="1">
              <a:spcBef>
                <a:spcPts val="480"/>
              </a:spcBef>
              <a:buClr>
                <a:srgbClr val="000066"/>
              </a:buClr>
              <a:buSzPts val="1920"/>
              <a:buFont typeface="Trebuchet MS"/>
              <a:buChar char="–"/>
            </a:pPr>
            <a:r>
              <a:rPr lang="en-IN" sz="2400" b="0" i="0" u="none" strike="noStrike" cap="none" dirty="0" smtClean="0">
                <a:solidFill>
                  <a:srgbClr val="000066"/>
                </a:solidFill>
                <a:latin typeface="Trebuchet MS"/>
                <a:ea typeface="Trebuchet MS"/>
                <a:cs typeface="Trebuchet MS"/>
                <a:sym typeface="Trebuchet MS"/>
              </a:rPr>
              <a:t>Initially funded by US Department of </a:t>
            </a:r>
            <a:r>
              <a:rPr lang="en-IN" sz="2400" b="0" i="0" u="none" strike="noStrike" cap="none" dirty="0" err="1" smtClean="0">
                <a:solidFill>
                  <a:srgbClr val="000066"/>
                </a:solidFill>
                <a:latin typeface="Trebuchet MS"/>
                <a:ea typeface="Trebuchet MS"/>
                <a:cs typeface="Trebuchet MS"/>
                <a:sym typeface="Trebuchet MS"/>
              </a:rPr>
              <a:t>Defense</a:t>
            </a:r>
            <a:endParaRPr lang="en-IN" dirty="0" smtClean="0"/>
          </a:p>
          <a:p>
            <a:pPr lvl="1">
              <a:spcBef>
                <a:spcPts val="480"/>
              </a:spcBef>
              <a:buClr>
                <a:srgbClr val="6B6BCF"/>
              </a:buClr>
              <a:buSzPts val="3120"/>
              <a:buFont typeface="Trebuchet MS"/>
              <a:buChar char="–"/>
            </a:pPr>
            <a:r>
              <a:rPr lang="en-IN" sz="2400" b="0" i="0" u="none" strike="noStrike" cap="none" dirty="0" smtClean="0">
                <a:solidFill>
                  <a:srgbClr val="000066"/>
                </a:solidFill>
                <a:latin typeface="Trebuchet MS"/>
                <a:ea typeface="Trebuchet MS"/>
                <a:cs typeface="Trebuchet MS"/>
                <a:sym typeface="Trebuchet MS"/>
              </a:rPr>
              <a:t>Bell-</a:t>
            </a:r>
            <a:r>
              <a:rPr lang="en-IN" sz="2400" b="0" i="0" u="none" strike="noStrike" cap="none" dirty="0" err="1" smtClean="0">
                <a:solidFill>
                  <a:srgbClr val="000066"/>
                </a:solidFill>
                <a:latin typeface="Trebuchet MS"/>
                <a:ea typeface="Trebuchet MS"/>
                <a:cs typeface="Trebuchet MS"/>
                <a:sym typeface="Trebuchet MS"/>
              </a:rPr>
              <a:t>LaPadula</a:t>
            </a:r>
            <a:r>
              <a:rPr lang="en-IN" sz="2400" b="0" i="0" u="none" strike="noStrike" cap="none" dirty="0" smtClean="0">
                <a:solidFill>
                  <a:srgbClr val="000066"/>
                </a:solidFill>
                <a:latin typeface="Trebuchet MS"/>
                <a:ea typeface="Trebuchet MS"/>
                <a:cs typeface="Trebuchet MS"/>
                <a:sym typeface="Trebuchet MS"/>
              </a:rPr>
              <a:t> (BLP) model very influential</a:t>
            </a:r>
            <a:endParaRPr lang="en-IN" dirty="0" smtClean="0"/>
          </a:p>
          <a:p>
            <a:pPr marL="342900" lvl="0" indent="-342900" algn="l" rtl="0">
              <a:lnSpc>
                <a:spcPct val="100000"/>
              </a:lnSpc>
              <a:spcBef>
                <a:spcPts val="480"/>
              </a:spcBef>
              <a:spcAft>
                <a:spcPts val="0"/>
              </a:spcAft>
              <a:buClr>
                <a:srgbClr val="000066"/>
              </a:buClr>
              <a:buSzPts val="1920"/>
              <a:buFont typeface="Trebuchet MS"/>
              <a:buChar char="•"/>
            </a:pPr>
            <a:r>
              <a:rPr lang="en-US" sz="2400" b="0" i="0" u="none" dirty="0" smtClean="0">
                <a:solidFill>
                  <a:srgbClr val="000066"/>
                </a:solidFill>
                <a:latin typeface="Trebuchet MS"/>
                <a:ea typeface="Trebuchet MS"/>
                <a:cs typeface="Trebuchet MS"/>
                <a:sym typeface="Trebuchet MS"/>
              </a:rPr>
              <a:t>Formal </a:t>
            </a:r>
            <a:r>
              <a:rPr lang="en-US" sz="2400" b="0" i="0" u="none" dirty="0">
                <a:solidFill>
                  <a:srgbClr val="000066"/>
                </a:solidFill>
                <a:latin typeface="Trebuchet MS"/>
                <a:ea typeface="Trebuchet MS"/>
                <a:cs typeface="Trebuchet MS"/>
                <a:sym typeface="Trebuchet MS"/>
              </a:rPr>
              <a:t>model for access control</a:t>
            </a:r>
            <a:endParaRPr/>
          </a:p>
          <a:p>
            <a:pPr marL="342900" lvl="0" indent="-342900" algn="l" rtl="0">
              <a:lnSpc>
                <a:spcPct val="100000"/>
              </a:lnSpc>
              <a:spcBef>
                <a:spcPts val="480"/>
              </a:spcBef>
              <a:spcAft>
                <a:spcPts val="0"/>
              </a:spcAft>
              <a:buClr>
                <a:srgbClr val="000066"/>
              </a:buClr>
              <a:buSzPts val="1920"/>
              <a:buFont typeface="Trebuchet MS"/>
              <a:buChar char="•"/>
            </a:pPr>
            <a:r>
              <a:rPr lang="en-US" sz="2400" b="0" i="0" u="none" dirty="0">
                <a:solidFill>
                  <a:srgbClr val="000066"/>
                </a:solidFill>
                <a:latin typeface="Trebuchet MS"/>
                <a:ea typeface="Trebuchet MS"/>
                <a:cs typeface="Trebuchet MS"/>
                <a:sym typeface="Trebuchet MS"/>
              </a:rPr>
              <a:t>Subjects and objects are assigned a security class</a:t>
            </a:r>
            <a:endParaRPr/>
          </a:p>
          <a:p>
            <a:pPr marL="342900" lvl="0" indent="-342900" algn="l" rtl="0">
              <a:lnSpc>
                <a:spcPct val="100000"/>
              </a:lnSpc>
              <a:spcBef>
                <a:spcPts val="480"/>
              </a:spcBef>
              <a:spcAft>
                <a:spcPts val="0"/>
              </a:spcAft>
              <a:buClr>
                <a:srgbClr val="000066"/>
              </a:buClr>
              <a:buSzPts val="1920"/>
              <a:buFont typeface="Trebuchet MS"/>
              <a:buChar char="•"/>
            </a:pPr>
            <a:r>
              <a:rPr lang="en-US" sz="2400" b="0" i="0" u="none" dirty="0">
                <a:solidFill>
                  <a:srgbClr val="000066"/>
                </a:solidFill>
                <a:latin typeface="Trebuchet MS"/>
                <a:ea typeface="Trebuchet MS"/>
                <a:cs typeface="Trebuchet MS"/>
                <a:sym typeface="Trebuchet MS"/>
              </a:rPr>
              <a:t>Form a hierarchy and are referred to as security levels</a:t>
            </a:r>
            <a:endParaRPr/>
          </a:p>
          <a:p>
            <a:pPr marL="342900" lvl="0" indent="-342900" algn="l" rtl="0">
              <a:lnSpc>
                <a:spcPct val="100000"/>
              </a:lnSpc>
              <a:spcBef>
                <a:spcPts val="480"/>
              </a:spcBef>
              <a:spcAft>
                <a:spcPts val="0"/>
              </a:spcAft>
              <a:buClr>
                <a:srgbClr val="000066"/>
              </a:buClr>
              <a:buSzPts val="1920"/>
              <a:buFont typeface="Trebuchet MS"/>
              <a:buChar char="•"/>
            </a:pPr>
            <a:r>
              <a:rPr lang="en-US" sz="2400" b="0" i="0" u="none" dirty="0">
                <a:solidFill>
                  <a:srgbClr val="000066"/>
                </a:solidFill>
                <a:latin typeface="Trebuchet MS"/>
                <a:ea typeface="Trebuchet MS"/>
                <a:cs typeface="Trebuchet MS"/>
                <a:sym typeface="Trebuchet MS"/>
              </a:rPr>
              <a:t>A subject has a security </a:t>
            </a:r>
            <a:r>
              <a:rPr lang="en-US" sz="2400" b="1" i="0" u="none" dirty="0">
                <a:solidFill>
                  <a:srgbClr val="000066"/>
                </a:solidFill>
                <a:latin typeface="Trebuchet MS"/>
                <a:ea typeface="Trebuchet MS"/>
                <a:cs typeface="Trebuchet MS"/>
                <a:sym typeface="Trebuchet MS"/>
              </a:rPr>
              <a:t>clearance</a:t>
            </a:r>
            <a:endParaRPr/>
          </a:p>
          <a:p>
            <a:pPr marL="342900" lvl="0" indent="-342900" algn="l" rtl="0">
              <a:lnSpc>
                <a:spcPct val="100000"/>
              </a:lnSpc>
              <a:spcBef>
                <a:spcPts val="480"/>
              </a:spcBef>
              <a:spcAft>
                <a:spcPts val="0"/>
              </a:spcAft>
              <a:buClr>
                <a:srgbClr val="000066"/>
              </a:buClr>
              <a:buSzPts val="1920"/>
              <a:buFont typeface="Trebuchet MS"/>
              <a:buChar char="•"/>
            </a:pPr>
            <a:r>
              <a:rPr lang="en-US" sz="2400" b="0" i="0" u="none" dirty="0">
                <a:solidFill>
                  <a:srgbClr val="000066"/>
                </a:solidFill>
                <a:latin typeface="Trebuchet MS"/>
                <a:ea typeface="Trebuchet MS"/>
                <a:cs typeface="Trebuchet MS"/>
                <a:sym typeface="Trebuchet MS"/>
              </a:rPr>
              <a:t>An object has a security </a:t>
            </a:r>
            <a:r>
              <a:rPr lang="en-US" sz="2400" b="1" i="0" u="none" dirty="0">
                <a:solidFill>
                  <a:srgbClr val="000066"/>
                </a:solidFill>
                <a:latin typeface="Trebuchet MS"/>
                <a:ea typeface="Trebuchet MS"/>
                <a:cs typeface="Trebuchet MS"/>
                <a:sym typeface="Trebuchet MS"/>
              </a:rPr>
              <a:t>classification</a:t>
            </a:r>
            <a:endParaRPr/>
          </a:p>
          <a:p>
            <a:pPr marL="342900" lvl="0" indent="-342900" algn="l" rtl="0">
              <a:lnSpc>
                <a:spcPct val="100000"/>
              </a:lnSpc>
              <a:spcBef>
                <a:spcPts val="480"/>
              </a:spcBef>
              <a:spcAft>
                <a:spcPts val="0"/>
              </a:spcAft>
              <a:buClr>
                <a:srgbClr val="000066"/>
              </a:buClr>
              <a:buSzPts val="1920"/>
              <a:buFont typeface="Trebuchet MS"/>
              <a:buChar char="•"/>
            </a:pPr>
            <a:r>
              <a:rPr lang="en-US" sz="2400" b="0" i="0" u="none" dirty="0">
                <a:solidFill>
                  <a:srgbClr val="000066"/>
                </a:solidFill>
                <a:latin typeface="Trebuchet MS"/>
                <a:ea typeface="Trebuchet MS"/>
                <a:cs typeface="Trebuchet MS"/>
                <a:sym typeface="Trebuchet MS"/>
              </a:rPr>
              <a:t>Security classes control the manner by which a subject may access an object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Calibri"/>
              <a:buNone/>
            </a:pPr>
            <a:r>
              <a:rPr lang="en-US" sz="3600" b="1" i="0" u="none">
                <a:solidFill>
                  <a:srgbClr val="FF0000"/>
                </a:solidFill>
                <a:latin typeface="Calibri"/>
                <a:ea typeface="Calibri"/>
                <a:cs typeface="Calibri"/>
                <a:sym typeface="Calibri"/>
              </a:rPr>
              <a:t>A BLP Example</a:t>
            </a:r>
            <a:endParaRPr/>
          </a:p>
        </p:txBody>
      </p:sp>
      <p:graphicFrame>
        <p:nvGraphicFramePr>
          <p:cNvPr id="111" name="Google Shape;111;p22"/>
          <p:cNvGraphicFramePr/>
          <p:nvPr/>
        </p:nvGraphicFramePr>
        <p:xfrm>
          <a:off x="685800" y="1981200"/>
          <a:ext cx="7543800" cy="2971775"/>
        </p:xfrm>
        <a:graphic>
          <a:graphicData uri="http://schemas.openxmlformats.org/drawingml/2006/table">
            <a:tbl>
              <a:tblPr>
                <a:noFill/>
              </a:tblPr>
              <a:tblGrid>
                <a:gridCol w="2514600"/>
                <a:gridCol w="1600200"/>
                <a:gridCol w="3429000"/>
              </a:tblGrid>
              <a:tr h="593725">
                <a:tc>
                  <a:txBody>
                    <a:bodyPr/>
                    <a:lstStyle/>
                    <a:p>
                      <a:pPr marL="0" marR="0" lvl="0" indent="0" algn="l" rtl="0">
                        <a:lnSpc>
                          <a:spcPct val="100000"/>
                        </a:lnSpc>
                        <a:spcBef>
                          <a:spcPts val="0"/>
                        </a:spcBef>
                        <a:spcAft>
                          <a:spcPts val="0"/>
                        </a:spcAft>
                        <a:buClr>
                          <a:schemeClr val="dk1"/>
                        </a:buClr>
                        <a:buSzPts val="2800"/>
                        <a:buFont typeface="Calibri"/>
                        <a:buNone/>
                      </a:pPr>
                      <a:r>
                        <a:rPr lang="en-US" sz="2800" b="1" i="1" u="none" strike="noStrike" cap="none">
                          <a:solidFill>
                            <a:schemeClr val="dk1"/>
                          </a:solidFill>
                          <a:latin typeface="Calibri"/>
                          <a:ea typeface="Calibri"/>
                          <a:cs typeface="Calibri"/>
                          <a:sym typeface="Calibri"/>
                        </a:rPr>
                        <a:t>Security level</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1" i="1" u="none" strike="noStrike" cap="none">
                          <a:solidFill>
                            <a:schemeClr val="dk1"/>
                          </a:solidFill>
                          <a:latin typeface="Calibri"/>
                          <a:ea typeface="Calibri"/>
                          <a:cs typeface="Calibri"/>
                          <a:sym typeface="Calibri"/>
                        </a:rPr>
                        <a:t>Subject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1" i="1" u="none" strike="noStrike" cap="none">
                          <a:solidFill>
                            <a:schemeClr val="dk1"/>
                          </a:solidFill>
                          <a:latin typeface="Calibri"/>
                          <a:ea typeface="Calibri"/>
                          <a:cs typeface="Calibri"/>
                          <a:sym typeface="Calibri"/>
                        </a:rPr>
                        <a:t>Object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95300">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Top Secret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Tamara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Personnel Files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93725">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Secret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Samuel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E-Mail Files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95300">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Confidential</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Claire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Activity Logs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93725">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Unclassified</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James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Telephone Lists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112" name="Google Shape;112;p2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a:buNone/>
            </a:pPr>
            <a:r>
              <a:rPr lang="en-US" sz="1400" b="0" i="0" u="none">
                <a:solidFill>
                  <a:schemeClr val="dk1"/>
                </a:solidFill>
                <a:latin typeface="Times"/>
                <a:ea typeface="Times"/>
                <a:cs typeface="Times"/>
                <a:sym typeface="Times"/>
              </a:rPr>
              <a:t>Slide #5-</a:t>
            </a:r>
            <a:fld id="{00000000-1234-1234-1234-123412341234}" type="slidenum">
              <a:rPr lang="en-US" sz="1400" b="0" i="0" u="none">
                <a:solidFill>
                  <a:schemeClr val="dk1"/>
                </a:solidFill>
                <a:latin typeface="Times"/>
                <a:ea typeface="Times"/>
                <a:cs typeface="Times"/>
                <a:sym typeface="Times"/>
              </a:rPr>
              <a:pPr marL="0" marR="0" lvl="0" indent="0" algn="l" rtl="0">
                <a:lnSpc>
                  <a:spcPct val="100000"/>
                </a:lnSpc>
                <a:spcBef>
                  <a:spcPts val="0"/>
                </a:spcBef>
                <a:spcAft>
                  <a:spcPts val="0"/>
                </a:spcAft>
                <a:buClr>
                  <a:schemeClr val="dk1"/>
                </a:buClr>
                <a:buSzPts val="1400"/>
                <a:buFont typeface="Times"/>
                <a:buNone/>
              </a:pPr>
              <a:t>12</a:t>
            </a:fld>
            <a:endParaRPr/>
          </a:p>
        </p:txBody>
      </p:sp>
      <p:sp>
        <p:nvSpPr>
          <p:cNvPr id="113" name="Google Shape;113;p22"/>
          <p:cNvSpPr txBox="1"/>
          <p:nvPr/>
        </p:nvSpPr>
        <p:spPr>
          <a:xfrm>
            <a:off x="609600" y="5013325"/>
            <a:ext cx="7521575" cy="963612"/>
          </a:xfrm>
          <a:prstGeom prst="rect">
            <a:avLst/>
          </a:prstGeom>
          <a:noFill/>
          <a:ln>
            <a:noFill/>
          </a:ln>
        </p:spPr>
        <p:txBody>
          <a:bodyPr spcFirstLastPara="1" wrap="square" lIns="91425" tIns="45700" rIns="91425" bIns="45700" anchor="t" anchorCtr="0">
            <a:spAutoFit/>
          </a:bodyPr>
          <a:lstStyle/>
          <a:p>
            <a:pPr marL="222250" marR="0" lvl="0" indent="-222250" algn="l" rtl="0">
              <a:lnSpc>
                <a:spcPct val="70000"/>
              </a:lnSpc>
              <a:spcBef>
                <a:spcPts val="0"/>
              </a:spcBef>
              <a:spcAft>
                <a:spcPts val="0"/>
              </a:spcAft>
              <a:buClr>
                <a:schemeClr val="dk1"/>
              </a:buClr>
              <a:buSzPts val="1800"/>
              <a:buFont typeface="Calibri"/>
              <a:buChar char="•"/>
            </a:pPr>
            <a:r>
              <a:rPr lang="en-US" sz="1800" b="0" i="0" u="none">
                <a:solidFill>
                  <a:schemeClr val="dk1"/>
                </a:solidFill>
                <a:latin typeface="Calibri"/>
                <a:ea typeface="Calibri"/>
                <a:cs typeface="Calibri"/>
                <a:sym typeface="Calibri"/>
              </a:rPr>
              <a:t>Tamara can read all files</a:t>
            </a:r>
            <a:endParaRPr/>
          </a:p>
          <a:p>
            <a:pPr marL="222250" marR="0" lvl="0" indent="-222250" algn="l" rtl="0">
              <a:lnSpc>
                <a:spcPct val="70000"/>
              </a:lnSpc>
              <a:spcBef>
                <a:spcPts val="900"/>
              </a:spcBef>
              <a:spcAft>
                <a:spcPts val="0"/>
              </a:spcAft>
              <a:buClr>
                <a:schemeClr val="dk1"/>
              </a:buClr>
              <a:buSzPts val="1800"/>
              <a:buFont typeface="Calibri"/>
              <a:buChar char="•"/>
            </a:pPr>
            <a:r>
              <a:rPr lang="en-US" sz="1800" b="0" i="0" u="none">
                <a:solidFill>
                  <a:schemeClr val="dk1"/>
                </a:solidFill>
                <a:latin typeface="Calibri"/>
                <a:ea typeface="Calibri"/>
                <a:cs typeface="Calibri"/>
                <a:sym typeface="Calibri"/>
              </a:rPr>
              <a:t>Claire cannot read Personnel or E-Mail Files</a:t>
            </a:r>
            <a:endParaRPr/>
          </a:p>
          <a:p>
            <a:pPr marL="222250" marR="0" lvl="0" indent="-222250" algn="l" rtl="0">
              <a:lnSpc>
                <a:spcPct val="70000"/>
              </a:lnSpc>
              <a:spcBef>
                <a:spcPts val="900"/>
              </a:spcBef>
              <a:spcAft>
                <a:spcPts val="0"/>
              </a:spcAft>
              <a:buClr>
                <a:schemeClr val="dk1"/>
              </a:buClr>
              <a:buSzPts val="1800"/>
              <a:buFont typeface="Calibri"/>
              <a:buChar char="•"/>
            </a:pPr>
            <a:r>
              <a:rPr lang="en-US" sz="1800" b="0" i="0" u="none">
                <a:solidFill>
                  <a:schemeClr val="dk1"/>
                </a:solidFill>
                <a:latin typeface="Calibri"/>
                <a:ea typeface="Calibri"/>
                <a:cs typeface="Calibri"/>
                <a:sym typeface="Calibri"/>
              </a:rPr>
              <a:t>James can only read Telephone Lists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Access Privileges</a:t>
            </a:r>
            <a:endParaRPr/>
          </a:p>
        </p:txBody>
      </p:sp>
      <p:sp>
        <p:nvSpPr>
          <p:cNvPr id="119" name="Google Shape;119;p23"/>
          <p:cNvSpPr txBox="1">
            <a:spLocks noGrp="1"/>
          </p:cNvSpPr>
          <p:nvPr>
            <p:ph type="body" idx="1"/>
          </p:nvPr>
        </p:nvSpPr>
        <p:spPr>
          <a:xfrm>
            <a:off x="457200" y="1447800"/>
            <a:ext cx="8229600" cy="4419600"/>
          </a:xfrm>
          <a:prstGeom prst="rect">
            <a:avLst/>
          </a:prstGeom>
          <a:noFill/>
          <a:ln>
            <a:noFill/>
          </a:ln>
        </p:spPr>
        <p:txBody>
          <a:bodyPr spcFirstLastPara="1" wrap="square" lIns="91425" tIns="45700" rIns="91425" bIns="45700" anchor="t" anchorCtr="0">
            <a:noAutofit/>
          </a:bodyPr>
          <a:lstStyle/>
          <a:p>
            <a:pPr marL="342900" marR="0" lvl="0" indent="-200660" algn="l" rtl="0">
              <a:spcBef>
                <a:spcPts val="0"/>
              </a:spcBef>
              <a:spcAft>
                <a:spcPts val="0"/>
              </a:spcAft>
              <a:buClr>
                <a:srgbClr val="000066"/>
              </a:buClr>
              <a:buSzPts val="2240"/>
              <a:buFont typeface="Trebuchet MS"/>
              <a:buNone/>
            </a:pPr>
            <a:endParaRPr sz="2800">
              <a:solidFill>
                <a:srgbClr val="000066"/>
              </a:solidFill>
              <a:latin typeface="Trebuchet MS"/>
              <a:ea typeface="Trebuchet MS"/>
              <a:cs typeface="Trebuchet MS"/>
              <a:sym typeface="Trebuchet MS"/>
            </a:endParaRPr>
          </a:p>
        </p:txBody>
      </p:sp>
      <p:pic>
        <p:nvPicPr>
          <p:cNvPr id="120" name="Google Shape;120;p23"/>
          <p:cNvPicPr preferRelativeResize="0"/>
          <p:nvPr/>
        </p:nvPicPr>
        <p:blipFill rotWithShape="1">
          <a:blip r:embed="rId3">
            <a:alphaModFix/>
          </a:blip>
          <a:srcRect/>
          <a:stretch/>
        </p:blipFill>
        <p:spPr>
          <a:xfrm>
            <a:off x="457200" y="2470150"/>
            <a:ext cx="8229600" cy="31543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4"/>
          <p:cNvPicPr preferRelativeResize="0"/>
          <p:nvPr/>
        </p:nvPicPr>
        <p:blipFill rotWithShape="1">
          <a:blip r:embed="rId3">
            <a:alphaModFix/>
          </a:blip>
          <a:srcRect l="9264" t="25055" r="9265" b="32215"/>
          <a:stretch/>
        </p:blipFill>
        <p:spPr>
          <a:xfrm>
            <a:off x="5857875" y="44450"/>
            <a:ext cx="3609975" cy="2452687"/>
          </a:xfrm>
          <a:prstGeom prst="rect">
            <a:avLst/>
          </a:prstGeom>
          <a:noFill/>
          <a:ln>
            <a:noFill/>
          </a:ln>
        </p:spPr>
      </p:pic>
      <p:sp>
        <p:nvSpPr>
          <p:cNvPr id="127" name="Google Shape;127;p24"/>
          <p:cNvSpPr txBox="1">
            <a:spLocks noGrp="1"/>
          </p:cNvSpPr>
          <p:nvPr>
            <p:ph type="title"/>
          </p:nvPr>
        </p:nvSpPr>
        <p:spPr>
          <a:xfrm>
            <a:off x="457200" y="3413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Multilevel Security</a:t>
            </a:r>
            <a:endParaRPr/>
          </a:p>
        </p:txBody>
      </p:sp>
      <p:sp>
        <p:nvSpPr>
          <p:cNvPr id="128" name="Google Shape;128;p24"/>
          <p:cNvSpPr txBox="1">
            <a:spLocks noGrp="1"/>
          </p:cNvSpPr>
          <p:nvPr>
            <p:ph type="body" idx="1"/>
          </p:nvPr>
        </p:nvSpPr>
        <p:spPr>
          <a:xfrm>
            <a:off x="428625" y="2133600"/>
            <a:ext cx="84582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Multiple levels of security and data</a:t>
            </a:r>
            <a:endParaRPr/>
          </a:p>
          <a:p>
            <a:pPr marL="34290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Subject at a high level may not convey info to a subject at a non-comparable level:</a:t>
            </a:r>
            <a:endParaRPr/>
          </a:p>
          <a:p>
            <a:pPr marL="742950" lvl="1" indent="-285750" algn="l" rtl="0">
              <a:lnSpc>
                <a:spcPct val="100000"/>
              </a:lnSpc>
              <a:spcBef>
                <a:spcPts val="480"/>
              </a:spcBef>
              <a:spcAft>
                <a:spcPts val="0"/>
              </a:spcAft>
              <a:buClr>
                <a:srgbClr val="000066"/>
              </a:buClr>
              <a:buSzPts val="1920"/>
              <a:buFont typeface="Trebuchet MS"/>
              <a:buChar char="–"/>
            </a:pPr>
            <a:r>
              <a:rPr lang="en-US" sz="2400" b="0" i="0" u="none">
                <a:solidFill>
                  <a:srgbClr val="000066"/>
                </a:solidFill>
                <a:latin typeface="Trebuchet MS"/>
                <a:ea typeface="Trebuchet MS"/>
                <a:cs typeface="Trebuchet MS"/>
                <a:sym typeface="Trebuchet MS"/>
              </a:rPr>
              <a:t>No read up (ss-property): a subj can only read an obj of less or equal sec level</a:t>
            </a:r>
            <a:endParaRPr/>
          </a:p>
          <a:p>
            <a:pPr marL="742950" lvl="1" indent="-285750" algn="l" rtl="0">
              <a:lnSpc>
                <a:spcPct val="100000"/>
              </a:lnSpc>
              <a:spcBef>
                <a:spcPts val="480"/>
              </a:spcBef>
              <a:spcAft>
                <a:spcPts val="0"/>
              </a:spcAft>
              <a:buClr>
                <a:srgbClr val="000066"/>
              </a:buClr>
              <a:buSzPts val="1920"/>
              <a:buFont typeface="Trebuchet MS"/>
              <a:buChar char="–"/>
            </a:pPr>
            <a:r>
              <a:rPr lang="en-US" sz="2400" b="0" i="0" u="none">
                <a:solidFill>
                  <a:srgbClr val="000066"/>
                </a:solidFill>
                <a:latin typeface="Trebuchet MS"/>
                <a:ea typeface="Trebuchet MS"/>
                <a:cs typeface="Trebuchet MS"/>
                <a:sym typeface="Trebuchet MS"/>
              </a:rPr>
              <a:t>No write down (*-property): a subj can only write into an obj of greater or equal sec level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BLP Operations</a:t>
            </a:r>
            <a:endParaRPr/>
          </a:p>
        </p:txBody>
      </p:sp>
      <p:sp>
        <p:nvSpPr>
          <p:cNvPr id="148" name="Google Shape;148;p27"/>
          <p:cNvSpPr txBox="1">
            <a:spLocks noGrp="1"/>
          </p:cNvSpPr>
          <p:nvPr>
            <p:ph type="body" idx="1"/>
          </p:nvPr>
        </p:nvSpPr>
        <p:spPr>
          <a:xfrm>
            <a:off x="533400" y="1524000"/>
            <a:ext cx="8610600" cy="4454525"/>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get access</a:t>
            </a:r>
            <a:r>
              <a:rPr lang="en-US" sz="2400" b="0" i="0" u="none">
                <a:solidFill>
                  <a:srgbClr val="000066"/>
                </a:solidFill>
                <a:latin typeface="Trebuchet MS"/>
                <a:ea typeface="Trebuchet MS"/>
                <a:cs typeface="Trebuchet MS"/>
                <a:sym typeface="Trebuchet MS"/>
              </a:rPr>
              <a:t>: add (subj, obj, access-mode) to b</a:t>
            </a:r>
            <a:endParaRPr/>
          </a:p>
          <a:p>
            <a:pPr marL="742950" lvl="1" indent="-285750" algn="l" rtl="0">
              <a:lnSpc>
                <a:spcPct val="90000"/>
              </a:lnSpc>
              <a:spcBef>
                <a:spcPts val="400"/>
              </a:spcBef>
              <a:spcAft>
                <a:spcPts val="0"/>
              </a:spcAft>
              <a:buClr>
                <a:srgbClr val="000066"/>
              </a:buClr>
              <a:buSzPts val="1600"/>
              <a:buFont typeface="Trebuchet MS"/>
              <a:buChar char="–"/>
            </a:pPr>
            <a:r>
              <a:rPr lang="en-US" sz="2000" b="0" i="0" u="none">
                <a:solidFill>
                  <a:srgbClr val="000066"/>
                </a:solidFill>
                <a:latin typeface="Trebuchet MS"/>
                <a:ea typeface="Trebuchet MS"/>
                <a:cs typeface="Trebuchet MS"/>
                <a:sym typeface="Trebuchet MS"/>
              </a:rPr>
              <a:t>used by a subj to initiate an access to an object</a:t>
            </a:r>
            <a:endParaRPr/>
          </a:p>
          <a:p>
            <a:pPr marL="609600" lvl="0" indent="-609600" algn="l" rtl="0">
              <a:lnSpc>
                <a:spcPct val="90000"/>
              </a:lnSpc>
              <a:spcBef>
                <a:spcPts val="48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release access</a:t>
            </a:r>
            <a:r>
              <a:rPr lang="en-US" sz="2400" b="0" i="0" u="none">
                <a:solidFill>
                  <a:srgbClr val="000066"/>
                </a:solidFill>
                <a:latin typeface="Trebuchet MS"/>
                <a:ea typeface="Trebuchet MS"/>
                <a:cs typeface="Trebuchet MS"/>
                <a:sym typeface="Trebuchet MS"/>
              </a:rPr>
              <a:t>: remove (subj, obj, access-mode)</a:t>
            </a:r>
            <a:endParaRPr/>
          </a:p>
          <a:p>
            <a:pPr marL="609600" lvl="0" indent="-609600" algn="l" rtl="0">
              <a:lnSpc>
                <a:spcPct val="90000"/>
              </a:lnSpc>
              <a:spcBef>
                <a:spcPts val="48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change object level</a:t>
            </a:r>
            <a:endParaRPr/>
          </a:p>
          <a:p>
            <a:pPr marL="609600" lvl="0" indent="-609600" algn="l" rtl="0">
              <a:lnSpc>
                <a:spcPct val="90000"/>
              </a:lnSpc>
              <a:spcBef>
                <a:spcPts val="48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change current l</a:t>
            </a:r>
            <a:r>
              <a:rPr lang="en-US" sz="2400" b="0" i="0" u="none">
                <a:solidFill>
                  <a:srgbClr val="000066"/>
                </a:solidFill>
                <a:latin typeface="Trebuchet MS"/>
                <a:ea typeface="Trebuchet MS"/>
                <a:cs typeface="Trebuchet MS"/>
                <a:sym typeface="Trebuchet MS"/>
              </a:rPr>
              <a:t>evel</a:t>
            </a:r>
            <a:endParaRPr/>
          </a:p>
          <a:p>
            <a:pPr marL="609600" lvl="0" indent="-609600" algn="l" rtl="0">
              <a:lnSpc>
                <a:spcPct val="90000"/>
              </a:lnSpc>
              <a:spcBef>
                <a:spcPts val="48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give access permission</a:t>
            </a:r>
            <a:r>
              <a:rPr lang="en-US" sz="2400" b="0" i="0" u="none">
                <a:solidFill>
                  <a:srgbClr val="000066"/>
                </a:solidFill>
                <a:latin typeface="Trebuchet MS"/>
                <a:ea typeface="Trebuchet MS"/>
                <a:cs typeface="Trebuchet MS"/>
                <a:sym typeface="Trebuchet MS"/>
              </a:rPr>
              <a:t>: Add an access mode to M</a:t>
            </a:r>
            <a:endParaRPr/>
          </a:p>
          <a:p>
            <a:pPr marL="742950" lvl="1" indent="-285750" algn="l" rtl="0">
              <a:lnSpc>
                <a:spcPct val="90000"/>
              </a:lnSpc>
              <a:spcBef>
                <a:spcPts val="400"/>
              </a:spcBef>
              <a:spcAft>
                <a:spcPts val="0"/>
              </a:spcAft>
              <a:buClr>
                <a:srgbClr val="000066"/>
              </a:buClr>
              <a:buSzPts val="1600"/>
              <a:buFont typeface="Trebuchet MS"/>
              <a:buChar char="–"/>
            </a:pPr>
            <a:r>
              <a:rPr lang="en-US" sz="2000" b="0" i="0" u="none">
                <a:solidFill>
                  <a:srgbClr val="000066"/>
                </a:solidFill>
                <a:latin typeface="Trebuchet MS"/>
                <a:ea typeface="Trebuchet MS"/>
                <a:cs typeface="Trebuchet MS"/>
                <a:sym typeface="Trebuchet MS"/>
              </a:rPr>
              <a:t>used by a subj to grant access to on an obj</a:t>
            </a:r>
            <a:endParaRPr/>
          </a:p>
          <a:p>
            <a:pPr marL="609600" lvl="0" indent="-609600" algn="l" rtl="0">
              <a:lnSpc>
                <a:spcPct val="90000"/>
              </a:lnSpc>
              <a:spcBef>
                <a:spcPts val="48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rescind access permission</a:t>
            </a:r>
            <a:r>
              <a:rPr lang="en-US" sz="2400" b="0" i="0" u="none">
                <a:solidFill>
                  <a:srgbClr val="000066"/>
                </a:solidFill>
                <a:latin typeface="Trebuchet MS"/>
                <a:ea typeface="Trebuchet MS"/>
                <a:cs typeface="Trebuchet MS"/>
                <a:sym typeface="Trebuchet MS"/>
              </a:rPr>
              <a:t>: reverse of 5</a:t>
            </a:r>
            <a:endParaRPr/>
          </a:p>
          <a:p>
            <a:pPr marL="609600" lvl="0" indent="-609600" algn="l" rtl="0">
              <a:lnSpc>
                <a:spcPct val="90000"/>
              </a:lnSpc>
              <a:spcBef>
                <a:spcPts val="48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create an object</a:t>
            </a:r>
            <a:endParaRPr/>
          </a:p>
          <a:p>
            <a:pPr marL="609600" lvl="0" indent="-609600" algn="l" rtl="0">
              <a:lnSpc>
                <a:spcPct val="90000"/>
              </a:lnSpc>
              <a:spcBef>
                <a:spcPts val="480"/>
              </a:spcBef>
              <a:spcAft>
                <a:spcPts val="0"/>
              </a:spcAft>
              <a:buClr>
                <a:srgbClr val="000066"/>
              </a:buClr>
              <a:buSzPts val="1920"/>
              <a:buFont typeface="Times"/>
              <a:buAutoNum type="arabicPeriod"/>
            </a:pPr>
            <a:r>
              <a:rPr lang="en-US" sz="2400" b="1" i="0" u="none">
                <a:solidFill>
                  <a:srgbClr val="000066"/>
                </a:solidFill>
                <a:latin typeface="Trebuchet MS"/>
                <a:ea typeface="Trebuchet MS"/>
                <a:cs typeface="Trebuchet MS"/>
                <a:sym typeface="Trebuchet MS"/>
              </a:rPr>
              <a:t>delete a group of objects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457200" y="152400"/>
            <a:ext cx="8229600" cy="11398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Biba Integrity Model</a:t>
            </a:r>
            <a:endParaRPr/>
          </a:p>
        </p:txBody>
      </p:sp>
      <p:sp>
        <p:nvSpPr>
          <p:cNvPr id="239" name="Google Shape;239;p39"/>
          <p:cNvSpPr txBox="1">
            <a:spLocks noGrp="1"/>
          </p:cNvSpPr>
          <p:nvPr>
            <p:ph type="body" idx="1"/>
          </p:nvPr>
        </p:nvSpPr>
        <p:spPr>
          <a:xfrm>
            <a:off x="381000" y="1447800"/>
            <a:ext cx="8512175" cy="2895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Various models dealing with integrity</a:t>
            </a:r>
            <a:endParaRPr/>
          </a:p>
          <a:p>
            <a:pPr marL="34290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Strict integrity policy:</a:t>
            </a:r>
            <a:endParaRPr/>
          </a:p>
          <a:p>
            <a:pPr marL="742950" lvl="1" indent="-285750" algn="l" rtl="0">
              <a:lnSpc>
                <a:spcPct val="100000"/>
              </a:lnSpc>
              <a:spcBef>
                <a:spcPts val="480"/>
              </a:spcBef>
              <a:spcAft>
                <a:spcPts val="0"/>
              </a:spcAft>
              <a:buClr>
                <a:srgbClr val="000066"/>
              </a:buClr>
              <a:buSzPts val="1920"/>
              <a:buFont typeface="Trebuchet MS"/>
              <a:buChar char="–"/>
            </a:pPr>
            <a:r>
              <a:rPr lang="en-US" sz="2400" b="0" i="0" u="none">
                <a:solidFill>
                  <a:srgbClr val="000066"/>
                </a:solidFill>
                <a:latin typeface="Trebuchet MS"/>
                <a:ea typeface="Trebuchet MS"/>
                <a:cs typeface="Trebuchet MS"/>
                <a:sym typeface="Trebuchet MS"/>
              </a:rPr>
              <a:t>Simple integrity: </a:t>
            </a:r>
            <a:r>
              <a:rPr lang="en-US" sz="2400" b="0" i="1" u="none">
                <a:solidFill>
                  <a:srgbClr val="FF0000"/>
                </a:solidFill>
                <a:latin typeface="Trebuchet MS"/>
                <a:ea typeface="Trebuchet MS"/>
                <a:cs typeface="Trebuchet MS"/>
                <a:sym typeface="Trebuchet MS"/>
              </a:rPr>
              <a:t>modify only if</a:t>
            </a:r>
            <a:r>
              <a:rPr lang="en-US" sz="2400" b="0" i="0" u="none">
                <a:solidFill>
                  <a:srgbClr val="000066"/>
                </a:solidFill>
                <a:latin typeface="Trebuchet MS"/>
                <a:ea typeface="Trebuchet MS"/>
                <a:cs typeface="Trebuchet MS"/>
                <a:sym typeface="Trebuchet MS"/>
              </a:rPr>
              <a:t> I(</a:t>
            </a:r>
            <a:r>
              <a:rPr lang="en-US" sz="2400" b="0" i="1" u="none">
                <a:solidFill>
                  <a:srgbClr val="000066"/>
                </a:solidFill>
                <a:latin typeface="Trebuchet MS"/>
                <a:ea typeface="Trebuchet MS"/>
                <a:cs typeface="Trebuchet MS"/>
                <a:sym typeface="Trebuchet MS"/>
              </a:rPr>
              <a:t>S</a:t>
            </a:r>
            <a:r>
              <a:rPr lang="en-US" sz="2400" b="0" i="0" u="none">
                <a:solidFill>
                  <a:srgbClr val="000066"/>
                </a:solidFill>
                <a:latin typeface="Trebuchet MS"/>
                <a:ea typeface="Trebuchet MS"/>
                <a:cs typeface="Trebuchet MS"/>
                <a:sym typeface="Trebuchet MS"/>
              </a:rPr>
              <a:t>) ≥ I(</a:t>
            </a:r>
            <a:r>
              <a:rPr lang="en-US" sz="2400" b="0" i="1" u="none">
                <a:solidFill>
                  <a:srgbClr val="000066"/>
                </a:solidFill>
                <a:latin typeface="Trebuchet MS"/>
                <a:ea typeface="Trebuchet MS"/>
                <a:cs typeface="Trebuchet MS"/>
                <a:sym typeface="Trebuchet MS"/>
              </a:rPr>
              <a:t>O</a:t>
            </a:r>
            <a:r>
              <a:rPr lang="en-US" sz="2400" b="0" i="0" u="none">
                <a:solidFill>
                  <a:srgbClr val="000066"/>
                </a:solidFill>
                <a:latin typeface="Trebuchet MS"/>
                <a:ea typeface="Trebuchet MS"/>
                <a:cs typeface="Trebuchet MS"/>
                <a:sym typeface="Trebuchet MS"/>
              </a:rPr>
              <a:t>)</a:t>
            </a:r>
            <a:endParaRPr/>
          </a:p>
          <a:p>
            <a:pPr marL="742950" lvl="1" indent="-285750" algn="l" rtl="0">
              <a:lnSpc>
                <a:spcPct val="100000"/>
              </a:lnSpc>
              <a:spcBef>
                <a:spcPts val="480"/>
              </a:spcBef>
              <a:spcAft>
                <a:spcPts val="0"/>
              </a:spcAft>
              <a:buClr>
                <a:srgbClr val="000066"/>
              </a:buClr>
              <a:buSzPts val="1920"/>
              <a:buFont typeface="Trebuchet MS"/>
              <a:buChar char="–"/>
            </a:pPr>
            <a:r>
              <a:rPr lang="en-US" sz="2400" b="0" i="0" u="none">
                <a:solidFill>
                  <a:srgbClr val="000066"/>
                </a:solidFill>
                <a:latin typeface="Trebuchet MS"/>
                <a:ea typeface="Trebuchet MS"/>
                <a:cs typeface="Trebuchet MS"/>
                <a:sym typeface="Trebuchet MS"/>
              </a:rPr>
              <a:t>Integrity confinement: </a:t>
            </a:r>
            <a:r>
              <a:rPr lang="en-US" sz="2400" b="0" i="1" u="none">
                <a:solidFill>
                  <a:srgbClr val="FF0000"/>
                </a:solidFill>
                <a:latin typeface="Trebuchet MS"/>
                <a:ea typeface="Trebuchet MS"/>
                <a:cs typeface="Trebuchet MS"/>
                <a:sym typeface="Trebuchet MS"/>
              </a:rPr>
              <a:t>read only if </a:t>
            </a:r>
            <a:r>
              <a:rPr lang="en-US" sz="2400" b="0" i="0" u="none">
                <a:solidFill>
                  <a:srgbClr val="000066"/>
                </a:solidFill>
                <a:latin typeface="Trebuchet MS"/>
                <a:ea typeface="Trebuchet MS"/>
                <a:cs typeface="Trebuchet MS"/>
                <a:sym typeface="Trebuchet MS"/>
              </a:rPr>
              <a:t>I(</a:t>
            </a:r>
            <a:r>
              <a:rPr lang="en-US" sz="2400" b="0" i="1" u="none">
                <a:solidFill>
                  <a:srgbClr val="000066"/>
                </a:solidFill>
                <a:latin typeface="Trebuchet MS"/>
                <a:ea typeface="Trebuchet MS"/>
                <a:cs typeface="Trebuchet MS"/>
                <a:sym typeface="Trebuchet MS"/>
              </a:rPr>
              <a:t>S</a:t>
            </a:r>
            <a:r>
              <a:rPr lang="en-US" sz="2400" b="0" i="0" u="none">
                <a:solidFill>
                  <a:srgbClr val="000066"/>
                </a:solidFill>
                <a:latin typeface="Trebuchet MS"/>
                <a:ea typeface="Trebuchet MS"/>
                <a:cs typeface="Trebuchet MS"/>
                <a:sym typeface="Trebuchet MS"/>
              </a:rPr>
              <a:t>) ≤ I(</a:t>
            </a:r>
            <a:r>
              <a:rPr lang="en-US" sz="2400" b="0" i="1" u="none">
                <a:solidFill>
                  <a:srgbClr val="000066"/>
                </a:solidFill>
                <a:latin typeface="Trebuchet MS"/>
                <a:ea typeface="Trebuchet MS"/>
                <a:cs typeface="Trebuchet MS"/>
                <a:sym typeface="Trebuchet MS"/>
              </a:rPr>
              <a:t>O</a:t>
            </a:r>
            <a:r>
              <a:rPr lang="en-US" sz="2400" b="0" i="0" u="none">
                <a:solidFill>
                  <a:srgbClr val="000066"/>
                </a:solidFill>
                <a:latin typeface="Trebuchet MS"/>
                <a:ea typeface="Trebuchet MS"/>
                <a:cs typeface="Trebuchet MS"/>
                <a:sym typeface="Trebuchet MS"/>
              </a:rPr>
              <a:t>)</a:t>
            </a:r>
            <a:endParaRPr/>
          </a:p>
          <a:p>
            <a:pPr marL="742950" lvl="1" indent="-285750" algn="l" rtl="0">
              <a:lnSpc>
                <a:spcPct val="100000"/>
              </a:lnSpc>
              <a:spcBef>
                <a:spcPts val="480"/>
              </a:spcBef>
              <a:spcAft>
                <a:spcPts val="0"/>
              </a:spcAft>
              <a:buClr>
                <a:srgbClr val="000066"/>
              </a:buClr>
              <a:buSzPts val="1920"/>
              <a:buFont typeface="Trebuchet MS"/>
              <a:buChar char="–"/>
            </a:pPr>
            <a:r>
              <a:rPr lang="en-US" sz="2400" b="0" i="0" u="none">
                <a:solidFill>
                  <a:srgbClr val="000066"/>
                </a:solidFill>
                <a:latin typeface="Trebuchet MS"/>
                <a:ea typeface="Trebuchet MS"/>
                <a:cs typeface="Trebuchet MS"/>
                <a:sym typeface="Trebuchet MS"/>
              </a:rPr>
              <a:t>Invocation property:	</a:t>
            </a:r>
            <a:r>
              <a:rPr lang="en-US" sz="2400" b="0" i="1" u="none">
                <a:solidFill>
                  <a:srgbClr val="FF0000"/>
                </a:solidFill>
                <a:latin typeface="Trebuchet MS"/>
                <a:ea typeface="Trebuchet MS"/>
                <a:cs typeface="Trebuchet MS"/>
                <a:sym typeface="Trebuchet MS"/>
              </a:rPr>
              <a:t>invoke/comm only if </a:t>
            </a:r>
            <a:r>
              <a:rPr lang="en-US" sz="2400" b="0" i="0" u="none">
                <a:solidFill>
                  <a:srgbClr val="000066"/>
                </a:solidFill>
                <a:latin typeface="Trebuchet MS"/>
                <a:ea typeface="Trebuchet MS"/>
                <a:cs typeface="Trebuchet MS"/>
                <a:sym typeface="Trebuchet MS"/>
              </a:rPr>
              <a:t>I(</a:t>
            </a:r>
            <a:r>
              <a:rPr lang="en-US" sz="2400" b="0" i="1" u="none">
                <a:solidFill>
                  <a:srgbClr val="000066"/>
                </a:solidFill>
                <a:latin typeface="Trebuchet MS"/>
                <a:ea typeface="Trebuchet MS"/>
                <a:cs typeface="Trebuchet MS"/>
                <a:sym typeface="Trebuchet MS"/>
              </a:rPr>
              <a:t>S</a:t>
            </a:r>
            <a:r>
              <a:rPr lang="en-US" sz="2400" b="0" i="0" u="none" baseline="-25000">
                <a:solidFill>
                  <a:srgbClr val="000066"/>
                </a:solidFill>
                <a:latin typeface="Trebuchet MS"/>
                <a:ea typeface="Trebuchet MS"/>
                <a:cs typeface="Trebuchet MS"/>
                <a:sym typeface="Trebuchet MS"/>
              </a:rPr>
              <a:t>1</a:t>
            </a:r>
            <a:r>
              <a:rPr lang="en-US" sz="2400" b="0" i="0" u="none">
                <a:solidFill>
                  <a:srgbClr val="000066"/>
                </a:solidFill>
                <a:latin typeface="Trebuchet MS"/>
                <a:ea typeface="Trebuchet MS"/>
                <a:cs typeface="Trebuchet MS"/>
                <a:sym typeface="Trebuchet MS"/>
              </a:rPr>
              <a:t>) ≥ I(</a:t>
            </a:r>
            <a:r>
              <a:rPr lang="en-US" sz="2400" b="0" i="1" u="none">
                <a:solidFill>
                  <a:srgbClr val="000066"/>
                </a:solidFill>
                <a:latin typeface="Trebuchet MS"/>
                <a:ea typeface="Trebuchet MS"/>
                <a:cs typeface="Trebuchet MS"/>
                <a:sym typeface="Trebuchet MS"/>
              </a:rPr>
              <a:t>S</a:t>
            </a:r>
            <a:r>
              <a:rPr lang="en-US" sz="2400" b="0" i="0" u="none" baseline="-25000">
                <a:solidFill>
                  <a:srgbClr val="000066"/>
                </a:solidFill>
                <a:latin typeface="Trebuchet MS"/>
                <a:ea typeface="Trebuchet MS"/>
                <a:cs typeface="Trebuchet MS"/>
                <a:sym typeface="Trebuchet MS"/>
              </a:rPr>
              <a:t>2</a:t>
            </a:r>
            <a:r>
              <a:rPr lang="en-US" sz="2400" b="0" i="0" u="none">
                <a:solidFill>
                  <a:srgbClr val="000066"/>
                </a:solidFill>
                <a:latin typeface="Trebuchet MS"/>
                <a:ea typeface="Trebuchet MS"/>
                <a:cs typeface="Trebuchet MS"/>
                <a:sym typeface="Trebuchet MS"/>
              </a:rPr>
              <a:t>)</a:t>
            </a:r>
            <a:endParaRPr/>
          </a:p>
        </p:txBody>
      </p:sp>
      <p:pic>
        <p:nvPicPr>
          <p:cNvPr id="240" name="Google Shape;240;p39"/>
          <p:cNvPicPr preferRelativeResize="0"/>
          <p:nvPr/>
        </p:nvPicPr>
        <p:blipFill rotWithShape="1">
          <a:blip r:embed="rId3">
            <a:alphaModFix/>
          </a:blip>
          <a:srcRect l="4632" t="28636" r="4632" b="50111"/>
          <a:stretch/>
        </p:blipFill>
        <p:spPr>
          <a:xfrm>
            <a:off x="1187450" y="3789362"/>
            <a:ext cx="6889750" cy="20875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457200" y="152400"/>
            <a:ext cx="8229600" cy="11398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Biba Integrity Model</a:t>
            </a:r>
            <a:endParaRPr/>
          </a:p>
        </p:txBody>
      </p:sp>
      <p:sp>
        <p:nvSpPr>
          <p:cNvPr id="247" name="Google Shape;247;p40"/>
          <p:cNvSpPr txBox="1">
            <a:spLocks noGrp="1"/>
          </p:cNvSpPr>
          <p:nvPr>
            <p:ph type="body" idx="1"/>
          </p:nvPr>
        </p:nvSpPr>
        <p:spPr>
          <a:xfrm>
            <a:off x="381000" y="1447800"/>
            <a:ext cx="8512175" cy="2895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Simple integrity: </a:t>
            </a:r>
            <a:r>
              <a:rPr lang="en-US" sz="2800" b="0" i="1" u="none">
                <a:solidFill>
                  <a:srgbClr val="FF0000"/>
                </a:solidFill>
                <a:latin typeface="Trebuchet MS"/>
                <a:ea typeface="Trebuchet MS"/>
                <a:cs typeface="Trebuchet MS"/>
                <a:sym typeface="Trebuchet MS"/>
              </a:rPr>
              <a:t>modify only if</a:t>
            </a:r>
            <a:r>
              <a:rPr lang="en-US" sz="2800" b="0" i="0" u="none">
                <a:solidFill>
                  <a:srgbClr val="000066"/>
                </a:solidFill>
                <a:latin typeface="Trebuchet MS"/>
                <a:ea typeface="Trebuchet MS"/>
                <a:cs typeface="Trebuchet MS"/>
                <a:sym typeface="Trebuchet MS"/>
              </a:rPr>
              <a:t> I(</a:t>
            </a:r>
            <a:r>
              <a:rPr lang="en-US" sz="2800" b="0" i="1" u="none">
                <a:solidFill>
                  <a:srgbClr val="000066"/>
                </a:solidFill>
                <a:latin typeface="Trebuchet MS"/>
                <a:ea typeface="Trebuchet MS"/>
                <a:cs typeface="Trebuchet MS"/>
                <a:sym typeface="Trebuchet MS"/>
              </a:rPr>
              <a:t>S</a:t>
            </a:r>
            <a:r>
              <a:rPr lang="en-US" sz="2800" b="0" i="0" u="none">
                <a:solidFill>
                  <a:srgbClr val="000066"/>
                </a:solidFill>
                <a:latin typeface="Trebuchet MS"/>
                <a:ea typeface="Trebuchet MS"/>
                <a:cs typeface="Trebuchet MS"/>
                <a:sym typeface="Trebuchet MS"/>
              </a:rPr>
              <a:t>) ≥ I(</a:t>
            </a:r>
            <a:r>
              <a:rPr lang="en-US" sz="2800" b="0" i="1" u="none">
                <a:solidFill>
                  <a:srgbClr val="000066"/>
                </a:solidFill>
                <a:latin typeface="Trebuchet MS"/>
                <a:ea typeface="Trebuchet MS"/>
                <a:cs typeface="Trebuchet MS"/>
                <a:sym typeface="Trebuchet MS"/>
              </a:rPr>
              <a:t>O</a:t>
            </a:r>
            <a:r>
              <a:rPr lang="en-US" sz="2800" b="0" i="0" u="none">
                <a:solidFill>
                  <a:srgbClr val="000066"/>
                </a:solidFill>
                <a:latin typeface="Trebuchet MS"/>
                <a:ea typeface="Trebuchet MS"/>
                <a:cs typeface="Trebuchet MS"/>
                <a:sym typeface="Trebuchet MS"/>
              </a:rPr>
              <a:t>)</a:t>
            </a:r>
            <a:endParaRPr/>
          </a:p>
          <a:p>
            <a:pPr marL="34290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Integrity confinement: </a:t>
            </a:r>
            <a:r>
              <a:rPr lang="en-US" sz="2800" b="0" i="1" u="none">
                <a:solidFill>
                  <a:srgbClr val="FF0000"/>
                </a:solidFill>
                <a:latin typeface="Trebuchet MS"/>
                <a:ea typeface="Trebuchet MS"/>
                <a:cs typeface="Trebuchet MS"/>
                <a:sym typeface="Trebuchet MS"/>
              </a:rPr>
              <a:t>read only if </a:t>
            </a:r>
            <a:r>
              <a:rPr lang="en-US" sz="2800" b="0" i="0" u="none">
                <a:solidFill>
                  <a:srgbClr val="000066"/>
                </a:solidFill>
                <a:latin typeface="Trebuchet MS"/>
                <a:ea typeface="Trebuchet MS"/>
                <a:cs typeface="Trebuchet MS"/>
                <a:sym typeface="Trebuchet MS"/>
              </a:rPr>
              <a:t>I(</a:t>
            </a:r>
            <a:r>
              <a:rPr lang="en-US" sz="2800" b="0" i="1" u="none">
                <a:solidFill>
                  <a:srgbClr val="000066"/>
                </a:solidFill>
                <a:latin typeface="Trebuchet MS"/>
                <a:ea typeface="Trebuchet MS"/>
                <a:cs typeface="Trebuchet MS"/>
                <a:sym typeface="Trebuchet MS"/>
              </a:rPr>
              <a:t>S</a:t>
            </a:r>
            <a:r>
              <a:rPr lang="en-US" sz="2800" b="0" i="0" u="none">
                <a:solidFill>
                  <a:srgbClr val="000066"/>
                </a:solidFill>
                <a:latin typeface="Trebuchet MS"/>
                <a:ea typeface="Trebuchet MS"/>
                <a:cs typeface="Trebuchet MS"/>
                <a:sym typeface="Trebuchet MS"/>
              </a:rPr>
              <a:t>) ≤ I(</a:t>
            </a:r>
            <a:r>
              <a:rPr lang="en-US" sz="2800" b="0" i="1" u="none">
                <a:solidFill>
                  <a:srgbClr val="000066"/>
                </a:solidFill>
                <a:latin typeface="Trebuchet MS"/>
                <a:ea typeface="Trebuchet MS"/>
                <a:cs typeface="Trebuchet MS"/>
                <a:sym typeface="Trebuchet MS"/>
              </a:rPr>
              <a:t>O</a:t>
            </a:r>
            <a:r>
              <a:rPr lang="en-US" sz="2800" b="0" i="0" u="none">
                <a:solidFill>
                  <a:srgbClr val="000066"/>
                </a:solidFill>
                <a:latin typeface="Trebuchet MS"/>
                <a:ea typeface="Trebuchet MS"/>
                <a:cs typeface="Trebuchet MS"/>
                <a:sym typeface="Trebuchet MS"/>
              </a:rPr>
              <a:t>)</a:t>
            </a:r>
            <a:endParaRPr/>
          </a:p>
          <a:p>
            <a:pPr marL="34290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Invocation property:	</a:t>
            </a:r>
            <a:r>
              <a:rPr lang="en-US" sz="2800" b="0" i="1" u="none">
                <a:solidFill>
                  <a:srgbClr val="FF0000"/>
                </a:solidFill>
                <a:latin typeface="Trebuchet MS"/>
                <a:ea typeface="Trebuchet MS"/>
                <a:cs typeface="Trebuchet MS"/>
                <a:sym typeface="Trebuchet MS"/>
              </a:rPr>
              <a:t>invoke/comm only if </a:t>
            </a:r>
            <a:r>
              <a:rPr lang="en-US" sz="2800" b="0" i="0" u="none">
                <a:solidFill>
                  <a:srgbClr val="000066"/>
                </a:solidFill>
                <a:latin typeface="Trebuchet MS"/>
                <a:ea typeface="Trebuchet MS"/>
                <a:cs typeface="Trebuchet MS"/>
                <a:sym typeface="Trebuchet MS"/>
              </a:rPr>
              <a:t>I(</a:t>
            </a:r>
            <a:r>
              <a:rPr lang="en-US" sz="2800" b="0" i="1" u="none">
                <a:solidFill>
                  <a:srgbClr val="000066"/>
                </a:solidFill>
                <a:latin typeface="Trebuchet MS"/>
                <a:ea typeface="Trebuchet MS"/>
                <a:cs typeface="Trebuchet MS"/>
                <a:sym typeface="Trebuchet MS"/>
              </a:rPr>
              <a:t>S</a:t>
            </a:r>
            <a:r>
              <a:rPr lang="en-US" sz="2800" b="0" i="0" u="none" baseline="-25000">
                <a:solidFill>
                  <a:srgbClr val="000066"/>
                </a:solidFill>
                <a:latin typeface="Trebuchet MS"/>
                <a:ea typeface="Trebuchet MS"/>
                <a:cs typeface="Trebuchet MS"/>
                <a:sym typeface="Trebuchet MS"/>
              </a:rPr>
              <a:t>1</a:t>
            </a:r>
            <a:r>
              <a:rPr lang="en-US" sz="2800" b="0" i="0" u="none">
                <a:solidFill>
                  <a:srgbClr val="000066"/>
                </a:solidFill>
                <a:latin typeface="Trebuchet MS"/>
                <a:ea typeface="Trebuchet MS"/>
                <a:cs typeface="Trebuchet MS"/>
                <a:sym typeface="Trebuchet MS"/>
              </a:rPr>
              <a:t>) ≥ I(</a:t>
            </a:r>
            <a:r>
              <a:rPr lang="en-US" sz="2800" b="0" i="1" u="none">
                <a:solidFill>
                  <a:srgbClr val="000066"/>
                </a:solidFill>
                <a:latin typeface="Trebuchet MS"/>
                <a:ea typeface="Trebuchet MS"/>
                <a:cs typeface="Trebuchet MS"/>
                <a:sym typeface="Trebuchet MS"/>
              </a:rPr>
              <a:t>S</a:t>
            </a:r>
            <a:r>
              <a:rPr lang="en-US" sz="2800" b="0" i="0" u="none" baseline="-25000">
                <a:solidFill>
                  <a:srgbClr val="000066"/>
                </a:solidFill>
                <a:latin typeface="Trebuchet MS"/>
                <a:ea typeface="Trebuchet MS"/>
                <a:cs typeface="Trebuchet MS"/>
                <a:sym typeface="Trebuchet MS"/>
              </a:rPr>
              <a:t>2</a:t>
            </a:r>
            <a:r>
              <a:rPr lang="en-US" sz="2800" b="0" i="0" u="none">
                <a:solidFill>
                  <a:srgbClr val="000066"/>
                </a:solidFill>
                <a:latin typeface="Trebuchet MS"/>
                <a:ea typeface="Trebuchet MS"/>
                <a:cs typeface="Trebuchet MS"/>
                <a:sym typeface="Trebuchet MS"/>
              </a:rPr>
              <a:t>)</a:t>
            </a:r>
            <a:endParaRPr/>
          </a:p>
        </p:txBody>
      </p:sp>
      <p:pic>
        <p:nvPicPr>
          <p:cNvPr id="248" name="Google Shape;248;p40"/>
          <p:cNvPicPr preferRelativeResize="0"/>
          <p:nvPr/>
        </p:nvPicPr>
        <p:blipFill rotWithShape="1">
          <a:blip r:embed="rId3">
            <a:alphaModFix/>
          </a:blip>
          <a:srcRect/>
          <a:stretch/>
        </p:blipFill>
        <p:spPr>
          <a:xfrm>
            <a:off x="1939925" y="2997200"/>
            <a:ext cx="5153025" cy="290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457200" y="152400"/>
            <a:ext cx="8229600" cy="11398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Clark-Wilson Integrity Model</a:t>
            </a:r>
            <a:endParaRPr/>
          </a:p>
        </p:txBody>
      </p:sp>
      <p:sp>
        <p:nvSpPr>
          <p:cNvPr id="255" name="Google Shape;255;p41"/>
          <p:cNvSpPr txBox="1">
            <a:spLocks noGrp="1"/>
          </p:cNvSpPr>
          <p:nvPr>
            <p:ph type="body" idx="1"/>
          </p:nvPr>
        </p:nvSpPr>
        <p:spPr>
          <a:xfrm>
            <a:off x="381000" y="1447800"/>
            <a:ext cx="8223250" cy="4284662"/>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Two concepts</a:t>
            </a:r>
            <a:endParaRPr/>
          </a:p>
          <a:p>
            <a:pPr marL="742950" lvl="1" indent="-285750" algn="l" rtl="0">
              <a:lnSpc>
                <a:spcPct val="80000"/>
              </a:lnSpc>
              <a:spcBef>
                <a:spcPts val="440"/>
              </a:spcBef>
              <a:spcAft>
                <a:spcPts val="0"/>
              </a:spcAft>
              <a:buClr>
                <a:srgbClr val="000066"/>
              </a:buClr>
              <a:buSzPts val="1760"/>
              <a:buFont typeface="Trebuchet MS"/>
              <a:buChar char="–"/>
            </a:pPr>
            <a:r>
              <a:rPr lang="en-US" sz="2200" b="0" i="0" u="none">
                <a:solidFill>
                  <a:srgbClr val="000066"/>
                </a:solidFill>
                <a:latin typeface="Trebuchet MS"/>
                <a:ea typeface="Trebuchet MS"/>
                <a:cs typeface="Trebuchet MS"/>
                <a:sym typeface="Trebuchet MS"/>
              </a:rPr>
              <a:t>Well-formed transactions: a user can manipulate data in constrained ways</a:t>
            </a:r>
            <a:endParaRPr/>
          </a:p>
          <a:p>
            <a:pPr marL="742950" lvl="1" indent="-285750" algn="l" rtl="0">
              <a:lnSpc>
                <a:spcPct val="80000"/>
              </a:lnSpc>
              <a:spcBef>
                <a:spcPts val="440"/>
              </a:spcBef>
              <a:spcAft>
                <a:spcPts val="0"/>
              </a:spcAft>
              <a:buClr>
                <a:srgbClr val="000066"/>
              </a:buClr>
              <a:buSzPts val="1760"/>
              <a:buFont typeface="Trebuchet MS"/>
              <a:buChar char="–"/>
            </a:pPr>
            <a:r>
              <a:rPr lang="en-US" sz="2200" b="0" i="0" u="none">
                <a:solidFill>
                  <a:srgbClr val="000066"/>
                </a:solidFill>
                <a:latin typeface="Trebuchet MS"/>
                <a:ea typeface="Trebuchet MS"/>
                <a:cs typeface="Trebuchet MS"/>
                <a:sym typeface="Trebuchet MS"/>
              </a:rPr>
              <a:t>Separation of duty: one can create a transaction but not execute it</a:t>
            </a:r>
            <a:endParaRPr/>
          </a:p>
          <a:p>
            <a:pPr marL="342900" lvl="0" indent="-342900" algn="l" rtl="0">
              <a:lnSpc>
                <a:spcPct val="80000"/>
              </a:lnSpc>
              <a:spcBef>
                <a:spcPts val="52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CDI: constrained data items (loan app; checks)</a:t>
            </a:r>
            <a:endParaRPr/>
          </a:p>
          <a:p>
            <a:pPr marL="342900" lvl="0" indent="-342900" algn="l" rtl="0">
              <a:lnSpc>
                <a:spcPct val="80000"/>
              </a:lnSpc>
              <a:spcBef>
                <a:spcPts val="52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UDI: unconstrained items</a:t>
            </a:r>
            <a:endParaRPr/>
          </a:p>
          <a:p>
            <a:pPr marL="342900" lvl="0" indent="-342900" algn="l" rtl="0">
              <a:lnSpc>
                <a:spcPct val="80000"/>
              </a:lnSpc>
              <a:spcBef>
                <a:spcPts val="52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IVPs: procedures that assure all CDIs conform to integrity/consistency rules</a:t>
            </a:r>
            <a:endParaRPr/>
          </a:p>
          <a:p>
            <a:pPr marL="342900" lvl="0" indent="-342900" algn="l" rtl="0">
              <a:lnSpc>
                <a:spcPct val="80000"/>
              </a:lnSpc>
              <a:spcBef>
                <a:spcPts val="52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TPs: transactions that change CDIs</a:t>
            </a:r>
            <a:endParaRPr/>
          </a:p>
          <a:p>
            <a:pPr marL="342900" lvl="0" indent="-342900" algn="l" rtl="0">
              <a:lnSpc>
                <a:spcPct val="80000"/>
              </a:lnSpc>
              <a:spcBef>
                <a:spcPts val="52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Very practical; used in commercial world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Certified and Enforcement Rules</a:t>
            </a:r>
            <a:endParaRPr/>
          </a:p>
        </p:txBody>
      </p:sp>
      <p:sp>
        <p:nvSpPr>
          <p:cNvPr id="261" name="Google Shape;261;p42"/>
          <p:cNvSpPr txBox="1">
            <a:spLocks noGrp="1"/>
          </p:cNvSpPr>
          <p:nvPr>
            <p:ph type="body" idx="1"/>
          </p:nvPr>
        </p:nvSpPr>
        <p:spPr>
          <a:xfrm>
            <a:off x="457200" y="1447800"/>
            <a:ext cx="8229600" cy="441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C1: IVPs must ensure that all CDIs are in valid states</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C2: All TPs must be certified (must take a CDI from a valid state to a valid final state)</a:t>
            </a:r>
            <a:endParaRPr/>
          </a:p>
          <a:p>
            <a:pPr marL="742950" marR="0" lvl="1" indent="-285750" algn="l" rtl="0">
              <a:lnSpc>
                <a:spcPct val="100000"/>
              </a:lnSpc>
              <a:spcBef>
                <a:spcPts val="480"/>
              </a:spcBef>
              <a:spcAft>
                <a:spcPts val="0"/>
              </a:spcAft>
              <a:buClr>
                <a:srgbClr val="000066"/>
              </a:buClr>
              <a:buSzPts val="1920"/>
              <a:buFont typeface="Trebuchet MS"/>
              <a:buChar char="–"/>
            </a:pPr>
            <a:r>
              <a:rPr lang="en-US" sz="2400" b="0" i="0" u="none" strike="noStrike" cap="none">
                <a:solidFill>
                  <a:srgbClr val="000066"/>
                </a:solidFill>
                <a:latin typeface="Trebuchet MS"/>
                <a:ea typeface="Trebuchet MS"/>
                <a:cs typeface="Trebuchet MS"/>
                <a:sym typeface="Trebuchet MS"/>
              </a:rPr>
              <a:t>(Tpi, CDIa, CDIb, CDIc, …)</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E1: The system must maintain a list of relations specified in C2</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E2: The system must maintain a list of (User, Tpi, (CDIa, CDIb,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p:nvPr/>
        </p:nvSpPr>
        <p:spPr>
          <a:xfrm>
            <a:off x="0" y="138220"/>
            <a:ext cx="9144000" cy="619613"/>
          </a:xfrm>
          <a:prstGeom prst="rect">
            <a:avLst/>
          </a:prstGeom>
          <a:solidFill>
            <a:srgbClr val="002060"/>
          </a:solidFill>
          <a:ln>
            <a:noFill/>
          </a:ln>
        </p:spPr>
        <p:txBody>
          <a:bodyPr spcFirstLastPara="1" wrap="square" lIns="91425" tIns="45700" rIns="91425" bIns="45700" anchor="ctr" anchorCtr="0">
            <a:normAutofit fontScale="90000" lnSpcReduction="10000"/>
          </a:bodyPr>
          <a:lstStyle/>
          <a:p>
            <a:pPr marL="0" marR="0" lvl="0" indent="0" algn="l" rtl="0">
              <a:lnSpc>
                <a:spcPct val="90000"/>
              </a:lnSpc>
              <a:spcBef>
                <a:spcPts val="0"/>
              </a:spcBef>
              <a:spcAft>
                <a:spcPts val="0"/>
              </a:spcAft>
              <a:buClr>
                <a:schemeClr val="lt1"/>
              </a:buClr>
              <a:buSzPct val="100000"/>
              <a:buFont typeface="EB Garamond"/>
              <a:buNone/>
            </a:pPr>
            <a:r>
              <a:rPr lang="en-US" sz="4400" b="1">
                <a:solidFill>
                  <a:schemeClr val="lt1"/>
                </a:solidFill>
                <a:latin typeface="EB Garamond"/>
                <a:ea typeface="EB Garamond"/>
                <a:cs typeface="EB Garamond"/>
                <a:sym typeface="EB Garamond"/>
              </a:rPr>
              <a:t>Security Policy</a:t>
            </a:r>
            <a:endParaRPr sz="4400" b="1">
              <a:solidFill>
                <a:schemeClr val="lt1"/>
              </a:solidFill>
              <a:latin typeface="EB Garamond"/>
              <a:ea typeface="EB Garamond"/>
              <a:cs typeface="EB Garamond"/>
              <a:sym typeface="EB Garamond"/>
            </a:endParaRPr>
          </a:p>
        </p:txBody>
      </p:sp>
      <p:sp>
        <p:nvSpPr>
          <p:cNvPr id="155" name="Google Shape;155;p21"/>
          <p:cNvSpPr txBox="1">
            <a:spLocks noGrp="1"/>
          </p:cNvSpPr>
          <p:nvPr>
            <p:ph type="body" idx="1"/>
          </p:nvPr>
        </p:nvSpPr>
        <p:spPr>
          <a:xfrm>
            <a:off x="395478" y="1203833"/>
            <a:ext cx="8384270" cy="5729531"/>
          </a:xfrm>
          <a:prstGeom prst="rect">
            <a:avLst/>
          </a:prstGeom>
          <a:noFill/>
          <a:ln>
            <a:noFill/>
          </a:ln>
        </p:spPr>
        <p:txBody>
          <a:bodyPr spcFirstLastPara="1" wrap="square" lIns="91425" tIns="45700" rIns="91425" bIns="45700" anchor="t" anchorCtr="0">
            <a:normAutofit fontScale="62500" lnSpcReduction="20000"/>
          </a:bodyPr>
          <a:lstStyle/>
          <a:p>
            <a:pPr marL="742950" lvl="1" indent="-285750" algn="just" rtl="0">
              <a:spcBef>
                <a:spcPts val="0"/>
              </a:spcBef>
              <a:spcAft>
                <a:spcPts val="0"/>
              </a:spcAft>
              <a:buClr>
                <a:srgbClr val="002060"/>
              </a:buClr>
              <a:buSzPct val="100000"/>
              <a:buFont typeface="Noto Sans Symbols"/>
              <a:buChar char="❑"/>
            </a:pPr>
            <a:r>
              <a:rPr lang="en-US" sz="3600">
                <a:solidFill>
                  <a:srgbClr val="002060"/>
                </a:solidFill>
              </a:rPr>
              <a:t>It defines </a:t>
            </a:r>
            <a:r>
              <a:rPr lang="en-US" sz="3600" b="1">
                <a:solidFill>
                  <a:srgbClr val="002060"/>
                </a:solidFill>
              </a:rPr>
              <a:t>“Secure” </a:t>
            </a:r>
            <a:r>
              <a:rPr lang="en-US" sz="3600">
                <a:solidFill>
                  <a:srgbClr val="002060"/>
                </a:solidFill>
              </a:rPr>
              <a:t>for a system or a set of systems.</a:t>
            </a:r>
            <a:endParaRPr/>
          </a:p>
          <a:p>
            <a:pPr marL="742950" lvl="1" indent="-285750" algn="just" rtl="0">
              <a:spcBef>
                <a:spcPts val="450"/>
              </a:spcBef>
              <a:spcAft>
                <a:spcPts val="0"/>
              </a:spcAft>
              <a:buClr>
                <a:srgbClr val="002060"/>
              </a:buClr>
              <a:buSzPct val="100000"/>
              <a:buFont typeface="Noto Sans Symbols"/>
              <a:buChar char="❑"/>
            </a:pPr>
            <a:r>
              <a:rPr lang="en-US" sz="3600">
                <a:solidFill>
                  <a:srgbClr val="002060"/>
                </a:solidFill>
              </a:rPr>
              <a:t>It can be </a:t>
            </a:r>
            <a:r>
              <a:rPr lang="en-US" sz="3600" b="1">
                <a:solidFill>
                  <a:srgbClr val="002060"/>
                </a:solidFill>
              </a:rPr>
              <a:t>informal </a:t>
            </a:r>
            <a:r>
              <a:rPr lang="en-US" sz="3600">
                <a:solidFill>
                  <a:srgbClr val="002060"/>
                </a:solidFill>
              </a:rPr>
              <a:t>or </a:t>
            </a:r>
            <a:r>
              <a:rPr lang="en-US" sz="3600" b="1">
                <a:solidFill>
                  <a:srgbClr val="002060"/>
                </a:solidFill>
              </a:rPr>
              <a:t>highly mathematical </a:t>
            </a:r>
            <a:r>
              <a:rPr lang="en-US" sz="3600">
                <a:solidFill>
                  <a:srgbClr val="002060"/>
                </a:solidFill>
              </a:rPr>
              <a:t>in nature.</a:t>
            </a:r>
            <a:endParaRPr/>
          </a:p>
          <a:p>
            <a:pPr marL="742950" lvl="1" indent="-285750" algn="just" rtl="0">
              <a:spcBef>
                <a:spcPts val="450"/>
              </a:spcBef>
              <a:spcAft>
                <a:spcPts val="0"/>
              </a:spcAft>
              <a:buClr>
                <a:srgbClr val="002060"/>
              </a:buClr>
              <a:buSzPct val="100000"/>
              <a:buFont typeface="Noto Sans Symbols"/>
              <a:buChar char="❑"/>
            </a:pPr>
            <a:r>
              <a:rPr lang="en-US" sz="3600">
                <a:solidFill>
                  <a:srgbClr val="002060"/>
                </a:solidFill>
              </a:rPr>
              <a:t>If we consider a computer system as </a:t>
            </a:r>
            <a:r>
              <a:rPr lang="en-US" sz="3600" b="1">
                <a:solidFill>
                  <a:srgbClr val="002060"/>
                </a:solidFill>
              </a:rPr>
              <a:t>finite state automaton</a:t>
            </a:r>
            <a:r>
              <a:rPr lang="en-US" sz="3600">
                <a:solidFill>
                  <a:srgbClr val="002060"/>
                </a:solidFill>
              </a:rPr>
              <a:t> then a security policy partitions the state of a system into a set of </a:t>
            </a:r>
            <a:r>
              <a:rPr lang="en-US" sz="3600" b="1">
                <a:solidFill>
                  <a:srgbClr val="002060"/>
                </a:solidFill>
              </a:rPr>
              <a:t>authorized/secure(s</a:t>
            </a:r>
            <a:r>
              <a:rPr lang="en-US" sz="3600" b="1" baseline="-25000">
                <a:solidFill>
                  <a:srgbClr val="002060"/>
                </a:solidFill>
              </a:rPr>
              <a:t>1</a:t>
            </a:r>
            <a:r>
              <a:rPr lang="en-US" sz="3600" b="1">
                <a:solidFill>
                  <a:srgbClr val="002060"/>
                </a:solidFill>
              </a:rPr>
              <a:t>, s</a:t>
            </a:r>
            <a:r>
              <a:rPr lang="en-US" sz="3600" b="1" baseline="-25000">
                <a:solidFill>
                  <a:srgbClr val="002060"/>
                </a:solidFill>
              </a:rPr>
              <a:t>2</a:t>
            </a:r>
            <a:r>
              <a:rPr lang="en-US" sz="3600" b="1">
                <a:solidFill>
                  <a:srgbClr val="002060"/>
                </a:solidFill>
              </a:rPr>
              <a:t>) and unauthorized/insecure states(s</a:t>
            </a:r>
            <a:r>
              <a:rPr lang="en-US" sz="3600" b="1" baseline="-25000">
                <a:solidFill>
                  <a:srgbClr val="002060"/>
                </a:solidFill>
              </a:rPr>
              <a:t>3</a:t>
            </a:r>
            <a:r>
              <a:rPr lang="en-US" sz="3600" b="1">
                <a:solidFill>
                  <a:srgbClr val="002060"/>
                </a:solidFill>
              </a:rPr>
              <a:t>, s</a:t>
            </a:r>
            <a:r>
              <a:rPr lang="en-US" sz="3600" b="1" baseline="-25000">
                <a:solidFill>
                  <a:srgbClr val="002060"/>
                </a:solidFill>
              </a:rPr>
              <a:t>4</a:t>
            </a:r>
            <a:r>
              <a:rPr lang="en-US" sz="3600" b="1">
                <a:solidFill>
                  <a:srgbClr val="002060"/>
                </a:solidFill>
              </a:rPr>
              <a:t>) </a:t>
            </a:r>
            <a:r>
              <a:rPr lang="en-US" sz="3600">
                <a:solidFill>
                  <a:srgbClr val="002060"/>
                </a:solidFill>
              </a:rPr>
              <a:t>with </a:t>
            </a:r>
            <a:r>
              <a:rPr lang="en-US" sz="3600" b="1">
                <a:solidFill>
                  <a:srgbClr val="002060"/>
                </a:solidFill>
              </a:rPr>
              <a:t>t</a:t>
            </a:r>
            <a:r>
              <a:rPr lang="en-US" sz="3600" b="1" baseline="-25000">
                <a:solidFill>
                  <a:srgbClr val="002060"/>
                </a:solidFill>
              </a:rPr>
              <a:t>i</a:t>
            </a:r>
            <a:r>
              <a:rPr lang="en-US" sz="3600">
                <a:solidFill>
                  <a:srgbClr val="002060"/>
                </a:solidFill>
              </a:rPr>
              <a:t> transitions. </a:t>
            </a:r>
            <a:endParaRPr/>
          </a:p>
          <a:p>
            <a:pPr marL="742950" lvl="1" indent="-142875" algn="just" rtl="0">
              <a:spcBef>
                <a:spcPts val="450"/>
              </a:spcBef>
              <a:spcAft>
                <a:spcPts val="0"/>
              </a:spcAft>
              <a:buClr>
                <a:schemeClr val="dk1"/>
              </a:buClr>
              <a:buSzPct val="100000"/>
              <a:buFont typeface="Noto Sans Symbols"/>
              <a:buNone/>
            </a:pPr>
            <a:endParaRPr sz="3600">
              <a:solidFill>
                <a:srgbClr val="002060"/>
              </a:solidFill>
            </a:endParaRPr>
          </a:p>
          <a:p>
            <a:pPr marL="742950" lvl="1" indent="-142875" algn="just" rtl="0">
              <a:spcBef>
                <a:spcPts val="450"/>
              </a:spcBef>
              <a:spcAft>
                <a:spcPts val="0"/>
              </a:spcAft>
              <a:buClr>
                <a:schemeClr val="dk1"/>
              </a:buClr>
              <a:buSzPct val="100000"/>
              <a:buFont typeface="Noto Sans Symbols"/>
              <a:buNone/>
            </a:pPr>
            <a:endParaRPr sz="3600">
              <a:solidFill>
                <a:srgbClr val="002060"/>
              </a:solidFill>
            </a:endParaRPr>
          </a:p>
          <a:p>
            <a:pPr marL="742950" lvl="1" indent="-142875" algn="just" rtl="0">
              <a:spcBef>
                <a:spcPts val="450"/>
              </a:spcBef>
              <a:spcAft>
                <a:spcPts val="0"/>
              </a:spcAft>
              <a:buClr>
                <a:schemeClr val="dk1"/>
              </a:buClr>
              <a:buSzPct val="100000"/>
              <a:buFont typeface="Noto Sans Symbols"/>
              <a:buNone/>
            </a:pPr>
            <a:endParaRPr sz="3600">
              <a:solidFill>
                <a:srgbClr val="002060"/>
              </a:solidFill>
            </a:endParaRPr>
          </a:p>
          <a:p>
            <a:pPr marL="742950" lvl="1" indent="-142875" algn="just" rtl="0">
              <a:spcBef>
                <a:spcPts val="450"/>
              </a:spcBef>
              <a:spcAft>
                <a:spcPts val="0"/>
              </a:spcAft>
              <a:buClr>
                <a:schemeClr val="dk1"/>
              </a:buClr>
              <a:buSzPct val="100000"/>
              <a:buFont typeface="Noto Sans Symbols"/>
              <a:buNone/>
            </a:pPr>
            <a:endParaRPr sz="3600">
              <a:solidFill>
                <a:srgbClr val="002060"/>
              </a:solidFill>
            </a:endParaRPr>
          </a:p>
          <a:p>
            <a:pPr marL="742950" lvl="1" indent="-142875" algn="just" rtl="0">
              <a:spcBef>
                <a:spcPts val="450"/>
              </a:spcBef>
              <a:spcAft>
                <a:spcPts val="0"/>
              </a:spcAft>
              <a:buClr>
                <a:schemeClr val="dk1"/>
              </a:buClr>
              <a:buSzPct val="100000"/>
              <a:buFont typeface="Noto Sans Symbols"/>
              <a:buNone/>
            </a:pPr>
            <a:endParaRPr sz="3600">
              <a:solidFill>
                <a:srgbClr val="002060"/>
              </a:solidFill>
            </a:endParaRPr>
          </a:p>
          <a:p>
            <a:pPr marL="742950" lvl="1" indent="-285750" algn="just" rtl="0">
              <a:spcBef>
                <a:spcPts val="450"/>
              </a:spcBef>
              <a:spcAft>
                <a:spcPts val="0"/>
              </a:spcAft>
              <a:buClr>
                <a:srgbClr val="002060"/>
              </a:buClr>
              <a:buSzPct val="100000"/>
              <a:buFont typeface="Noto Sans Symbols"/>
              <a:buChar char="❑"/>
            </a:pPr>
            <a:r>
              <a:rPr lang="en-US" sz="3600">
                <a:solidFill>
                  <a:srgbClr val="002060"/>
                </a:solidFill>
              </a:rPr>
              <a:t>A secure system starts in an authorized state and cannot enter an unauthorized state.</a:t>
            </a:r>
            <a:endParaRPr/>
          </a:p>
          <a:p>
            <a:pPr marL="742950" lvl="1" indent="-285750" algn="just" rtl="0">
              <a:spcBef>
                <a:spcPts val="450"/>
              </a:spcBef>
              <a:spcAft>
                <a:spcPts val="0"/>
              </a:spcAft>
              <a:buClr>
                <a:srgbClr val="002060"/>
              </a:buClr>
              <a:buSzPct val="100000"/>
              <a:buFont typeface="Noto Sans Symbols"/>
              <a:buChar char="❑"/>
            </a:pPr>
            <a:r>
              <a:rPr lang="en-US" sz="3600">
                <a:solidFill>
                  <a:srgbClr val="002060"/>
                </a:solidFill>
              </a:rPr>
              <a:t>A breach of security occurs when a system enters an unauthorized state.</a:t>
            </a:r>
            <a:endParaRPr/>
          </a:p>
          <a:p>
            <a:pPr marL="742950" lvl="1" indent="-285750" algn="just" rtl="0">
              <a:spcBef>
                <a:spcPts val="450"/>
              </a:spcBef>
              <a:spcAft>
                <a:spcPts val="0"/>
              </a:spcAft>
              <a:buClr>
                <a:srgbClr val="002060"/>
              </a:buClr>
              <a:buSzPct val="100000"/>
              <a:buFont typeface="Noto Sans Symbols"/>
              <a:buChar char="❑"/>
            </a:pPr>
            <a:r>
              <a:rPr lang="en-US" sz="3600">
                <a:solidFill>
                  <a:srgbClr val="002060"/>
                </a:solidFill>
              </a:rPr>
              <a:t>If we remove the transition </a:t>
            </a:r>
            <a:r>
              <a:rPr lang="en-US" sz="3600" b="1">
                <a:solidFill>
                  <a:srgbClr val="002060"/>
                </a:solidFill>
              </a:rPr>
              <a:t>t</a:t>
            </a:r>
            <a:r>
              <a:rPr lang="en-US" sz="3600" b="1" baseline="-25000">
                <a:solidFill>
                  <a:srgbClr val="002060"/>
                </a:solidFill>
              </a:rPr>
              <a:t>3</a:t>
            </a:r>
            <a:r>
              <a:rPr lang="en-US" sz="3600">
                <a:solidFill>
                  <a:srgbClr val="002060"/>
                </a:solidFill>
              </a:rPr>
              <a:t> from </a:t>
            </a:r>
            <a:r>
              <a:rPr lang="en-US" sz="3600" b="1">
                <a:solidFill>
                  <a:srgbClr val="002060"/>
                </a:solidFill>
              </a:rPr>
              <a:t>s</a:t>
            </a:r>
            <a:r>
              <a:rPr lang="en-US" sz="3600" b="1" baseline="-25000">
                <a:solidFill>
                  <a:srgbClr val="002060"/>
                </a:solidFill>
              </a:rPr>
              <a:t>1</a:t>
            </a:r>
            <a:r>
              <a:rPr lang="en-US" sz="3600" b="1">
                <a:solidFill>
                  <a:srgbClr val="002060"/>
                </a:solidFill>
              </a:rPr>
              <a:t>-s</a:t>
            </a:r>
            <a:r>
              <a:rPr lang="en-US" sz="3600" b="1" baseline="-25000">
                <a:solidFill>
                  <a:srgbClr val="002060"/>
                </a:solidFill>
              </a:rPr>
              <a:t>3 </a:t>
            </a:r>
            <a:r>
              <a:rPr lang="en-US" sz="3600">
                <a:solidFill>
                  <a:srgbClr val="002060"/>
                </a:solidFill>
              </a:rPr>
              <a:t>then the system is secure.</a:t>
            </a:r>
            <a:r>
              <a:rPr lang="en-US" sz="3600" b="1" baseline="-25000">
                <a:solidFill>
                  <a:srgbClr val="002060"/>
                </a:solidFill>
              </a:rPr>
              <a:t> </a:t>
            </a:r>
            <a:endParaRPr sz="3600">
              <a:solidFill>
                <a:srgbClr val="002060"/>
              </a:solidFill>
            </a:endParaRPr>
          </a:p>
          <a:p>
            <a:pPr marL="742950" lvl="1" indent="-142875" algn="just" rtl="0">
              <a:spcBef>
                <a:spcPts val="450"/>
              </a:spcBef>
              <a:spcAft>
                <a:spcPts val="0"/>
              </a:spcAft>
              <a:buClr>
                <a:schemeClr val="dk1"/>
              </a:buClr>
              <a:buSzPct val="100000"/>
              <a:buFont typeface="Noto Sans Symbols"/>
              <a:buNone/>
            </a:pPr>
            <a:endParaRPr sz="3600"/>
          </a:p>
          <a:p>
            <a:pPr marL="342900" lvl="0" indent="-215900" algn="l" rtl="0">
              <a:spcBef>
                <a:spcPts val="400"/>
              </a:spcBef>
              <a:spcAft>
                <a:spcPts val="0"/>
              </a:spcAft>
              <a:buClr>
                <a:schemeClr val="dk1"/>
              </a:buClr>
              <a:buSzPct val="100000"/>
              <a:buNone/>
            </a:pPr>
            <a:endParaRPr/>
          </a:p>
        </p:txBody>
      </p:sp>
      <p:pic>
        <p:nvPicPr>
          <p:cNvPr id="156" name="Google Shape;156;p21"/>
          <p:cNvPicPr preferRelativeResize="0"/>
          <p:nvPr/>
        </p:nvPicPr>
        <p:blipFill rotWithShape="1">
          <a:blip r:embed="rId3">
            <a:alphaModFix/>
          </a:blip>
          <a:srcRect/>
          <a:stretch/>
        </p:blipFill>
        <p:spPr>
          <a:xfrm>
            <a:off x="2503531" y="3346845"/>
            <a:ext cx="3986213" cy="1443504"/>
          </a:xfrm>
          <a:prstGeom prst="rect">
            <a:avLst/>
          </a:prstGeom>
          <a:noFill/>
          <a:ln>
            <a:noFill/>
          </a:ln>
        </p:spPr>
      </p:pic>
      <p:sp>
        <p:nvSpPr>
          <p:cNvPr id="157" name="Google Shape;15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Lecture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Certified and Enforcement Rules</a:t>
            </a:r>
            <a:endParaRPr/>
          </a:p>
        </p:txBody>
      </p:sp>
      <p:sp>
        <p:nvSpPr>
          <p:cNvPr id="267" name="Google Shape;267;p43"/>
          <p:cNvSpPr txBox="1">
            <a:spLocks noGrp="1"/>
          </p:cNvSpPr>
          <p:nvPr>
            <p:ph type="body" idx="1"/>
          </p:nvPr>
        </p:nvSpPr>
        <p:spPr>
          <a:xfrm>
            <a:off x="457200" y="1447800"/>
            <a:ext cx="8229600" cy="441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C3: The list of relations in E2 must be certified to meet separation of duties</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E3 The system must authenticate each user when executing a TP</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C4: All TPs must be certified</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C5: Any TP that takes UDI as in input value must be certified to perform valid transaction</a:t>
            </a:r>
            <a:endParaRPr/>
          </a:p>
          <a:p>
            <a:pPr marL="342900" marR="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E4: Only the agent permitted to certify entitles is allowed to do so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4"/>
          <p:cNvPicPr preferRelativeResize="0"/>
          <p:nvPr/>
        </p:nvPicPr>
        <p:blipFill rotWithShape="1">
          <a:blip r:embed="rId3">
            <a:alphaModFix/>
          </a:blip>
          <a:srcRect l="3579" t="9265" r="3579" b="13896"/>
          <a:stretch/>
        </p:blipFill>
        <p:spPr>
          <a:xfrm>
            <a:off x="827087" y="836612"/>
            <a:ext cx="7469187" cy="5521346"/>
          </a:xfrm>
          <a:prstGeom prst="rect">
            <a:avLst/>
          </a:prstGeom>
          <a:noFill/>
          <a:ln>
            <a:noFill/>
          </a:ln>
        </p:spPr>
      </p:pic>
      <p:sp>
        <p:nvSpPr>
          <p:cNvPr id="274" name="Google Shape;274;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Clark-Wilson Integrity Model</a:t>
            </a:r>
            <a:endParaRPr/>
          </a:p>
        </p:txBody>
      </p:sp>
      <p:sp>
        <p:nvSpPr>
          <p:cNvPr id="275" name="Google Shape;275;p44"/>
          <p:cNvSpPr txBox="1"/>
          <p:nvPr/>
        </p:nvSpPr>
        <p:spPr>
          <a:xfrm>
            <a:off x="6659562" y="1382712"/>
            <a:ext cx="219868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600"/>
              <a:buFont typeface="Trebuchet MS"/>
              <a:buNone/>
            </a:pPr>
            <a:r>
              <a:rPr lang="en-US" sz="1600" b="0" i="0" u="none">
                <a:solidFill>
                  <a:srgbClr val="FF0000"/>
                </a:solidFill>
                <a:latin typeface="Trebuchet MS"/>
                <a:ea typeface="Trebuchet MS"/>
                <a:cs typeface="Trebuchet MS"/>
                <a:sym typeface="Trebuchet MS"/>
              </a:rPr>
              <a:t>Certification (C) and</a:t>
            </a:r>
            <a:endParaRPr/>
          </a:p>
          <a:p>
            <a:pPr marL="0" marR="0" lvl="0" indent="0" algn="l" rtl="0">
              <a:lnSpc>
                <a:spcPct val="100000"/>
              </a:lnSpc>
              <a:spcBef>
                <a:spcPts val="0"/>
              </a:spcBef>
              <a:spcAft>
                <a:spcPts val="0"/>
              </a:spcAft>
              <a:buClr>
                <a:srgbClr val="FF0000"/>
              </a:buClr>
              <a:buSzPts val="1600"/>
              <a:buFont typeface="Trebuchet MS"/>
              <a:buNone/>
            </a:pPr>
            <a:r>
              <a:rPr lang="en-US" sz="1600" b="0" i="0" u="none">
                <a:solidFill>
                  <a:srgbClr val="FF0000"/>
                </a:solidFill>
                <a:latin typeface="Trebuchet MS"/>
                <a:ea typeface="Trebuchet MS"/>
                <a:cs typeface="Trebuchet MS"/>
                <a:sym typeface="Trebuchet MS"/>
              </a:rPr>
              <a:t>Enforcement (E) rules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457200" y="152400"/>
            <a:ext cx="8229600" cy="11398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The Chinese Wall Model</a:t>
            </a:r>
            <a:endParaRPr/>
          </a:p>
        </p:txBody>
      </p:sp>
      <p:sp>
        <p:nvSpPr>
          <p:cNvPr id="282" name="Google Shape;282;p45"/>
          <p:cNvSpPr txBox="1">
            <a:spLocks noGrp="1"/>
          </p:cNvSpPr>
          <p:nvPr>
            <p:ph type="body" idx="1"/>
          </p:nvPr>
        </p:nvSpPr>
        <p:spPr>
          <a:xfrm>
            <a:off x="381000" y="1447800"/>
            <a:ext cx="8223250" cy="450215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Hybrid model: addresses integrity and confidentiality</a:t>
            </a:r>
            <a:endParaRPr/>
          </a:p>
          <a:p>
            <a:pPr marL="342900" lvl="0" indent="-342900" algn="l" rtl="0">
              <a:lnSpc>
                <a:spcPct val="90000"/>
              </a:lnSpc>
              <a:spcBef>
                <a:spcPts val="52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Addresses conflict of interest (CI or CoI)</a:t>
            </a:r>
            <a:endParaRPr/>
          </a:p>
          <a:p>
            <a:pPr marL="342900" lvl="0" indent="-342900" algn="l" rtl="0">
              <a:lnSpc>
                <a:spcPct val="90000"/>
              </a:lnSpc>
              <a:spcBef>
                <a:spcPts val="520"/>
              </a:spcBef>
              <a:spcAft>
                <a:spcPts val="0"/>
              </a:spcAft>
              <a:buClr>
                <a:srgbClr val="000066"/>
              </a:buClr>
              <a:buSzPts val="2080"/>
              <a:buFont typeface="Trebuchet MS"/>
              <a:buChar char="•"/>
            </a:pPr>
            <a:r>
              <a:rPr lang="en-US" sz="2600" b="0" i="0" u="none">
                <a:solidFill>
                  <a:srgbClr val="000066"/>
                </a:solidFill>
                <a:latin typeface="Trebuchet MS"/>
                <a:ea typeface="Trebuchet MS"/>
                <a:cs typeface="Trebuchet MS"/>
                <a:sym typeface="Trebuchet MS"/>
              </a:rPr>
              <a:t>Model elements</a:t>
            </a:r>
            <a:endParaRPr/>
          </a:p>
          <a:p>
            <a:pPr marL="742950" lvl="1" indent="-285750" algn="l" rtl="0">
              <a:lnSpc>
                <a:spcPct val="90000"/>
              </a:lnSpc>
              <a:spcBef>
                <a:spcPts val="440"/>
              </a:spcBef>
              <a:spcAft>
                <a:spcPts val="0"/>
              </a:spcAft>
              <a:buClr>
                <a:srgbClr val="FF0000"/>
              </a:buClr>
              <a:buSzPts val="1760"/>
              <a:buFont typeface="Trebuchet MS"/>
              <a:buChar char="–"/>
            </a:pPr>
            <a:r>
              <a:rPr lang="en-US" sz="2200" b="1" i="0" u="none">
                <a:solidFill>
                  <a:srgbClr val="FF0000"/>
                </a:solidFill>
                <a:latin typeface="Trebuchet MS"/>
                <a:ea typeface="Trebuchet MS"/>
                <a:cs typeface="Trebuchet MS"/>
                <a:sym typeface="Trebuchet MS"/>
              </a:rPr>
              <a:t>subjects</a:t>
            </a:r>
            <a:r>
              <a:rPr lang="en-US" sz="2200" b="0" i="0" u="none">
                <a:solidFill>
                  <a:srgbClr val="000066"/>
                </a:solidFill>
                <a:latin typeface="Trebuchet MS"/>
                <a:ea typeface="Trebuchet MS"/>
                <a:cs typeface="Trebuchet MS"/>
                <a:sym typeface="Trebuchet MS"/>
              </a:rPr>
              <a:t>: active entities interested in accessing protected objects</a:t>
            </a:r>
            <a:endParaRPr/>
          </a:p>
          <a:p>
            <a:pPr marL="742950" lvl="1" indent="-285750" algn="l" rtl="0">
              <a:lnSpc>
                <a:spcPct val="90000"/>
              </a:lnSpc>
              <a:spcBef>
                <a:spcPts val="440"/>
              </a:spcBef>
              <a:spcAft>
                <a:spcPts val="0"/>
              </a:spcAft>
              <a:buClr>
                <a:srgbClr val="FF0000"/>
              </a:buClr>
              <a:buSzPts val="1760"/>
              <a:buFont typeface="Trebuchet MS"/>
              <a:buChar char="–"/>
            </a:pPr>
            <a:r>
              <a:rPr lang="en-US" sz="2200" b="1" i="0" u="none">
                <a:solidFill>
                  <a:srgbClr val="FF0000"/>
                </a:solidFill>
                <a:latin typeface="Trebuchet MS"/>
                <a:ea typeface="Trebuchet MS"/>
                <a:cs typeface="Trebuchet MS"/>
                <a:sym typeface="Trebuchet MS"/>
              </a:rPr>
              <a:t>information</a:t>
            </a:r>
            <a:endParaRPr/>
          </a:p>
          <a:p>
            <a:pPr marL="1143000" lvl="2" indent="-228600" algn="l" rtl="0">
              <a:lnSpc>
                <a:spcPct val="90000"/>
              </a:lnSpc>
              <a:spcBef>
                <a:spcPts val="380"/>
              </a:spcBef>
              <a:spcAft>
                <a:spcPts val="0"/>
              </a:spcAft>
              <a:buClr>
                <a:srgbClr val="FF0000"/>
              </a:buClr>
              <a:buSzPts val="1520"/>
              <a:buFont typeface="Trebuchet MS"/>
              <a:buChar char="•"/>
            </a:pPr>
            <a:r>
              <a:rPr lang="en-US" sz="1900" b="0" i="0" u="none">
                <a:solidFill>
                  <a:srgbClr val="FF0000"/>
                </a:solidFill>
                <a:latin typeface="Trebuchet MS"/>
                <a:ea typeface="Trebuchet MS"/>
                <a:cs typeface="Trebuchet MS"/>
                <a:sym typeface="Trebuchet MS"/>
              </a:rPr>
              <a:t>objects</a:t>
            </a:r>
            <a:r>
              <a:rPr lang="en-US" sz="1900" b="0" i="0" u="none">
                <a:solidFill>
                  <a:srgbClr val="000066"/>
                </a:solidFill>
                <a:latin typeface="Trebuchet MS"/>
                <a:ea typeface="Trebuchet MS"/>
                <a:cs typeface="Trebuchet MS"/>
                <a:sym typeface="Trebuchet MS"/>
              </a:rPr>
              <a:t>: individual data items, each about a corp</a:t>
            </a:r>
            <a:endParaRPr/>
          </a:p>
          <a:p>
            <a:pPr marL="1143000" lvl="2" indent="-228600" algn="l" rtl="0">
              <a:lnSpc>
                <a:spcPct val="90000"/>
              </a:lnSpc>
              <a:spcBef>
                <a:spcPts val="380"/>
              </a:spcBef>
              <a:spcAft>
                <a:spcPts val="0"/>
              </a:spcAft>
              <a:buClr>
                <a:srgbClr val="FF0000"/>
              </a:buClr>
              <a:buSzPts val="1520"/>
              <a:buFont typeface="Trebuchet MS"/>
              <a:buChar char="•"/>
            </a:pPr>
            <a:r>
              <a:rPr lang="en-US" sz="1900" b="0" i="0" u="none">
                <a:solidFill>
                  <a:srgbClr val="FF0000"/>
                </a:solidFill>
                <a:latin typeface="Trebuchet MS"/>
                <a:ea typeface="Trebuchet MS"/>
                <a:cs typeface="Trebuchet MS"/>
                <a:sym typeface="Trebuchet MS"/>
              </a:rPr>
              <a:t>datasets</a:t>
            </a:r>
            <a:r>
              <a:rPr lang="en-US" sz="1900" b="0" i="0" u="none">
                <a:solidFill>
                  <a:srgbClr val="000066"/>
                </a:solidFill>
                <a:latin typeface="Trebuchet MS"/>
                <a:ea typeface="Trebuchet MS"/>
                <a:cs typeface="Trebuchet MS"/>
                <a:sym typeface="Trebuchet MS"/>
              </a:rPr>
              <a:t> (DS): all objects concerning one corp</a:t>
            </a:r>
            <a:endParaRPr/>
          </a:p>
          <a:p>
            <a:pPr marL="1143000" lvl="2" indent="-228600" algn="l" rtl="0">
              <a:lnSpc>
                <a:spcPct val="90000"/>
              </a:lnSpc>
              <a:spcBef>
                <a:spcPts val="380"/>
              </a:spcBef>
              <a:spcAft>
                <a:spcPts val="0"/>
              </a:spcAft>
              <a:buClr>
                <a:srgbClr val="FF0000"/>
              </a:buClr>
              <a:buSzPts val="1520"/>
              <a:buFont typeface="Trebuchet MS"/>
              <a:buChar char="•"/>
            </a:pPr>
            <a:r>
              <a:rPr lang="en-US" sz="1900" b="0" i="0" u="none">
                <a:solidFill>
                  <a:srgbClr val="FF0000"/>
                </a:solidFill>
                <a:latin typeface="Trebuchet MS"/>
                <a:ea typeface="Trebuchet MS"/>
                <a:cs typeface="Trebuchet MS"/>
                <a:sym typeface="Trebuchet MS"/>
              </a:rPr>
              <a:t>CI class</a:t>
            </a:r>
            <a:r>
              <a:rPr lang="en-US" sz="1900" b="0" i="0" u="none">
                <a:solidFill>
                  <a:srgbClr val="000066"/>
                </a:solidFill>
                <a:latin typeface="Trebuchet MS"/>
                <a:ea typeface="Trebuchet MS"/>
                <a:cs typeface="Trebuchet MS"/>
                <a:sym typeface="Trebuchet MS"/>
              </a:rPr>
              <a:t>: datasets whose corp are in competition (conflict of interest or CI)</a:t>
            </a:r>
            <a:endParaRPr/>
          </a:p>
          <a:p>
            <a:pPr marL="742950" lvl="1" indent="-285750" algn="l" rtl="0">
              <a:lnSpc>
                <a:spcPct val="90000"/>
              </a:lnSpc>
              <a:spcBef>
                <a:spcPts val="440"/>
              </a:spcBef>
              <a:spcAft>
                <a:spcPts val="0"/>
              </a:spcAft>
              <a:buClr>
                <a:srgbClr val="FF0000"/>
              </a:buClr>
              <a:buSzPts val="1760"/>
              <a:buFont typeface="Trebuchet MS"/>
              <a:buChar char="–"/>
            </a:pPr>
            <a:r>
              <a:rPr lang="en-US" sz="2200" b="1" i="0" u="none">
                <a:solidFill>
                  <a:srgbClr val="FF0000"/>
                </a:solidFill>
                <a:latin typeface="Trebuchet MS"/>
                <a:ea typeface="Trebuchet MS"/>
                <a:cs typeface="Trebuchet MS"/>
                <a:sym typeface="Trebuchet MS"/>
              </a:rPr>
              <a:t>access rules</a:t>
            </a:r>
            <a:r>
              <a:rPr lang="en-US" sz="2200" b="0" i="0" u="none">
                <a:solidFill>
                  <a:srgbClr val="000066"/>
                </a:solidFill>
                <a:latin typeface="Trebuchet MS"/>
                <a:ea typeface="Trebuchet MS"/>
                <a:cs typeface="Trebuchet MS"/>
                <a:sym typeface="Trebuchet MS"/>
              </a:rPr>
              <a:t>: rules for reading/writing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title"/>
          </p:nvPr>
        </p:nvSpPr>
        <p:spPr>
          <a:xfrm>
            <a:off x="457200" y="152400"/>
            <a:ext cx="8229600" cy="11398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The Chinese Wall Model</a:t>
            </a:r>
            <a:endParaRPr/>
          </a:p>
        </p:txBody>
      </p:sp>
      <p:sp>
        <p:nvSpPr>
          <p:cNvPr id="289" name="Google Shape;289;p46"/>
          <p:cNvSpPr txBox="1">
            <a:spLocks noGrp="1"/>
          </p:cNvSpPr>
          <p:nvPr>
            <p:ph type="body" idx="1"/>
          </p:nvPr>
        </p:nvSpPr>
        <p:spPr>
          <a:xfrm>
            <a:off x="381000" y="1447800"/>
            <a:ext cx="8223250" cy="45021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Not a true multilevel secure model</a:t>
            </a:r>
            <a:endParaRPr/>
          </a:p>
          <a:p>
            <a:pPr marL="742950" lvl="1" indent="-285750" algn="l" rtl="0">
              <a:lnSpc>
                <a:spcPct val="100000"/>
              </a:lnSpc>
              <a:spcBef>
                <a:spcPts val="480"/>
              </a:spcBef>
              <a:spcAft>
                <a:spcPts val="0"/>
              </a:spcAft>
              <a:buClr>
                <a:srgbClr val="000066"/>
              </a:buClr>
              <a:buSzPts val="1920"/>
              <a:buFont typeface="Trebuchet MS"/>
              <a:buChar char="–"/>
            </a:pPr>
            <a:r>
              <a:rPr lang="en-US" sz="2400" b="0" i="0" u="none">
                <a:solidFill>
                  <a:srgbClr val="000066"/>
                </a:solidFill>
                <a:latin typeface="Trebuchet MS"/>
                <a:ea typeface="Trebuchet MS"/>
                <a:cs typeface="Trebuchet MS"/>
                <a:sym typeface="Trebuchet MS"/>
              </a:rPr>
              <a:t>the history of a subject’s access determines access control</a:t>
            </a:r>
            <a:endParaRPr/>
          </a:p>
          <a:p>
            <a:pPr marL="34290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Subjects are only allowed access to info that is not held to conflict with any other info they already possess</a:t>
            </a:r>
            <a:endParaRPr/>
          </a:p>
          <a:p>
            <a:pPr marL="34290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Once a subject accesses info from one dataset, a </a:t>
            </a:r>
            <a:r>
              <a:rPr lang="en-US" sz="2800" b="0" i="1" u="none">
                <a:solidFill>
                  <a:srgbClr val="000066"/>
                </a:solidFill>
                <a:latin typeface="Trebuchet MS"/>
                <a:ea typeface="Trebuchet MS"/>
                <a:cs typeface="Trebuchet MS"/>
                <a:sym typeface="Trebuchet MS"/>
              </a:rPr>
              <a:t>wall</a:t>
            </a:r>
            <a:r>
              <a:rPr lang="en-US" sz="2800" b="0" i="0" u="none">
                <a:solidFill>
                  <a:srgbClr val="000066"/>
                </a:solidFill>
                <a:latin typeface="Trebuchet MS"/>
                <a:ea typeface="Trebuchet MS"/>
                <a:cs typeface="Trebuchet MS"/>
                <a:sym typeface="Trebuchet MS"/>
              </a:rPr>
              <a:t> is set up to protect info in other datasets in the same CI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47"/>
          <p:cNvPicPr preferRelativeResize="0"/>
          <p:nvPr/>
        </p:nvPicPr>
        <p:blipFill rotWithShape="1">
          <a:blip r:embed="rId3">
            <a:alphaModFix/>
          </a:blip>
          <a:srcRect l="7159" t="9265" r="3579" b="13896"/>
          <a:stretch/>
        </p:blipFill>
        <p:spPr>
          <a:xfrm>
            <a:off x="1027112" y="981075"/>
            <a:ext cx="7427912" cy="4940300"/>
          </a:xfrm>
          <a:prstGeom prst="rect">
            <a:avLst/>
          </a:prstGeom>
          <a:noFill/>
          <a:ln>
            <a:noFill/>
          </a:ln>
        </p:spPr>
      </p:pic>
      <p:sp>
        <p:nvSpPr>
          <p:cNvPr id="296" name="Google Shape;296;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Chinese Wall Model</a:t>
            </a:r>
            <a:endParaRPr/>
          </a:p>
        </p:txBody>
      </p:sp>
      <p:sp>
        <p:nvSpPr>
          <p:cNvPr id="297" name="Google Shape;297;p47"/>
          <p:cNvSpPr txBox="1"/>
          <p:nvPr/>
        </p:nvSpPr>
        <p:spPr>
          <a:xfrm>
            <a:off x="6324600" y="1557337"/>
            <a:ext cx="2720975"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*-property (write): </a:t>
            </a:r>
            <a:r>
              <a:rPr lang="en-US" sz="1200" b="0" i="0" u="none">
                <a:solidFill>
                  <a:schemeClr val="dk1"/>
                </a:solidFill>
                <a:latin typeface="Arial"/>
                <a:ea typeface="Arial"/>
                <a:cs typeface="Arial"/>
                <a:sym typeface="Arial"/>
              </a:rPr>
              <a:t>S can write</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O only if S can read O and all objects</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that S can read are in the same DS</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as O.</a:t>
            </a:r>
            <a:endParaRPr/>
          </a:p>
        </p:txBody>
      </p:sp>
      <p:sp>
        <p:nvSpPr>
          <p:cNvPr id="298" name="Google Shape;298;p47"/>
          <p:cNvSpPr txBox="1"/>
          <p:nvPr/>
        </p:nvSpPr>
        <p:spPr>
          <a:xfrm>
            <a:off x="6324600" y="400050"/>
            <a:ext cx="2568575"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Simple sec rule </a:t>
            </a:r>
            <a:r>
              <a:rPr lang="en-US" sz="1200" b="0" i="0" u="none">
                <a:solidFill>
                  <a:schemeClr val="dk1"/>
                </a:solidFill>
                <a:latin typeface="Arial"/>
                <a:ea typeface="Arial"/>
                <a:cs typeface="Arial"/>
                <a:sym typeface="Arial"/>
              </a:rPr>
              <a:t>(read): S can </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read O if O is in the same DS as</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an object already accessed by S</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OR O belongs to a CoI from which</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S has not yet accessed any info</a:t>
            </a:r>
            <a:endParaRPr/>
          </a:p>
        </p:txBody>
      </p:sp>
      <p:sp>
        <p:nvSpPr>
          <p:cNvPr id="299" name="Google Shape;299;p47"/>
          <p:cNvSpPr txBox="1"/>
          <p:nvPr/>
        </p:nvSpPr>
        <p:spPr>
          <a:xfrm>
            <a:off x="107950" y="3219450"/>
            <a:ext cx="20542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200"/>
              <a:buFont typeface="Arial"/>
              <a:buNone/>
            </a:pPr>
            <a:r>
              <a:rPr lang="en-US" sz="1200" b="0" i="1" u="none">
                <a:solidFill>
                  <a:srgbClr val="FF0000"/>
                </a:solidFill>
                <a:latin typeface="Arial"/>
                <a:ea typeface="Arial"/>
                <a:cs typeface="Arial"/>
                <a:sym typeface="Arial"/>
              </a:rPr>
              <a:t>Question: what can John or</a:t>
            </a:r>
            <a:endParaRPr/>
          </a:p>
          <a:p>
            <a:pPr marL="0" marR="0" lvl="0" indent="0" algn="l" rtl="0">
              <a:lnSpc>
                <a:spcPct val="100000"/>
              </a:lnSpc>
              <a:spcBef>
                <a:spcPts val="0"/>
              </a:spcBef>
              <a:spcAft>
                <a:spcPts val="0"/>
              </a:spcAft>
              <a:buClr>
                <a:srgbClr val="FF0000"/>
              </a:buClr>
              <a:buSzPts val="1200"/>
              <a:buFont typeface="Arial"/>
              <a:buNone/>
            </a:pPr>
            <a:r>
              <a:rPr lang="en-US" sz="1200" b="0" i="1" u="none">
                <a:solidFill>
                  <a:srgbClr val="FF0000"/>
                </a:solidFill>
                <a:latin typeface="Arial"/>
                <a:ea typeface="Arial"/>
                <a:cs typeface="Arial"/>
                <a:sym typeface="Arial"/>
              </a:rPr>
              <a:t>Jane write to?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1"/>
          <p:cNvSpPr txBox="1"/>
          <p:nvPr/>
        </p:nvSpPr>
        <p:spPr>
          <a:xfrm>
            <a:off x="6781800" y="63246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600"/>
              <a:buFont typeface="Arial"/>
              <a:buNone/>
            </a:pPr>
            <a:endParaRPr/>
          </a:p>
        </p:txBody>
      </p:sp>
      <p:sp>
        <p:nvSpPr>
          <p:cNvPr id="438" name="Google Shape;438;p51"/>
          <p:cNvSpPr txBox="1">
            <a:spLocks noGrp="1"/>
          </p:cNvSpPr>
          <p:nvPr>
            <p:ph type="title"/>
          </p:nvPr>
        </p:nvSpPr>
        <p:spPr>
          <a:xfrm>
            <a:off x="685800" y="381000"/>
            <a:ext cx="7793037" cy="762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Trebuchet MS"/>
              <a:buNone/>
            </a:pPr>
            <a:r>
              <a:rPr lang="en-US" sz="3600" b="1" i="0" u="none">
                <a:solidFill>
                  <a:srgbClr val="FF0000"/>
                </a:solidFill>
                <a:latin typeface="Trebuchet MS"/>
                <a:ea typeface="Trebuchet MS"/>
                <a:cs typeface="Trebuchet MS"/>
                <a:sym typeface="Trebuchet MS"/>
              </a:rPr>
              <a:t>Compare CW to Bell-LaPadula</a:t>
            </a:r>
            <a:endParaRPr/>
          </a:p>
        </p:txBody>
      </p:sp>
      <p:sp>
        <p:nvSpPr>
          <p:cNvPr id="439" name="Google Shape;439;p51"/>
          <p:cNvSpPr txBox="1">
            <a:spLocks noGrp="1"/>
          </p:cNvSpPr>
          <p:nvPr>
            <p:ph type="body" idx="1"/>
          </p:nvPr>
        </p:nvSpPr>
        <p:spPr>
          <a:xfrm>
            <a:off x="533400" y="1295400"/>
            <a:ext cx="8462962" cy="4191000"/>
          </a:xfrm>
          <a:prstGeom prst="rect">
            <a:avLst/>
          </a:prstGeom>
          <a:noFill/>
          <a:ln w="57150" cap="flat" cmpd="thinThick">
            <a:solidFill>
              <a:schemeClr val="lt2"/>
            </a:solidFill>
            <a:prstDash val="solid"/>
            <a:miter lim="524288"/>
            <a:headEnd type="none" w="sm" len="sm"/>
            <a:tailEnd type="none" w="sm" len="sm"/>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CW is based on access history, BLP is history-less</a:t>
            </a:r>
            <a:endParaRPr/>
          </a:p>
          <a:p>
            <a:pPr marL="342900" lvl="0" indent="-342900" algn="l" rtl="0">
              <a:lnSpc>
                <a:spcPct val="100000"/>
              </a:lnSpc>
              <a:spcBef>
                <a:spcPts val="560"/>
              </a:spcBef>
              <a:spcAft>
                <a:spcPts val="0"/>
              </a:spcAft>
              <a:buClr>
                <a:srgbClr val="000066"/>
              </a:buClr>
              <a:buSzPts val="2240"/>
              <a:buFont typeface="Trebuchet MS"/>
              <a:buChar char="•"/>
            </a:pPr>
            <a:r>
              <a:rPr lang="en-US" sz="2800" b="0" i="0" u="none">
                <a:solidFill>
                  <a:srgbClr val="000066"/>
                </a:solidFill>
                <a:latin typeface="Trebuchet MS"/>
                <a:ea typeface="Trebuchet MS"/>
                <a:cs typeface="Trebuchet MS"/>
                <a:sym typeface="Trebuchet MS"/>
              </a:rPr>
              <a:t>BLP can capture CW state at any time, but cannot track changes over time</a:t>
            </a:r>
            <a:endParaRPr/>
          </a:p>
          <a:p>
            <a:pPr marL="742950" lvl="1" indent="-285750" algn="l" rtl="0">
              <a:lnSpc>
                <a:spcPct val="100000"/>
              </a:lnSpc>
              <a:spcBef>
                <a:spcPts val="480"/>
              </a:spcBef>
              <a:spcAft>
                <a:spcPts val="0"/>
              </a:spcAft>
              <a:buClr>
                <a:srgbClr val="000066"/>
              </a:buClr>
              <a:buSzPts val="1920"/>
              <a:buFont typeface="Trebuchet MS"/>
              <a:buChar char="–"/>
            </a:pPr>
            <a:r>
              <a:rPr lang="en-US" sz="2400" b="0" i="0" u="none">
                <a:solidFill>
                  <a:srgbClr val="000066"/>
                </a:solidFill>
                <a:latin typeface="Trebuchet MS"/>
                <a:ea typeface="Trebuchet MS"/>
                <a:cs typeface="Trebuchet MS"/>
                <a:sym typeface="Trebuchet MS"/>
              </a:rPr>
              <a:t>BLP security levels would need to be updated each time an access is allowed</a:t>
            </a:r>
            <a:endParaRPr/>
          </a:p>
          <a:p>
            <a:pPr marL="342900" lvl="0" indent="-220980" algn="l" rtl="0">
              <a:spcBef>
                <a:spcPts val="480"/>
              </a:spcBef>
              <a:spcAft>
                <a:spcPts val="0"/>
              </a:spcAft>
              <a:buClr>
                <a:srgbClr val="000066"/>
              </a:buClr>
              <a:buSzPts val="1920"/>
              <a:buFont typeface="Trebuchet MS"/>
              <a:buNone/>
            </a:pPr>
            <a:endParaRPr sz="2400" b="0" i="0" u="none">
              <a:solidFill>
                <a:srgbClr val="000066"/>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Security Policies</a:t>
            </a:r>
            <a:endParaRPr lang="en-IN" dirty="0"/>
          </a:p>
        </p:txBody>
      </p:sp>
      <p:sp>
        <p:nvSpPr>
          <p:cNvPr id="3" name="Content Placeholder 2"/>
          <p:cNvSpPr>
            <a:spLocks noGrp="1"/>
          </p:cNvSpPr>
          <p:nvPr>
            <p:ph idx="1"/>
          </p:nvPr>
        </p:nvSpPr>
        <p:spPr/>
        <p:txBody>
          <a:bodyPr/>
          <a:lstStyle/>
          <a:p>
            <a:r>
              <a:rPr lang="en-IN" dirty="0" smtClean="0"/>
              <a:t>Information Flow Policies/Confidentiality policies.</a:t>
            </a:r>
          </a:p>
          <a:p>
            <a:r>
              <a:rPr lang="en-IN" dirty="0" smtClean="0"/>
              <a:t>Integrity Policies</a:t>
            </a:r>
          </a:p>
          <a:p>
            <a:r>
              <a:rPr lang="en-IN" dirty="0" smtClean="0"/>
              <a:t>Availability Policies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Information Flow Policies/Confidentiality policies.</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This policy identifies those states in which information leaks to those not authorized to receive it. </a:t>
            </a:r>
          </a:p>
          <a:p>
            <a:r>
              <a:rPr lang="en-IN" dirty="0" smtClean="0"/>
              <a:t>This includes not only the leakage of rights but also the illicit transmission of information without leakage of rights, called information flow. </a:t>
            </a:r>
          </a:p>
          <a:p>
            <a:r>
              <a:rPr lang="en-IN" dirty="0" smtClean="0"/>
              <a:t>In addition, the policy must handle dynamic changes of authorization.</a:t>
            </a:r>
          </a:p>
          <a:p>
            <a:r>
              <a:rPr lang="en-IN" dirty="0" smtClean="0"/>
              <a:t>For example, a contractor working for a company may be authorized to access proprietary information during the lifetime of a nondisclosure agreement, but when that nondisclosure agreement expires, the contractor can no longer access that information.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ntegrity policy</a:t>
            </a:r>
            <a:endParaRPr lang="en-IN" dirty="0"/>
          </a:p>
        </p:txBody>
      </p:sp>
      <p:sp>
        <p:nvSpPr>
          <p:cNvPr id="3" name="Content Placeholder 2"/>
          <p:cNvSpPr>
            <a:spLocks noGrp="1"/>
          </p:cNvSpPr>
          <p:nvPr>
            <p:ph idx="1"/>
          </p:nvPr>
        </p:nvSpPr>
        <p:spPr>
          <a:xfrm>
            <a:off x="142844" y="1600200"/>
            <a:ext cx="8786874" cy="4525963"/>
          </a:xfrm>
        </p:spPr>
        <p:txBody>
          <a:bodyPr>
            <a:normAutofit lnSpcReduction="10000"/>
          </a:bodyPr>
          <a:lstStyle/>
          <a:p>
            <a:r>
              <a:rPr lang="en-IN" dirty="0" smtClean="0"/>
              <a:t>This security policy identifies authorized ways in which information may be altered and entities authorized to alter it.</a:t>
            </a:r>
          </a:p>
          <a:p>
            <a:r>
              <a:rPr lang="en-IN" dirty="0" smtClean="0"/>
              <a:t>Authorization may derive from a variety of relationships, and external influences may constrain it.</a:t>
            </a:r>
          </a:p>
          <a:p>
            <a:r>
              <a:rPr lang="en-IN" dirty="0" smtClean="0"/>
              <a:t>For example, in many transactions, a principle called separation of duties forbids an entity from completing the transaction on its own.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Availability Policies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This policy describes what services must be provided. </a:t>
            </a:r>
          </a:p>
          <a:p>
            <a:r>
              <a:rPr lang="en-IN" dirty="0" smtClean="0"/>
              <a:t>It may present parameters within which the services will be accessible.</a:t>
            </a:r>
          </a:p>
          <a:p>
            <a:pPr lvl="1"/>
            <a:r>
              <a:rPr lang="en-IN" dirty="0" smtClean="0"/>
              <a:t>For example, that a browser may download Web pages but not Java applets.</a:t>
            </a:r>
          </a:p>
          <a:p>
            <a:r>
              <a:rPr lang="en-IN" dirty="0" smtClean="0"/>
              <a:t>It may require a level of service</a:t>
            </a:r>
          </a:p>
          <a:p>
            <a:pPr lvl="1"/>
            <a:r>
              <a:rPr lang="en-IN" dirty="0" smtClean="0"/>
              <a:t>For example, that a server will provide authentication data within 1 minute of the request being made. This relates directly to issues of quality of service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285720" y="1600200"/>
            <a:ext cx="8401080" cy="4525963"/>
          </a:xfrm>
        </p:spPr>
        <p:txBody>
          <a:bodyPr>
            <a:normAutofit fontScale="70000" lnSpcReduction="20000"/>
          </a:bodyPr>
          <a:lstStyle/>
          <a:p>
            <a:r>
              <a:rPr lang="en-IN" dirty="0" smtClean="0"/>
              <a:t>A university disallows cheating, which is defined to include copying another student’s homework assignment (with or without permission). A computer science class requires the students to do their homework on the department’s computer. One student notices that a second student has not read protected the file containing her homework and copies it. </a:t>
            </a:r>
          </a:p>
          <a:p>
            <a:r>
              <a:rPr lang="en-IN" dirty="0" smtClean="0"/>
              <a:t>Has either student (or have both students) breached security? </a:t>
            </a:r>
          </a:p>
          <a:p>
            <a:r>
              <a:rPr lang="en-IN" dirty="0" smtClean="0"/>
              <a:t>The second student has not, despite her failure to protect her homework. The security policy requires no action to prevent files from being read. </a:t>
            </a:r>
          </a:p>
          <a:p>
            <a:r>
              <a:rPr lang="en-IN" dirty="0" smtClean="0"/>
              <a:t>The first student has breached security. </a:t>
            </a:r>
          </a:p>
          <a:p>
            <a:r>
              <a:rPr lang="en-IN" dirty="0" smtClean="0"/>
              <a:t>The security policy disallows the copying of homework, and the student has done exactly that.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ecurity mechanism</a:t>
            </a:r>
            <a:endParaRPr lang="en-IN" dirty="0"/>
          </a:p>
        </p:txBody>
      </p:sp>
      <p:sp>
        <p:nvSpPr>
          <p:cNvPr id="3" name="Content Placeholder 2"/>
          <p:cNvSpPr>
            <a:spLocks noGrp="1"/>
          </p:cNvSpPr>
          <p:nvPr>
            <p:ph idx="1"/>
          </p:nvPr>
        </p:nvSpPr>
        <p:spPr/>
        <p:txBody>
          <a:bodyPr>
            <a:normAutofit fontScale="92500"/>
          </a:bodyPr>
          <a:lstStyle/>
          <a:p>
            <a:r>
              <a:rPr lang="en-IN" dirty="0" smtClean="0"/>
              <a:t>A security mechanism is an entity or procedure that enforces some part of the security policy</a:t>
            </a:r>
          </a:p>
          <a:p>
            <a:r>
              <a:rPr lang="en-IN" dirty="0" smtClean="0"/>
              <a:t>EXAMPLE: In the preceding example, the policy is the statement that no student may copy another student’s homework. One mechanism is the file access controls; if the second student had set permissions to prevent the first student from reading the file containing her homework, the first student could not have copied that file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ecurity model</a:t>
            </a:r>
            <a:endParaRPr lang="en-IN" dirty="0"/>
          </a:p>
        </p:txBody>
      </p:sp>
      <p:sp>
        <p:nvSpPr>
          <p:cNvPr id="3" name="Content Placeholder 2"/>
          <p:cNvSpPr>
            <a:spLocks noGrp="1"/>
          </p:cNvSpPr>
          <p:nvPr>
            <p:ph idx="1"/>
          </p:nvPr>
        </p:nvSpPr>
        <p:spPr/>
        <p:txBody>
          <a:bodyPr/>
          <a:lstStyle/>
          <a:p>
            <a:r>
              <a:rPr lang="en-IN" dirty="0" smtClean="0"/>
              <a:t>A model that represents a particular policy or set of policies.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4304</Words>
  <Application>Microsoft Office PowerPoint</Application>
  <PresentationFormat>On-screen Show (4:3)</PresentationFormat>
  <Paragraphs>232</Paragraphs>
  <Slides>25</Slides>
  <Notes>17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Security Policy</vt:lpstr>
      <vt:lpstr>Slide 2</vt:lpstr>
      <vt:lpstr>Types of Security Policies</vt:lpstr>
      <vt:lpstr>Information Flow Policies/Confidentiality policies. </vt:lpstr>
      <vt:lpstr>Integrity policy</vt:lpstr>
      <vt:lpstr>Availability Policies</vt:lpstr>
      <vt:lpstr>Example</vt:lpstr>
      <vt:lpstr>Security mechanism</vt:lpstr>
      <vt:lpstr>Security model</vt:lpstr>
      <vt:lpstr>Bell-LaPadula (BLP) Model</vt:lpstr>
      <vt:lpstr>Bell-LaPadula (BLP) Model</vt:lpstr>
      <vt:lpstr>A BLP Example</vt:lpstr>
      <vt:lpstr>Access Privileges</vt:lpstr>
      <vt:lpstr>Multilevel Security</vt:lpstr>
      <vt:lpstr>BLP Operations</vt:lpstr>
      <vt:lpstr>Biba Integrity Model</vt:lpstr>
      <vt:lpstr>Biba Integrity Model</vt:lpstr>
      <vt:lpstr>Clark-Wilson Integrity Model</vt:lpstr>
      <vt:lpstr>Certified and Enforcement Rules</vt:lpstr>
      <vt:lpstr>Certified and Enforcement Rules</vt:lpstr>
      <vt:lpstr>Clark-Wilson Integrity Model</vt:lpstr>
      <vt:lpstr>The Chinese Wall Model</vt:lpstr>
      <vt:lpstr>The Chinese Wall Model</vt:lpstr>
      <vt:lpstr>Chinese Wall Model</vt:lpstr>
      <vt:lpstr>Compare CW to Bell-LaPadula</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Policy</dc:title>
  <dc:creator>AMAN</dc:creator>
  <cp:lastModifiedBy>AMAN</cp:lastModifiedBy>
  <cp:revision>11</cp:revision>
  <dcterms:created xsi:type="dcterms:W3CDTF">2022-08-08T06:35:23Z</dcterms:created>
  <dcterms:modified xsi:type="dcterms:W3CDTF">2022-08-09T05:02:39Z</dcterms:modified>
</cp:coreProperties>
</file>