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7" r:id="rId3"/>
    <p:sldId id="266" r:id="rId4"/>
    <p:sldId id="268" r:id="rId5"/>
    <p:sldId id="281" r:id="rId6"/>
    <p:sldId id="279" r:id="rId7"/>
    <p:sldId id="271" r:id="rId8"/>
    <p:sldId id="269" r:id="rId9"/>
    <p:sldId id="280" r:id="rId10"/>
    <p:sldId id="282"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D8A7A8-C1FC-4CFC-BF12-5703516F6DB2}" v="675" dt="2023-09-25T11:52:52.585"/>
    <p1510:client id="{8726A522-0D57-4792-980A-ACC52946E39C}" v="19" dt="2023-09-25T09:22:03.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3BABC-040F-4C18-A92D-7121B6A1406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10D3012-1926-4969-A03B-384DCB5E074E}">
      <dgm:prSet phldr="0"/>
      <dgm:spPr/>
      <dgm:t>
        <a:bodyPr/>
        <a:lstStyle/>
        <a:p>
          <a:pPr rtl="0"/>
          <a:r>
            <a:rPr lang="en-US" b="1">
              <a:latin typeface="Bahnschrift"/>
            </a:rPr>
            <a:t>Supervised Learning</a:t>
          </a:r>
          <a:r>
            <a:rPr lang="en-US">
              <a:latin typeface="Bahnschrift"/>
            </a:rPr>
            <a:t> </a:t>
          </a:r>
          <a:r>
            <a:rPr lang="en-US" b="0" i="1">
              <a:latin typeface="Bookman Old Style"/>
            </a:rPr>
            <a:t>-  Supervised learning is a type of Machine learning in which the machine needs external supervision to learn</a:t>
          </a:r>
        </a:p>
      </dgm:t>
    </dgm:pt>
    <dgm:pt modelId="{EA583D74-695A-4800-99C9-091676019257}" type="parTrans" cxnId="{32191926-96FE-4C00-B933-0C13116BB933}">
      <dgm:prSet/>
      <dgm:spPr/>
      <dgm:t>
        <a:bodyPr/>
        <a:lstStyle/>
        <a:p>
          <a:endParaRPr lang="en-US"/>
        </a:p>
      </dgm:t>
    </dgm:pt>
    <dgm:pt modelId="{2CF013C9-0EF1-477B-8387-C7FBA0DF5335}" type="sibTrans" cxnId="{32191926-96FE-4C00-B933-0C13116BB933}">
      <dgm:prSet phldrT="01"/>
      <dgm:spPr/>
      <dgm:t>
        <a:bodyPr/>
        <a:lstStyle/>
        <a:p>
          <a:endParaRPr lang="en-US"/>
        </a:p>
      </dgm:t>
    </dgm:pt>
    <dgm:pt modelId="{B08D6E59-4133-4D06-BBEE-DC1AB379D966}">
      <dgm:prSet phldr="0"/>
      <dgm:spPr/>
      <dgm:t>
        <a:bodyPr/>
        <a:lstStyle/>
        <a:p>
          <a:pPr rtl="0"/>
          <a:r>
            <a:rPr lang="en-US" b="1">
              <a:latin typeface="Bahnschrift"/>
            </a:rPr>
            <a:t>Unsupervised Learning</a:t>
          </a:r>
          <a:r>
            <a:rPr lang="en-US">
              <a:latin typeface="Bahnschrift"/>
            </a:rPr>
            <a:t> –  </a:t>
          </a:r>
          <a:r>
            <a:rPr lang="en-US" i="1">
              <a:latin typeface="Bookman Old Style"/>
            </a:rPr>
            <a:t>It is a type of machine learning in which the machine does not need any external supervision to learn from the data</a:t>
          </a:r>
        </a:p>
      </dgm:t>
    </dgm:pt>
    <dgm:pt modelId="{51574375-DDE0-43EC-ADA6-C113DDF0FE66}" type="parTrans" cxnId="{3DE2BDBF-756A-4EC0-BE78-4128055D81F9}">
      <dgm:prSet/>
      <dgm:spPr/>
      <dgm:t>
        <a:bodyPr/>
        <a:lstStyle/>
        <a:p>
          <a:endParaRPr lang="en-US"/>
        </a:p>
      </dgm:t>
    </dgm:pt>
    <dgm:pt modelId="{A7026D7F-7418-45EA-9271-E59F18968D60}" type="sibTrans" cxnId="{3DE2BDBF-756A-4EC0-BE78-4128055D81F9}">
      <dgm:prSet phldrT="02"/>
      <dgm:spPr/>
      <dgm:t>
        <a:bodyPr/>
        <a:lstStyle/>
        <a:p>
          <a:endParaRPr lang="en-US"/>
        </a:p>
      </dgm:t>
    </dgm:pt>
    <dgm:pt modelId="{36DFF6E1-6086-4C53-A4EA-55BED5A2FD79}">
      <dgm:prSet phldr="0"/>
      <dgm:spPr/>
      <dgm:t>
        <a:bodyPr/>
        <a:lstStyle/>
        <a:p>
          <a:pPr rtl="0"/>
          <a:r>
            <a:rPr lang="en-US" b="1">
              <a:latin typeface="Bahnschrift"/>
            </a:rPr>
            <a:t>Reinforcement Learning</a:t>
          </a:r>
          <a:r>
            <a:rPr lang="en-US">
              <a:latin typeface="Bahnschrift"/>
            </a:rPr>
            <a:t> -</a:t>
          </a:r>
          <a:r>
            <a:rPr lang="en-US" i="0">
              <a:latin typeface="Bahnschrift"/>
            </a:rPr>
            <a:t>  </a:t>
          </a:r>
          <a:r>
            <a:rPr lang="en-US" i="1">
              <a:latin typeface="Bookman Old Style"/>
            </a:rPr>
            <a:t>In Reinforcement learning, an agent interacts with its environment by producing actions, and learn with the help of feedback</a:t>
          </a:r>
        </a:p>
      </dgm:t>
    </dgm:pt>
    <dgm:pt modelId="{D8C4F371-B0FB-4F1C-B2E9-357B08997111}" type="parTrans" cxnId="{94ED0551-1523-473D-B55E-2734BD18AAA8}">
      <dgm:prSet/>
      <dgm:spPr/>
    </dgm:pt>
    <dgm:pt modelId="{E040F57E-548D-4D55-8007-21BEBFEA7F40}" type="sibTrans" cxnId="{94ED0551-1523-473D-B55E-2734BD18AAA8}">
      <dgm:prSet/>
      <dgm:spPr/>
      <dgm:t>
        <a:bodyPr/>
        <a:lstStyle/>
        <a:p>
          <a:endParaRPr lang="en-US"/>
        </a:p>
      </dgm:t>
    </dgm:pt>
    <dgm:pt modelId="{B1CAF4FC-B956-4042-97DB-31A22AC8C05B}" type="pres">
      <dgm:prSet presAssocID="{6693BABC-040F-4C18-A92D-7121B6A14064}" presName="hierChild1" presStyleCnt="0">
        <dgm:presLayoutVars>
          <dgm:chPref val="1"/>
          <dgm:dir/>
          <dgm:animOne val="branch"/>
          <dgm:animLvl val="lvl"/>
          <dgm:resizeHandles/>
        </dgm:presLayoutVars>
      </dgm:prSet>
      <dgm:spPr/>
    </dgm:pt>
    <dgm:pt modelId="{6031D2DE-2005-4D67-9F88-9D7E7F41EDBD}" type="pres">
      <dgm:prSet presAssocID="{810D3012-1926-4969-A03B-384DCB5E074E}" presName="hierRoot1" presStyleCnt="0"/>
      <dgm:spPr/>
    </dgm:pt>
    <dgm:pt modelId="{6DC0DDF4-8A9B-4772-9F29-BA07C62522EF}" type="pres">
      <dgm:prSet presAssocID="{810D3012-1926-4969-A03B-384DCB5E074E}" presName="composite" presStyleCnt="0"/>
      <dgm:spPr/>
    </dgm:pt>
    <dgm:pt modelId="{E1845674-C611-4166-83C0-3D07A4EEE189}" type="pres">
      <dgm:prSet presAssocID="{810D3012-1926-4969-A03B-384DCB5E074E}" presName="background" presStyleLbl="node0" presStyleIdx="0" presStyleCnt="3"/>
      <dgm:spPr/>
    </dgm:pt>
    <dgm:pt modelId="{97CEBE56-3D6A-4FDD-8A48-C7F101DFBEAE}" type="pres">
      <dgm:prSet presAssocID="{810D3012-1926-4969-A03B-384DCB5E074E}" presName="text" presStyleLbl="fgAcc0" presStyleIdx="0" presStyleCnt="3">
        <dgm:presLayoutVars>
          <dgm:chPref val="3"/>
        </dgm:presLayoutVars>
      </dgm:prSet>
      <dgm:spPr/>
    </dgm:pt>
    <dgm:pt modelId="{21468B66-3A1C-4EFB-BF11-05D247B14771}" type="pres">
      <dgm:prSet presAssocID="{810D3012-1926-4969-A03B-384DCB5E074E}" presName="hierChild2" presStyleCnt="0"/>
      <dgm:spPr/>
    </dgm:pt>
    <dgm:pt modelId="{F792F623-182B-4F51-A3D1-713F196A13A6}" type="pres">
      <dgm:prSet presAssocID="{B08D6E59-4133-4D06-BBEE-DC1AB379D966}" presName="hierRoot1" presStyleCnt="0"/>
      <dgm:spPr/>
    </dgm:pt>
    <dgm:pt modelId="{8ADEF775-F675-463D-900B-33AA3684D9D0}" type="pres">
      <dgm:prSet presAssocID="{B08D6E59-4133-4D06-BBEE-DC1AB379D966}" presName="composite" presStyleCnt="0"/>
      <dgm:spPr/>
    </dgm:pt>
    <dgm:pt modelId="{D7C42A4B-DF59-4426-80C4-F7DD6145B2CC}" type="pres">
      <dgm:prSet presAssocID="{B08D6E59-4133-4D06-BBEE-DC1AB379D966}" presName="background" presStyleLbl="node0" presStyleIdx="1" presStyleCnt="3"/>
      <dgm:spPr/>
    </dgm:pt>
    <dgm:pt modelId="{B201FA86-0A1D-4B70-9364-5F06EDD81FC8}" type="pres">
      <dgm:prSet presAssocID="{B08D6E59-4133-4D06-BBEE-DC1AB379D966}" presName="text" presStyleLbl="fgAcc0" presStyleIdx="1" presStyleCnt="3">
        <dgm:presLayoutVars>
          <dgm:chPref val="3"/>
        </dgm:presLayoutVars>
      </dgm:prSet>
      <dgm:spPr/>
    </dgm:pt>
    <dgm:pt modelId="{9B80EA48-A142-474E-AAA8-E62B055D5C00}" type="pres">
      <dgm:prSet presAssocID="{B08D6E59-4133-4D06-BBEE-DC1AB379D966}" presName="hierChild2" presStyleCnt="0"/>
      <dgm:spPr/>
    </dgm:pt>
    <dgm:pt modelId="{FF035DC0-286D-4B3E-8103-CE47CE6F1D84}" type="pres">
      <dgm:prSet presAssocID="{36DFF6E1-6086-4C53-A4EA-55BED5A2FD79}" presName="hierRoot1" presStyleCnt="0"/>
      <dgm:spPr/>
    </dgm:pt>
    <dgm:pt modelId="{2EAF40C7-A30F-414F-8D1A-6532B9514443}" type="pres">
      <dgm:prSet presAssocID="{36DFF6E1-6086-4C53-A4EA-55BED5A2FD79}" presName="composite" presStyleCnt="0"/>
      <dgm:spPr/>
    </dgm:pt>
    <dgm:pt modelId="{9934C542-0E59-4223-9EDC-7F019DF00B95}" type="pres">
      <dgm:prSet presAssocID="{36DFF6E1-6086-4C53-A4EA-55BED5A2FD79}" presName="background" presStyleLbl="node0" presStyleIdx="2" presStyleCnt="3"/>
      <dgm:spPr/>
    </dgm:pt>
    <dgm:pt modelId="{7E23E5A8-D10C-47D9-9BA3-54AED8118005}" type="pres">
      <dgm:prSet presAssocID="{36DFF6E1-6086-4C53-A4EA-55BED5A2FD79}" presName="text" presStyleLbl="fgAcc0" presStyleIdx="2" presStyleCnt="3">
        <dgm:presLayoutVars>
          <dgm:chPref val="3"/>
        </dgm:presLayoutVars>
      </dgm:prSet>
      <dgm:spPr/>
    </dgm:pt>
    <dgm:pt modelId="{8C467C10-2811-4AD4-A59E-70D8BA06A053}" type="pres">
      <dgm:prSet presAssocID="{36DFF6E1-6086-4C53-A4EA-55BED5A2FD79}" presName="hierChild2" presStyleCnt="0"/>
      <dgm:spPr/>
    </dgm:pt>
  </dgm:ptLst>
  <dgm:cxnLst>
    <dgm:cxn modelId="{E394080B-F3F5-4F1C-BC4D-65DE3E9515CB}" type="presOf" srcId="{6693BABC-040F-4C18-A92D-7121B6A14064}" destId="{B1CAF4FC-B956-4042-97DB-31A22AC8C05B}" srcOrd="0" destOrd="0" presId="urn:microsoft.com/office/officeart/2005/8/layout/hierarchy1"/>
    <dgm:cxn modelId="{BF1D830E-9467-4D8F-AD5E-FC1B7E82A6FC}" type="presOf" srcId="{B08D6E59-4133-4D06-BBEE-DC1AB379D966}" destId="{B201FA86-0A1D-4B70-9364-5F06EDD81FC8}" srcOrd="0" destOrd="0" presId="urn:microsoft.com/office/officeart/2005/8/layout/hierarchy1"/>
    <dgm:cxn modelId="{32191926-96FE-4C00-B933-0C13116BB933}" srcId="{6693BABC-040F-4C18-A92D-7121B6A14064}" destId="{810D3012-1926-4969-A03B-384DCB5E074E}" srcOrd="0" destOrd="0" parTransId="{EA583D74-695A-4800-99C9-091676019257}" sibTransId="{2CF013C9-0EF1-477B-8387-C7FBA0DF5335}"/>
    <dgm:cxn modelId="{94ED0551-1523-473D-B55E-2734BD18AAA8}" srcId="{6693BABC-040F-4C18-A92D-7121B6A14064}" destId="{36DFF6E1-6086-4C53-A4EA-55BED5A2FD79}" srcOrd="2" destOrd="0" parTransId="{D8C4F371-B0FB-4F1C-B2E9-357B08997111}" sibTransId="{E040F57E-548D-4D55-8007-21BEBFEA7F40}"/>
    <dgm:cxn modelId="{61B1A1B6-1A67-4BCB-BBFE-D463E8817A83}" type="presOf" srcId="{36DFF6E1-6086-4C53-A4EA-55BED5A2FD79}" destId="{7E23E5A8-D10C-47D9-9BA3-54AED8118005}" srcOrd="0" destOrd="0" presId="urn:microsoft.com/office/officeart/2005/8/layout/hierarchy1"/>
    <dgm:cxn modelId="{3DE2BDBF-756A-4EC0-BE78-4128055D81F9}" srcId="{6693BABC-040F-4C18-A92D-7121B6A14064}" destId="{B08D6E59-4133-4D06-BBEE-DC1AB379D966}" srcOrd="1" destOrd="0" parTransId="{51574375-DDE0-43EC-ADA6-C113DDF0FE66}" sibTransId="{A7026D7F-7418-45EA-9271-E59F18968D60}"/>
    <dgm:cxn modelId="{EC8686D3-2FF0-4E77-A76B-8E31669AE793}" type="presOf" srcId="{810D3012-1926-4969-A03B-384DCB5E074E}" destId="{97CEBE56-3D6A-4FDD-8A48-C7F101DFBEAE}" srcOrd="0" destOrd="0" presId="urn:microsoft.com/office/officeart/2005/8/layout/hierarchy1"/>
    <dgm:cxn modelId="{2AA78050-DC3B-4C59-AF0D-73C13EAC6EB9}" type="presParOf" srcId="{B1CAF4FC-B956-4042-97DB-31A22AC8C05B}" destId="{6031D2DE-2005-4D67-9F88-9D7E7F41EDBD}" srcOrd="0" destOrd="0" presId="urn:microsoft.com/office/officeart/2005/8/layout/hierarchy1"/>
    <dgm:cxn modelId="{FD585A99-4722-4BBA-ACD0-758DD2691A60}" type="presParOf" srcId="{6031D2DE-2005-4D67-9F88-9D7E7F41EDBD}" destId="{6DC0DDF4-8A9B-4772-9F29-BA07C62522EF}" srcOrd="0" destOrd="0" presId="urn:microsoft.com/office/officeart/2005/8/layout/hierarchy1"/>
    <dgm:cxn modelId="{70093108-C672-4D60-94D6-F87A15C7A5B2}" type="presParOf" srcId="{6DC0DDF4-8A9B-4772-9F29-BA07C62522EF}" destId="{E1845674-C611-4166-83C0-3D07A4EEE189}" srcOrd="0" destOrd="0" presId="urn:microsoft.com/office/officeart/2005/8/layout/hierarchy1"/>
    <dgm:cxn modelId="{0872A861-CB9E-4E92-A584-75424B479893}" type="presParOf" srcId="{6DC0DDF4-8A9B-4772-9F29-BA07C62522EF}" destId="{97CEBE56-3D6A-4FDD-8A48-C7F101DFBEAE}" srcOrd="1" destOrd="0" presId="urn:microsoft.com/office/officeart/2005/8/layout/hierarchy1"/>
    <dgm:cxn modelId="{A8164F45-8976-453F-906A-94ABFB57596A}" type="presParOf" srcId="{6031D2DE-2005-4D67-9F88-9D7E7F41EDBD}" destId="{21468B66-3A1C-4EFB-BF11-05D247B14771}" srcOrd="1" destOrd="0" presId="urn:microsoft.com/office/officeart/2005/8/layout/hierarchy1"/>
    <dgm:cxn modelId="{C4BDA40B-9FD4-4DD9-B9B9-5EA86990DCEA}" type="presParOf" srcId="{B1CAF4FC-B956-4042-97DB-31A22AC8C05B}" destId="{F792F623-182B-4F51-A3D1-713F196A13A6}" srcOrd="1" destOrd="0" presId="urn:microsoft.com/office/officeart/2005/8/layout/hierarchy1"/>
    <dgm:cxn modelId="{CB3A3389-E5FC-4B8C-88BA-1E090E1A6E1A}" type="presParOf" srcId="{F792F623-182B-4F51-A3D1-713F196A13A6}" destId="{8ADEF775-F675-463D-900B-33AA3684D9D0}" srcOrd="0" destOrd="0" presId="urn:microsoft.com/office/officeart/2005/8/layout/hierarchy1"/>
    <dgm:cxn modelId="{D4576F97-FECA-4A0E-BEAF-4DC7A61D5683}" type="presParOf" srcId="{8ADEF775-F675-463D-900B-33AA3684D9D0}" destId="{D7C42A4B-DF59-4426-80C4-F7DD6145B2CC}" srcOrd="0" destOrd="0" presId="urn:microsoft.com/office/officeart/2005/8/layout/hierarchy1"/>
    <dgm:cxn modelId="{38725C67-3CFF-4EB9-A2A1-1A18170D09F3}" type="presParOf" srcId="{8ADEF775-F675-463D-900B-33AA3684D9D0}" destId="{B201FA86-0A1D-4B70-9364-5F06EDD81FC8}" srcOrd="1" destOrd="0" presId="urn:microsoft.com/office/officeart/2005/8/layout/hierarchy1"/>
    <dgm:cxn modelId="{2AA5725B-9A8D-4E29-9001-BFDC2AC82D76}" type="presParOf" srcId="{F792F623-182B-4F51-A3D1-713F196A13A6}" destId="{9B80EA48-A142-474E-AAA8-E62B055D5C00}" srcOrd="1" destOrd="0" presId="urn:microsoft.com/office/officeart/2005/8/layout/hierarchy1"/>
    <dgm:cxn modelId="{2EC29F2A-7927-4E78-9A1B-A1DB3853AEC2}" type="presParOf" srcId="{B1CAF4FC-B956-4042-97DB-31A22AC8C05B}" destId="{FF035DC0-286D-4B3E-8103-CE47CE6F1D84}" srcOrd="2" destOrd="0" presId="urn:microsoft.com/office/officeart/2005/8/layout/hierarchy1"/>
    <dgm:cxn modelId="{92281700-3D81-43A5-BA19-E35DE22E4B4E}" type="presParOf" srcId="{FF035DC0-286D-4B3E-8103-CE47CE6F1D84}" destId="{2EAF40C7-A30F-414F-8D1A-6532B9514443}" srcOrd="0" destOrd="0" presId="urn:microsoft.com/office/officeart/2005/8/layout/hierarchy1"/>
    <dgm:cxn modelId="{0EEBA82C-A395-45DF-98A7-07ED57BAAC4C}" type="presParOf" srcId="{2EAF40C7-A30F-414F-8D1A-6532B9514443}" destId="{9934C542-0E59-4223-9EDC-7F019DF00B95}" srcOrd="0" destOrd="0" presId="urn:microsoft.com/office/officeart/2005/8/layout/hierarchy1"/>
    <dgm:cxn modelId="{99E42252-7C67-43E8-986E-707D8B5FB7C9}" type="presParOf" srcId="{2EAF40C7-A30F-414F-8D1A-6532B9514443}" destId="{7E23E5A8-D10C-47D9-9BA3-54AED8118005}" srcOrd="1" destOrd="0" presId="urn:microsoft.com/office/officeart/2005/8/layout/hierarchy1"/>
    <dgm:cxn modelId="{2F1E630B-EEFD-49D7-ACCA-88F02D33AEAB}" type="presParOf" srcId="{FF035DC0-286D-4B3E-8103-CE47CE6F1D84}" destId="{8C467C10-2811-4AD4-A59E-70D8BA06A05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93BABC-040F-4C18-A92D-7121B6A14064}"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810D3012-1926-4969-A03B-384DCB5E074E}">
      <dgm:prSet phldr="0"/>
      <dgm:spPr/>
      <dgm:t>
        <a:bodyPr/>
        <a:lstStyle/>
        <a:p>
          <a:pPr rtl="0"/>
          <a:r>
            <a:rPr lang="en-US" dirty="0">
              <a:latin typeface="Bahnschrift"/>
            </a:rPr>
            <a:t>TRAINING DATA - </a:t>
          </a:r>
          <a:r>
            <a:rPr lang="en-US" b="0" i="0" dirty="0">
              <a:latin typeface="Bahnschrift"/>
            </a:rPr>
            <a:t> </a:t>
          </a:r>
          <a:r>
            <a:rPr lang="en-US" b="0" i="1" dirty="0">
              <a:latin typeface="Bookman Old Style"/>
            </a:rPr>
            <a:t>Training data is a set of labeled examples used to teach a machine learning model</a:t>
          </a:r>
          <a:endParaRPr lang="en-US" dirty="0">
            <a:latin typeface="Bahnschrift"/>
          </a:endParaRPr>
        </a:p>
      </dgm:t>
    </dgm:pt>
    <dgm:pt modelId="{EA583D74-695A-4800-99C9-091676019257}" type="parTrans" cxnId="{32191926-96FE-4C00-B933-0C13116BB933}">
      <dgm:prSet/>
      <dgm:spPr/>
      <dgm:t>
        <a:bodyPr/>
        <a:lstStyle/>
        <a:p>
          <a:endParaRPr lang="en-US"/>
        </a:p>
      </dgm:t>
    </dgm:pt>
    <dgm:pt modelId="{2CF013C9-0EF1-477B-8387-C7FBA0DF5335}" type="sibTrans" cxnId="{32191926-96FE-4C00-B933-0C13116BB933}">
      <dgm:prSet phldrT="01"/>
      <dgm:spPr/>
      <dgm:t>
        <a:bodyPr/>
        <a:lstStyle/>
        <a:p>
          <a:endParaRPr lang="en-US"/>
        </a:p>
      </dgm:t>
    </dgm:pt>
    <dgm:pt modelId="{B08D6E59-4133-4D06-BBEE-DC1AB379D966}">
      <dgm:prSet phldr="0"/>
      <dgm:spPr/>
      <dgm:t>
        <a:bodyPr/>
        <a:lstStyle/>
        <a:p>
          <a:pPr rtl="0"/>
          <a:r>
            <a:rPr lang="en-US" dirty="0">
              <a:latin typeface="Bahnschrift"/>
            </a:rPr>
            <a:t>VALIDATION DATA – </a:t>
          </a:r>
          <a:r>
            <a:rPr lang="en-US" i="1" dirty="0">
              <a:latin typeface="Bookman Old Style"/>
            </a:rPr>
            <a:t>Validation data is the subset of data used in ML to increase the performance of model</a:t>
          </a:r>
          <a:endParaRPr lang="en-US" dirty="0">
            <a:latin typeface="Bahnschrift"/>
          </a:endParaRPr>
        </a:p>
      </dgm:t>
    </dgm:pt>
    <dgm:pt modelId="{51574375-DDE0-43EC-ADA6-C113DDF0FE66}" type="parTrans" cxnId="{3DE2BDBF-756A-4EC0-BE78-4128055D81F9}">
      <dgm:prSet/>
      <dgm:spPr/>
      <dgm:t>
        <a:bodyPr/>
        <a:lstStyle/>
        <a:p>
          <a:endParaRPr lang="en-US"/>
        </a:p>
      </dgm:t>
    </dgm:pt>
    <dgm:pt modelId="{A7026D7F-7418-45EA-9271-E59F18968D60}" type="sibTrans" cxnId="{3DE2BDBF-756A-4EC0-BE78-4128055D81F9}">
      <dgm:prSet phldrT="02"/>
      <dgm:spPr/>
      <dgm:t>
        <a:bodyPr/>
        <a:lstStyle/>
        <a:p>
          <a:endParaRPr lang="en-US"/>
        </a:p>
      </dgm:t>
    </dgm:pt>
    <dgm:pt modelId="{36DFF6E1-6086-4C53-A4EA-55BED5A2FD79}">
      <dgm:prSet phldr="0"/>
      <dgm:spPr/>
      <dgm:t>
        <a:bodyPr/>
        <a:lstStyle/>
        <a:p>
          <a:r>
            <a:rPr lang="en-US" dirty="0">
              <a:latin typeface="Bahnschrift"/>
            </a:rPr>
            <a:t>TESTING DATA -</a:t>
          </a:r>
          <a:r>
            <a:rPr lang="en-US" i="0" dirty="0">
              <a:latin typeface="Bahnschrift"/>
            </a:rPr>
            <a:t>  </a:t>
          </a:r>
          <a:r>
            <a:rPr lang="en-US" i="1" dirty="0">
              <a:latin typeface="Bookman Old Style"/>
            </a:rPr>
            <a:t>Testing data is a separate set of examples that the model has not seen during training</a:t>
          </a:r>
          <a:endParaRPr lang="en-US" dirty="0"/>
        </a:p>
      </dgm:t>
    </dgm:pt>
    <dgm:pt modelId="{D8C4F371-B0FB-4F1C-B2E9-357B08997111}" type="parTrans" cxnId="{94ED0551-1523-473D-B55E-2734BD18AAA8}">
      <dgm:prSet/>
      <dgm:spPr/>
    </dgm:pt>
    <dgm:pt modelId="{E040F57E-548D-4D55-8007-21BEBFEA7F40}" type="sibTrans" cxnId="{94ED0551-1523-473D-B55E-2734BD18AAA8}">
      <dgm:prSet/>
      <dgm:spPr/>
      <dgm:t>
        <a:bodyPr/>
        <a:lstStyle/>
        <a:p>
          <a:endParaRPr lang="en-US"/>
        </a:p>
      </dgm:t>
    </dgm:pt>
    <dgm:pt modelId="{8F76D1E0-C4D8-4416-AF3B-A887CBAD8999}" type="pres">
      <dgm:prSet presAssocID="{6693BABC-040F-4C18-A92D-7121B6A14064}" presName="hierChild1" presStyleCnt="0">
        <dgm:presLayoutVars>
          <dgm:chPref val="1"/>
          <dgm:dir/>
          <dgm:animOne val="branch"/>
          <dgm:animLvl val="lvl"/>
          <dgm:resizeHandles/>
        </dgm:presLayoutVars>
      </dgm:prSet>
      <dgm:spPr/>
    </dgm:pt>
    <dgm:pt modelId="{E548BF96-09EA-4BC5-BB12-7992DD1E04F9}" type="pres">
      <dgm:prSet presAssocID="{810D3012-1926-4969-A03B-384DCB5E074E}" presName="hierRoot1" presStyleCnt="0"/>
      <dgm:spPr/>
    </dgm:pt>
    <dgm:pt modelId="{7E184474-7540-4329-B115-B9B5C8DE4A68}" type="pres">
      <dgm:prSet presAssocID="{810D3012-1926-4969-A03B-384DCB5E074E}" presName="composite" presStyleCnt="0"/>
      <dgm:spPr/>
    </dgm:pt>
    <dgm:pt modelId="{D5F425C9-B352-4F7E-A5FA-96E19B9A7E8D}" type="pres">
      <dgm:prSet presAssocID="{810D3012-1926-4969-A03B-384DCB5E074E}" presName="background" presStyleLbl="node0" presStyleIdx="0" presStyleCnt="3"/>
      <dgm:spPr/>
    </dgm:pt>
    <dgm:pt modelId="{4596ECE9-7B59-432C-B7C1-70CCDC31C161}" type="pres">
      <dgm:prSet presAssocID="{810D3012-1926-4969-A03B-384DCB5E074E}" presName="text" presStyleLbl="fgAcc0" presStyleIdx="0" presStyleCnt="3">
        <dgm:presLayoutVars>
          <dgm:chPref val="3"/>
        </dgm:presLayoutVars>
      </dgm:prSet>
      <dgm:spPr/>
    </dgm:pt>
    <dgm:pt modelId="{76BF8415-FAEE-4081-BF2A-1A56CCBBB48C}" type="pres">
      <dgm:prSet presAssocID="{810D3012-1926-4969-A03B-384DCB5E074E}" presName="hierChild2" presStyleCnt="0"/>
      <dgm:spPr/>
    </dgm:pt>
    <dgm:pt modelId="{F7423A41-958C-4BB4-84CE-5C07210C8D1D}" type="pres">
      <dgm:prSet presAssocID="{B08D6E59-4133-4D06-BBEE-DC1AB379D966}" presName="hierRoot1" presStyleCnt="0"/>
      <dgm:spPr/>
    </dgm:pt>
    <dgm:pt modelId="{7A9793A8-7304-4686-A063-E8C0FE363E77}" type="pres">
      <dgm:prSet presAssocID="{B08D6E59-4133-4D06-BBEE-DC1AB379D966}" presName="composite" presStyleCnt="0"/>
      <dgm:spPr/>
    </dgm:pt>
    <dgm:pt modelId="{E1DCC0BF-A2AC-4DF6-9405-1453A0E71641}" type="pres">
      <dgm:prSet presAssocID="{B08D6E59-4133-4D06-BBEE-DC1AB379D966}" presName="background" presStyleLbl="node0" presStyleIdx="1" presStyleCnt="3"/>
      <dgm:spPr/>
    </dgm:pt>
    <dgm:pt modelId="{668C6C05-08EA-49E1-9105-1B9BCEA67BFD}" type="pres">
      <dgm:prSet presAssocID="{B08D6E59-4133-4D06-BBEE-DC1AB379D966}" presName="text" presStyleLbl="fgAcc0" presStyleIdx="1" presStyleCnt="3">
        <dgm:presLayoutVars>
          <dgm:chPref val="3"/>
        </dgm:presLayoutVars>
      </dgm:prSet>
      <dgm:spPr/>
    </dgm:pt>
    <dgm:pt modelId="{8A118AD6-046E-4E97-9962-0C90B7DAB664}" type="pres">
      <dgm:prSet presAssocID="{B08D6E59-4133-4D06-BBEE-DC1AB379D966}" presName="hierChild2" presStyleCnt="0"/>
      <dgm:spPr/>
    </dgm:pt>
    <dgm:pt modelId="{CE29EEEE-161A-4A78-9B59-67EFD43AB62A}" type="pres">
      <dgm:prSet presAssocID="{36DFF6E1-6086-4C53-A4EA-55BED5A2FD79}" presName="hierRoot1" presStyleCnt="0"/>
      <dgm:spPr/>
    </dgm:pt>
    <dgm:pt modelId="{F5195591-CD29-4A38-98C6-C320A7311DAB}" type="pres">
      <dgm:prSet presAssocID="{36DFF6E1-6086-4C53-A4EA-55BED5A2FD79}" presName="composite" presStyleCnt="0"/>
      <dgm:spPr/>
    </dgm:pt>
    <dgm:pt modelId="{B6479C03-FD6F-4D61-A7E4-531765AD2F60}" type="pres">
      <dgm:prSet presAssocID="{36DFF6E1-6086-4C53-A4EA-55BED5A2FD79}" presName="background" presStyleLbl="node0" presStyleIdx="2" presStyleCnt="3"/>
      <dgm:spPr/>
    </dgm:pt>
    <dgm:pt modelId="{B3E3DAB2-C234-451D-BEC8-E5D1A289EB3F}" type="pres">
      <dgm:prSet presAssocID="{36DFF6E1-6086-4C53-A4EA-55BED5A2FD79}" presName="text" presStyleLbl="fgAcc0" presStyleIdx="2" presStyleCnt="3">
        <dgm:presLayoutVars>
          <dgm:chPref val="3"/>
        </dgm:presLayoutVars>
      </dgm:prSet>
      <dgm:spPr/>
    </dgm:pt>
    <dgm:pt modelId="{C510E7F4-3078-4CA6-8533-0FD20A9E432C}" type="pres">
      <dgm:prSet presAssocID="{36DFF6E1-6086-4C53-A4EA-55BED5A2FD79}" presName="hierChild2" presStyleCnt="0"/>
      <dgm:spPr/>
    </dgm:pt>
  </dgm:ptLst>
  <dgm:cxnLst>
    <dgm:cxn modelId="{3ED16810-E03D-4006-9991-ACB944479B6F}" type="presOf" srcId="{36DFF6E1-6086-4C53-A4EA-55BED5A2FD79}" destId="{B3E3DAB2-C234-451D-BEC8-E5D1A289EB3F}" srcOrd="0" destOrd="0" presId="urn:microsoft.com/office/officeart/2005/8/layout/hierarchy1"/>
    <dgm:cxn modelId="{32191926-96FE-4C00-B933-0C13116BB933}" srcId="{6693BABC-040F-4C18-A92D-7121B6A14064}" destId="{810D3012-1926-4969-A03B-384DCB5E074E}" srcOrd="0" destOrd="0" parTransId="{EA583D74-695A-4800-99C9-091676019257}" sibTransId="{2CF013C9-0EF1-477B-8387-C7FBA0DF5335}"/>
    <dgm:cxn modelId="{94ED0551-1523-473D-B55E-2734BD18AAA8}" srcId="{6693BABC-040F-4C18-A92D-7121B6A14064}" destId="{36DFF6E1-6086-4C53-A4EA-55BED5A2FD79}" srcOrd="2" destOrd="0" parTransId="{D8C4F371-B0FB-4F1C-B2E9-357B08997111}" sibTransId="{E040F57E-548D-4D55-8007-21BEBFEA7F40}"/>
    <dgm:cxn modelId="{7F9B0EB5-3D22-4494-9E7C-2BC597355EF2}" type="presOf" srcId="{B08D6E59-4133-4D06-BBEE-DC1AB379D966}" destId="{668C6C05-08EA-49E1-9105-1B9BCEA67BFD}" srcOrd="0" destOrd="0" presId="urn:microsoft.com/office/officeart/2005/8/layout/hierarchy1"/>
    <dgm:cxn modelId="{076439B5-6686-4F94-BAF6-DB48698F0771}" type="presOf" srcId="{6693BABC-040F-4C18-A92D-7121B6A14064}" destId="{8F76D1E0-C4D8-4416-AF3B-A887CBAD8999}" srcOrd="0" destOrd="0" presId="urn:microsoft.com/office/officeart/2005/8/layout/hierarchy1"/>
    <dgm:cxn modelId="{DB4628BA-4614-481F-B604-7C8D24F1A6D7}" type="presOf" srcId="{810D3012-1926-4969-A03B-384DCB5E074E}" destId="{4596ECE9-7B59-432C-B7C1-70CCDC31C161}" srcOrd="0" destOrd="0" presId="urn:microsoft.com/office/officeart/2005/8/layout/hierarchy1"/>
    <dgm:cxn modelId="{3DE2BDBF-756A-4EC0-BE78-4128055D81F9}" srcId="{6693BABC-040F-4C18-A92D-7121B6A14064}" destId="{B08D6E59-4133-4D06-BBEE-DC1AB379D966}" srcOrd="1" destOrd="0" parTransId="{51574375-DDE0-43EC-ADA6-C113DDF0FE66}" sibTransId="{A7026D7F-7418-45EA-9271-E59F18968D60}"/>
    <dgm:cxn modelId="{5675B02E-DCE6-42F6-9995-21212E92E022}" type="presParOf" srcId="{8F76D1E0-C4D8-4416-AF3B-A887CBAD8999}" destId="{E548BF96-09EA-4BC5-BB12-7992DD1E04F9}" srcOrd="0" destOrd="0" presId="urn:microsoft.com/office/officeart/2005/8/layout/hierarchy1"/>
    <dgm:cxn modelId="{B7DF59C0-6F93-4177-8A9E-08718E32C767}" type="presParOf" srcId="{E548BF96-09EA-4BC5-BB12-7992DD1E04F9}" destId="{7E184474-7540-4329-B115-B9B5C8DE4A68}" srcOrd="0" destOrd="0" presId="urn:microsoft.com/office/officeart/2005/8/layout/hierarchy1"/>
    <dgm:cxn modelId="{514EF639-B7D3-4436-BAA2-1CDF20E92D67}" type="presParOf" srcId="{7E184474-7540-4329-B115-B9B5C8DE4A68}" destId="{D5F425C9-B352-4F7E-A5FA-96E19B9A7E8D}" srcOrd="0" destOrd="0" presId="urn:microsoft.com/office/officeart/2005/8/layout/hierarchy1"/>
    <dgm:cxn modelId="{6BF5E33B-CC2D-4EA3-AA88-857664B5570E}" type="presParOf" srcId="{7E184474-7540-4329-B115-B9B5C8DE4A68}" destId="{4596ECE9-7B59-432C-B7C1-70CCDC31C161}" srcOrd="1" destOrd="0" presId="urn:microsoft.com/office/officeart/2005/8/layout/hierarchy1"/>
    <dgm:cxn modelId="{0584FBDE-2FFC-419C-A139-29E0B10929AB}" type="presParOf" srcId="{E548BF96-09EA-4BC5-BB12-7992DD1E04F9}" destId="{76BF8415-FAEE-4081-BF2A-1A56CCBBB48C}" srcOrd="1" destOrd="0" presId="urn:microsoft.com/office/officeart/2005/8/layout/hierarchy1"/>
    <dgm:cxn modelId="{6392728D-8806-4AD3-B72F-01A9C77BD7EE}" type="presParOf" srcId="{8F76D1E0-C4D8-4416-AF3B-A887CBAD8999}" destId="{F7423A41-958C-4BB4-84CE-5C07210C8D1D}" srcOrd="1" destOrd="0" presId="urn:microsoft.com/office/officeart/2005/8/layout/hierarchy1"/>
    <dgm:cxn modelId="{CA33B824-5D07-4DBC-B4F2-581C613B9991}" type="presParOf" srcId="{F7423A41-958C-4BB4-84CE-5C07210C8D1D}" destId="{7A9793A8-7304-4686-A063-E8C0FE363E77}" srcOrd="0" destOrd="0" presId="urn:microsoft.com/office/officeart/2005/8/layout/hierarchy1"/>
    <dgm:cxn modelId="{E2A8888A-E6C7-4857-A785-909E920B473B}" type="presParOf" srcId="{7A9793A8-7304-4686-A063-E8C0FE363E77}" destId="{E1DCC0BF-A2AC-4DF6-9405-1453A0E71641}" srcOrd="0" destOrd="0" presId="urn:microsoft.com/office/officeart/2005/8/layout/hierarchy1"/>
    <dgm:cxn modelId="{866FF7A7-3C94-4999-9D89-EA082FF7EA41}" type="presParOf" srcId="{7A9793A8-7304-4686-A063-E8C0FE363E77}" destId="{668C6C05-08EA-49E1-9105-1B9BCEA67BFD}" srcOrd="1" destOrd="0" presId="urn:microsoft.com/office/officeart/2005/8/layout/hierarchy1"/>
    <dgm:cxn modelId="{60271C2F-2EC9-4D74-9188-6710EDC4CF05}" type="presParOf" srcId="{F7423A41-958C-4BB4-84CE-5C07210C8D1D}" destId="{8A118AD6-046E-4E97-9962-0C90B7DAB664}" srcOrd="1" destOrd="0" presId="urn:microsoft.com/office/officeart/2005/8/layout/hierarchy1"/>
    <dgm:cxn modelId="{24864975-69B0-4F3B-A6A6-7D915571F711}" type="presParOf" srcId="{8F76D1E0-C4D8-4416-AF3B-A887CBAD8999}" destId="{CE29EEEE-161A-4A78-9B59-67EFD43AB62A}" srcOrd="2" destOrd="0" presId="urn:microsoft.com/office/officeart/2005/8/layout/hierarchy1"/>
    <dgm:cxn modelId="{BFE8BA3B-5707-4714-A9DD-D5AD82122DB1}" type="presParOf" srcId="{CE29EEEE-161A-4A78-9B59-67EFD43AB62A}" destId="{F5195591-CD29-4A38-98C6-C320A7311DAB}" srcOrd="0" destOrd="0" presId="urn:microsoft.com/office/officeart/2005/8/layout/hierarchy1"/>
    <dgm:cxn modelId="{F7E53026-3376-4306-96D3-64AD18677622}" type="presParOf" srcId="{F5195591-CD29-4A38-98C6-C320A7311DAB}" destId="{B6479C03-FD6F-4D61-A7E4-531765AD2F60}" srcOrd="0" destOrd="0" presId="urn:microsoft.com/office/officeart/2005/8/layout/hierarchy1"/>
    <dgm:cxn modelId="{03DFA2FA-0FE1-42E2-A370-6384918734F5}" type="presParOf" srcId="{F5195591-CD29-4A38-98C6-C320A7311DAB}" destId="{B3E3DAB2-C234-451D-BEC8-E5D1A289EB3F}" srcOrd="1" destOrd="0" presId="urn:microsoft.com/office/officeart/2005/8/layout/hierarchy1"/>
    <dgm:cxn modelId="{FCFD672B-4AB8-425A-A433-A46C38B0F491}" type="presParOf" srcId="{CE29EEEE-161A-4A78-9B59-67EFD43AB62A}" destId="{C510E7F4-3078-4CA6-8533-0FD20A9E432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45674-C611-4166-83C0-3D07A4EEE189}">
      <dsp:nvSpPr>
        <dsp:cNvPr id="0" name=""/>
        <dsp:cNvSpPr/>
      </dsp:nvSpPr>
      <dsp:spPr>
        <a:xfrm>
          <a:off x="0" y="521893"/>
          <a:ext cx="3200710" cy="20324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CEBE56-3D6A-4FDD-8A48-C7F101DFBEAE}">
      <dsp:nvSpPr>
        <dsp:cNvPr id="0" name=""/>
        <dsp:cNvSpPr/>
      </dsp:nvSpPr>
      <dsp:spPr>
        <a:xfrm>
          <a:off x="355634" y="859746"/>
          <a:ext cx="3200710" cy="20324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Bahnschrift"/>
            </a:rPr>
            <a:t>Supervised Learning</a:t>
          </a:r>
          <a:r>
            <a:rPr lang="en-US" sz="1800" kern="1200">
              <a:latin typeface="Bahnschrift"/>
            </a:rPr>
            <a:t> </a:t>
          </a:r>
          <a:r>
            <a:rPr lang="en-US" sz="1800" b="0" i="1" kern="1200">
              <a:latin typeface="Bookman Old Style"/>
            </a:rPr>
            <a:t>-  Supervised learning is a type of Machine learning in which the machine needs external supervision to learn</a:t>
          </a:r>
        </a:p>
      </dsp:txBody>
      <dsp:txXfrm>
        <a:off x="415162" y="919274"/>
        <a:ext cx="3081654" cy="1913395"/>
      </dsp:txXfrm>
    </dsp:sp>
    <dsp:sp modelId="{D7C42A4B-DF59-4426-80C4-F7DD6145B2CC}">
      <dsp:nvSpPr>
        <dsp:cNvPr id="0" name=""/>
        <dsp:cNvSpPr/>
      </dsp:nvSpPr>
      <dsp:spPr>
        <a:xfrm>
          <a:off x="3911979" y="521893"/>
          <a:ext cx="3200710" cy="20324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1FA86-0A1D-4B70-9364-5F06EDD81FC8}">
      <dsp:nvSpPr>
        <dsp:cNvPr id="0" name=""/>
        <dsp:cNvSpPr/>
      </dsp:nvSpPr>
      <dsp:spPr>
        <a:xfrm>
          <a:off x="4267614" y="859746"/>
          <a:ext cx="3200710" cy="20324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Bahnschrift"/>
            </a:rPr>
            <a:t>Unsupervised Learning</a:t>
          </a:r>
          <a:r>
            <a:rPr lang="en-US" sz="1800" kern="1200">
              <a:latin typeface="Bahnschrift"/>
            </a:rPr>
            <a:t> –  </a:t>
          </a:r>
          <a:r>
            <a:rPr lang="en-US" sz="1800" i="1" kern="1200">
              <a:latin typeface="Bookman Old Style"/>
            </a:rPr>
            <a:t>It is a type of machine learning in which the machine does not need any external supervision to learn from the data</a:t>
          </a:r>
        </a:p>
      </dsp:txBody>
      <dsp:txXfrm>
        <a:off x="4327142" y="919274"/>
        <a:ext cx="3081654" cy="1913395"/>
      </dsp:txXfrm>
    </dsp:sp>
    <dsp:sp modelId="{9934C542-0E59-4223-9EDC-7F019DF00B95}">
      <dsp:nvSpPr>
        <dsp:cNvPr id="0" name=""/>
        <dsp:cNvSpPr/>
      </dsp:nvSpPr>
      <dsp:spPr>
        <a:xfrm>
          <a:off x="7823958" y="521893"/>
          <a:ext cx="3200710" cy="20324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23E5A8-D10C-47D9-9BA3-54AED8118005}">
      <dsp:nvSpPr>
        <dsp:cNvPr id="0" name=""/>
        <dsp:cNvSpPr/>
      </dsp:nvSpPr>
      <dsp:spPr>
        <a:xfrm>
          <a:off x="8179593" y="859746"/>
          <a:ext cx="3200710" cy="20324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Bahnschrift"/>
            </a:rPr>
            <a:t>Reinforcement Learning</a:t>
          </a:r>
          <a:r>
            <a:rPr lang="en-US" sz="1800" kern="1200">
              <a:latin typeface="Bahnschrift"/>
            </a:rPr>
            <a:t> -</a:t>
          </a:r>
          <a:r>
            <a:rPr lang="en-US" sz="1800" i="0" kern="1200">
              <a:latin typeface="Bahnschrift"/>
            </a:rPr>
            <a:t>  </a:t>
          </a:r>
          <a:r>
            <a:rPr lang="en-US" sz="1800" i="1" kern="1200">
              <a:latin typeface="Bookman Old Style"/>
            </a:rPr>
            <a:t>In Reinforcement learning, an agent interacts with its environment by producing actions, and learn with the help of feedback</a:t>
          </a:r>
        </a:p>
      </dsp:txBody>
      <dsp:txXfrm>
        <a:off x="8239121" y="919274"/>
        <a:ext cx="3081654" cy="1913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425C9-B352-4F7E-A5FA-96E19B9A7E8D}">
      <dsp:nvSpPr>
        <dsp:cNvPr id="0" name=""/>
        <dsp:cNvSpPr/>
      </dsp:nvSpPr>
      <dsp:spPr>
        <a:xfrm>
          <a:off x="0" y="521893"/>
          <a:ext cx="3200710" cy="203245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6ECE9-7B59-432C-B7C1-70CCDC31C161}">
      <dsp:nvSpPr>
        <dsp:cNvPr id="0" name=""/>
        <dsp:cNvSpPr/>
      </dsp:nvSpPr>
      <dsp:spPr>
        <a:xfrm>
          <a:off x="355634" y="859746"/>
          <a:ext cx="3200710" cy="203245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Bahnschrift"/>
            </a:rPr>
            <a:t>TRAINING DATA - </a:t>
          </a:r>
          <a:r>
            <a:rPr lang="en-US" sz="2100" b="0" i="0" kern="1200" dirty="0">
              <a:latin typeface="Bahnschrift"/>
            </a:rPr>
            <a:t> </a:t>
          </a:r>
          <a:r>
            <a:rPr lang="en-US" sz="2100" b="0" i="1" kern="1200" dirty="0">
              <a:latin typeface="Bookman Old Style"/>
            </a:rPr>
            <a:t>Training data is a set of labeled examples used to teach a machine learning model</a:t>
          </a:r>
          <a:endParaRPr lang="en-US" sz="2100" kern="1200" dirty="0">
            <a:latin typeface="Bahnschrift"/>
          </a:endParaRPr>
        </a:p>
      </dsp:txBody>
      <dsp:txXfrm>
        <a:off x="415162" y="919274"/>
        <a:ext cx="3081654" cy="1913395"/>
      </dsp:txXfrm>
    </dsp:sp>
    <dsp:sp modelId="{E1DCC0BF-A2AC-4DF6-9405-1453A0E71641}">
      <dsp:nvSpPr>
        <dsp:cNvPr id="0" name=""/>
        <dsp:cNvSpPr/>
      </dsp:nvSpPr>
      <dsp:spPr>
        <a:xfrm>
          <a:off x="3911979" y="521893"/>
          <a:ext cx="3200710" cy="203245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8C6C05-08EA-49E1-9105-1B9BCEA67BFD}">
      <dsp:nvSpPr>
        <dsp:cNvPr id="0" name=""/>
        <dsp:cNvSpPr/>
      </dsp:nvSpPr>
      <dsp:spPr>
        <a:xfrm>
          <a:off x="4267614" y="859746"/>
          <a:ext cx="3200710" cy="203245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Bahnschrift"/>
            </a:rPr>
            <a:t>VALIDATION DATA – </a:t>
          </a:r>
          <a:r>
            <a:rPr lang="en-US" sz="2100" i="1" kern="1200" dirty="0">
              <a:latin typeface="Bookman Old Style"/>
            </a:rPr>
            <a:t>Validation data is the subset of data used in ML to increase the performance of model</a:t>
          </a:r>
          <a:endParaRPr lang="en-US" sz="2100" kern="1200" dirty="0">
            <a:latin typeface="Bahnschrift"/>
          </a:endParaRPr>
        </a:p>
      </dsp:txBody>
      <dsp:txXfrm>
        <a:off x="4327142" y="919274"/>
        <a:ext cx="3081654" cy="1913395"/>
      </dsp:txXfrm>
    </dsp:sp>
    <dsp:sp modelId="{B6479C03-FD6F-4D61-A7E4-531765AD2F60}">
      <dsp:nvSpPr>
        <dsp:cNvPr id="0" name=""/>
        <dsp:cNvSpPr/>
      </dsp:nvSpPr>
      <dsp:spPr>
        <a:xfrm>
          <a:off x="7823958" y="521893"/>
          <a:ext cx="3200710" cy="203245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3DAB2-C234-451D-BEC8-E5D1A289EB3F}">
      <dsp:nvSpPr>
        <dsp:cNvPr id="0" name=""/>
        <dsp:cNvSpPr/>
      </dsp:nvSpPr>
      <dsp:spPr>
        <a:xfrm>
          <a:off x="8179593" y="859746"/>
          <a:ext cx="3200710" cy="203245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Bahnschrift"/>
            </a:rPr>
            <a:t>TESTING DATA -</a:t>
          </a:r>
          <a:r>
            <a:rPr lang="en-US" sz="2100" i="0" kern="1200" dirty="0">
              <a:latin typeface="Bahnschrift"/>
            </a:rPr>
            <a:t>  </a:t>
          </a:r>
          <a:r>
            <a:rPr lang="en-US" sz="2100" i="1" kern="1200" dirty="0">
              <a:latin typeface="Bookman Old Style"/>
            </a:rPr>
            <a:t>Testing data is a separate set of examples that the model has not seen during training</a:t>
          </a:r>
          <a:endParaRPr lang="en-US" sz="2100" kern="1200" dirty="0"/>
        </a:p>
      </dsp:txBody>
      <dsp:txXfrm>
        <a:off x="8239121" y="919274"/>
        <a:ext cx="3081654" cy="1913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9/25/2023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8856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9/25/2023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157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9/25/2023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00966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9/25/2023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9559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9/25/2023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1499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9/25/2023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3847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9/25/2023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4314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9/25/2023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2834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9/25/2023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0352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9/25/2023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970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9/25/2023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8603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9/25/2023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514533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hand touching a screen with icons&#10;&#10;Description automatically generated">
            <a:extLst>
              <a:ext uri="{FF2B5EF4-FFF2-40B4-BE49-F238E27FC236}">
                <a16:creationId xmlns:a16="http://schemas.microsoft.com/office/drawing/2014/main" id="{19AA369A-B9E6-1C5B-1FD4-97EBAFD23B47}"/>
              </a:ext>
            </a:extLst>
          </p:cNvPr>
          <p:cNvPicPr>
            <a:picLocks noChangeAspect="1"/>
          </p:cNvPicPr>
          <p:nvPr/>
        </p:nvPicPr>
        <p:blipFill rotWithShape="1">
          <a:blip r:embed="rId2"/>
          <a:srcRect/>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39" name="Rectangle 38">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380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9C97445F-B9DC-7376-CAB4-AA2ED293A661}"/>
              </a:ext>
            </a:extLst>
          </p:cNvPr>
          <p:cNvSpPr>
            <a:spLocks noGrp="1"/>
          </p:cNvSpPr>
          <p:nvPr>
            <p:ph type="title"/>
          </p:nvPr>
        </p:nvSpPr>
        <p:spPr>
          <a:xfrm>
            <a:off x="484552" y="365125"/>
            <a:ext cx="5022630" cy="2430030"/>
          </a:xfrm>
        </p:spPr>
        <p:txBody>
          <a:bodyPr vert="horz" lIns="91440" tIns="45720" rIns="91440" bIns="45720" rtlCol="0">
            <a:normAutofit/>
          </a:bodyPr>
          <a:lstStyle/>
          <a:p>
            <a:r>
              <a:rPr lang="en-US" dirty="0"/>
              <a:t>Real World Applications</a:t>
            </a:r>
          </a:p>
        </p:txBody>
      </p:sp>
      <p:sp>
        <p:nvSpPr>
          <p:cNvPr id="43" name="Content Placeholder 25">
            <a:extLst>
              <a:ext uri="{FF2B5EF4-FFF2-40B4-BE49-F238E27FC236}">
                <a16:creationId xmlns:a16="http://schemas.microsoft.com/office/drawing/2014/main" id="{6C826339-0471-01AD-2931-F7F34107CF04}"/>
              </a:ext>
            </a:extLst>
          </p:cNvPr>
          <p:cNvSpPr>
            <a:spLocks noGrp="1"/>
          </p:cNvSpPr>
          <p:nvPr>
            <p:ph idx="1"/>
          </p:nvPr>
        </p:nvSpPr>
        <p:spPr>
          <a:xfrm>
            <a:off x="484552" y="3054927"/>
            <a:ext cx="5022630" cy="3284163"/>
          </a:xfrm>
        </p:spPr>
        <p:txBody>
          <a:bodyPr vert="horz" lIns="91440" tIns="45720" rIns="91440" bIns="45720" rtlCol="0" anchor="t">
            <a:noAutofit/>
          </a:bodyPr>
          <a:lstStyle/>
          <a:p>
            <a:pPr marL="342900" indent="-342900">
              <a:buChar char="•"/>
            </a:pPr>
            <a:r>
              <a:rPr lang="en-US" sz="2200" i="1" dirty="0">
                <a:solidFill>
                  <a:schemeClr val="bg1"/>
                </a:solidFill>
                <a:latin typeface="Bookman Old Style"/>
              </a:rPr>
              <a:t>Machine learning has a wide range of applications across various industries and domains. Its ability to analyze data, recognize patterns, and make predictions or decisions without explicit programming has led to its adoption in numerous fields</a:t>
            </a:r>
            <a:endParaRPr lang="en-US" sz="2200" i="1">
              <a:solidFill>
                <a:schemeClr val="bg1"/>
              </a:solidFill>
              <a:latin typeface="Bookman Old Style"/>
            </a:endParaRPr>
          </a:p>
        </p:txBody>
      </p:sp>
      <p:pic>
        <p:nvPicPr>
          <p:cNvPr id="4" name="Content Placeholder 3" descr="A circular diagram of applications of machine learning&#10;&#10;Description automatically generated">
            <a:extLst>
              <a:ext uri="{FF2B5EF4-FFF2-40B4-BE49-F238E27FC236}">
                <a16:creationId xmlns:a16="http://schemas.microsoft.com/office/drawing/2014/main" id="{AC03036B-256D-D10C-A5AB-AB8D9FD977AA}"/>
              </a:ext>
            </a:extLst>
          </p:cNvPr>
          <p:cNvPicPr>
            <a:picLocks noChangeAspect="1"/>
          </p:cNvPicPr>
          <p:nvPr/>
        </p:nvPicPr>
        <p:blipFill>
          <a:blip r:embed="rId2"/>
          <a:stretch>
            <a:fillRect/>
          </a:stretch>
        </p:blipFill>
        <p:spPr>
          <a:xfrm>
            <a:off x="6207657" y="724079"/>
            <a:ext cx="5661919" cy="5400847"/>
          </a:xfrm>
          <a:prstGeom prst="rect">
            <a:avLst/>
          </a:prstGeom>
        </p:spPr>
      </p:pic>
    </p:spTree>
    <p:extLst>
      <p:ext uri="{BB962C8B-B14F-4D97-AF65-F5344CB8AC3E}">
        <p14:creationId xmlns:p14="http://schemas.microsoft.com/office/powerpoint/2010/main" val="99821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Many question marks on black background">
            <a:extLst>
              <a:ext uri="{FF2B5EF4-FFF2-40B4-BE49-F238E27FC236}">
                <a16:creationId xmlns:a16="http://schemas.microsoft.com/office/drawing/2014/main" id="{90CA0852-68EE-61C7-178A-519A93A73652}"/>
              </a:ext>
            </a:extLst>
          </p:cNvPr>
          <p:cNvPicPr>
            <a:picLocks noGrp="1" noChangeAspect="1"/>
          </p:cNvPicPr>
          <p:nvPr>
            <p:ph idx="1"/>
          </p:nvPr>
        </p:nvPicPr>
        <p:blipFill rotWithShape="1">
          <a:blip r:embed="rId2"/>
          <a:srcRect t="7787"/>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28" name="Rectangle 27">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77371" y="871314"/>
            <a:ext cx="6031091" cy="5329637"/>
          </a:xfrm>
        </p:spPr>
        <p:txBody>
          <a:bodyPr vert="horz" lIns="91440" tIns="45720" rIns="91440" bIns="45720" rtlCol="0" anchor="t">
            <a:normAutofit/>
          </a:bodyPr>
          <a:lstStyle/>
          <a:p>
            <a:r>
              <a:rPr lang="en-US" dirty="0">
                <a:solidFill>
                  <a:srgbClr val="FFFFFF"/>
                </a:solidFill>
              </a:rPr>
              <a:t> </a:t>
            </a:r>
            <a:r>
              <a:rPr lang="en-US" sz="9600" b="1" dirty="0">
                <a:latin typeface="Comic Sans MS"/>
                <a:ea typeface="STXingkai"/>
              </a:rPr>
              <a:t>Any</a:t>
            </a:r>
            <a:r>
              <a:rPr lang="en-US" sz="9600" b="1" dirty="0">
                <a:latin typeface="Bahnschrift"/>
                <a:ea typeface="STXingkai"/>
              </a:rPr>
              <a:t> Questions  ?</a:t>
            </a:r>
          </a:p>
        </p:txBody>
      </p:sp>
    </p:spTree>
    <p:extLst>
      <p:ext uri="{BB962C8B-B14F-4D97-AF65-F5344CB8AC3E}">
        <p14:creationId xmlns:p14="http://schemas.microsoft.com/office/powerpoint/2010/main" val="1512778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4552" y="365125"/>
            <a:ext cx="5282033" cy="1586967"/>
          </a:xfrm>
        </p:spPr>
        <p:txBody>
          <a:bodyPr>
            <a:normAutofit fontScale="90000"/>
          </a:bodyPr>
          <a:lstStyle/>
          <a:p>
            <a:pPr>
              <a:lnSpc>
                <a:spcPct val="90000"/>
              </a:lnSpc>
            </a:pPr>
            <a:r>
              <a:rPr lang="en-US" dirty="0"/>
              <a:t>Introduction to Machine Learning</a:t>
            </a:r>
          </a:p>
        </p:txBody>
      </p:sp>
      <p:sp>
        <p:nvSpPr>
          <p:cNvPr id="3" name="Content Placeholder"/>
          <p:cNvSpPr>
            <a:spLocks noGrp="1"/>
          </p:cNvSpPr>
          <p:nvPr>
            <p:ph idx="1"/>
          </p:nvPr>
        </p:nvSpPr>
        <p:spPr>
          <a:xfrm>
            <a:off x="484552" y="2147013"/>
            <a:ext cx="5022630" cy="4451481"/>
          </a:xfrm>
        </p:spPr>
        <p:txBody>
          <a:bodyPr vert="horz" lIns="91440" tIns="45720" rIns="91440" bIns="45720" rtlCol="0" anchor="t">
            <a:noAutofit/>
          </a:bodyPr>
          <a:lstStyle/>
          <a:p>
            <a:pPr marL="285750" indent="-285750">
              <a:lnSpc>
                <a:spcPct val="110000"/>
              </a:lnSpc>
              <a:buChar char="•"/>
            </a:pPr>
            <a:r>
              <a:rPr lang="en-US" i="1" dirty="0">
                <a:solidFill>
                  <a:schemeClr val="bg1"/>
                </a:solidFill>
                <a:latin typeface="Bookman Old Style"/>
                <a:ea typeface="+mn-lt"/>
                <a:cs typeface="+mn-lt"/>
              </a:rPr>
              <a:t>Machine learning is a subfield of artificial intelligence (AI) that focuses on the development of algorithms and statistical models that enable computer systems to improve their performance on a specific task or set of tasks through the analysis of data and the identification of patterns, without being explicitly programmed. In essence, it involves training a computer to learn from data and make predictions or decisions based on that learning.</a:t>
            </a:r>
            <a:endParaRPr lang="en-US" i="1" dirty="0">
              <a:solidFill>
                <a:schemeClr val="bg1"/>
              </a:solidFill>
              <a:latin typeface="Bookman Old Style"/>
            </a:endParaRPr>
          </a:p>
        </p:txBody>
      </p:sp>
      <p:pic>
        <p:nvPicPr>
          <p:cNvPr id="6" name="Picture 5" descr="A circuit board in the shape of a head">
            <a:extLst>
              <a:ext uri="{FF2B5EF4-FFF2-40B4-BE49-F238E27FC236}">
                <a16:creationId xmlns:a16="http://schemas.microsoft.com/office/drawing/2014/main" id="{A90F2048-25B8-FA16-53A9-E302045F3491}"/>
              </a:ext>
            </a:extLst>
          </p:cNvPr>
          <p:cNvPicPr>
            <a:picLocks noChangeAspect="1"/>
          </p:cNvPicPr>
          <p:nvPr/>
        </p:nvPicPr>
        <p:blipFill rotWithShape="1">
          <a:blip r:embed="rId2"/>
          <a:srcRect l="9279" r="9279"/>
          <a:stretch/>
        </p:blipFill>
        <p:spPr>
          <a:xfrm>
            <a:off x="6083644" y="10"/>
            <a:ext cx="6108356" cy="6857990"/>
          </a:xfrm>
          <a:prstGeom prst="rect">
            <a:avLst/>
          </a:prstGeom>
        </p:spPr>
      </p:pic>
    </p:spTree>
    <p:extLst>
      <p:ext uri="{BB962C8B-B14F-4D97-AF65-F5344CB8AC3E}">
        <p14:creationId xmlns:p14="http://schemas.microsoft.com/office/powerpoint/2010/main" val="152814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35914" y="446188"/>
            <a:ext cx="5022630" cy="1100584"/>
          </a:xfrm>
        </p:spPr>
        <p:txBody>
          <a:bodyPr>
            <a:normAutofit/>
          </a:bodyPr>
          <a:lstStyle/>
          <a:p>
            <a:r>
              <a:rPr lang="en-US" dirty="0"/>
              <a:t>Objectives</a:t>
            </a:r>
          </a:p>
        </p:txBody>
      </p:sp>
      <p:sp>
        <p:nvSpPr>
          <p:cNvPr id="3" name="Content Placeholder"/>
          <p:cNvSpPr>
            <a:spLocks noGrp="1"/>
          </p:cNvSpPr>
          <p:nvPr>
            <p:ph idx="1"/>
          </p:nvPr>
        </p:nvSpPr>
        <p:spPr>
          <a:xfrm>
            <a:off x="525084" y="2130799"/>
            <a:ext cx="5022630" cy="3932674"/>
          </a:xfrm>
        </p:spPr>
        <p:txBody>
          <a:bodyPr vert="horz" lIns="91440" tIns="45720" rIns="91440" bIns="45720" rtlCol="0" anchor="t">
            <a:normAutofit lnSpcReduction="10000"/>
          </a:bodyPr>
          <a:lstStyle/>
          <a:p>
            <a:pPr marL="457200" indent="-457200">
              <a:buChar char="•"/>
            </a:pPr>
            <a:r>
              <a:rPr lang="en-US" sz="2800" dirty="0">
                <a:solidFill>
                  <a:schemeClr val="bg1"/>
                </a:solidFill>
                <a:latin typeface="Bookman Old Style"/>
              </a:rPr>
              <a:t>Prediction and Classification</a:t>
            </a:r>
          </a:p>
          <a:p>
            <a:pPr marL="457200" indent="-457200">
              <a:buChar char="•"/>
            </a:pPr>
            <a:r>
              <a:rPr lang="en-US" sz="2800" dirty="0">
                <a:solidFill>
                  <a:schemeClr val="bg1"/>
                </a:solidFill>
                <a:latin typeface="Bookman Old Style"/>
              </a:rPr>
              <a:t>Pattern Recognition</a:t>
            </a:r>
          </a:p>
          <a:p>
            <a:pPr marL="457200" indent="-457200">
              <a:buChar char="•"/>
            </a:pPr>
            <a:r>
              <a:rPr lang="en-US" sz="2800" dirty="0">
                <a:solidFill>
                  <a:schemeClr val="bg1"/>
                </a:solidFill>
                <a:latin typeface="Bookman Old Style"/>
              </a:rPr>
              <a:t>Reduce Human Effort</a:t>
            </a:r>
          </a:p>
          <a:p>
            <a:pPr marL="457200" indent="-457200">
              <a:buChar char="•"/>
            </a:pPr>
            <a:r>
              <a:rPr lang="en-US" sz="2800" dirty="0">
                <a:solidFill>
                  <a:schemeClr val="bg1"/>
                </a:solidFill>
                <a:latin typeface="Bookman Old Style"/>
              </a:rPr>
              <a:t>Enhance Efficiency </a:t>
            </a:r>
          </a:p>
          <a:p>
            <a:pPr marL="457200" indent="-457200">
              <a:buChar char="•"/>
            </a:pPr>
            <a:r>
              <a:rPr lang="en-US" sz="2800" dirty="0">
                <a:solidFill>
                  <a:schemeClr val="bg1"/>
                </a:solidFill>
                <a:latin typeface="Bookman Old Style"/>
              </a:rPr>
              <a:t>Address Real World Challenges</a:t>
            </a:r>
          </a:p>
          <a:p>
            <a:pPr marL="457200" indent="-457200">
              <a:buChar char="•"/>
            </a:pPr>
            <a:endParaRPr lang="en-US" sz="2800" dirty="0">
              <a:solidFill>
                <a:schemeClr val="bg1"/>
              </a:solidFill>
              <a:latin typeface="Bookman Old Style"/>
            </a:endParaRPr>
          </a:p>
          <a:p>
            <a:endParaRPr lang="en-US" sz="2800" dirty="0">
              <a:solidFill>
                <a:schemeClr val="bg1"/>
              </a:solidFill>
              <a:latin typeface="Bookman Old Style"/>
            </a:endParaRPr>
          </a:p>
          <a:p>
            <a:pPr marL="457200" indent="-457200">
              <a:buChar char="•"/>
            </a:pPr>
            <a:endParaRPr lang="en-US" sz="2800" dirty="0">
              <a:solidFill>
                <a:schemeClr val="bg1"/>
              </a:solidFill>
              <a:latin typeface="Bookman Old Style"/>
            </a:endParaRPr>
          </a:p>
        </p:txBody>
      </p:sp>
      <p:pic>
        <p:nvPicPr>
          <p:cNvPr id="6" name="Picture 5" descr="A robot with arms crossed">
            <a:extLst>
              <a:ext uri="{FF2B5EF4-FFF2-40B4-BE49-F238E27FC236}">
                <a16:creationId xmlns:a16="http://schemas.microsoft.com/office/drawing/2014/main" id="{C76902CA-478D-8DFC-2DCC-E72CC35BA10E}"/>
              </a:ext>
            </a:extLst>
          </p:cNvPr>
          <p:cNvPicPr>
            <a:picLocks noChangeAspect="1"/>
          </p:cNvPicPr>
          <p:nvPr/>
        </p:nvPicPr>
        <p:blipFill rotWithShape="1">
          <a:blip r:embed="rId2"/>
          <a:srcRect t="1723" b="1723"/>
          <a:stretch/>
        </p:blipFill>
        <p:spPr>
          <a:xfrm>
            <a:off x="6083644" y="10"/>
            <a:ext cx="6108356" cy="6857990"/>
          </a:xfrm>
          <a:prstGeom prst="rect">
            <a:avLst/>
          </a:prstGeom>
        </p:spPr>
      </p:pic>
    </p:spTree>
    <p:extLst>
      <p:ext uri="{BB962C8B-B14F-4D97-AF65-F5344CB8AC3E}">
        <p14:creationId xmlns:p14="http://schemas.microsoft.com/office/powerpoint/2010/main" val="137422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4552" y="365125"/>
            <a:ext cx="10869248" cy="1530910"/>
          </a:xfrm>
        </p:spPr>
        <p:txBody>
          <a:bodyPr>
            <a:normAutofit/>
          </a:bodyPr>
          <a:lstStyle/>
          <a:p>
            <a:r>
              <a:rPr lang="en-US" dirty="0"/>
              <a:t> Machine Learning Algorithm</a:t>
            </a:r>
          </a:p>
        </p:txBody>
      </p:sp>
      <p:sp>
        <p:nvSpPr>
          <p:cNvPr id="3" name="Content Placeholder"/>
          <p:cNvSpPr>
            <a:spLocks noGrp="1"/>
          </p:cNvSpPr>
          <p:nvPr>
            <p:ph idx="1"/>
          </p:nvPr>
        </p:nvSpPr>
        <p:spPr>
          <a:xfrm>
            <a:off x="484552" y="2837329"/>
            <a:ext cx="5331229" cy="3339634"/>
          </a:xfrm>
        </p:spPr>
        <p:txBody>
          <a:bodyPr vert="horz" lIns="91440" tIns="45720" rIns="91440" bIns="45720" rtlCol="0" anchor="t">
            <a:normAutofit/>
          </a:bodyPr>
          <a:lstStyle/>
          <a:p>
            <a:pPr lvl="0"/>
            <a:endParaRPr lang="en-US" dirty="0"/>
          </a:p>
        </p:txBody>
      </p:sp>
      <p:pic>
        <p:nvPicPr>
          <p:cNvPr id="6" name="Picture 5" descr="A cartoon of a robot&#10;&#10;Description automatically generated">
            <a:extLst>
              <a:ext uri="{FF2B5EF4-FFF2-40B4-BE49-F238E27FC236}">
                <a16:creationId xmlns:a16="http://schemas.microsoft.com/office/drawing/2014/main" id="{CBE0307D-C9FA-BB5B-5DB8-2AFFC0264C27}"/>
              </a:ext>
            </a:extLst>
          </p:cNvPr>
          <p:cNvPicPr>
            <a:picLocks noChangeAspect="1"/>
          </p:cNvPicPr>
          <p:nvPr/>
        </p:nvPicPr>
        <p:blipFill rotWithShape="1">
          <a:blip r:embed="rId2"/>
          <a:srcRect l="2954" r="2954"/>
          <a:stretch/>
        </p:blipFill>
        <p:spPr>
          <a:xfrm>
            <a:off x="51368" y="2279889"/>
            <a:ext cx="12140628" cy="4578111"/>
          </a:xfrm>
          <a:prstGeom prst="rect">
            <a:avLst/>
          </a:prstGeom>
        </p:spPr>
      </p:pic>
    </p:spTree>
    <p:extLst>
      <p:ext uri="{BB962C8B-B14F-4D97-AF65-F5344CB8AC3E}">
        <p14:creationId xmlns:p14="http://schemas.microsoft.com/office/powerpoint/2010/main" val="185619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295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84552" y="365125"/>
            <a:ext cx="10869248" cy="1570831"/>
          </a:xfrm>
        </p:spPr>
        <p:txBody>
          <a:bodyPr>
            <a:normAutofit/>
          </a:bodyPr>
          <a:lstStyle/>
          <a:p>
            <a:r>
              <a:rPr lang="en-US" dirty="0"/>
              <a:t>Machine Learning Algorithm</a:t>
            </a:r>
          </a:p>
        </p:txBody>
      </p:sp>
      <p:graphicFrame>
        <p:nvGraphicFramePr>
          <p:cNvPr id="6" name="Content Placeholder">
            <a:extLst>
              <a:ext uri="{FF2B5EF4-FFF2-40B4-BE49-F238E27FC236}">
                <a16:creationId xmlns:a16="http://schemas.microsoft.com/office/drawing/2014/main" id="{B9A0C7D3-30D4-249F-A2B4-37E55E6C01A4}"/>
              </a:ext>
            </a:extLst>
          </p:cNvPr>
          <p:cNvGraphicFramePr>
            <a:graphicFrameLocks noGrp="1"/>
          </p:cNvGraphicFramePr>
          <p:nvPr>
            <p:ph idx="1"/>
            <p:extLst>
              <p:ext uri="{D42A27DB-BD31-4B8C-83A1-F6EECF244321}">
                <p14:modId xmlns:p14="http://schemas.microsoft.com/office/powerpoint/2010/main" val="664866892"/>
              </p:ext>
            </p:extLst>
          </p:nvPr>
        </p:nvGraphicFramePr>
        <p:xfrm>
          <a:off x="427383" y="2713383"/>
          <a:ext cx="11380304" cy="3414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553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A8885DF3-3C26-4448-BE78-9D9A216C8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B5065D03-E42E-494E-A2BF-BDA44515C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3" y="2281973"/>
            <a:ext cx="6095998" cy="4576027"/>
            <a:chOff x="6096002" y="-9073"/>
            <a:chExt cx="6095998" cy="6867073"/>
          </a:xfrm>
        </p:grpSpPr>
        <p:sp>
          <p:nvSpPr>
            <p:cNvPr id="45" name="Rectangle 44">
              <a:extLst>
                <a:ext uri="{FF2B5EF4-FFF2-40B4-BE49-F238E27FC236}">
                  <a16:creationId xmlns:a16="http://schemas.microsoft.com/office/drawing/2014/main" id="{08E36EAA-FB50-4CB9-95A5-9E82F9271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41778EE-021A-40CF-A18B-1F0A4B2E0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Rectangle 47">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19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26AE90-734B-B06C-A4A9-BF571A597262}"/>
              </a:ext>
            </a:extLst>
          </p:cNvPr>
          <p:cNvSpPr>
            <a:spLocks noGrp="1"/>
          </p:cNvSpPr>
          <p:nvPr>
            <p:ph type="title"/>
          </p:nvPr>
        </p:nvSpPr>
        <p:spPr>
          <a:xfrm>
            <a:off x="484553" y="217323"/>
            <a:ext cx="11394695" cy="1662568"/>
          </a:xfrm>
        </p:spPr>
        <p:txBody>
          <a:bodyPr vert="horz" lIns="91440" tIns="45720" rIns="91440" bIns="45720" rtlCol="0" anchor="ctr">
            <a:normAutofit/>
          </a:bodyPr>
          <a:lstStyle/>
          <a:p>
            <a:r>
              <a:rPr lang="en-US" dirty="0"/>
              <a:t>Data in Machine Learning</a:t>
            </a:r>
          </a:p>
        </p:txBody>
      </p:sp>
      <p:pic>
        <p:nvPicPr>
          <p:cNvPr id="5" name="Picture 4" descr="A diagram of data in machine learning&#10;&#10;Description automatically generated">
            <a:extLst>
              <a:ext uri="{FF2B5EF4-FFF2-40B4-BE49-F238E27FC236}">
                <a16:creationId xmlns:a16="http://schemas.microsoft.com/office/drawing/2014/main" id="{53843999-780D-8BC4-910E-C89B889D5209}"/>
              </a:ext>
            </a:extLst>
          </p:cNvPr>
          <p:cNvPicPr>
            <a:picLocks noChangeAspect="1"/>
          </p:cNvPicPr>
          <p:nvPr/>
        </p:nvPicPr>
        <p:blipFill rotWithShape="1">
          <a:blip r:embed="rId2"/>
          <a:srcRect l="4356" r="4979" b="2"/>
          <a:stretch/>
        </p:blipFill>
        <p:spPr>
          <a:xfrm>
            <a:off x="696842" y="2502824"/>
            <a:ext cx="10765429" cy="3754491"/>
          </a:xfrm>
          <a:prstGeom prst="rect">
            <a:avLst/>
          </a:prstGeom>
        </p:spPr>
      </p:pic>
    </p:spTree>
    <p:extLst>
      <p:ext uri="{BB962C8B-B14F-4D97-AF65-F5344CB8AC3E}">
        <p14:creationId xmlns:p14="http://schemas.microsoft.com/office/powerpoint/2010/main" val="247068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295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84552" y="365125"/>
            <a:ext cx="10869248" cy="1570831"/>
          </a:xfrm>
        </p:spPr>
        <p:txBody>
          <a:bodyPr vert="horz" lIns="91440" tIns="45720" rIns="91440" bIns="45720" rtlCol="0">
            <a:normAutofit/>
          </a:bodyPr>
          <a:lstStyle/>
          <a:p>
            <a:r>
              <a:rPr lang="en-US"/>
              <a:t> Data in Machine Learning</a:t>
            </a:r>
          </a:p>
        </p:txBody>
      </p:sp>
      <p:graphicFrame>
        <p:nvGraphicFramePr>
          <p:cNvPr id="6" name="Content Placeholder">
            <a:extLst>
              <a:ext uri="{FF2B5EF4-FFF2-40B4-BE49-F238E27FC236}">
                <a16:creationId xmlns:a16="http://schemas.microsoft.com/office/drawing/2014/main" id="{B9A0C7D3-30D4-249F-A2B4-37E55E6C01A4}"/>
              </a:ext>
            </a:extLst>
          </p:cNvPr>
          <p:cNvGraphicFramePr>
            <a:graphicFrameLocks noGrp="1"/>
          </p:cNvGraphicFramePr>
          <p:nvPr>
            <p:ph idx="1"/>
            <p:extLst>
              <p:ext uri="{D42A27DB-BD31-4B8C-83A1-F6EECF244321}">
                <p14:modId xmlns:p14="http://schemas.microsoft.com/office/powerpoint/2010/main" val="2253325794"/>
              </p:ext>
            </p:extLst>
          </p:nvPr>
        </p:nvGraphicFramePr>
        <p:xfrm>
          <a:off x="427383" y="2713383"/>
          <a:ext cx="11380304" cy="3414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884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84552" y="365125"/>
            <a:ext cx="5022630" cy="2430030"/>
          </a:xfrm>
        </p:spPr>
        <p:txBody>
          <a:bodyPr>
            <a:normAutofit/>
          </a:bodyPr>
          <a:lstStyle/>
          <a:p>
            <a:pPr>
              <a:lnSpc>
                <a:spcPct val="90000"/>
              </a:lnSpc>
            </a:pPr>
            <a:r>
              <a:rPr lang="en-US" dirty="0"/>
              <a:t>Key Concepts in Machine Learning</a:t>
            </a:r>
          </a:p>
        </p:txBody>
      </p:sp>
      <p:sp>
        <p:nvSpPr>
          <p:cNvPr id="3" name="Content Placeholder"/>
          <p:cNvSpPr>
            <a:spLocks noGrp="1"/>
          </p:cNvSpPr>
          <p:nvPr>
            <p:ph idx="1"/>
          </p:nvPr>
        </p:nvSpPr>
        <p:spPr>
          <a:xfrm>
            <a:off x="484552" y="3054927"/>
            <a:ext cx="5022630" cy="3122036"/>
          </a:xfrm>
        </p:spPr>
        <p:txBody>
          <a:bodyPr vert="horz" lIns="91440" tIns="45720" rIns="91440" bIns="45720" rtlCol="0" anchor="t">
            <a:normAutofit lnSpcReduction="10000"/>
          </a:bodyPr>
          <a:lstStyle/>
          <a:p>
            <a:pPr marL="285750" lvl="0" indent="-285750" algn="ctr">
              <a:buChar char="•"/>
            </a:pPr>
            <a:r>
              <a:rPr lang="en-US" sz="2800" dirty="0">
                <a:solidFill>
                  <a:schemeClr val="bg1"/>
                </a:solidFill>
                <a:latin typeface="Bookman Old Style"/>
              </a:rPr>
              <a:t>Algorithm</a:t>
            </a:r>
          </a:p>
          <a:p>
            <a:pPr marL="285750" indent="-285750" algn="ctr">
              <a:buChar char="•"/>
            </a:pPr>
            <a:r>
              <a:rPr lang="en-US" sz="2800" dirty="0">
                <a:solidFill>
                  <a:schemeClr val="bg1"/>
                </a:solidFill>
                <a:latin typeface="Bookman Old Style"/>
              </a:rPr>
              <a:t>Model</a:t>
            </a:r>
          </a:p>
          <a:p>
            <a:pPr marL="285750" indent="-285750" algn="ctr">
              <a:buChar char="•"/>
            </a:pPr>
            <a:r>
              <a:rPr lang="en-US" sz="2800" dirty="0">
                <a:solidFill>
                  <a:schemeClr val="bg1"/>
                </a:solidFill>
                <a:latin typeface="Bookman Old Style"/>
              </a:rPr>
              <a:t>Labels</a:t>
            </a:r>
          </a:p>
          <a:p>
            <a:pPr marL="285750" indent="-285750" algn="ctr">
              <a:buChar char="•"/>
            </a:pPr>
            <a:r>
              <a:rPr lang="en-US" sz="2800" dirty="0">
                <a:solidFill>
                  <a:schemeClr val="bg1"/>
                </a:solidFill>
                <a:latin typeface="Bookman Old Style"/>
              </a:rPr>
              <a:t>Hyperparameters</a:t>
            </a:r>
          </a:p>
          <a:p>
            <a:pPr marL="285750" indent="-285750" algn="ctr">
              <a:buChar char="•"/>
            </a:pPr>
            <a:r>
              <a:rPr lang="en-US" sz="2800" dirty="0">
                <a:solidFill>
                  <a:schemeClr val="bg1"/>
                </a:solidFill>
                <a:latin typeface="Bookman Old Style"/>
              </a:rPr>
              <a:t>Overfitting</a:t>
            </a:r>
          </a:p>
          <a:p>
            <a:pPr marL="285750" indent="-285750" algn="ctr">
              <a:buChar char="•"/>
            </a:pPr>
            <a:endParaRPr lang="en-US" sz="2800" dirty="0">
              <a:solidFill>
                <a:schemeClr val="bg1"/>
              </a:solidFill>
              <a:latin typeface="Bookman Old Style"/>
            </a:endParaRPr>
          </a:p>
        </p:txBody>
      </p:sp>
      <p:pic>
        <p:nvPicPr>
          <p:cNvPr id="6" name="Picture 5">
            <a:extLst>
              <a:ext uri="{FF2B5EF4-FFF2-40B4-BE49-F238E27FC236}">
                <a16:creationId xmlns:a16="http://schemas.microsoft.com/office/drawing/2014/main" id="{82CEAD3C-51E1-CB70-D3A5-62F0BE49C1E7}"/>
              </a:ext>
            </a:extLst>
          </p:cNvPr>
          <p:cNvPicPr>
            <a:picLocks noChangeAspect="1"/>
          </p:cNvPicPr>
          <p:nvPr/>
        </p:nvPicPr>
        <p:blipFill rotWithShape="1">
          <a:blip r:embed="rId2"/>
          <a:srcRect l="245" r="245"/>
          <a:stretch/>
        </p:blipFill>
        <p:spPr>
          <a:xfrm>
            <a:off x="6614676" y="531905"/>
            <a:ext cx="5058646" cy="5687919"/>
          </a:xfrm>
          <a:prstGeom prst="rect">
            <a:avLst/>
          </a:prstGeom>
        </p:spPr>
      </p:pic>
    </p:spTree>
    <p:extLst>
      <p:ext uri="{BB962C8B-B14F-4D97-AF65-F5344CB8AC3E}">
        <p14:creationId xmlns:p14="http://schemas.microsoft.com/office/powerpoint/2010/main" val="196663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A728-8BD0-A89A-A79E-8AFB74F1BEE8}"/>
              </a:ext>
            </a:extLst>
          </p:cNvPr>
          <p:cNvSpPr>
            <a:spLocks noGrp="1"/>
          </p:cNvSpPr>
          <p:nvPr>
            <p:ph type="title"/>
          </p:nvPr>
        </p:nvSpPr>
        <p:spPr/>
        <p:txBody>
          <a:bodyPr/>
          <a:lstStyle/>
          <a:p>
            <a:r>
              <a:rPr lang="en-US" dirty="0"/>
              <a:t>Machine Learning Workflow</a:t>
            </a:r>
          </a:p>
        </p:txBody>
      </p:sp>
      <p:pic>
        <p:nvPicPr>
          <p:cNvPr id="4" name="Content Placeholder 3" descr="A diagram of a machine learning workflow&#10;&#10;Description automatically generated">
            <a:extLst>
              <a:ext uri="{FF2B5EF4-FFF2-40B4-BE49-F238E27FC236}">
                <a16:creationId xmlns:a16="http://schemas.microsoft.com/office/drawing/2014/main" id="{5E214D1B-66BE-4D54-F2C5-A87A4C484CDB}"/>
              </a:ext>
            </a:extLst>
          </p:cNvPr>
          <p:cNvPicPr>
            <a:picLocks noGrp="1" noChangeAspect="1"/>
          </p:cNvPicPr>
          <p:nvPr>
            <p:ph idx="1"/>
          </p:nvPr>
        </p:nvPicPr>
        <p:blipFill>
          <a:blip r:embed="rId2"/>
          <a:stretch>
            <a:fillRect/>
          </a:stretch>
        </p:blipFill>
        <p:spPr>
          <a:xfrm>
            <a:off x="106219" y="2353907"/>
            <a:ext cx="12002633" cy="4405258"/>
          </a:xfrm>
        </p:spPr>
      </p:pic>
    </p:spTree>
    <p:extLst>
      <p:ext uri="{BB962C8B-B14F-4D97-AF65-F5344CB8AC3E}">
        <p14:creationId xmlns:p14="http://schemas.microsoft.com/office/powerpoint/2010/main" val="1130388927"/>
      </p:ext>
    </p:extLst>
  </p:cSld>
  <p:clrMapOvr>
    <a:masterClrMapping/>
  </p:clrMapOvr>
</p:sld>
</file>

<file path=ppt/theme/theme1.xml><?xml version="1.0" encoding="utf-8"?>
<a:theme xmlns:a="http://schemas.openxmlformats.org/drawingml/2006/main" name="MatrixVTI">
  <a:themeElements>
    <a:clrScheme name="AnalogousFromDarkSeedLeftStep">
      <a:dk1>
        <a:srgbClr val="000000"/>
      </a:dk1>
      <a:lt1>
        <a:srgbClr val="FFFFFF"/>
      </a:lt1>
      <a:dk2>
        <a:srgbClr val="1A212F"/>
      </a:dk2>
      <a:lt2>
        <a:srgbClr val="F3F3F0"/>
      </a:lt2>
      <a:accent1>
        <a:srgbClr val="3B2CE7"/>
      </a:accent1>
      <a:accent2>
        <a:srgbClr val="1757D5"/>
      </a:accent2>
      <a:accent3>
        <a:srgbClr val="29B8E7"/>
      </a:accent3>
      <a:accent4>
        <a:srgbClr val="15C2A5"/>
      </a:accent4>
      <a:accent5>
        <a:srgbClr val="23C466"/>
      </a:accent5>
      <a:accent6>
        <a:srgbClr val="16C916"/>
      </a:accent6>
      <a:hlink>
        <a:srgbClr val="349E71"/>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0</TotalTime>
  <Words>8</Words>
  <Application>Microsoft Office PowerPoint</Application>
  <PresentationFormat>Widescreen</PresentationFormat>
  <Paragraphs>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MatrixVTI</vt:lpstr>
      <vt:lpstr>PowerPoint Presentation</vt:lpstr>
      <vt:lpstr>Introduction to Machine Learning</vt:lpstr>
      <vt:lpstr>Objectives</vt:lpstr>
      <vt:lpstr> Machine Learning Algorithm</vt:lpstr>
      <vt:lpstr>Machine Learning Algorithm</vt:lpstr>
      <vt:lpstr>Data in Machine Learning</vt:lpstr>
      <vt:lpstr> Data in Machine Learning</vt:lpstr>
      <vt:lpstr>Key Concepts in Machine Learning</vt:lpstr>
      <vt:lpstr>Machine Learning Workflow</vt:lpstr>
      <vt:lpstr>Real World Applications</vt:lpstr>
      <vt:lpstr>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376</cp:revision>
  <dcterms:created xsi:type="dcterms:W3CDTF">2023-09-25T09:18:40Z</dcterms:created>
  <dcterms:modified xsi:type="dcterms:W3CDTF">2023-09-25T11:53:29Z</dcterms:modified>
</cp:coreProperties>
</file>