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Helvetica World Bold" panose="020B0604020202020204" charset="-128"/>
      <p:regular r:id="rId16"/>
    </p:embeddedFont>
    <p:embeddedFont>
      <p:font typeface="Barlow Condensed Bold" panose="020B0604020202020204" charset="0"/>
      <p:regular r:id="rId17"/>
    </p:embeddedFont>
    <p:embeddedFont>
      <p:font typeface="Canva Sans" panose="020B0604020202020204" charset="0"/>
      <p:regular r:id="rId18"/>
    </p:embeddedFont>
    <p:embeddedFont>
      <p:font typeface="Canva Sans Bold" panose="020B0604020202020204" charset="0"/>
      <p:regular r:id="rId19"/>
    </p:embeddedFont>
    <p:embeddedFont>
      <p:font typeface="Cloud" panose="020B0604020202020204" charset="0"/>
      <p:regular r:id="rId20"/>
    </p:embeddedFont>
    <p:embeddedFont>
      <p:font typeface="Cloud Bold" panose="020B0604020202020204" charset="0"/>
      <p:regular r:id="rId21"/>
    </p:embeddedFont>
    <p:embeddedFont>
      <p:font typeface="League Spartan" panose="020B0604020202020204" charset="0"/>
      <p:regular r:id="rId22"/>
    </p:embeddedFont>
    <p:embeddedFont>
      <p:font typeface="Rubik" panose="020B0604020202020204" charset="-79"/>
      <p:regular r:id="rId23"/>
    </p:embeddedFont>
    <p:embeddedFont>
      <p:font typeface="Rubik Bold" panose="020B0604020202020204" charset="-79"/>
      <p:regular r:id="rId24"/>
    </p:embeddedFont>
    <p:embeddedFont>
      <p:font typeface="Rubik Medium" panose="020B0604020202020204" charset="-79"/>
      <p:regular r:id="rId25"/>
    </p:embeddedFont>
    <p:embeddedFont>
      <p:font typeface="Six Caps" panose="020B0604020202020204" charset="0"/>
      <p:regular r:id="rId26"/>
    </p:embeddedFont>
    <p:embeddedFont>
      <p:font typeface="TT Bluescreens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1515" autoAdjust="0"/>
  </p:normalViewPr>
  <p:slideViewPr>
    <p:cSldViewPr>
      <p:cViewPr varScale="1">
        <p:scale>
          <a:sx n="45" d="100"/>
          <a:sy n="45" d="100"/>
        </p:scale>
        <p:origin x="2232"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waterfall chart explains the change in total net revenue. In 2020, post covid - 19, the sales have increased by 70% due to shift from offices to remote work, compelling consumers to buy products required for remote work. </a:t>
            </a:r>
          </a:p>
          <a:p>
            <a:endParaRPr lang="en-US"/>
          </a:p>
          <a:p>
            <a:r>
              <a:rPr lang="en-US"/>
              <a:t>But, in 2021, a drop of 26.42% is observed, gradually decreasing by 7.64% in 2022 and followed by 66.26% in 2023. Due to incomplete data for 2023, the figures are not comparable. Hence, in the following analysis we will try to understand the sales performance for 2019, 2020, 2021 and 2022. </a:t>
            </a:r>
          </a:p>
          <a:p>
            <a:endParaRPr lang="en-US"/>
          </a:p>
          <a:p>
            <a:r>
              <a:rPr lang="en-US"/>
              <a:t>The following slides will provide deeper analysis and key findings that will fortify our understanding of depleting sales over the year.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Targeted Marketing: Implement localized marketing campaigns in Philly, Seattle and San Francisco and maintain targeted promotions in LA and NY to boost their sales. </a:t>
            </a:r>
          </a:p>
          <a:p>
            <a:endParaRPr lang="en-US" dirty="0"/>
          </a:p>
          <a:p>
            <a:r>
              <a:rPr lang="en-US" dirty="0"/>
              <a:t>Customer Engagement Partnerships: </a:t>
            </a:r>
          </a:p>
          <a:p>
            <a:r>
              <a:rPr lang="en-US" dirty="0"/>
              <a:t>Leverage digital marketing channels in tech-savvy cities like San Francisco and Seattle to increase engagement.</a:t>
            </a:r>
          </a:p>
          <a:p>
            <a:r>
              <a:rPr lang="en-US" dirty="0"/>
              <a:t>Ensure sufficient inventory and optimized logistics to meet high demand in top cities like New York(10.79) and Los Angeles(10.86), reducing delivery times for enhancing customer satisfaction.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Strategic Considerations:</a:t>
            </a:r>
          </a:p>
          <a:p>
            <a:r>
              <a:rPr lang="en-US"/>
              <a:t>1) AOV: Implement strategies to increase AOV, such as upselling, bundling, or introducing premium products. This can help counteract the declining trend seen from 2020 to 2023.</a:t>
            </a:r>
          </a:p>
          <a:p>
            <a:endParaRPr lang="en-US"/>
          </a:p>
          <a:p>
            <a:r>
              <a:rPr lang="en-US"/>
              <a:t>2) Analyzing Purchasing Behavior: We should tailor our marketing and sales strategies in  accordance with the trends as seen from 2020 till 2023. We observe that Home office has highest net revenue till 2022 (due to Covid), but we can observe gradual decline year on year, on the contrary as lock-down eased in USA work from office increased gradually which is reflected in the purchasing behavior of Corporate.  In 2023 our highest revenue generating segment was corporate and by a huge margin as well. </a:t>
            </a:r>
          </a:p>
          <a:p>
            <a:endParaRPr lang="en-US"/>
          </a:p>
          <a:p>
            <a:r>
              <a:rPr lang="en-US"/>
              <a:t>We should opt for a balanced strategy by dividing equal resources between the corporate and the home office as home office culture will not die completely.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Despite of very strong performance in 2020, the revenue has been depleted in 2021, 2022, 2023. </a:t>
            </a:r>
          </a:p>
          <a:p>
            <a:endParaRPr lang="en-US" dirty="0"/>
          </a:p>
          <a:p>
            <a:r>
              <a:rPr lang="en-US" dirty="0"/>
              <a:t>Ignoring 2023, as we don't have data for Q3 and Q4, still, the revenue has reduced by 34%.</a:t>
            </a:r>
          </a:p>
          <a:p>
            <a:endParaRPr lang="en-US" dirty="0"/>
          </a:p>
          <a:p>
            <a:r>
              <a:rPr lang="en-US" dirty="0"/>
              <a:t>In the following slides we'll propose reasons for the revenue depletion as well as strategic actions to increase the revenue.</a:t>
            </a:r>
          </a:p>
          <a:p>
            <a:endParaRPr lang="en-US" dirty="0"/>
          </a:p>
          <a:p>
            <a:r>
              <a:rPr lang="en-US" dirty="0"/>
              <a:t>Let's start by looking at what type of products are being sold. A staggering 7M of the revenue is coming from Technology alone. This is analogous with the fact that people started shifting to WFH after Covid - 19, which compelled the consumers to buy personal tech which they require to work.</a:t>
            </a:r>
          </a:p>
          <a:p>
            <a:endParaRPr lang="en-US" dirty="0"/>
          </a:p>
          <a:p>
            <a:r>
              <a:rPr lang="en-US" dirty="0"/>
              <a:t>In the Heat map visualization, you can see the drill-down of product subcategory.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To further understand the reasons for revenue distribution, we decided to create bins of Products List Price to understand the sales performance.</a:t>
            </a:r>
          </a:p>
          <a:p>
            <a:endParaRPr lang="en-US" dirty="0"/>
          </a:p>
          <a:p>
            <a:r>
              <a:rPr lang="en-US" dirty="0"/>
              <a:t>In our analysis, we found that 31% of the revenue was coming from products ranging between 200 - 300, which mainly consists of headsets, headphones, keyboard and mouse.</a:t>
            </a:r>
          </a:p>
          <a:p>
            <a:endParaRPr lang="en-US" dirty="0"/>
          </a:p>
          <a:p>
            <a:r>
              <a:rPr lang="en-US" dirty="0"/>
              <a:t>Understanding the product </a:t>
            </a:r>
            <a:r>
              <a:rPr lang="en-US" dirty="0" err="1"/>
              <a:t>behaviour</a:t>
            </a:r>
            <a:r>
              <a:rPr lang="en-US" dirty="0"/>
              <a:t> for 200 - 300 is vital as it yields the maximum profit.</a:t>
            </a:r>
          </a:p>
          <a:p>
            <a:endParaRPr lang="en-US" dirty="0"/>
          </a:p>
          <a:p>
            <a:r>
              <a:rPr lang="en-US" dirty="0"/>
              <a:t>The average profit are the highest for the products in the range of 400 - 500, but due to very less quantity sold, it does not contribute a lot to the total revenue. Similarly, we sold 51556 products in the range from 0 - 100, but due to less profits, it does not contribute much to the actual net revenue. </a:t>
            </a:r>
          </a:p>
          <a:p>
            <a:endParaRPr lang="en-US" dirty="0"/>
          </a:p>
          <a:p>
            <a:r>
              <a:rPr lang="en-US" dirty="0"/>
              <a:t>By looking at this analysis, the product range which actually affects the revenue is 200 - 300. Hence, in the next slide we'll see a deeper analysis.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highest selling products in the range of 200 - 300 are speakers, headphones, headsets, bookcases and chairs. </a:t>
            </a:r>
          </a:p>
          <a:p>
            <a:endParaRPr lang="en-US"/>
          </a:p>
          <a:p>
            <a:r>
              <a:rPr lang="en-US"/>
              <a:t>In 2020, to accommodate the need of consumers for remote work, the products were being sold in large quantities. For example - we sold 1236 products of Logitech Headsets along with 1214 products of LG Headsets. This amount of quantity is not observed in any year.</a:t>
            </a:r>
          </a:p>
          <a:p>
            <a:endParaRPr lang="en-US"/>
          </a:p>
          <a:p>
            <a:r>
              <a:rPr lang="en-US"/>
              <a:t>To summarise, in 2020, we sold 7305 but in 2021, we sold only 3437 products followed by 3724 products in 2022. You can observe a very huge difference which also contributes a lot towards the net revenue.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Continue promoting Logitech Desktop MK120 Mouse and Keyboard Combo and also make sure that Enermax Briskie RF Wireless Keyboard and Mouse Combo has adequate stock levels to meet demand, considering it closely competes with the Logitech combo.</a:t>
            </a:r>
          </a:p>
          <a:p>
            <a:endParaRPr lang="en-US"/>
          </a:p>
          <a:p>
            <a:r>
              <a:rPr lang="en-US"/>
              <a:t>Product Bundling: We should leverage the popularity of high-selling products by bundling them with lower-selling or new products to boost overall sales and profitability.</a:t>
            </a:r>
          </a:p>
          <a:p>
            <a:endParaRPr lang="en-US"/>
          </a:p>
          <a:p>
            <a:r>
              <a:rPr lang="en-US"/>
              <a:t>Pricing Strategy: We need to price our top selling products strategically such that we provide a better deal to our customers while having a better margin then our competitors.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Focus on Home office segment: As home office segment is most loyal and most profitable segment that we have, we can create a referral program where the home office customer gets incentivised on referrals. </a:t>
            </a:r>
          </a:p>
          <a:p>
            <a:endParaRPr lang="en-US"/>
          </a:p>
          <a:p>
            <a:r>
              <a:rPr lang="en-US"/>
              <a:t>Expansion of Corporate Customers: Develop partnerships with large corporations to provide bulk purchase discounts and customized solutions.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Now, let's focus our attention to Region Wise Analysis. US is divided into 6 main regions. The most profitable region being Southern which consists of North Carolina, Virginia, Texas, Arizona and Florida ordered by the total Net Revenue generated. Raleigh city in North Carolina (1.7M) is </a:t>
            </a:r>
            <a:r>
              <a:rPr lang="en-US" dirty="0" err="1"/>
              <a:t>recognised</a:t>
            </a:r>
            <a:r>
              <a:rPr lang="en-US" dirty="0"/>
              <a:t> for Research Triangle Park, a major hub for high-tech research and development. Brownsville in Texas, also generated higher revenue (1.32M) due to presence of SpaceX, boosting sales of technological products.</a:t>
            </a:r>
          </a:p>
          <a:p>
            <a:endParaRPr lang="en-US" dirty="0"/>
          </a:p>
          <a:p>
            <a:endParaRPr lang="en-US" dirty="0"/>
          </a:p>
          <a:p>
            <a:r>
              <a:rPr lang="en-US" dirty="0"/>
              <a:t>New York and Philadelphia dominates the Northeast region. Los Angles and San </a:t>
            </a:r>
            <a:r>
              <a:rPr lang="en-US" dirty="0" err="1"/>
              <a:t>Fransisco</a:t>
            </a:r>
            <a:r>
              <a:rPr lang="en-US" dirty="0"/>
              <a:t>, the silicon valley region dominates in Southwest. A total of 3M in revenue came from Los Angeles alone.</a:t>
            </a:r>
          </a:p>
          <a:p>
            <a:endParaRPr lang="en-US" dirty="0"/>
          </a:p>
          <a:p>
            <a:r>
              <a:rPr lang="en-US" dirty="0"/>
              <a:t>In next few slide, we'll focus our attention more on city-wise analysis and infer key points.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Focus on High-Profit States: Investing more in California and New York could yield significant returns due to their high profitability and sales volume.</a:t>
            </a:r>
          </a:p>
          <a:p>
            <a:r>
              <a:rPr lang="en-US"/>
              <a:t>Improve Margins in Texas and Other States: Efforts could be made to either reduce costs or increase prices in states like Texas to improve net profit. Higher quantity can be sold in states having higher profits to increase the overall net profit.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B30"/>
        </a:solidFill>
        <a:effectLst/>
      </p:bgPr>
    </p:bg>
    <p:spTree>
      <p:nvGrpSpPr>
        <p:cNvPr id="1" name=""/>
        <p:cNvGrpSpPr/>
        <p:nvPr/>
      </p:nvGrpSpPr>
      <p:grpSpPr>
        <a:xfrm>
          <a:off x="0" y="0"/>
          <a:ext cx="0" cy="0"/>
          <a:chOff x="0" y="0"/>
          <a:chExt cx="0" cy="0"/>
        </a:xfrm>
      </p:grpSpPr>
      <p:sp>
        <p:nvSpPr>
          <p:cNvPr id="2" name="Freeform 2"/>
          <p:cNvSpPr/>
          <p:nvPr/>
        </p:nvSpPr>
        <p:spPr>
          <a:xfrm>
            <a:off x="-200637" y="6154367"/>
            <a:ext cx="18689274" cy="7179950"/>
          </a:xfrm>
          <a:custGeom>
            <a:avLst/>
            <a:gdLst/>
            <a:ahLst/>
            <a:cxnLst/>
            <a:rect l="l" t="t" r="r" b="b"/>
            <a:pathLst>
              <a:path w="18689274" h="7179950">
                <a:moveTo>
                  <a:pt x="0" y="0"/>
                </a:moveTo>
                <a:lnTo>
                  <a:pt x="18689274" y="0"/>
                </a:lnTo>
                <a:lnTo>
                  <a:pt x="18689274" y="7179950"/>
                </a:lnTo>
                <a:lnTo>
                  <a:pt x="0" y="71799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a:p>
        </p:txBody>
      </p:sp>
      <p:sp>
        <p:nvSpPr>
          <p:cNvPr id="3" name="TextBox 3"/>
          <p:cNvSpPr txBox="1"/>
          <p:nvPr/>
        </p:nvSpPr>
        <p:spPr>
          <a:xfrm>
            <a:off x="1028700" y="1143000"/>
            <a:ext cx="11912569" cy="3261269"/>
          </a:xfrm>
          <a:prstGeom prst="rect">
            <a:avLst/>
          </a:prstGeom>
        </p:spPr>
        <p:txBody>
          <a:bodyPr lIns="0" tIns="0" rIns="0" bIns="0" rtlCol="0" anchor="t">
            <a:spAutoFit/>
          </a:bodyPr>
          <a:lstStyle/>
          <a:p>
            <a:pPr algn="l">
              <a:lnSpc>
                <a:spcPts val="8492"/>
              </a:lnSpc>
            </a:pPr>
            <a:r>
              <a:rPr lang="en-US" sz="8088">
                <a:solidFill>
                  <a:srgbClr val="141414"/>
                </a:solidFill>
                <a:latin typeface="Rubik Bold"/>
                <a:ea typeface="Rubik Bold"/>
                <a:cs typeface="Rubik Bold"/>
                <a:sym typeface="Rubik Bold"/>
              </a:rPr>
              <a:t>Strategic Insights For Contoso Sales</a:t>
            </a:r>
          </a:p>
          <a:p>
            <a:pPr algn="l">
              <a:lnSpc>
                <a:spcPts val="8492"/>
              </a:lnSpc>
            </a:pPr>
            <a:endParaRPr lang="en-US" sz="8088">
              <a:solidFill>
                <a:srgbClr val="141414"/>
              </a:solidFill>
              <a:latin typeface="Rubik Bold"/>
              <a:ea typeface="Rubik Bold"/>
              <a:cs typeface="Rubik Bold"/>
              <a:sym typeface="Rubik Bold"/>
            </a:endParaRPr>
          </a:p>
        </p:txBody>
      </p:sp>
      <p:sp>
        <p:nvSpPr>
          <p:cNvPr id="4" name="TextBox 4"/>
          <p:cNvSpPr txBox="1"/>
          <p:nvPr/>
        </p:nvSpPr>
        <p:spPr>
          <a:xfrm>
            <a:off x="1028700" y="3930628"/>
            <a:ext cx="13598160" cy="681772"/>
          </a:xfrm>
          <a:prstGeom prst="rect">
            <a:avLst/>
          </a:prstGeom>
        </p:spPr>
        <p:txBody>
          <a:bodyPr lIns="0" tIns="0" rIns="0" bIns="0" rtlCol="0" anchor="t">
            <a:spAutoFit/>
          </a:bodyPr>
          <a:lstStyle/>
          <a:p>
            <a:pPr algn="l">
              <a:lnSpc>
                <a:spcPts val="5027"/>
              </a:lnSpc>
            </a:pPr>
            <a:r>
              <a:rPr lang="en-US" sz="4788">
                <a:solidFill>
                  <a:srgbClr val="141414"/>
                </a:solidFill>
                <a:latin typeface="Rubik"/>
                <a:ea typeface="Rubik"/>
                <a:cs typeface="Rubik"/>
                <a:sym typeface="Rubik"/>
              </a:rPr>
              <a:t>Addressing revenue challenges post COVID-19.</a:t>
            </a:r>
          </a:p>
        </p:txBody>
      </p:sp>
    </p:spTree>
  </p:cSld>
  <p:clrMapOvr>
    <a:masterClrMapping/>
  </p:clrMapOvr>
  <mc:AlternateContent xmlns:mc="http://schemas.openxmlformats.org/markup-compatibility/2006">
    <mc:Choice xmlns:p14="http://schemas.microsoft.com/office/powerpoint/2010/main" Requires="p14">
      <p:transition spd="slow" p14:dur="2000" advTm="1967"/>
    </mc:Choice>
    <mc:Fallback>
      <p:transition spd="slow" advTm="196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47051" y="1486261"/>
            <a:ext cx="6048545" cy="4468701"/>
          </a:xfrm>
          <a:custGeom>
            <a:avLst/>
            <a:gdLst/>
            <a:ahLst/>
            <a:cxnLst/>
            <a:rect l="l" t="t" r="r" b="b"/>
            <a:pathLst>
              <a:path w="6048545" h="4468701">
                <a:moveTo>
                  <a:pt x="0" y="0"/>
                </a:moveTo>
                <a:lnTo>
                  <a:pt x="6048545" y="0"/>
                </a:lnTo>
                <a:lnTo>
                  <a:pt x="6048545" y="4468701"/>
                </a:lnTo>
                <a:lnTo>
                  <a:pt x="0" y="4468701"/>
                </a:lnTo>
                <a:lnTo>
                  <a:pt x="0" y="0"/>
                </a:lnTo>
                <a:close/>
              </a:path>
            </a:pathLst>
          </a:custGeom>
          <a:blipFill>
            <a:blip r:embed="rId3"/>
            <a:stretch>
              <a:fillRect/>
            </a:stretch>
          </a:blipFill>
        </p:spPr>
        <p:txBody>
          <a:bodyPr/>
          <a:lstStyle/>
          <a:p>
            <a:endParaRPr lang="en-AU"/>
          </a:p>
        </p:txBody>
      </p:sp>
      <p:sp>
        <p:nvSpPr>
          <p:cNvPr id="3" name="Freeform 3"/>
          <p:cNvSpPr/>
          <p:nvPr/>
        </p:nvSpPr>
        <p:spPr>
          <a:xfrm>
            <a:off x="9857493" y="1441279"/>
            <a:ext cx="6063321" cy="4558664"/>
          </a:xfrm>
          <a:custGeom>
            <a:avLst/>
            <a:gdLst/>
            <a:ahLst/>
            <a:cxnLst/>
            <a:rect l="l" t="t" r="r" b="b"/>
            <a:pathLst>
              <a:path w="6063321" h="4558664">
                <a:moveTo>
                  <a:pt x="0" y="0"/>
                </a:moveTo>
                <a:lnTo>
                  <a:pt x="6063322" y="0"/>
                </a:lnTo>
                <a:lnTo>
                  <a:pt x="6063322" y="4558664"/>
                </a:lnTo>
                <a:lnTo>
                  <a:pt x="0" y="4558664"/>
                </a:lnTo>
                <a:lnTo>
                  <a:pt x="0" y="0"/>
                </a:lnTo>
                <a:close/>
              </a:path>
            </a:pathLst>
          </a:custGeom>
          <a:blipFill>
            <a:blip r:embed="rId4"/>
            <a:stretch>
              <a:fillRect/>
            </a:stretch>
          </a:blipFill>
          <a:ln cap="sq">
            <a:noFill/>
            <a:prstDash val="solid"/>
            <a:miter/>
          </a:ln>
        </p:spPr>
        <p:txBody>
          <a:bodyPr/>
          <a:lstStyle/>
          <a:p>
            <a:endParaRPr lang="en-AU"/>
          </a:p>
        </p:txBody>
      </p:sp>
      <p:sp>
        <p:nvSpPr>
          <p:cNvPr id="4" name="TextBox 4"/>
          <p:cNvSpPr txBox="1"/>
          <p:nvPr/>
        </p:nvSpPr>
        <p:spPr>
          <a:xfrm>
            <a:off x="6237386" y="373225"/>
            <a:ext cx="5813227" cy="811530"/>
          </a:xfrm>
          <a:prstGeom prst="rect">
            <a:avLst/>
          </a:prstGeom>
        </p:spPr>
        <p:txBody>
          <a:bodyPr lIns="0" tIns="0" rIns="0" bIns="0" rtlCol="0" anchor="t">
            <a:spAutoFit/>
          </a:bodyPr>
          <a:lstStyle/>
          <a:p>
            <a:pPr algn="ctr">
              <a:lnSpc>
                <a:spcPts val="6720"/>
              </a:lnSpc>
            </a:pPr>
            <a:r>
              <a:rPr lang="en-US" sz="4800" dirty="0">
                <a:solidFill>
                  <a:srgbClr val="000000"/>
                </a:solidFill>
                <a:latin typeface="Canva Sans Bold"/>
                <a:ea typeface="Canva Sans Bold"/>
                <a:cs typeface="Canva Sans Bold"/>
                <a:sym typeface="Canva Sans Bold"/>
              </a:rPr>
              <a:t>State wise Analysis </a:t>
            </a:r>
          </a:p>
        </p:txBody>
      </p:sp>
      <p:sp>
        <p:nvSpPr>
          <p:cNvPr id="5" name="TextBox 5"/>
          <p:cNvSpPr txBox="1"/>
          <p:nvPr/>
        </p:nvSpPr>
        <p:spPr>
          <a:xfrm>
            <a:off x="557084" y="6402363"/>
            <a:ext cx="17408124" cy="1083310"/>
          </a:xfrm>
          <a:prstGeom prst="rect">
            <a:avLst/>
          </a:prstGeom>
        </p:spPr>
        <p:txBody>
          <a:bodyPr lIns="0" tIns="0" rIns="0" bIns="0" rtlCol="0" anchor="t">
            <a:spAutoFit/>
          </a:bodyPr>
          <a:lstStyle/>
          <a:p>
            <a:pPr marL="669289" lvl="1" indent="-334645" algn="l">
              <a:lnSpc>
                <a:spcPts val="4339"/>
              </a:lnSpc>
              <a:buFont typeface="Arial"/>
              <a:buChar char="•"/>
            </a:pPr>
            <a:r>
              <a:rPr lang="en-US" sz="3099">
                <a:solidFill>
                  <a:srgbClr val="000000"/>
                </a:solidFill>
                <a:latin typeface="Rubik"/>
                <a:ea typeface="Rubik"/>
                <a:cs typeface="Rubik"/>
                <a:sym typeface="Rubik"/>
              </a:rPr>
              <a:t>Washington has high net </a:t>
            </a:r>
            <a:r>
              <a:rPr lang="en-US" sz="3099">
                <a:solidFill>
                  <a:srgbClr val="000000"/>
                </a:solidFill>
                <a:latin typeface="Rubik Bold"/>
                <a:ea typeface="Rubik Bold"/>
                <a:cs typeface="Rubik Bold"/>
                <a:sym typeface="Rubik Bold"/>
              </a:rPr>
              <a:t>profit (0.21 million)</a:t>
            </a:r>
            <a:r>
              <a:rPr lang="en-US" sz="3099">
                <a:solidFill>
                  <a:srgbClr val="000000"/>
                </a:solidFill>
                <a:latin typeface="Rubik"/>
                <a:ea typeface="Rubik"/>
                <a:cs typeface="Rubik"/>
                <a:sym typeface="Rubik"/>
              </a:rPr>
              <a:t> but not in the top for quantity, indicating high-profit items or efficient operations.</a:t>
            </a:r>
          </a:p>
        </p:txBody>
      </p:sp>
      <p:sp>
        <p:nvSpPr>
          <p:cNvPr id="6" name="TextBox 6"/>
          <p:cNvSpPr txBox="1"/>
          <p:nvPr/>
        </p:nvSpPr>
        <p:spPr>
          <a:xfrm>
            <a:off x="557084" y="7712058"/>
            <a:ext cx="17408124" cy="1102360"/>
          </a:xfrm>
          <a:prstGeom prst="rect">
            <a:avLst/>
          </a:prstGeom>
        </p:spPr>
        <p:txBody>
          <a:bodyPr lIns="0" tIns="0" rIns="0" bIns="0" rtlCol="0" anchor="t">
            <a:spAutoFit/>
          </a:bodyPr>
          <a:lstStyle/>
          <a:p>
            <a:pPr marL="669289" lvl="1" indent="-334645" algn="l">
              <a:lnSpc>
                <a:spcPts val="4339"/>
              </a:lnSpc>
              <a:buFont typeface="Arial"/>
              <a:buChar char="•"/>
            </a:pPr>
            <a:r>
              <a:rPr lang="en-US" sz="3099">
                <a:solidFill>
                  <a:srgbClr val="000000"/>
                </a:solidFill>
                <a:latin typeface="Rubik"/>
                <a:ea typeface="Rubik"/>
                <a:cs typeface="Rubik"/>
                <a:sym typeface="Rubik"/>
              </a:rPr>
              <a:t>Texas has higher </a:t>
            </a:r>
            <a:r>
              <a:rPr lang="en-US" sz="3099">
                <a:solidFill>
                  <a:srgbClr val="000000"/>
                </a:solidFill>
                <a:latin typeface="Rubik Bold"/>
                <a:ea typeface="Rubik Bold"/>
                <a:cs typeface="Rubik Bold"/>
                <a:sym typeface="Rubik Bold"/>
              </a:rPr>
              <a:t>quantity (1.1 thousand)</a:t>
            </a:r>
            <a:r>
              <a:rPr lang="en-US" sz="3099">
                <a:solidFill>
                  <a:srgbClr val="000000"/>
                </a:solidFill>
                <a:latin typeface="Rubik"/>
                <a:ea typeface="Rubik"/>
                <a:cs typeface="Rubik"/>
                <a:sym typeface="Rubik"/>
              </a:rPr>
              <a:t> but not in the top for net profit, suggesting lower profit margins or higher operational costs.</a:t>
            </a:r>
          </a:p>
        </p:txBody>
      </p:sp>
      <p:sp>
        <p:nvSpPr>
          <p:cNvPr id="7" name="TextBox 7"/>
          <p:cNvSpPr txBox="1"/>
          <p:nvPr/>
        </p:nvSpPr>
        <p:spPr>
          <a:xfrm>
            <a:off x="557084" y="8900143"/>
            <a:ext cx="17408124" cy="1083310"/>
          </a:xfrm>
          <a:prstGeom prst="rect">
            <a:avLst/>
          </a:prstGeom>
        </p:spPr>
        <p:txBody>
          <a:bodyPr lIns="0" tIns="0" rIns="0" bIns="0" rtlCol="0" anchor="t">
            <a:spAutoFit/>
          </a:bodyPr>
          <a:lstStyle/>
          <a:p>
            <a:pPr marL="669289" lvl="1" indent="-334645" algn="l">
              <a:lnSpc>
                <a:spcPts val="4339"/>
              </a:lnSpc>
              <a:buFont typeface="Arial"/>
              <a:buChar char="•"/>
            </a:pPr>
            <a:r>
              <a:rPr lang="en-US" sz="3099">
                <a:solidFill>
                  <a:srgbClr val="000000"/>
                </a:solidFill>
                <a:latin typeface="Rubik"/>
                <a:ea typeface="Rubik"/>
                <a:cs typeface="Rubik"/>
                <a:sym typeface="Rubik"/>
              </a:rPr>
              <a:t>Similarly North-Carolina, Michigan and Virginia have higher profits compared to Penn State, Illinois, Ohio who have higher quantity sold.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528213"/>
            <a:ext cx="8060084" cy="5388655"/>
          </a:xfrm>
          <a:custGeom>
            <a:avLst/>
            <a:gdLst/>
            <a:ahLst/>
            <a:cxnLst/>
            <a:rect l="l" t="t" r="r" b="b"/>
            <a:pathLst>
              <a:path w="8060084" h="5388655">
                <a:moveTo>
                  <a:pt x="0" y="0"/>
                </a:moveTo>
                <a:lnTo>
                  <a:pt x="8060084" y="0"/>
                </a:lnTo>
                <a:lnTo>
                  <a:pt x="8060084" y="5388654"/>
                </a:lnTo>
                <a:lnTo>
                  <a:pt x="0" y="5388654"/>
                </a:lnTo>
                <a:lnTo>
                  <a:pt x="0" y="0"/>
                </a:lnTo>
                <a:close/>
              </a:path>
            </a:pathLst>
          </a:custGeom>
          <a:blipFill>
            <a:blip r:embed="rId3"/>
            <a:stretch>
              <a:fillRect/>
            </a:stretch>
          </a:blipFill>
        </p:spPr>
        <p:txBody>
          <a:bodyPr/>
          <a:lstStyle/>
          <a:p>
            <a:endParaRPr lang="en-AU"/>
          </a:p>
        </p:txBody>
      </p:sp>
      <p:sp>
        <p:nvSpPr>
          <p:cNvPr id="3" name="Freeform 3"/>
          <p:cNvSpPr/>
          <p:nvPr/>
        </p:nvSpPr>
        <p:spPr>
          <a:xfrm>
            <a:off x="9524838" y="3528213"/>
            <a:ext cx="7734462" cy="5388655"/>
          </a:xfrm>
          <a:custGeom>
            <a:avLst/>
            <a:gdLst/>
            <a:ahLst/>
            <a:cxnLst/>
            <a:rect l="l" t="t" r="r" b="b"/>
            <a:pathLst>
              <a:path w="7734462" h="5388655">
                <a:moveTo>
                  <a:pt x="0" y="0"/>
                </a:moveTo>
                <a:lnTo>
                  <a:pt x="7734462" y="0"/>
                </a:lnTo>
                <a:lnTo>
                  <a:pt x="7734462" y="5388654"/>
                </a:lnTo>
                <a:lnTo>
                  <a:pt x="0" y="5388654"/>
                </a:lnTo>
                <a:lnTo>
                  <a:pt x="0" y="0"/>
                </a:lnTo>
                <a:close/>
              </a:path>
            </a:pathLst>
          </a:custGeom>
          <a:blipFill>
            <a:blip r:embed="rId4"/>
            <a:stretch>
              <a:fillRect/>
            </a:stretch>
          </a:blipFill>
        </p:spPr>
        <p:txBody>
          <a:bodyPr/>
          <a:lstStyle/>
          <a:p>
            <a:endParaRPr lang="en-AU"/>
          </a:p>
        </p:txBody>
      </p:sp>
      <p:grpSp>
        <p:nvGrpSpPr>
          <p:cNvPr id="4" name="Group 4"/>
          <p:cNvGrpSpPr/>
          <p:nvPr/>
        </p:nvGrpSpPr>
        <p:grpSpPr>
          <a:xfrm>
            <a:off x="437394" y="309814"/>
            <a:ext cx="16821906" cy="3218399"/>
            <a:chOff x="0" y="0"/>
            <a:chExt cx="22429207" cy="4291199"/>
          </a:xfrm>
        </p:grpSpPr>
        <p:sp>
          <p:nvSpPr>
            <p:cNvPr id="5" name="TextBox 5"/>
            <p:cNvSpPr txBox="1"/>
            <p:nvPr/>
          </p:nvSpPr>
          <p:spPr>
            <a:xfrm>
              <a:off x="0" y="161925"/>
              <a:ext cx="22429207" cy="3444875"/>
            </a:xfrm>
            <a:prstGeom prst="rect">
              <a:avLst/>
            </a:prstGeom>
          </p:spPr>
          <p:txBody>
            <a:bodyPr lIns="0" tIns="0" rIns="0" bIns="0" rtlCol="0" anchor="t">
              <a:spAutoFit/>
            </a:bodyPr>
            <a:lstStyle/>
            <a:p>
              <a:pPr algn="l">
                <a:lnSpc>
                  <a:spcPts val="6555"/>
                </a:lnSpc>
              </a:pPr>
              <a:r>
                <a:rPr lang="en-US" sz="6900" spc="-345" dirty="0">
                  <a:solidFill>
                    <a:srgbClr val="000000"/>
                  </a:solidFill>
                  <a:latin typeface="Rubik"/>
                  <a:ea typeface="Rubik"/>
                  <a:cs typeface="Rubik"/>
                  <a:sym typeface="Rubik"/>
                </a:rPr>
                <a:t>Los Angles and New York are the best performing cities, generating a total of 1M in revenue, respectively. </a:t>
              </a:r>
            </a:p>
          </p:txBody>
        </p:sp>
        <p:sp>
          <p:nvSpPr>
            <p:cNvPr id="6" name="TextBox 6"/>
            <p:cNvSpPr txBox="1"/>
            <p:nvPr/>
          </p:nvSpPr>
          <p:spPr>
            <a:xfrm>
              <a:off x="0" y="3803519"/>
              <a:ext cx="22429207" cy="487680"/>
            </a:xfrm>
            <a:prstGeom prst="rect">
              <a:avLst/>
            </a:prstGeom>
          </p:spPr>
          <p:txBody>
            <a:bodyPr lIns="0" tIns="0" rIns="0" bIns="0" rtlCol="0" anchor="t">
              <a:spAutoFit/>
            </a:bodyPr>
            <a:lstStyle/>
            <a:p>
              <a:pPr algn="l">
                <a:lnSpc>
                  <a:spcPts val="3022"/>
                </a:lnSpc>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0600" y="566473"/>
            <a:ext cx="16040100" cy="672464"/>
          </a:xfrm>
          <a:prstGeom prst="rect">
            <a:avLst/>
          </a:prstGeom>
        </p:spPr>
        <p:txBody>
          <a:bodyPr wrap="square" lIns="0" tIns="0" rIns="0" bIns="0" rtlCol="0" anchor="t">
            <a:spAutoFit/>
          </a:bodyPr>
          <a:lstStyle/>
          <a:p>
            <a:pPr algn="ctr">
              <a:lnSpc>
                <a:spcPts val="5460"/>
              </a:lnSpc>
            </a:pPr>
            <a:r>
              <a:rPr lang="en-US" sz="3900" dirty="0">
                <a:solidFill>
                  <a:srgbClr val="000000"/>
                </a:solidFill>
                <a:latin typeface="Rubik Bold"/>
                <a:ea typeface="Rubik Bold"/>
                <a:cs typeface="Rubik Bold"/>
                <a:sym typeface="Rubik Bold"/>
              </a:rPr>
              <a:t>Strategies to Increase Revenue and Profit</a:t>
            </a:r>
          </a:p>
        </p:txBody>
      </p:sp>
      <p:sp>
        <p:nvSpPr>
          <p:cNvPr id="3" name="TextBox 3"/>
          <p:cNvSpPr txBox="1"/>
          <p:nvPr/>
        </p:nvSpPr>
        <p:spPr>
          <a:xfrm>
            <a:off x="439938" y="1654309"/>
            <a:ext cx="17408124" cy="1833570"/>
          </a:xfrm>
          <a:prstGeom prst="rect">
            <a:avLst/>
          </a:prstGeom>
        </p:spPr>
        <p:txBody>
          <a:bodyPr lIns="0" tIns="0" rIns="0" bIns="0" rtlCol="0" anchor="t">
            <a:spAutoFit/>
          </a:bodyPr>
          <a:lstStyle/>
          <a:p>
            <a:pPr marL="742089" lvl="1" indent="-371045" algn="l">
              <a:lnSpc>
                <a:spcPts val="4812"/>
              </a:lnSpc>
              <a:buFont typeface="Arial"/>
              <a:buChar char="•"/>
            </a:pPr>
            <a:r>
              <a:rPr lang="en-US" sz="3437">
                <a:solidFill>
                  <a:srgbClr val="000000"/>
                </a:solidFill>
                <a:latin typeface="Rubik"/>
                <a:ea typeface="Rubik"/>
                <a:cs typeface="Rubik"/>
                <a:sym typeface="Rubik"/>
              </a:rPr>
              <a:t>Diversification and Product Development: We should introduce products that cater to hybrid work mode as </a:t>
            </a:r>
            <a:r>
              <a:rPr lang="en-US" sz="3437">
                <a:solidFill>
                  <a:srgbClr val="000000"/>
                </a:solidFill>
                <a:latin typeface="Rubik Bold"/>
                <a:ea typeface="Rubik Bold"/>
                <a:cs typeface="Rubik Bold"/>
                <a:sym typeface="Rubik Bold"/>
              </a:rPr>
              <a:t>Home Office</a:t>
            </a:r>
            <a:r>
              <a:rPr lang="en-US" sz="3437">
                <a:solidFill>
                  <a:srgbClr val="000000"/>
                </a:solidFill>
                <a:latin typeface="Rubik"/>
                <a:ea typeface="Rubik"/>
                <a:cs typeface="Rubik"/>
                <a:sym typeface="Rubik"/>
              </a:rPr>
              <a:t> yields highest revenue of</a:t>
            </a:r>
            <a:r>
              <a:rPr lang="en-US" sz="3437">
                <a:solidFill>
                  <a:srgbClr val="000000"/>
                </a:solidFill>
                <a:latin typeface="Rubik Bold"/>
                <a:ea typeface="Rubik Bold"/>
                <a:cs typeface="Rubik Bold"/>
                <a:sym typeface="Rubik Bold"/>
              </a:rPr>
              <a:t> $6.6M</a:t>
            </a:r>
            <a:r>
              <a:rPr lang="en-US" sz="3437">
                <a:solidFill>
                  <a:srgbClr val="000000"/>
                </a:solidFill>
                <a:latin typeface="Rubik"/>
                <a:ea typeface="Rubik"/>
                <a:cs typeface="Rubik"/>
                <a:sym typeface="Rubik"/>
              </a:rPr>
              <a:t> in customer segment.</a:t>
            </a:r>
          </a:p>
        </p:txBody>
      </p:sp>
      <p:sp>
        <p:nvSpPr>
          <p:cNvPr id="4" name="TextBox 4"/>
          <p:cNvSpPr txBox="1"/>
          <p:nvPr/>
        </p:nvSpPr>
        <p:spPr>
          <a:xfrm>
            <a:off x="439938" y="3646160"/>
            <a:ext cx="16847039" cy="1769709"/>
          </a:xfrm>
          <a:prstGeom prst="rect">
            <a:avLst/>
          </a:prstGeom>
        </p:spPr>
        <p:txBody>
          <a:bodyPr lIns="0" tIns="0" rIns="0" bIns="0" rtlCol="0" anchor="t">
            <a:spAutoFit/>
          </a:bodyPr>
          <a:lstStyle/>
          <a:p>
            <a:pPr marL="718171" lvl="1" indent="-359086" algn="l">
              <a:lnSpc>
                <a:spcPts val="4656"/>
              </a:lnSpc>
              <a:buFont typeface="Arial"/>
              <a:buChar char="•"/>
            </a:pPr>
            <a:r>
              <a:rPr lang="en-US" sz="3326">
                <a:solidFill>
                  <a:srgbClr val="000000"/>
                </a:solidFill>
                <a:latin typeface="Rubik"/>
                <a:ea typeface="Rubik"/>
                <a:cs typeface="Rubik"/>
                <a:sym typeface="Rubik"/>
              </a:rPr>
              <a:t>Customer Loyalty Programs:  Staggering </a:t>
            </a:r>
            <a:r>
              <a:rPr lang="en-US" sz="3326">
                <a:solidFill>
                  <a:srgbClr val="000000"/>
                </a:solidFill>
                <a:latin typeface="Rubik Bold"/>
                <a:ea typeface="Rubik Bold"/>
                <a:cs typeface="Rubik Bold"/>
                <a:sym typeface="Rubik Bold"/>
              </a:rPr>
              <a:t>92% of Net revenue</a:t>
            </a:r>
            <a:r>
              <a:rPr lang="en-US" sz="3326">
                <a:solidFill>
                  <a:srgbClr val="000000"/>
                </a:solidFill>
                <a:latin typeface="Rubik"/>
                <a:ea typeface="Rubik"/>
                <a:cs typeface="Rubik"/>
                <a:sym typeface="Rubik"/>
              </a:rPr>
              <a:t> is coming from </a:t>
            </a:r>
            <a:r>
              <a:rPr lang="en-US" sz="3326">
                <a:solidFill>
                  <a:srgbClr val="000000"/>
                </a:solidFill>
                <a:latin typeface="Rubik Bold"/>
                <a:ea typeface="Rubik Bold"/>
                <a:cs typeface="Rubik Bold"/>
                <a:sym typeface="Rubik Bold"/>
              </a:rPr>
              <a:t>Loyal customers </a:t>
            </a:r>
            <a:r>
              <a:rPr lang="en-US" sz="3326">
                <a:solidFill>
                  <a:srgbClr val="000000"/>
                </a:solidFill>
                <a:latin typeface="Rubik"/>
                <a:ea typeface="Rubik"/>
                <a:cs typeface="Rubik"/>
                <a:sym typeface="Rubik"/>
              </a:rPr>
              <a:t>we should enhance loyalty programs and incentivize repeat purchases.</a:t>
            </a:r>
          </a:p>
        </p:txBody>
      </p:sp>
      <p:sp>
        <p:nvSpPr>
          <p:cNvPr id="5" name="TextBox 5"/>
          <p:cNvSpPr txBox="1"/>
          <p:nvPr/>
        </p:nvSpPr>
        <p:spPr>
          <a:xfrm>
            <a:off x="439938" y="5567375"/>
            <a:ext cx="16847039" cy="1769709"/>
          </a:xfrm>
          <a:prstGeom prst="rect">
            <a:avLst/>
          </a:prstGeom>
        </p:spPr>
        <p:txBody>
          <a:bodyPr lIns="0" tIns="0" rIns="0" bIns="0" rtlCol="0" anchor="t">
            <a:spAutoFit/>
          </a:bodyPr>
          <a:lstStyle/>
          <a:p>
            <a:pPr marL="718171" lvl="1" indent="-359086" algn="l">
              <a:lnSpc>
                <a:spcPts val="4656"/>
              </a:lnSpc>
              <a:buFont typeface="Arial"/>
              <a:buChar char="•"/>
            </a:pPr>
            <a:r>
              <a:rPr lang="en-US" sz="3326">
                <a:solidFill>
                  <a:srgbClr val="000000"/>
                </a:solidFill>
                <a:latin typeface="Rubik"/>
                <a:ea typeface="Rubik"/>
                <a:cs typeface="Rubik"/>
                <a:sym typeface="Rubik"/>
              </a:rPr>
              <a:t>Regional Focus: Strengthen presence in high-performing regions like the </a:t>
            </a:r>
            <a:r>
              <a:rPr lang="en-US" sz="3326">
                <a:solidFill>
                  <a:srgbClr val="000000"/>
                </a:solidFill>
                <a:latin typeface="Rubik Bold"/>
                <a:ea typeface="Rubik Bold"/>
                <a:cs typeface="Rubik Bold"/>
                <a:sym typeface="Rubik Bold"/>
              </a:rPr>
              <a:t>Southern </a:t>
            </a:r>
            <a:r>
              <a:rPr lang="en-US" sz="3326">
                <a:solidFill>
                  <a:srgbClr val="000000"/>
                </a:solidFill>
                <a:latin typeface="Rubik"/>
                <a:ea typeface="Rubik"/>
                <a:cs typeface="Rubik"/>
                <a:sym typeface="Rubik"/>
              </a:rPr>
              <a:t>and </a:t>
            </a:r>
            <a:r>
              <a:rPr lang="en-US" sz="3326">
                <a:solidFill>
                  <a:srgbClr val="000000"/>
                </a:solidFill>
                <a:latin typeface="Rubik Bold"/>
                <a:ea typeface="Rubik Bold"/>
                <a:cs typeface="Rubik Bold"/>
                <a:sym typeface="Rubik Bold"/>
              </a:rPr>
              <a:t>Midwest </a:t>
            </a:r>
            <a:r>
              <a:rPr lang="en-US" sz="3326">
                <a:solidFill>
                  <a:srgbClr val="000000"/>
                </a:solidFill>
                <a:latin typeface="Rubik"/>
                <a:ea typeface="Rubik"/>
                <a:cs typeface="Rubik"/>
                <a:sym typeface="Rubik"/>
              </a:rPr>
              <a:t>regions by increasing marketing efforts and local partnerships.</a:t>
            </a:r>
          </a:p>
        </p:txBody>
      </p:sp>
      <p:sp>
        <p:nvSpPr>
          <p:cNvPr id="6" name="TextBox 6"/>
          <p:cNvSpPr txBox="1"/>
          <p:nvPr/>
        </p:nvSpPr>
        <p:spPr>
          <a:xfrm>
            <a:off x="439938" y="7488591"/>
            <a:ext cx="16847039" cy="1769709"/>
          </a:xfrm>
          <a:prstGeom prst="rect">
            <a:avLst/>
          </a:prstGeom>
        </p:spPr>
        <p:txBody>
          <a:bodyPr lIns="0" tIns="0" rIns="0" bIns="0" rtlCol="0" anchor="t">
            <a:spAutoFit/>
          </a:bodyPr>
          <a:lstStyle/>
          <a:p>
            <a:pPr marL="718171" lvl="1" indent="-359086" algn="l">
              <a:lnSpc>
                <a:spcPts val="4656"/>
              </a:lnSpc>
              <a:buFont typeface="Arial"/>
              <a:buChar char="•"/>
            </a:pPr>
            <a:r>
              <a:rPr lang="en-US" sz="3326">
                <a:solidFill>
                  <a:srgbClr val="000000"/>
                </a:solidFill>
                <a:latin typeface="Rubik"/>
                <a:ea typeface="Rubik"/>
                <a:cs typeface="Rubik"/>
                <a:sym typeface="Rubik"/>
              </a:rPr>
              <a:t>New Markets: Exploring untapped markets such as New England where we have the</a:t>
            </a:r>
            <a:r>
              <a:rPr lang="en-US" sz="3326">
                <a:solidFill>
                  <a:srgbClr val="000000"/>
                </a:solidFill>
                <a:latin typeface="Rubik Bold"/>
                <a:ea typeface="Rubik Bold"/>
                <a:cs typeface="Rubik Bold"/>
                <a:sym typeface="Rubik Bold"/>
              </a:rPr>
              <a:t> Highest AOV ($2214)</a:t>
            </a:r>
            <a:r>
              <a:rPr lang="en-US" sz="3326">
                <a:solidFill>
                  <a:srgbClr val="000000"/>
                </a:solidFill>
                <a:latin typeface="Rubik"/>
                <a:ea typeface="Rubik"/>
                <a:cs typeface="Rubik"/>
                <a:sym typeface="Rubik"/>
              </a:rPr>
              <a:t> and </a:t>
            </a:r>
            <a:r>
              <a:rPr lang="en-US" sz="3326">
                <a:solidFill>
                  <a:srgbClr val="000000"/>
                </a:solidFill>
                <a:latin typeface="Rubik Bold"/>
                <a:ea typeface="Rubik Bold"/>
                <a:cs typeface="Rubik Bold"/>
                <a:sym typeface="Rubik Bold"/>
              </a:rPr>
              <a:t>Lowest Products (5000)</a:t>
            </a:r>
            <a:r>
              <a:rPr lang="en-US" sz="3326">
                <a:solidFill>
                  <a:srgbClr val="000000"/>
                </a:solidFill>
                <a:latin typeface="Rubik"/>
                <a:ea typeface="Rubik"/>
                <a:cs typeface="Rubik"/>
                <a:sym typeface="Rubik"/>
              </a:rPr>
              <a:t> sold by implementing strategic advertising.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Freeform 2"/>
          <p:cNvSpPr/>
          <p:nvPr/>
        </p:nvSpPr>
        <p:spPr>
          <a:xfrm>
            <a:off x="433758" y="252272"/>
            <a:ext cx="17420483" cy="9782457"/>
          </a:xfrm>
          <a:custGeom>
            <a:avLst/>
            <a:gdLst/>
            <a:ahLst/>
            <a:cxnLst/>
            <a:rect l="l" t="t" r="r" b="b"/>
            <a:pathLst>
              <a:path w="17420483" h="9782457">
                <a:moveTo>
                  <a:pt x="0" y="0"/>
                </a:moveTo>
                <a:lnTo>
                  <a:pt x="17420484" y="0"/>
                </a:lnTo>
                <a:lnTo>
                  <a:pt x="17420484" y="9782456"/>
                </a:lnTo>
                <a:lnTo>
                  <a:pt x="0" y="9782456"/>
                </a:lnTo>
                <a:lnTo>
                  <a:pt x="0" y="0"/>
                </a:lnTo>
                <a:close/>
              </a:path>
            </a:pathLst>
          </a:custGeom>
          <a:blipFill>
            <a:blip r:embed="rId2"/>
            <a:stretch>
              <a:fillRect/>
            </a:stretch>
          </a:blipFill>
        </p:spPr>
        <p:txBody>
          <a:bodyPr/>
          <a:lstStyle/>
          <a:p>
            <a:endParaRPr lang="en-A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6861" y="3330703"/>
            <a:ext cx="11783874" cy="6573571"/>
          </a:xfrm>
          <a:custGeom>
            <a:avLst/>
            <a:gdLst/>
            <a:ahLst/>
            <a:cxnLst/>
            <a:rect l="l" t="t" r="r" b="b"/>
            <a:pathLst>
              <a:path w="11783874" h="6573571">
                <a:moveTo>
                  <a:pt x="0" y="0"/>
                </a:moveTo>
                <a:lnTo>
                  <a:pt x="11783875" y="0"/>
                </a:lnTo>
                <a:lnTo>
                  <a:pt x="11783875" y="6573571"/>
                </a:lnTo>
                <a:lnTo>
                  <a:pt x="0" y="6573571"/>
                </a:lnTo>
                <a:lnTo>
                  <a:pt x="0" y="0"/>
                </a:lnTo>
                <a:close/>
              </a:path>
            </a:pathLst>
          </a:custGeom>
          <a:blipFill>
            <a:blip r:embed="rId3"/>
            <a:stretch>
              <a:fillRect t="-232" b="-232"/>
            </a:stretch>
          </a:blipFill>
        </p:spPr>
        <p:txBody>
          <a:bodyPr/>
          <a:lstStyle/>
          <a:p>
            <a:endParaRPr lang="en-AU"/>
          </a:p>
        </p:txBody>
      </p:sp>
      <p:sp>
        <p:nvSpPr>
          <p:cNvPr id="3" name="Freeform 3"/>
          <p:cNvSpPr/>
          <p:nvPr/>
        </p:nvSpPr>
        <p:spPr>
          <a:xfrm rot="-5559943">
            <a:off x="12968379" y="3940232"/>
            <a:ext cx="4135116" cy="4259015"/>
          </a:xfrm>
          <a:custGeom>
            <a:avLst/>
            <a:gdLst/>
            <a:ahLst/>
            <a:cxnLst/>
            <a:rect l="l" t="t" r="r" b="b"/>
            <a:pathLst>
              <a:path w="4135116" h="4259015">
                <a:moveTo>
                  <a:pt x="0" y="0"/>
                </a:moveTo>
                <a:lnTo>
                  <a:pt x="4135116" y="0"/>
                </a:lnTo>
                <a:lnTo>
                  <a:pt x="4135116" y="4259015"/>
                </a:lnTo>
                <a:lnTo>
                  <a:pt x="0" y="42590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AU"/>
          </a:p>
        </p:txBody>
      </p:sp>
      <p:sp>
        <p:nvSpPr>
          <p:cNvPr id="4" name="TextBox 4"/>
          <p:cNvSpPr txBox="1"/>
          <p:nvPr/>
        </p:nvSpPr>
        <p:spPr>
          <a:xfrm>
            <a:off x="372717" y="398487"/>
            <a:ext cx="17169848" cy="1945259"/>
          </a:xfrm>
          <a:prstGeom prst="rect">
            <a:avLst/>
          </a:prstGeom>
        </p:spPr>
        <p:txBody>
          <a:bodyPr lIns="0" tIns="0" rIns="0" bIns="0" rtlCol="0" anchor="t">
            <a:spAutoFit/>
          </a:bodyPr>
          <a:lstStyle/>
          <a:p>
            <a:pPr algn="l">
              <a:lnSpc>
                <a:spcPts val="7756"/>
              </a:lnSpc>
            </a:pPr>
            <a:r>
              <a:rPr lang="en-US" sz="5540">
                <a:solidFill>
                  <a:srgbClr val="000000"/>
                </a:solidFill>
                <a:latin typeface="Rubik"/>
                <a:ea typeface="Rubik"/>
                <a:cs typeface="Rubik"/>
                <a:sym typeface="Rubik"/>
              </a:rPr>
              <a:t>We generated a total </a:t>
            </a:r>
            <a:r>
              <a:rPr lang="en-US" sz="5540">
                <a:solidFill>
                  <a:srgbClr val="000000"/>
                </a:solidFill>
                <a:latin typeface="Rubik Bold"/>
                <a:ea typeface="Rubik Bold"/>
                <a:cs typeface="Rubik Bold"/>
                <a:sym typeface="Rubik Bold"/>
              </a:rPr>
              <a:t>Net Revenue</a:t>
            </a:r>
            <a:r>
              <a:rPr lang="en-US" sz="5540">
                <a:solidFill>
                  <a:srgbClr val="000000"/>
                </a:solidFill>
                <a:latin typeface="Rubik"/>
                <a:ea typeface="Rubik"/>
                <a:cs typeface="Rubik"/>
                <a:sym typeface="Rubik"/>
              </a:rPr>
              <a:t> of </a:t>
            </a:r>
            <a:r>
              <a:rPr lang="en-US" sz="5540">
                <a:solidFill>
                  <a:srgbClr val="4B6FED"/>
                </a:solidFill>
                <a:latin typeface="Rubik"/>
                <a:ea typeface="Rubik"/>
                <a:cs typeface="Rubik"/>
                <a:sym typeface="Rubik"/>
              </a:rPr>
              <a:t>11.5M</a:t>
            </a:r>
            <a:r>
              <a:rPr lang="en-US" sz="5540">
                <a:solidFill>
                  <a:srgbClr val="000000"/>
                </a:solidFill>
                <a:latin typeface="Rubik"/>
                <a:ea typeface="Rubik"/>
                <a:cs typeface="Rubik"/>
                <a:sym typeface="Rubik"/>
              </a:rPr>
              <a:t>,</a:t>
            </a:r>
            <a:r>
              <a:rPr lang="en-US" sz="5540">
                <a:solidFill>
                  <a:srgbClr val="FF3131"/>
                </a:solidFill>
                <a:latin typeface="Rubik"/>
                <a:ea typeface="Rubik"/>
                <a:cs typeface="Rubik"/>
                <a:sym typeface="Rubik"/>
              </a:rPr>
              <a:t> </a:t>
            </a:r>
            <a:r>
              <a:rPr lang="en-US" sz="5540">
                <a:solidFill>
                  <a:srgbClr val="000000"/>
                </a:solidFill>
                <a:latin typeface="Rubik"/>
                <a:ea typeface="Rubik"/>
                <a:cs typeface="Rubik"/>
                <a:sym typeface="Rubik"/>
              </a:rPr>
              <a:t>but it has depleted by </a:t>
            </a:r>
            <a:r>
              <a:rPr lang="en-US" sz="5540">
                <a:solidFill>
                  <a:srgbClr val="FF3131"/>
                </a:solidFill>
                <a:latin typeface="Rubik"/>
                <a:ea typeface="Rubik"/>
                <a:cs typeface="Rubik"/>
                <a:sym typeface="Rubik"/>
              </a:rPr>
              <a:t>-29.48%</a:t>
            </a:r>
            <a:r>
              <a:rPr lang="en-US" sz="5540">
                <a:solidFill>
                  <a:srgbClr val="000000"/>
                </a:solidFill>
                <a:latin typeface="Rubik"/>
                <a:ea typeface="Rubik"/>
                <a:cs typeface="Rubik"/>
                <a:sym typeface="Rubik"/>
              </a:rPr>
              <a:t> ever since 2019.</a:t>
            </a:r>
            <a:r>
              <a:rPr lang="en-US" sz="5540">
                <a:solidFill>
                  <a:srgbClr val="FF3131"/>
                </a:solidFill>
                <a:latin typeface="Rubik"/>
                <a:ea typeface="Rubik"/>
                <a:cs typeface="Rubik"/>
                <a:sym typeface="Rubik"/>
              </a:rPr>
              <a:t> </a:t>
            </a:r>
          </a:p>
        </p:txBody>
      </p:sp>
      <p:sp>
        <p:nvSpPr>
          <p:cNvPr id="5" name="TextBox 5"/>
          <p:cNvSpPr txBox="1"/>
          <p:nvPr/>
        </p:nvSpPr>
        <p:spPr>
          <a:xfrm>
            <a:off x="854765" y="2876710"/>
            <a:ext cx="2961233" cy="1235075"/>
          </a:xfrm>
          <a:prstGeom prst="rect">
            <a:avLst/>
          </a:prstGeom>
        </p:spPr>
        <p:txBody>
          <a:bodyPr lIns="0" tIns="0" rIns="0" bIns="0" rtlCol="0" anchor="t">
            <a:spAutoFit/>
          </a:bodyPr>
          <a:lstStyle/>
          <a:p>
            <a:pPr algn="ctr">
              <a:lnSpc>
                <a:spcPts val="4900"/>
              </a:lnSpc>
            </a:pPr>
            <a:r>
              <a:rPr lang="en-US" sz="3500">
                <a:solidFill>
                  <a:srgbClr val="000000"/>
                </a:solidFill>
                <a:latin typeface="Cloud Bold"/>
                <a:ea typeface="Cloud Bold"/>
                <a:cs typeface="Cloud Bold"/>
                <a:sym typeface="Cloud Bold"/>
              </a:rPr>
              <a:t>YoY% Change </a:t>
            </a:r>
          </a:p>
          <a:p>
            <a:pPr algn="ctr">
              <a:lnSpc>
                <a:spcPts val="4900"/>
              </a:lnSpc>
            </a:pPr>
            <a:endParaRPr lang="en-US" sz="3500">
              <a:solidFill>
                <a:srgbClr val="000000"/>
              </a:solidFill>
              <a:latin typeface="Cloud Bold"/>
              <a:ea typeface="Cloud Bold"/>
              <a:cs typeface="Cloud Bold"/>
              <a:sym typeface="Cloud Bold"/>
            </a:endParaRPr>
          </a:p>
        </p:txBody>
      </p:sp>
      <p:sp>
        <p:nvSpPr>
          <p:cNvPr id="6" name="TextBox 6"/>
          <p:cNvSpPr txBox="1"/>
          <p:nvPr/>
        </p:nvSpPr>
        <p:spPr>
          <a:xfrm>
            <a:off x="13170195" y="4945302"/>
            <a:ext cx="3731485" cy="2185058"/>
          </a:xfrm>
          <a:prstGeom prst="rect">
            <a:avLst/>
          </a:prstGeom>
        </p:spPr>
        <p:txBody>
          <a:bodyPr lIns="0" tIns="0" rIns="0" bIns="0" rtlCol="0" anchor="t">
            <a:spAutoFit/>
          </a:bodyPr>
          <a:lstStyle/>
          <a:p>
            <a:pPr algn="ctr">
              <a:lnSpc>
                <a:spcPts val="5458"/>
              </a:lnSpc>
            </a:pPr>
            <a:r>
              <a:rPr lang="en-US" sz="3899">
                <a:solidFill>
                  <a:srgbClr val="000000"/>
                </a:solidFill>
                <a:latin typeface="Helvetica World Bold"/>
                <a:ea typeface="Helvetica World Bold"/>
                <a:cs typeface="Helvetica World Bold"/>
                <a:sym typeface="Helvetica World Bold"/>
              </a:rPr>
              <a:t>Why is the Net Revenue depleting?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89423" y="3048554"/>
            <a:ext cx="9314619" cy="6209746"/>
          </a:xfrm>
          <a:custGeom>
            <a:avLst/>
            <a:gdLst/>
            <a:ahLst/>
            <a:cxnLst/>
            <a:rect l="l" t="t" r="r" b="b"/>
            <a:pathLst>
              <a:path w="9314619" h="6209746">
                <a:moveTo>
                  <a:pt x="0" y="0"/>
                </a:moveTo>
                <a:lnTo>
                  <a:pt x="9314618" y="0"/>
                </a:lnTo>
                <a:lnTo>
                  <a:pt x="9314618" y="6209746"/>
                </a:lnTo>
                <a:lnTo>
                  <a:pt x="0" y="6209746"/>
                </a:lnTo>
                <a:lnTo>
                  <a:pt x="0" y="0"/>
                </a:lnTo>
                <a:close/>
              </a:path>
            </a:pathLst>
          </a:custGeom>
          <a:blipFill>
            <a:blip r:embed="rId3"/>
            <a:stretch>
              <a:fillRect/>
            </a:stretch>
          </a:blipFill>
        </p:spPr>
        <p:txBody>
          <a:bodyPr/>
          <a:lstStyle/>
          <a:p>
            <a:endParaRPr lang="en-AU"/>
          </a:p>
        </p:txBody>
      </p:sp>
      <p:sp>
        <p:nvSpPr>
          <p:cNvPr id="3" name="Freeform 3"/>
          <p:cNvSpPr/>
          <p:nvPr/>
        </p:nvSpPr>
        <p:spPr>
          <a:xfrm>
            <a:off x="1558854" y="9624744"/>
            <a:ext cx="260251" cy="260251"/>
          </a:xfrm>
          <a:custGeom>
            <a:avLst/>
            <a:gdLst/>
            <a:ahLst/>
            <a:cxnLst/>
            <a:rect l="l" t="t" r="r" b="b"/>
            <a:pathLst>
              <a:path w="260251" h="260251">
                <a:moveTo>
                  <a:pt x="0" y="0"/>
                </a:moveTo>
                <a:lnTo>
                  <a:pt x="260251" y="0"/>
                </a:lnTo>
                <a:lnTo>
                  <a:pt x="260251" y="260251"/>
                </a:lnTo>
                <a:lnTo>
                  <a:pt x="0" y="2602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AU"/>
          </a:p>
        </p:txBody>
      </p:sp>
      <p:sp>
        <p:nvSpPr>
          <p:cNvPr id="4" name="TextBox 4"/>
          <p:cNvSpPr txBox="1"/>
          <p:nvPr/>
        </p:nvSpPr>
        <p:spPr>
          <a:xfrm>
            <a:off x="589423" y="2324020"/>
            <a:ext cx="5914653" cy="448310"/>
          </a:xfrm>
          <a:prstGeom prst="rect">
            <a:avLst/>
          </a:prstGeom>
        </p:spPr>
        <p:txBody>
          <a:bodyPr lIns="0" tIns="0" rIns="0" bIns="0" rtlCol="0" anchor="t">
            <a:spAutoFit/>
          </a:bodyPr>
          <a:lstStyle/>
          <a:p>
            <a:pPr algn="ctr">
              <a:lnSpc>
                <a:spcPts val="3640"/>
              </a:lnSpc>
            </a:pPr>
            <a:r>
              <a:rPr lang="en-US" sz="2600">
                <a:solidFill>
                  <a:srgbClr val="000000"/>
                </a:solidFill>
                <a:latin typeface="Canva Sans"/>
                <a:ea typeface="Canva Sans"/>
                <a:cs typeface="Canva Sans"/>
                <a:sym typeface="Canva Sans"/>
              </a:rPr>
              <a:t>Total Quantity, Total Orders and AOV</a:t>
            </a:r>
          </a:p>
        </p:txBody>
      </p:sp>
      <p:sp>
        <p:nvSpPr>
          <p:cNvPr id="5" name="Freeform 5"/>
          <p:cNvSpPr/>
          <p:nvPr/>
        </p:nvSpPr>
        <p:spPr>
          <a:xfrm>
            <a:off x="4366779" y="9624744"/>
            <a:ext cx="260251" cy="260251"/>
          </a:xfrm>
          <a:custGeom>
            <a:avLst/>
            <a:gdLst/>
            <a:ahLst/>
            <a:cxnLst/>
            <a:rect l="l" t="t" r="r" b="b"/>
            <a:pathLst>
              <a:path w="260251" h="260251">
                <a:moveTo>
                  <a:pt x="0" y="0"/>
                </a:moveTo>
                <a:lnTo>
                  <a:pt x="260250" y="0"/>
                </a:lnTo>
                <a:lnTo>
                  <a:pt x="260250" y="260251"/>
                </a:lnTo>
                <a:lnTo>
                  <a:pt x="0" y="2602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AU"/>
          </a:p>
        </p:txBody>
      </p:sp>
      <p:sp>
        <p:nvSpPr>
          <p:cNvPr id="6" name="Freeform 6"/>
          <p:cNvSpPr/>
          <p:nvPr/>
        </p:nvSpPr>
        <p:spPr>
          <a:xfrm>
            <a:off x="6941543" y="9624744"/>
            <a:ext cx="260251" cy="260251"/>
          </a:xfrm>
          <a:custGeom>
            <a:avLst/>
            <a:gdLst/>
            <a:ahLst/>
            <a:cxnLst/>
            <a:rect l="l" t="t" r="r" b="b"/>
            <a:pathLst>
              <a:path w="260251" h="260251">
                <a:moveTo>
                  <a:pt x="0" y="0"/>
                </a:moveTo>
                <a:lnTo>
                  <a:pt x="260251" y="0"/>
                </a:lnTo>
                <a:lnTo>
                  <a:pt x="260251" y="260251"/>
                </a:lnTo>
                <a:lnTo>
                  <a:pt x="0" y="2602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AU"/>
          </a:p>
        </p:txBody>
      </p:sp>
      <p:sp>
        <p:nvSpPr>
          <p:cNvPr id="7" name="TextBox 7"/>
          <p:cNvSpPr txBox="1"/>
          <p:nvPr/>
        </p:nvSpPr>
        <p:spPr>
          <a:xfrm>
            <a:off x="1990429" y="9548178"/>
            <a:ext cx="1070297" cy="365759"/>
          </a:xfrm>
          <a:prstGeom prst="rect">
            <a:avLst/>
          </a:prstGeom>
        </p:spPr>
        <p:txBody>
          <a:bodyPr lIns="0" tIns="0" rIns="0" bIns="0" rtlCol="0" anchor="t">
            <a:spAutoFit/>
          </a:bodyPr>
          <a:lstStyle/>
          <a:p>
            <a:pPr algn="ctr">
              <a:lnSpc>
                <a:spcPts val="2940"/>
              </a:lnSpc>
            </a:pPr>
            <a:r>
              <a:rPr lang="en-US" sz="2100">
                <a:solidFill>
                  <a:srgbClr val="000000"/>
                </a:solidFill>
                <a:latin typeface="Rubik"/>
                <a:ea typeface="Rubik"/>
                <a:cs typeface="Rubik"/>
                <a:sym typeface="Rubik"/>
              </a:rPr>
              <a:t>Quantity</a:t>
            </a:r>
          </a:p>
        </p:txBody>
      </p:sp>
      <p:sp>
        <p:nvSpPr>
          <p:cNvPr id="8" name="TextBox 8"/>
          <p:cNvSpPr txBox="1"/>
          <p:nvPr/>
        </p:nvSpPr>
        <p:spPr>
          <a:xfrm>
            <a:off x="4798479" y="9548178"/>
            <a:ext cx="827336" cy="365759"/>
          </a:xfrm>
          <a:prstGeom prst="rect">
            <a:avLst/>
          </a:prstGeom>
        </p:spPr>
        <p:txBody>
          <a:bodyPr lIns="0" tIns="0" rIns="0" bIns="0" rtlCol="0" anchor="t">
            <a:spAutoFit/>
          </a:bodyPr>
          <a:lstStyle/>
          <a:p>
            <a:pPr algn="ctr">
              <a:lnSpc>
                <a:spcPts val="2940"/>
              </a:lnSpc>
            </a:pPr>
            <a:r>
              <a:rPr lang="en-US" sz="2100">
                <a:solidFill>
                  <a:srgbClr val="000000"/>
                </a:solidFill>
                <a:latin typeface="Rubik"/>
                <a:ea typeface="Rubik"/>
                <a:cs typeface="Rubik"/>
                <a:sym typeface="Rubik"/>
              </a:rPr>
              <a:t>Orders</a:t>
            </a:r>
          </a:p>
        </p:txBody>
      </p:sp>
      <p:sp>
        <p:nvSpPr>
          <p:cNvPr id="9" name="TextBox 9"/>
          <p:cNvSpPr txBox="1"/>
          <p:nvPr/>
        </p:nvSpPr>
        <p:spPr>
          <a:xfrm>
            <a:off x="7373244" y="9548178"/>
            <a:ext cx="533995" cy="365759"/>
          </a:xfrm>
          <a:prstGeom prst="rect">
            <a:avLst/>
          </a:prstGeom>
        </p:spPr>
        <p:txBody>
          <a:bodyPr lIns="0" tIns="0" rIns="0" bIns="0" rtlCol="0" anchor="t">
            <a:spAutoFit/>
          </a:bodyPr>
          <a:lstStyle/>
          <a:p>
            <a:pPr algn="ctr">
              <a:lnSpc>
                <a:spcPts val="2940"/>
              </a:lnSpc>
            </a:pPr>
            <a:r>
              <a:rPr lang="en-US" sz="2100">
                <a:solidFill>
                  <a:srgbClr val="000000"/>
                </a:solidFill>
                <a:latin typeface="Rubik"/>
                <a:ea typeface="Rubik"/>
                <a:cs typeface="Rubik"/>
                <a:sym typeface="Rubik"/>
              </a:rPr>
              <a:t>AOV</a:t>
            </a:r>
          </a:p>
        </p:txBody>
      </p:sp>
      <p:sp>
        <p:nvSpPr>
          <p:cNvPr id="10" name="TextBox 10"/>
          <p:cNvSpPr txBox="1"/>
          <p:nvPr/>
        </p:nvSpPr>
        <p:spPr>
          <a:xfrm>
            <a:off x="589423" y="442913"/>
            <a:ext cx="17162165" cy="1276350"/>
          </a:xfrm>
          <a:prstGeom prst="rect">
            <a:avLst/>
          </a:prstGeom>
        </p:spPr>
        <p:txBody>
          <a:bodyPr lIns="0" tIns="0" rIns="0" bIns="0" rtlCol="0" anchor="t">
            <a:spAutoFit/>
          </a:bodyPr>
          <a:lstStyle/>
          <a:p>
            <a:pPr algn="l">
              <a:lnSpc>
                <a:spcPts val="4845"/>
              </a:lnSpc>
            </a:pPr>
            <a:r>
              <a:rPr lang="en-US" sz="5100" spc="-254">
                <a:solidFill>
                  <a:srgbClr val="F88545"/>
                </a:solidFill>
                <a:latin typeface="Rubik Medium"/>
                <a:ea typeface="Rubik Medium"/>
                <a:cs typeface="Rubik Medium"/>
                <a:sym typeface="Rubik Medium"/>
              </a:rPr>
              <a:t>In 2020, we sold </a:t>
            </a:r>
            <a:r>
              <a:rPr lang="en-US" sz="5100" spc="-254">
                <a:solidFill>
                  <a:srgbClr val="59C475"/>
                </a:solidFill>
                <a:latin typeface="Rubik Medium"/>
                <a:ea typeface="Rubik Medium"/>
                <a:cs typeface="Rubik Medium"/>
                <a:sym typeface="Rubik Medium"/>
              </a:rPr>
              <a:t>29%</a:t>
            </a:r>
            <a:r>
              <a:rPr lang="en-US" sz="5100" spc="-254">
                <a:solidFill>
                  <a:srgbClr val="F88545"/>
                </a:solidFill>
                <a:latin typeface="Rubik Medium"/>
                <a:ea typeface="Rubik Medium"/>
                <a:cs typeface="Rubik Medium"/>
                <a:sym typeface="Rubik Medium"/>
              </a:rPr>
              <a:t> of total quantity</a:t>
            </a:r>
            <a:r>
              <a:rPr lang="en-US" sz="5100" spc="-254">
                <a:solidFill>
                  <a:srgbClr val="141414"/>
                </a:solidFill>
                <a:latin typeface="Rubik Medium"/>
                <a:ea typeface="Rubik Medium"/>
                <a:cs typeface="Rubik Medium"/>
                <a:sym typeface="Rubik Medium"/>
              </a:rPr>
              <a:t> compared to 19% in 2019, 22% in 2021, 20% in 2022 &amp; 8% in 2023.</a:t>
            </a:r>
          </a:p>
        </p:txBody>
      </p:sp>
      <p:sp>
        <p:nvSpPr>
          <p:cNvPr id="11" name="TextBox 11"/>
          <p:cNvSpPr txBox="1"/>
          <p:nvPr/>
        </p:nvSpPr>
        <p:spPr>
          <a:xfrm>
            <a:off x="10430051" y="2529124"/>
            <a:ext cx="7340587" cy="6781800"/>
          </a:xfrm>
          <a:prstGeom prst="rect">
            <a:avLst/>
          </a:prstGeom>
        </p:spPr>
        <p:txBody>
          <a:bodyPr lIns="0" tIns="0" rIns="0" bIns="0" rtlCol="0" anchor="t">
            <a:spAutoFit/>
          </a:bodyPr>
          <a:lstStyle/>
          <a:p>
            <a:pPr algn="l">
              <a:lnSpc>
                <a:spcPts val="4199"/>
              </a:lnSpc>
            </a:pPr>
            <a:r>
              <a:rPr lang="en-US" sz="2999">
                <a:solidFill>
                  <a:srgbClr val="000000"/>
                </a:solidFill>
                <a:latin typeface="Canva Sans"/>
                <a:ea typeface="Canva Sans"/>
                <a:cs typeface="Canva Sans"/>
                <a:sym typeface="Canva Sans"/>
              </a:rPr>
              <a:t>In 2019, we processed 1,971 orders, resulting in $2 million in revenue. In contrast, 2020 saw an increase to 2,305 orders, generating a substantial $3.57 million in revenue.</a:t>
            </a:r>
          </a:p>
          <a:p>
            <a:pPr algn="l">
              <a:lnSpc>
                <a:spcPts val="4199"/>
              </a:lnSpc>
            </a:pPr>
            <a:endParaRPr lang="en-US" sz="2999">
              <a:solidFill>
                <a:srgbClr val="000000"/>
              </a:solidFill>
              <a:latin typeface="Canva Sans"/>
              <a:ea typeface="Canva Sans"/>
              <a:cs typeface="Canva Sans"/>
              <a:sym typeface="Canva Sans"/>
            </a:endParaRPr>
          </a:p>
          <a:p>
            <a:pPr algn="l">
              <a:lnSpc>
                <a:spcPts val="4199"/>
              </a:lnSpc>
            </a:pPr>
            <a:r>
              <a:rPr lang="en-US" sz="2999">
                <a:solidFill>
                  <a:srgbClr val="000000"/>
                </a:solidFill>
                <a:latin typeface="Canva Sans"/>
                <a:ea typeface="Canva Sans"/>
                <a:cs typeface="Canva Sans"/>
                <a:sym typeface="Canva Sans"/>
              </a:rPr>
              <a:t>However, in 2021, despite handling 2,807 orders, revenue decreased to $2.63 million, reflecting a nearly $1 million reduction. This trend continued in 2022, where 3,191 orders yielded only $2.43 million</a:t>
            </a:r>
          </a:p>
          <a:p>
            <a:pPr algn="l">
              <a:lnSpc>
                <a:spcPts val="4199"/>
              </a:lnSpc>
            </a:pPr>
            <a:endParaRPr lang="en-US" sz="2999">
              <a:solidFill>
                <a:srgbClr val="000000"/>
              </a:solidFill>
              <a:latin typeface="Canva Sans"/>
              <a:ea typeface="Canva Sans"/>
              <a:cs typeface="Canva Sans"/>
              <a:sym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05244" y="690975"/>
            <a:ext cx="13659701" cy="4945119"/>
          </a:xfrm>
          <a:custGeom>
            <a:avLst/>
            <a:gdLst/>
            <a:ahLst/>
            <a:cxnLst/>
            <a:rect l="l" t="t" r="r" b="b"/>
            <a:pathLst>
              <a:path w="13659701" h="4945119">
                <a:moveTo>
                  <a:pt x="0" y="0"/>
                </a:moveTo>
                <a:lnTo>
                  <a:pt x="13659701" y="0"/>
                </a:lnTo>
                <a:lnTo>
                  <a:pt x="13659701" y="4945119"/>
                </a:lnTo>
                <a:lnTo>
                  <a:pt x="0" y="4945119"/>
                </a:lnTo>
                <a:lnTo>
                  <a:pt x="0" y="0"/>
                </a:lnTo>
                <a:close/>
              </a:path>
            </a:pathLst>
          </a:custGeom>
          <a:blipFill>
            <a:blip r:embed="rId3"/>
            <a:stretch>
              <a:fillRect t="-366" b="-366"/>
            </a:stretch>
          </a:blipFill>
        </p:spPr>
        <p:txBody>
          <a:bodyPr/>
          <a:lstStyle/>
          <a:p>
            <a:endParaRPr lang="en-AU"/>
          </a:p>
        </p:txBody>
      </p:sp>
      <p:sp>
        <p:nvSpPr>
          <p:cNvPr id="3" name="TextBox 3"/>
          <p:cNvSpPr txBox="1"/>
          <p:nvPr/>
        </p:nvSpPr>
        <p:spPr>
          <a:xfrm>
            <a:off x="495164" y="5731344"/>
            <a:ext cx="17517717" cy="4106410"/>
          </a:xfrm>
          <a:prstGeom prst="rect">
            <a:avLst/>
          </a:prstGeom>
        </p:spPr>
        <p:txBody>
          <a:bodyPr lIns="0" tIns="0" rIns="0" bIns="0" rtlCol="0" anchor="t">
            <a:spAutoFit/>
          </a:bodyPr>
          <a:lstStyle/>
          <a:p>
            <a:pPr marL="557090" lvl="1" indent="-278545" algn="just">
              <a:lnSpc>
                <a:spcPts val="3612"/>
              </a:lnSpc>
              <a:buFont typeface="Arial"/>
              <a:buChar char="•"/>
            </a:pPr>
            <a:r>
              <a:rPr lang="en-US" sz="2580">
                <a:solidFill>
                  <a:srgbClr val="000000"/>
                </a:solidFill>
                <a:latin typeface="Rubik"/>
                <a:ea typeface="Rubik"/>
                <a:cs typeface="Rubik"/>
                <a:sym typeface="Rubik"/>
              </a:rPr>
              <a:t>In 2019, prior to the onset of COVID-19, technology accounted for only 41% of our total revenue. However, as the pandemic forced a shift to remote work, there was a significant increase in demand for technology, which contributed to 70% of our net revenue in 2020. This trend continued in 2021, with technology contributing 69% of revenue, but declined to 60% in 2022.</a:t>
            </a:r>
          </a:p>
          <a:p>
            <a:pPr marL="557090" lvl="1" indent="-278545" algn="just">
              <a:lnSpc>
                <a:spcPts val="3612"/>
              </a:lnSpc>
              <a:buFont typeface="Arial"/>
              <a:buChar char="•"/>
            </a:pPr>
            <a:r>
              <a:rPr lang="en-US" sz="2580">
                <a:solidFill>
                  <a:srgbClr val="000000"/>
                </a:solidFill>
                <a:latin typeface="Rubik"/>
                <a:ea typeface="Rubik"/>
                <a:cs typeface="Rubik"/>
                <a:sym typeface="Rubik"/>
              </a:rPr>
              <a:t>A similar trend was observed in the Office Supplies and Furniture categories. Storage and chairs emerged as the highest revenue-generating sub-categories. We sold 1,373 chairs in 2020, but sales dropped sharply in the following years, with only 687 chairs sold in 2021 and 856 in 2022. The sales of storage items, however, remained stable over these years.</a:t>
            </a:r>
          </a:p>
          <a:p>
            <a:pPr algn="l">
              <a:lnSpc>
                <a:spcPts val="3612"/>
              </a:lnSpc>
            </a:pPr>
            <a:endParaRPr lang="en-US" sz="2580">
              <a:solidFill>
                <a:srgbClr val="000000"/>
              </a:solidFill>
              <a:latin typeface="Rubik"/>
              <a:ea typeface="Rubik"/>
              <a:cs typeface="Rubik"/>
              <a:sym typeface="Rubik"/>
            </a:endParaRPr>
          </a:p>
        </p:txBody>
      </p:sp>
      <p:sp>
        <p:nvSpPr>
          <p:cNvPr id="4" name="TextBox 4"/>
          <p:cNvSpPr txBox="1"/>
          <p:nvPr/>
        </p:nvSpPr>
        <p:spPr>
          <a:xfrm>
            <a:off x="2605244" y="92751"/>
            <a:ext cx="13659701" cy="448308"/>
          </a:xfrm>
          <a:prstGeom prst="rect">
            <a:avLst/>
          </a:prstGeom>
        </p:spPr>
        <p:txBody>
          <a:bodyPr wrap="square" lIns="0" tIns="0" rIns="0" bIns="0" rtlCol="0" anchor="t">
            <a:spAutoFit/>
          </a:bodyPr>
          <a:lstStyle/>
          <a:p>
            <a:pPr algn="ctr">
              <a:lnSpc>
                <a:spcPts val="3640"/>
              </a:lnSpc>
            </a:pPr>
            <a:r>
              <a:rPr lang="en-US" sz="2600" dirty="0">
                <a:solidFill>
                  <a:srgbClr val="000000"/>
                </a:solidFill>
                <a:latin typeface="Canva Sans Bold"/>
                <a:ea typeface="Canva Sans Bold"/>
                <a:cs typeface="Canva Sans Bold"/>
                <a:sym typeface="Canva Sans Bold"/>
              </a:rPr>
              <a:t>Total Revenue by Product Category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38400" y="2019300"/>
            <a:ext cx="12181127" cy="7393139"/>
          </a:xfrm>
          <a:custGeom>
            <a:avLst/>
            <a:gdLst/>
            <a:ahLst/>
            <a:cxnLst/>
            <a:rect l="l" t="t" r="r" b="b"/>
            <a:pathLst>
              <a:path w="12181127" h="7393139">
                <a:moveTo>
                  <a:pt x="0" y="0"/>
                </a:moveTo>
                <a:lnTo>
                  <a:pt x="12181127" y="0"/>
                </a:lnTo>
                <a:lnTo>
                  <a:pt x="12181127" y="7393139"/>
                </a:lnTo>
                <a:lnTo>
                  <a:pt x="0" y="7393139"/>
                </a:lnTo>
                <a:lnTo>
                  <a:pt x="0" y="0"/>
                </a:lnTo>
                <a:close/>
              </a:path>
            </a:pathLst>
          </a:custGeom>
          <a:blipFill>
            <a:blip r:embed="rId3"/>
            <a:stretch>
              <a:fillRect t="-768" b="-768"/>
            </a:stretch>
          </a:blipFill>
        </p:spPr>
        <p:txBody>
          <a:bodyPr/>
          <a:lstStyle/>
          <a:p>
            <a:endParaRPr lang="en-AU" dirty="0"/>
          </a:p>
        </p:txBody>
      </p:sp>
      <p:sp>
        <p:nvSpPr>
          <p:cNvPr id="3" name="TextBox 3"/>
          <p:cNvSpPr txBox="1"/>
          <p:nvPr/>
        </p:nvSpPr>
        <p:spPr>
          <a:xfrm>
            <a:off x="372717" y="66040"/>
            <a:ext cx="17915283" cy="1450589"/>
          </a:xfrm>
          <a:prstGeom prst="rect">
            <a:avLst/>
          </a:prstGeom>
        </p:spPr>
        <p:txBody>
          <a:bodyPr lIns="0" tIns="0" rIns="0" bIns="0" rtlCol="0" anchor="t">
            <a:spAutoFit/>
          </a:bodyPr>
          <a:lstStyle/>
          <a:p>
            <a:pPr algn="l">
              <a:lnSpc>
                <a:spcPts val="5710"/>
              </a:lnSpc>
            </a:pPr>
            <a:r>
              <a:rPr lang="en-US" sz="4078" dirty="0">
                <a:solidFill>
                  <a:srgbClr val="000000"/>
                </a:solidFill>
                <a:latin typeface="Cloud"/>
                <a:ea typeface="Cloud"/>
                <a:cs typeface="Cloud"/>
                <a:sym typeface="Cloud"/>
              </a:rPr>
              <a:t>For a deeper analysis, we binned the Product List Price to understand the sales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77569">
            <a:off x="9623795" y="-422712"/>
            <a:ext cx="2622681" cy="5245361"/>
          </a:xfrm>
          <a:custGeom>
            <a:avLst/>
            <a:gdLst/>
            <a:ahLst/>
            <a:cxnLst/>
            <a:rect l="l" t="t" r="r" b="b"/>
            <a:pathLst>
              <a:path w="2622681" h="5245361">
                <a:moveTo>
                  <a:pt x="0" y="0"/>
                </a:moveTo>
                <a:lnTo>
                  <a:pt x="2622681" y="0"/>
                </a:lnTo>
                <a:lnTo>
                  <a:pt x="2622681" y="5245361"/>
                </a:lnTo>
                <a:lnTo>
                  <a:pt x="0" y="5245361"/>
                </a:lnTo>
                <a:lnTo>
                  <a:pt x="0" y="0"/>
                </a:lnTo>
                <a:close/>
              </a:path>
            </a:pathLst>
          </a:custGeom>
          <a:blipFill>
            <a:blip r:embed="rId3"/>
            <a:stretch>
              <a:fillRect/>
            </a:stretch>
          </a:blipFill>
        </p:spPr>
        <p:txBody>
          <a:bodyPr/>
          <a:lstStyle/>
          <a:p>
            <a:endParaRPr lang="en-AU"/>
          </a:p>
        </p:txBody>
      </p:sp>
      <p:sp>
        <p:nvSpPr>
          <p:cNvPr id="3" name="Freeform 3"/>
          <p:cNvSpPr/>
          <p:nvPr/>
        </p:nvSpPr>
        <p:spPr>
          <a:xfrm rot="-980318">
            <a:off x="11662050" y="3084288"/>
            <a:ext cx="2917099" cy="2563141"/>
          </a:xfrm>
          <a:custGeom>
            <a:avLst/>
            <a:gdLst/>
            <a:ahLst/>
            <a:cxnLst/>
            <a:rect l="l" t="t" r="r" b="b"/>
            <a:pathLst>
              <a:path w="2917099" h="2563141">
                <a:moveTo>
                  <a:pt x="0" y="0"/>
                </a:moveTo>
                <a:lnTo>
                  <a:pt x="2917099" y="0"/>
                </a:lnTo>
                <a:lnTo>
                  <a:pt x="2917099" y="2563141"/>
                </a:lnTo>
                <a:lnTo>
                  <a:pt x="0" y="2563141"/>
                </a:lnTo>
                <a:lnTo>
                  <a:pt x="0" y="0"/>
                </a:lnTo>
                <a:close/>
              </a:path>
            </a:pathLst>
          </a:custGeom>
          <a:blipFill>
            <a:blip r:embed="rId4"/>
            <a:stretch>
              <a:fillRect/>
            </a:stretch>
          </a:blipFill>
        </p:spPr>
        <p:txBody>
          <a:bodyPr/>
          <a:lstStyle/>
          <a:p>
            <a:endParaRPr lang="en-AU"/>
          </a:p>
        </p:txBody>
      </p:sp>
      <p:sp>
        <p:nvSpPr>
          <p:cNvPr id="4" name="Freeform 4"/>
          <p:cNvSpPr/>
          <p:nvPr/>
        </p:nvSpPr>
        <p:spPr>
          <a:xfrm rot="958643">
            <a:off x="14449288" y="347561"/>
            <a:ext cx="3333126" cy="3333126"/>
          </a:xfrm>
          <a:custGeom>
            <a:avLst/>
            <a:gdLst/>
            <a:ahLst/>
            <a:cxnLst/>
            <a:rect l="l" t="t" r="r" b="b"/>
            <a:pathLst>
              <a:path w="3333126" h="3333126">
                <a:moveTo>
                  <a:pt x="0" y="0"/>
                </a:moveTo>
                <a:lnTo>
                  <a:pt x="3333126" y="0"/>
                </a:lnTo>
                <a:lnTo>
                  <a:pt x="3333126" y="3333126"/>
                </a:lnTo>
                <a:lnTo>
                  <a:pt x="0" y="3333126"/>
                </a:lnTo>
                <a:lnTo>
                  <a:pt x="0" y="0"/>
                </a:lnTo>
                <a:close/>
              </a:path>
            </a:pathLst>
          </a:custGeom>
          <a:blipFill>
            <a:blip r:embed="rId5"/>
            <a:stretch>
              <a:fillRect/>
            </a:stretch>
          </a:blipFill>
        </p:spPr>
        <p:txBody>
          <a:bodyPr/>
          <a:lstStyle/>
          <a:p>
            <a:endParaRPr lang="en-AU"/>
          </a:p>
        </p:txBody>
      </p:sp>
      <p:sp>
        <p:nvSpPr>
          <p:cNvPr id="5" name="Freeform 5"/>
          <p:cNvSpPr/>
          <p:nvPr/>
        </p:nvSpPr>
        <p:spPr>
          <a:xfrm>
            <a:off x="6370983" y="227746"/>
            <a:ext cx="1947569" cy="3944444"/>
          </a:xfrm>
          <a:custGeom>
            <a:avLst/>
            <a:gdLst/>
            <a:ahLst/>
            <a:cxnLst/>
            <a:rect l="l" t="t" r="r" b="b"/>
            <a:pathLst>
              <a:path w="1947569" h="3944444">
                <a:moveTo>
                  <a:pt x="0" y="0"/>
                </a:moveTo>
                <a:lnTo>
                  <a:pt x="1947569" y="0"/>
                </a:lnTo>
                <a:lnTo>
                  <a:pt x="1947569" y="3944445"/>
                </a:lnTo>
                <a:lnTo>
                  <a:pt x="0" y="3944445"/>
                </a:lnTo>
                <a:lnTo>
                  <a:pt x="0" y="0"/>
                </a:lnTo>
                <a:close/>
              </a:path>
            </a:pathLst>
          </a:custGeom>
          <a:blipFill>
            <a:blip r:embed="rId6"/>
            <a:stretch>
              <a:fillRect/>
            </a:stretch>
          </a:blipFill>
        </p:spPr>
        <p:txBody>
          <a:bodyPr/>
          <a:lstStyle/>
          <a:p>
            <a:endParaRPr lang="en-AU"/>
          </a:p>
        </p:txBody>
      </p:sp>
      <p:sp>
        <p:nvSpPr>
          <p:cNvPr id="6" name="Freeform 6"/>
          <p:cNvSpPr/>
          <p:nvPr/>
        </p:nvSpPr>
        <p:spPr>
          <a:xfrm rot="-1135959">
            <a:off x="741327" y="-22440"/>
            <a:ext cx="3680262" cy="3680262"/>
          </a:xfrm>
          <a:custGeom>
            <a:avLst/>
            <a:gdLst/>
            <a:ahLst/>
            <a:cxnLst/>
            <a:rect l="l" t="t" r="r" b="b"/>
            <a:pathLst>
              <a:path w="3680262" h="3680262">
                <a:moveTo>
                  <a:pt x="0" y="0"/>
                </a:moveTo>
                <a:lnTo>
                  <a:pt x="3680262" y="0"/>
                </a:lnTo>
                <a:lnTo>
                  <a:pt x="3680262" y="3680262"/>
                </a:lnTo>
                <a:lnTo>
                  <a:pt x="0" y="3680262"/>
                </a:lnTo>
                <a:lnTo>
                  <a:pt x="0" y="0"/>
                </a:lnTo>
                <a:close/>
              </a:path>
            </a:pathLst>
          </a:custGeom>
          <a:blipFill>
            <a:blip r:embed="rId7"/>
            <a:stretch>
              <a:fillRect/>
            </a:stretch>
          </a:blipFill>
        </p:spPr>
        <p:txBody>
          <a:bodyPr/>
          <a:lstStyle/>
          <a:p>
            <a:endParaRPr lang="en-AU"/>
          </a:p>
        </p:txBody>
      </p:sp>
      <p:grpSp>
        <p:nvGrpSpPr>
          <p:cNvPr id="7" name="Group 7"/>
          <p:cNvGrpSpPr/>
          <p:nvPr/>
        </p:nvGrpSpPr>
        <p:grpSpPr>
          <a:xfrm>
            <a:off x="-6926705" y="3743141"/>
            <a:ext cx="17153201" cy="2800718"/>
            <a:chOff x="0" y="0"/>
            <a:chExt cx="22870935" cy="3734291"/>
          </a:xfrm>
        </p:grpSpPr>
        <p:sp>
          <p:nvSpPr>
            <p:cNvPr id="8" name="TextBox 8"/>
            <p:cNvSpPr txBox="1"/>
            <p:nvPr/>
          </p:nvSpPr>
          <p:spPr>
            <a:xfrm>
              <a:off x="0" y="827407"/>
              <a:ext cx="11950494" cy="2906884"/>
            </a:xfrm>
            <a:prstGeom prst="rect">
              <a:avLst/>
            </a:prstGeom>
          </p:spPr>
          <p:txBody>
            <a:bodyPr lIns="0" tIns="0" rIns="0" bIns="0" rtlCol="0" anchor="t">
              <a:spAutoFit/>
            </a:bodyPr>
            <a:lstStyle/>
            <a:p>
              <a:pPr algn="r">
                <a:lnSpc>
                  <a:spcPts val="15026"/>
                </a:lnSpc>
              </a:pPr>
              <a:r>
                <a:rPr lang="en-US" sz="16513" spc="-115">
                  <a:solidFill>
                    <a:srgbClr val="000000"/>
                  </a:solidFill>
                  <a:latin typeface="Six Caps"/>
                  <a:ea typeface="Six Caps"/>
                  <a:cs typeface="Six Caps"/>
                  <a:sym typeface="Six Caps"/>
                </a:rPr>
                <a:t>31</a:t>
              </a:r>
            </a:p>
          </p:txBody>
        </p:sp>
        <p:sp>
          <p:nvSpPr>
            <p:cNvPr id="9" name="TextBox 9"/>
            <p:cNvSpPr txBox="1"/>
            <p:nvPr/>
          </p:nvSpPr>
          <p:spPr>
            <a:xfrm>
              <a:off x="12443152" y="911774"/>
              <a:ext cx="10427784" cy="933468"/>
            </a:xfrm>
            <a:prstGeom prst="rect">
              <a:avLst/>
            </a:prstGeom>
          </p:spPr>
          <p:txBody>
            <a:bodyPr lIns="0" tIns="0" rIns="0" bIns="0" rtlCol="0" anchor="t">
              <a:spAutoFit/>
            </a:bodyPr>
            <a:lstStyle/>
            <a:p>
              <a:pPr algn="l">
                <a:lnSpc>
                  <a:spcPts val="4800"/>
                </a:lnSpc>
              </a:pPr>
              <a:r>
                <a:rPr lang="en-US" sz="5274">
                  <a:solidFill>
                    <a:srgbClr val="000000"/>
                  </a:solidFill>
                  <a:latin typeface="TT Bluescreens Bold"/>
                  <a:ea typeface="TT Bluescreens Bold"/>
                  <a:cs typeface="TT Bluescreens Bold"/>
                  <a:sym typeface="TT Bluescreens Bold"/>
                </a:rPr>
                <a:t>%</a:t>
              </a:r>
            </a:p>
          </p:txBody>
        </p:sp>
        <p:sp>
          <p:nvSpPr>
            <p:cNvPr id="10" name="TextBox 10"/>
            <p:cNvSpPr txBox="1"/>
            <p:nvPr/>
          </p:nvSpPr>
          <p:spPr>
            <a:xfrm>
              <a:off x="12443152" y="-232562"/>
              <a:ext cx="10427784" cy="3058661"/>
            </a:xfrm>
            <a:prstGeom prst="rect">
              <a:avLst/>
            </a:prstGeom>
          </p:spPr>
          <p:txBody>
            <a:bodyPr lIns="0" tIns="0" rIns="0" bIns="0" rtlCol="0" anchor="t">
              <a:spAutoFit/>
            </a:bodyPr>
            <a:lstStyle/>
            <a:p>
              <a:pPr algn="l">
                <a:lnSpc>
                  <a:spcPts val="3529"/>
                </a:lnSpc>
              </a:pPr>
              <a:endParaRPr dirty="0"/>
            </a:p>
            <a:p>
              <a:pPr algn="l">
                <a:lnSpc>
                  <a:spcPts val="3529"/>
                </a:lnSpc>
              </a:pPr>
              <a:endParaRPr dirty="0"/>
            </a:p>
            <a:p>
              <a:pPr algn="l">
                <a:lnSpc>
                  <a:spcPts val="3529"/>
                </a:lnSpc>
              </a:pPr>
              <a:endParaRPr dirty="0"/>
            </a:p>
            <a:p>
              <a:pPr algn="l">
                <a:lnSpc>
                  <a:spcPts val="3529"/>
                </a:lnSpc>
              </a:pPr>
              <a:endParaRPr dirty="0"/>
            </a:p>
            <a:p>
              <a:pPr algn="l">
                <a:lnSpc>
                  <a:spcPts val="3529"/>
                </a:lnSpc>
              </a:pPr>
              <a:r>
                <a:rPr lang="en-US" sz="4411" dirty="0">
                  <a:solidFill>
                    <a:srgbClr val="F88545"/>
                  </a:solidFill>
                  <a:latin typeface="Barlow Condensed Bold"/>
                  <a:ea typeface="Barlow Condensed Bold"/>
                  <a:cs typeface="Barlow Condensed Bold"/>
                  <a:sym typeface="Barlow Condensed Bold"/>
                </a:rPr>
                <a:t>OF REVENUE COMES FROM PRODUCTS RANGING BETWEEN 200 -300.</a:t>
              </a:r>
            </a:p>
          </p:txBody>
        </p:sp>
      </p:grpSp>
      <p:grpSp>
        <p:nvGrpSpPr>
          <p:cNvPr id="11" name="Group 11"/>
          <p:cNvGrpSpPr/>
          <p:nvPr/>
        </p:nvGrpSpPr>
        <p:grpSpPr>
          <a:xfrm>
            <a:off x="656430" y="7024885"/>
            <a:ext cx="16975141" cy="4466830"/>
            <a:chOff x="0" y="0"/>
            <a:chExt cx="22633521" cy="5955773"/>
          </a:xfrm>
        </p:grpSpPr>
        <p:sp>
          <p:nvSpPr>
            <p:cNvPr id="12" name="TextBox 12"/>
            <p:cNvSpPr txBox="1"/>
            <p:nvPr/>
          </p:nvSpPr>
          <p:spPr>
            <a:xfrm>
              <a:off x="0" y="-19050"/>
              <a:ext cx="22633521" cy="5708650"/>
            </a:xfrm>
            <a:prstGeom prst="rect">
              <a:avLst/>
            </a:prstGeom>
          </p:spPr>
          <p:txBody>
            <a:bodyPr lIns="0" tIns="0" rIns="0" bIns="0" rtlCol="0" anchor="t">
              <a:spAutoFit/>
            </a:bodyPr>
            <a:lstStyle/>
            <a:p>
              <a:pPr marL="758711" lvl="1" indent="-379355" algn="just">
                <a:lnSpc>
                  <a:spcPts val="4217"/>
                </a:lnSpc>
                <a:buFont typeface="Arial"/>
                <a:buChar char="•"/>
              </a:pPr>
              <a:r>
                <a:rPr lang="en-US" sz="3514">
                  <a:solidFill>
                    <a:srgbClr val="000000"/>
                  </a:solidFill>
                  <a:latin typeface="Rubik"/>
                  <a:ea typeface="Rubik"/>
                  <a:cs typeface="Rubik"/>
                  <a:sym typeface="Rubik"/>
                </a:rPr>
                <a:t>Products in the range of 200 - 300 are criticial for the company. In 2019, it brought home 668K in revenue. But, </a:t>
              </a:r>
              <a:r>
                <a:rPr lang="en-US" sz="3514">
                  <a:solidFill>
                    <a:srgbClr val="59C475"/>
                  </a:solidFill>
                  <a:latin typeface="Rubik Medium"/>
                  <a:ea typeface="Rubik Medium"/>
                  <a:cs typeface="Rubik Medium"/>
                  <a:sym typeface="Rubik Medium"/>
                </a:rPr>
                <a:t>in 2020, the sales skyrocketed bringing in 1.36M, ~40% of the total revenue</a:t>
              </a:r>
              <a:r>
                <a:rPr lang="en-US" sz="3514">
                  <a:solidFill>
                    <a:srgbClr val="000000"/>
                  </a:solidFill>
                  <a:latin typeface="Rubik"/>
                  <a:ea typeface="Rubik"/>
                  <a:cs typeface="Rubik"/>
                  <a:sym typeface="Rubik"/>
                </a:rPr>
                <a:t>. In 2021, the sales halved, earning only 627K, followed by 694K in 2022.</a:t>
              </a:r>
            </a:p>
            <a:p>
              <a:pPr algn="just">
                <a:lnSpc>
                  <a:spcPts val="4217"/>
                </a:lnSpc>
              </a:pPr>
              <a:endParaRPr lang="en-US" sz="3514">
                <a:solidFill>
                  <a:srgbClr val="000000"/>
                </a:solidFill>
                <a:latin typeface="Rubik"/>
                <a:ea typeface="Rubik"/>
                <a:cs typeface="Rubik"/>
                <a:sym typeface="Rubik"/>
              </a:endParaRPr>
            </a:p>
            <a:p>
              <a:pPr algn="just">
                <a:lnSpc>
                  <a:spcPts val="4217"/>
                </a:lnSpc>
              </a:pPr>
              <a:endParaRPr lang="en-US" sz="3514">
                <a:solidFill>
                  <a:srgbClr val="000000"/>
                </a:solidFill>
                <a:latin typeface="Rubik"/>
                <a:ea typeface="Rubik"/>
                <a:cs typeface="Rubik"/>
                <a:sym typeface="Rubik"/>
              </a:endParaRPr>
            </a:p>
            <a:p>
              <a:pPr algn="just">
                <a:lnSpc>
                  <a:spcPts val="4217"/>
                </a:lnSpc>
              </a:pPr>
              <a:endParaRPr lang="en-US" sz="3514">
                <a:solidFill>
                  <a:srgbClr val="000000"/>
                </a:solidFill>
                <a:latin typeface="Rubik"/>
                <a:ea typeface="Rubik"/>
                <a:cs typeface="Rubik"/>
                <a:sym typeface="Rubik"/>
              </a:endParaRPr>
            </a:p>
            <a:p>
              <a:pPr algn="just">
                <a:lnSpc>
                  <a:spcPts val="4217"/>
                </a:lnSpc>
              </a:pPr>
              <a:endParaRPr lang="en-US" sz="3514">
                <a:solidFill>
                  <a:srgbClr val="000000"/>
                </a:solidFill>
                <a:latin typeface="Rubik"/>
                <a:ea typeface="Rubik"/>
                <a:cs typeface="Rubik"/>
                <a:sym typeface="Rubik"/>
              </a:endParaRPr>
            </a:p>
          </p:txBody>
        </p:sp>
        <p:sp>
          <p:nvSpPr>
            <p:cNvPr id="13" name="TextBox 13"/>
            <p:cNvSpPr txBox="1"/>
            <p:nvPr/>
          </p:nvSpPr>
          <p:spPr>
            <a:xfrm>
              <a:off x="0" y="5926688"/>
              <a:ext cx="22633521" cy="29085"/>
            </a:xfrm>
            <a:prstGeom prst="rect">
              <a:avLst/>
            </a:prstGeom>
          </p:spPr>
          <p:txBody>
            <a:bodyPr lIns="0" tIns="0" rIns="0" bIns="0" rtlCol="0" anchor="t">
              <a:spAutoFit/>
            </a:bodyPr>
            <a:lstStyle/>
            <a:p>
              <a:pPr algn="ctr">
                <a:lnSpc>
                  <a:spcPts val="134"/>
                </a:lnSpc>
              </a:pPr>
              <a:r>
                <a:rPr lang="en-US" sz="102" spc="18">
                  <a:solidFill>
                    <a:srgbClr val="000000"/>
                  </a:solidFill>
                  <a:latin typeface="League Spartan"/>
                  <a:ea typeface="League Spartan"/>
                  <a:cs typeface="League Spartan"/>
                  <a:sym typeface="League Spartan"/>
                </a:rPr>
                <a:t>BABY TAYLOR FINN</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78535" y="518477"/>
            <a:ext cx="14769711" cy="870944"/>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Rubik"/>
                <a:ea typeface="Rubik"/>
                <a:cs typeface="Rubik"/>
                <a:sym typeface="Rubik"/>
              </a:rPr>
              <a:t>Top 5 Selling Products </a:t>
            </a:r>
          </a:p>
        </p:txBody>
      </p:sp>
      <p:graphicFrame>
        <p:nvGraphicFramePr>
          <p:cNvPr id="3" name="Table 3"/>
          <p:cNvGraphicFramePr>
            <a:graphicFrameLocks noGrp="1"/>
          </p:cNvGraphicFramePr>
          <p:nvPr/>
        </p:nvGraphicFramePr>
        <p:xfrm>
          <a:off x="1978536" y="1809750"/>
          <a:ext cx="14769711" cy="6667498"/>
        </p:xfrm>
        <a:graphic>
          <a:graphicData uri="http://schemas.openxmlformats.org/drawingml/2006/table">
            <a:tbl>
              <a:tblPr/>
              <a:tblGrid>
                <a:gridCol w="6395609">
                  <a:extLst>
                    <a:ext uri="{9D8B030D-6E8A-4147-A177-3AD203B41FA5}">
                      <a16:colId xmlns:a16="http://schemas.microsoft.com/office/drawing/2014/main" val="20000"/>
                    </a:ext>
                  </a:extLst>
                </a:gridCol>
                <a:gridCol w="2150677">
                  <a:extLst>
                    <a:ext uri="{9D8B030D-6E8A-4147-A177-3AD203B41FA5}">
                      <a16:colId xmlns:a16="http://schemas.microsoft.com/office/drawing/2014/main" val="20001"/>
                    </a:ext>
                  </a:extLst>
                </a:gridCol>
                <a:gridCol w="1859616">
                  <a:extLst>
                    <a:ext uri="{9D8B030D-6E8A-4147-A177-3AD203B41FA5}">
                      <a16:colId xmlns:a16="http://schemas.microsoft.com/office/drawing/2014/main" val="20002"/>
                    </a:ext>
                  </a:extLst>
                </a:gridCol>
                <a:gridCol w="1739288">
                  <a:extLst>
                    <a:ext uri="{9D8B030D-6E8A-4147-A177-3AD203B41FA5}">
                      <a16:colId xmlns:a16="http://schemas.microsoft.com/office/drawing/2014/main" val="20003"/>
                    </a:ext>
                  </a:extLst>
                </a:gridCol>
                <a:gridCol w="2624521">
                  <a:extLst>
                    <a:ext uri="{9D8B030D-6E8A-4147-A177-3AD203B41FA5}">
                      <a16:colId xmlns:a16="http://schemas.microsoft.com/office/drawing/2014/main" val="20004"/>
                    </a:ext>
                  </a:extLst>
                </a:gridCol>
              </a:tblGrid>
              <a:tr h="1245366">
                <a:tc>
                  <a:txBody>
                    <a:bodyPr/>
                    <a:lstStyle/>
                    <a:p>
                      <a:pPr algn="ctr">
                        <a:lnSpc>
                          <a:spcPts val="3220"/>
                        </a:lnSpc>
                        <a:defRPr/>
                      </a:pPr>
                      <a:r>
                        <a:rPr lang="en-US" sz="2300">
                          <a:solidFill>
                            <a:srgbClr val="000000"/>
                          </a:solidFill>
                          <a:latin typeface="Rubik Bold"/>
                          <a:ea typeface="Rubik Bold"/>
                          <a:cs typeface="Rubik Bold"/>
                          <a:sym typeface="Rubik Bold"/>
                        </a:rPr>
                        <a:t>Product Name</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Bold"/>
                          <a:ea typeface="Rubik Bold"/>
                          <a:cs typeface="Rubik Bold"/>
                          <a:sym typeface="Rubik Bold"/>
                        </a:rPr>
                        <a:t>Cost Price</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Bold"/>
                          <a:ea typeface="Rubik Bold"/>
                          <a:cs typeface="Rubik Bold"/>
                          <a:sym typeface="Rubik Bold"/>
                        </a:rPr>
                        <a:t>Selling Price</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CB30"/>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Bold"/>
                          <a:ea typeface="Rubik Bold"/>
                          <a:cs typeface="Rubik Bold"/>
                          <a:sym typeface="Rubik Bold"/>
                        </a:rPr>
                        <a:t>Quantity Sold</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Bold"/>
                          <a:ea typeface="Rubik Bold"/>
                          <a:cs typeface="Rubik Bold"/>
                          <a:sym typeface="Rubik Bold"/>
                        </a:rPr>
                        <a:t>Net Profit</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0"/>
                  </a:ext>
                </a:extLst>
              </a:tr>
              <a:tr h="1245366">
                <a:tc>
                  <a:txBody>
                    <a:bodyPr/>
                    <a:lstStyle/>
                    <a:p>
                      <a:pPr algn="ctr">
                        <a:lnSpc>
                          <a:spcPts val="3220"/>
                        </a:lnSpc>
                        <a:defRPr/>
                      </a:pPr>
                      <a:r>
                        <a:rPr lang="en-US" sz="2300">
                          <a:solidFill>
                            <a:srgbClr val="000000"/>
                          </a:solidFill>
                          <a:latin typeface="Rubik"/>
                          <a:ea typeface="Rubik"/>
                          <a:cs typeface="Rubik"/>
                          <a:sym typeface="Rubik"/>
                        </a:rPr>
                        <a:t>Logitech Desktop MK120 Mouse and Keyboard Combo</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264</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CB30"/>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440</a:t>
                      </a:r>
                      <a:endParaRPr lang="en-US" sz="1100"/>
                    </a:p>
                  </a:txBody>
                  <a:tcPr marL="190500" marR="190500" marT="190500" marB="190500" anchor="ctr">
                    <a:lnL w="38100" cap="flat" cmpd="sng" algn="ctr">
                      <a:solidFill>
                        <a:srgbClr val="FFCB30"/>
                      </a:solidFill>
                      <a:prstDash val="solid"/>
                      <a:round/>
                      <a:headEnd type="none" w="med" len="med"/>
                      <a:tailEnd type="none" w="med" len="med"/>
                    </a:lnL>
                    <a:lnR w="38100" cap="flat" cmpd="sng" algn="ctr">
                      <a:solidFill>
                        <a:srgbClr val="FFCB30"/>
                      </a:solidFill>
                      <a:prstDash val="solid"/>
                      <a:round/>
                      <a:headEnd type="none" w="med" len="med"/>
                      <a:tailEnd type="none" w="med" len="med"/>
                    </a:lnR>
                    <a:lnT w="38100" cap="flat" cmpd="sng" algn="ctr">
                      <a:solidFill>
                        <a:srgbClr val="FFCB30"/>
                      </a:solidFill>
                      <a:prstDash val="solid"/>
                      <a:round/>
                      <a:headEnd type="none" w="med" len="med"/>
                      <a:tailEnd type="none" w="med" len="med"/>
                    </a:lnT>
                    <a:lnB w="38100" cap="flat" cmpd="sng" algn="ctr">
                      <a:solidFill>
                        <a:srgbClr val="FFCB30"/>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1674</a:t>
                      </a:r>
                      <a:endParaRPr lang="en-US" sz="1100"/>
                    </a:p>
                  </a:txBody>
                  <a:tcPr marL="190500" marR="190500" marT="190500" marB="190500" anchor="ctr">
                    <a:lnL w="38100" cap="flat" cmpd="sng" algn="ctr">
                      <a:solidFill>
                        <a:srgbClr val="FFCB30"/>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$240,548</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1"/>
                  </a:ext>
                </a:extLst>
              </a:tr>
              <a:tr h="1245366">
                <a:tc>
                  <a:txBody>
                    <a:bodyPr/>
                    <a:lstStyle/>
                    <a:p>
                      <a:pPr algn="ctr">
                        <a:lnSpc>
                          <a:spcPts val="3220"/>
                        </a:lnSpc>
                        <a:defRPr/>
                      </a:pPr>
                      <a:r>
                        <a:rPr lang="en-US" sz="2300">
                          <a:solidFill>
                            <a:srgbClr val="000000"/>
                          </a:solidFill>
                          <a:latin typeface="Rubik"/>
                          <a:ea typeface="Rubik"/>
                          <a:cs typeface="Rubik"/>
                          <a:sym typeface="Rubik"/>
                        </a:rPr>
                        <a:t>Enermax Briskie RF Wireless Keyboard and Mouse Combo</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264</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440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CB30"/>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1633</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$219,744</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2"/>
                  </a:ext>
                </a:extLst>
              </a:tr>
              <a:tr h="843017">
                <a:tc>
                  <a:txBody>
                    <a:bodyPr/>
                    <a:lstStyle/>
                    <a:p>
                      <a:pPr algn="ctr">
                        <a:lnSpc>
                          <a:spcPts val="3220"/>
                        </a:lnSpc>
                        <a:defRPr/>
                      </a:pPr>
                      <a:r>
                        <a:rPr lang="en-US" sz="2300">
                          <a:solidFill>
                            <a:srgbClr val="000000"/>
                          </a:solidFill>
                          <a:latin typeface="Rubik"/>
                          <a:ea typeface="Rubik"/>
                          <a:cs typeface="Rubik"/>
                          <a:sym typeface="Rubik"/>
                        </a:rPr>
                        <a:t>Logitech Wireless Headset h800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250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416</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1946</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$207,187</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3"/>
                  </a:ext>
                </a:extLst>
              </a:tr>
              <a:tr h="843017">
                <a:tc>
                  <a:txBody>
                    <a:bodyPr/>
                    <a:lstStyle/>
                    <a:p>
                      <a:pPr algn="ctr">
                        <a:lnSpc>
                          <a:spcPts val="3220"/>
                        </a:lnSpc>
                        <a:defRPr/>
                      </a:pPr>
                      <a:r>
                        <a:rPr lang="en-US" sz="2300">
                          <a:solidFill>
                            <a:srgbClr val="000000"/>
                          </a:solidFill>
                          <a:latin typeface="Rubik"/>
                          <a:ea typeface="Rubik"/>
                          <a:cs typeface="Rubik"/>
                          <a:sym typeface="Rubik"/>
                        </a:rPr>
                        <a:t>Jabara Stealth Headset UC Bluetooth</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200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333.4</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1991</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$154,423</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4"/>
                  </a:ext>
                </a:extLst>
              </a:tr>
              <a:tr h="1245366">
                <a:tc>
                  <a:txBody>
                    <a:bodyPr/>
                    <a:lstStyle/>
                    <a:p>
                      <a:pPr algn="ctr">
                        <a:lnSpc>
                          <a:spcPts val="3220"/>
                        </a:lnSpc>
                        <a:defRPr/>
                      </a:pPr>
                      <a:r>
                        <a:rPr lang="en-US" sz="2300">
                          <a:solidFill>
                            <a:srgbClr val="000000"/>
                          </a:solidFill>
                          <a:latin typeface="Rubik"/>
                          <a:ea typeface="Rubik"/>
                          <a:cs typeface="Rubik"/>
                          <a:sym typeface="Rubik"/>
                        </a:rPr>
                        <a:t>Logitech G35 7.1 Channel Surround Sound Headset</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125</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208.4</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1895</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a:ea typeface="Rubik"/>
                          <a:cs typeface="Rubik"/>
                          <a:sym typeface="Rubik"/>
                        </a:rPr>
                        <a:t>$137,090</a:t>
                      </a:r>
                      <a:endParaRPr lang="en-US" sz="1100"/>
                    </a:p>
                  </a:txBody>
                  <a:tcPr marL="190500" marR="190500" marT="190500" marB="190500" anchor="ctr">
                    <a:lnL w="38100" cap="flat" cmpd="sng" algn="ctr">
                      <a:solidFill>
                        <a:srgbClr val="FFD699"/>
                      </a:solidFill>
                      <a:prstDash val="solid"/>
                      <a:round/>
                      <a:headEnd type="none" w="med" len="med"/>
                      <a:tailEnd type="none" w="med" len="med"/>
                    </a:lnL>
                    <a:lnR w="38100" cap="flat" cmpd="sng" algn="ctr">
                      <a:solidFill>
                        <a:srgbClr val="FFD699"/>
                      </a:solidFill>
                      <a:prstDash val="solid"/>
                      <a:round/>
                      <a:headEnd type="none" w="med" len="med"/>
                      <a:tailEnd type="none" w="med" len="med"/>
                    </a:lnR>
                    <a:lnT w="38100" cap="flat" cmpd="sng" algn="ctr">
                      <a:solidFill>
                        <a:srgbClr val="FFD699"/>
                      </a:solidFill>
                      <a:prstDash val="solid"/>
                      <a:round/>
                      <a:headEnd type="none" w="med" len="med"/>
                      <a:tailEnd type="none" w="med" len="med"/>
                    </a:lnT>
                    <a:lnB w="38100" cap="flat" cmpd="sng" algn="ctr">
                      <a:solidFill>
                        <a:srgbClr val="FFD699"/>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96957" y="334060"/>
            <a:ext cx="17791043" cy="1811020"/>
          </a:xfrm>
          <a:prstGeom prst="rect">
            <a:avLst/>
          </a:prstGeom>
        </p:spPr>
        <p:txBody>
          <a:bodyPr lIns="0" tIns="0" rIns="0" bIns="0" rtlCol="0" anchor="t">
            <a:spAutoFit/>
          </a:bodyPr>
          <a:lstStyle/>
          <a:p>
            <a:pPr algn="l">
              <a:lnSpc>
                <a:spcPts val="7279"/>
              </a:lnSpc>
            </a:pPr>
            <a:r>
              <a:rPr lang="en-US" sz="5199">
                <a:solidFill>
                  <a:srgbClr val="3686F0"/>
                </a:solidFill>
                <a:latin typeface="Canva Sans Bold"/>
                <a:ea typeface="Canva Sans Bold"/>
                <a:cs typeface="Canva Sans Bold"/>
                <a:sym typeface="Canva Sans Bold"/>
              </a:rPr>
              <a:t>92% of the Total Net Revenue comes from </a:t>
            </a:r>
            <a:r>
              <a:rPr lang="en-US" sz="5199">
                <a:solidFill>
                  <a:srgbClr val="F88545"/>
                </a:solidFill>
                <a:latin typeface="Canva Sans Bold"/>
                <a:ea typeface="Canva Sans Bold"/>
                <a:cs typeface="Canva Sans Bold"/>
                <a:sym typeface="Canva Sans Bold"/>
              </a:rPr>
              <a:t>Loyal</a:t>
            </a:r>
            <a:r>
              <a:rPr lang="en-US" sz="5199">
                <a:solidFill>
                  <a:srgbClr val="3686F0"/>
                </a:solidFill>
                <a:latin typeface="Canva Sans Bold"/>
                <a:ea typeface="Canva Sans Bold"/>
                <a:cs typeface="Canva Sans Bold"/>
                <a:sym typeface="Canva Sans Bold"/>
              </a:rPr>
              <a:t> Customers; Home Office segment.</a:t>
            </a:r>
          </a:p>
        </p:txBody>
      </p:sp>
      <p:sp>
        <p:nvSpPr>
          <p:cNvPr id="3" name="TextBox 3"/>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4" name="TextBox 4"/>
          <p:cNvSpPr txBox="1"/>
          <p:nvPr/>
        </p:nvSpPr>
        <p:spPr>
          <a:xfrm>
            <a:off x="0" y="2567773"/>
            <a:ext cx="18232645" cy="1908810"/>
          </a:xfrm>
          <a:prstGeom prst="rect">
            <a:avLst/>
          </a:prstGeom>
        </p:spPr>
        <p:txBody>
          <a:bodyPr lIns="0" tIns="0" rIns="0" bIns="0" rtlCol="0" anchor="t">
            <a:spAutoFit/>
          </a:bodyPr>
          <a:lstStyle/>
          <a:p>
            <a:pPr marL="777238" lvl="1" indent="-388619" algn="l">
              <a:lnSpc>
                <a:spcPts val="5039"/>
              </a:lnSpc>
              <a:buFont typeface="Arial"/>
              <a:buChar char="•"/>
            </a:pPr>
            <a:r>
              <a:rPr lang="en-US" sz="3599">
                <a:solidFill>
                  <a:srgbClr val="000000"/>
                </a:solidFill>
                <a:latin typeface="Rubik"/>
                <a:ea typeface="Rubik"/>
                <a:cs typeface="Rubik"/>
                <a:sym typeface="Rubik"/>
              </a:rPr>
              <a:t>Our Customer Retention Stats are also appealing. In 2020, 90% of the customers continued their purchase from Contoso untill 2021. </a:t>
            </a:r>
            <a:r>
              <a:rPr lang="en-US" sz="3599">
                <a:solidFill>
                  <a:srgbClr val="E31818"/>
                </a:solidFill>
                <a:latin typeface="Rubik"/>
                <a:ea typeface="Rubik"/>
                <a:cs typeface="Rubik"/>
                <a:sym typeface="Rubik"/>
              </a:rPr>
              <a:t>In 2021,  the retention rate dropped to 76%.</a:t>
            </a:r>
            <a:r>
              <a:rPr lang="en-US" sz="3599">
                <a:solidFill>
                  <a:srgbClr val="000000"/>
                </a:solidFill>
                <a:latin typeface="Rubik"/>
                <a:ea typeface="Rubik"/>
                <a:cs typeface="Rubik"/>
                <a:sym typeface="Rubik"/>
              </a:rPr>
              <a:t> But, in 2022, it rose again to 97%.</a:t>
            </a:r>
          </a:p>
        </p:txBody>
      </p:sp>
      <p:sp>
        <p:nvSpPr>
          <p:cNvPr id="5" name="TextBox 5"/>
          <p:cNvSpPr txBox="1"/>
          <p:nvPr/>
        </p:nvSpPr>
        <p:spPr>
          <a:xfrm>
            <a:off x="27677" y="4908802"/>
            <a:ext cx="18288000" cy="1899284"/>
          </a:xfrm>
          <a:prstGeom prst="rect">
            <a:avLst/>
          </a:prstGeom>
        </p:spPr>
        <p:txBody>
          <a:bodyPr lIns="0" tIns="0" rIns="0" bIns="0" rtlCol="0" anchor="t">
            <a:spAutoFit/>
          </a:bodyPr>
          <a:lstStyle/>
          <a:p>
            <a:pPr marL="777248" lvl="1" indent="-388624" algn="l">
              <a:lnSpc>
                <a:spcPts val="5040"/>
              </a:lnSpc>
              <a:buFont typeface="Arial"/>
              <a:buChar char="•"/>
            </a:pPr>
            <a:r>
              <a:rPr lang="en-US" sz="3600">
                <a:solidFill>
                  <a:srgbClr val="000000"/>
                </a:solidFill>
                <a:latin typeface="Rubik"/>
                <a:ea typeface="Rubik"/>
                <a:cs typeface="Rubik"/>
                <a:sym typeface="Rubik"/>
              </a:rPr>
              <a:t>Consumers from Home Office segment are the most loyal of all, from only 153 customers we are generating 6.62M, as compared to  3.95M generated from 230 Corporate consumers.</a:t>
            </a:r>
          </a:p>
        </p:txBody>
      </p:sp>
      <p:sp>
        <p:nvSpPr>
          <p:cNvPr id="6" name="TextBox 6"/>
          <p:cNvSpPr txBox="1"/>
          <p:nvPr/>
        </p:nvSpPr>
        <p:spPr>
          <a:xfrm>
            <a:off x="27677" y="7359016"/>
            <a:ext cx="18260323" cy="1899284"/>
          </a:xfrm>
          <a:prstGeom prst="rect">
            <a:avLst/>
          </a:prstGeom>
        </p:spPr>
        <p:txBody>
          <a:bodyPr lIns="0" tIns="0" rIns="0" bIns="0" rtlCol="0" anchor="t">
            <a:spAutoFit/>
          </a:bodyPr>
          <a:lstStyle/>
          <a:p>
            <a:pPr marL="777248" lvl="1" indent="-388624" algn="l">
              <a:lnSpc>
                <a:spcPts val="5040"/>
              </a:lnSpc>
              <a:buFont typeface="Arial"/>
              <a:buChar char="•"/>
            </a:pPr>
            <a:r>
              <a:rPr lang="en-US" sz="3600">
                <a:solidFill>
                  <a:srgbClr val="000000"/>
                </a:solidFill>
                <a:latin typeface="Rubik"/>
                <a:ea typeface="Rubik"/>
                <a:cs typeface="Rubik"/>
                <a:sym typeface="Rubik"/>
              </a:rPr>
              <a:t>Quantities sold can account for such a large difference. Home Office purchased a total of 51629 products as compared to 38673 products purchased by Corporate. From</a:t>
            </a:r>
            <a:r>
              <a:rPr lang="en-US" sz="3600">
                <a:solidFill>
                  <a:srgbClr val="FF3131"/>
                </a:solidFill>
                <a:latin typeface="Rubik"/>
                <a:ea typeface="Rubik"/>
                <a:cs typeface="Rubik"/>
                <a:sym typeface="Rubik"/>
              </a:rPr>
              <a:t> 51629, 24000 products were sold in 2020 alone!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92646" y="1893952"/>
          <a:ext cx="16702709" cy="6875954"/>
        </p:xfrm>
        <a:graphic>
          <a:graphicData uri="http://schemas.openxmlformats.org/drawingml/2006/table">
            <a:tbl>
              <a:tblPr/>
              <a:tblGrid>
                <a:gridCol w="3812817">
                  <a:extLst>
                    <a:ext uri="{9D8B030D-6E8A-4147-A177-3AD203B41FA5}">
                      <a16:colId xmlns:a16="http://schemas.microsoft.com/office/drawing/2014/main" val="20000"/>
                    </a:ext>
                  </a:extLst>
                </a:gridCol>
                <a:gridCol w="3108539">
                  <a:extLst>
                    <a:ext uri="{9D8B030D-6E8A-4147-A177-3AD203B41FA5}">
                      <a16:colId xmlns:a16="http://schemas.microsoft.com/office/drawing/2014/main" val="20001"/>
                    </a:ext>
                  </a:extLst>
                </a:gridCol>
                <a:gridCol w="3261043">
                  <a:extLst>
                    <a:ext uri="{9D8B030D-6E8A-4147-A177-3AD203B41FA5}">
                      <a16:colId xmlns:a16="http://schemas.microsoft.com/office/drawing/2014/main" val="20002"/>
                    </a:ext>
                  </a:extLst>
                </a:gridCol>
                <a:gridCol w="3404212">
                  <a:extLst>
                    <a:ext uri="{9D8B030D-6E8A-4147-A177-3AD203B41FA5}">
                      <a16:colId xmlns:a16="http://schemas.microsoft.com/office/drawing/2014/main" val="20003"/>
                    </a:ext>
                  </a:extLst>
                </a:gridCol>
                <a:gridCol w="3116098">
                  <a:extLst>
                    <a:ext uri="{9D8B030D-6E8A-4147-A177-3AD203B41FA5}">
                      <a16:colId xmlns:a16="http://schemas.microsoft.com/office/drawing/2014/main" val="20004"/>
                    </a:ext>
                  </a:extLst>
                </a:gridCol>
              </a:tblGrid>
              <a:tr h="1241267">
                <a:tc>
                  <a:txBody>
                    <a:bodyPr/>
                    <a:lstStyle/>
                    <a:p>
                      <a:pPr algn="ctr">
                        <a:lnSpc>
                          <a:spcPts val="3220"/>
                        </a:lnSpc>
                        <a:defRPr/>
                      </a:pPr>
                      <a:r>
                        <a:rPr lang="en-US" sz="2300">
                          <a:solidFill>
                            <a:srgbClr val="000000"/>
                          </a:solidFill>
                          <a:latin typeface="Rubik Bold"/>
                          <a:ea typeface="Rubik Bold"/>
                          <a:cs typeface="Rubik Bold"/>
                          <a:sym typeface="Rubik Bold"/>
                        </a:rPr>
                        <a:t>Region Name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Bold"/>
                          <a:ea typeface="Rubik Bold"/>
                          <a:cs typeface="Rubik Bold"/>
                          <a:sym typeface="Rubik Bold"/>
                        </a:rPr>
                        <a:t>Total Orders</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Bold"/>
                          <a:ea typeface="Rubik Bold"/>
                          <a:cs typeface="Rubik Bold"/>
                          <a:sym typeface="Rubik Bold"/>
                        </a:rPr>
                        <a:t>Total Revenue</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Bold"/>
                          <a:ea typeface="Rubik Bold"/>
                          <a:cs typeface="Rubik Bold"/>
                          <a:sym typeface="Rubik Bold"/>
                        </a:rPr>
                        <a:t>Total Customer</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220"/>
                        </a:lnSpc>
                        <a:defRPr/>
                      </a:pPr>
                      <a:r>
                        <a:rPr lang="en-US" sz="2300">
                          <a:solidFill>
                            <a:srgbClr val="000000"/>
                          </a:solidFill>
                          <a:latin typeface="Rubik Bold"/>
                          <a:ea typeface="Rubik Bold"/>
                          <a:cs typeface="Rubik Bold"/>
                          <a:sym typeface="Rubik Bold"/>
                        </a:rPr>
                        <a:t>Total Quantities</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extLst>
                  <a:ext uri="{0D108BD9-81ED-4DB2-BD59-A6C34878D82A}">
                    <a16:rowId xmlns:a16="http://schemas.microsoft.com/office/drawing/2014/main" val="10000"/>
                  </a:ext>
                </a:extLst>
              </a:tr>
              <a:tr h="938651">
                <a:tc>
                  <a:txBody>
                    <a:bodyPr/>
                    <a:lstStyle/>
                    <a:p>
                      <a:pPr algn="ctr">
                        <a:lnSpc>
                          <a:spcPts val="3919"/>
                        </a:lnSpc>
                        <a:defRPr/>
                      </a:pPr>
                      <a:r>
                        <a:rPr lang="en-US" sz="2799">
                          <a:solidFill>
                            <a:srgbClr val="000000"/>
                          </a:solidFill>
                          <a:latin typeface="Rubik"/>
                          <a:ea typeface="Rubik"/>
                          <a:cs typeface="Rubik"/>
                          <a:sym typeface="Rubik"/>
                        </a:rPr>
                        <a:t>Southern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3145</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2.89M</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1225</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28085</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extLst>
                  <a:ext uri="{0D108BD9-81ED-4DB2-BD59-A6C34878D82A}">
                    <a16:rowId xmlns:a16="http://schemas.microsoft.com/office/drawing/2014/main" val="10001"/>
                  </a:ext>
                </a:extLst>
              </a:tr>
              <a:tr h="938651">
                <a:tc>
                  <a:txBody>
                    <a:bodyPr/>
                    <a:lstStyle/>
                    <a:p>
                      <a:pPr algn="ctr">
                        <a:lnSpc>
                          <a:spcPts val="3919"/>
                        </a:lnSpc>
                        <a:defRPr/>
                      </a:pPr>
                      <a:r>
                        <a:rPr lang="en-US" sz="2799">
                          <a:solidFill>
                            <a:srgbClr val="000000"/>
                          </a:solidFill>
                          <a:latin typeface="Rubik"/>
                          <a:ea typeface="Rubik"/>
                          <a:cs typeface="Rubik"/>
                          <a:sym typeface="Rubik"/>
                        </a:rPr>
                        <a:t>Midwest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2245</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2.45M</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942</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20078</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extLst>
                  <a:ext uri="{0D108BD9-81ED-4DB2-BD59-A6C34878D82A}">
                    <a16:rowId xmlns:a16="http://schemas.microsoft.com/office/drawing/2014/main" val="10002"/>
                  </a:ext>
                </a:extLst>
              </a:tr>
              <a:tr h="938651">
                <a:tc>
                  <a:txBody>
                    <a:bodyPr/>
                    <a:lstStyle/>
                    <a:p>
                      <a:pPr algn="ctr">
                        <a:lnSpc>
                          <a:spcPts val="3919"/>
                        </a:lnSpc>
                        <a:defRPr/>
                      </a:pPr>
                      <a:r>
                        <a:rPr lang="en-US" sz="2799">
                          <a:solidFill>
                            <a:srgbClr val="000000"/>
                          </a:solidFill>
                          <a:latin typeface="Rubik"/>
                          <a:ea typeface="Rubik"/>
                          <a:cs typeface="Rubik"/>
                          <a:sym typeface="Rubik"/>
                        </a:rPr>
                        <a:t>Northeast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2439</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2.24M</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1015</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20551</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extLst>
                  <a:ext uri="{0D108BD9-81ED-4DB2-BD59-A6C34878D82A}">
                    <a16:rowId xmlns:a16="http://schemas.microsoft.com/office/drawing/2014/main" val="10003"/>
                  </a:ext>
                </a:extLst>
              </a:tr>
              <a:tr h="938651">
                <a:tc>
                  <a:txBody>
                    <a:bodyPr/>
                    <a:lstStyle/>
                    <a:p>
                      <a:pPr algn="ctr">
                        <a:lnSpc>
                          <a:spcPts val="3919"/>
                        </a:lnSpc>
                        <a:defRPr/>
                      </a:pPr>
                      <a:r>
                        <a:rPr lang="en-US" sz="2799">
                          <a:solidFill>
                            <a:srgbClr val="000000"/>
                          </a:solidFill>
                          <a:latin typeface="Rubik"/>
                          <a:ea typeface="Rubik"/>
                          <a:cs typeface="Rubik"/>
                          <a:sym typeface="Rubik"/>
                        </a:rPr>
                        <a:t>Southwest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2399</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2.18M</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1009</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18312</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extLst>
                  <a:ext uri="{0D108BD9-81ED-4DB2-BD59-A6C34878D82A}">
                    <a16:rowId xmlns:a16="http://schemas.microsoft.com/office/drawing/2014/main" val="10004"/>
                  </a:ext>
                </a:extLst>
              </a:tr>
              <a:tr h="941432">
                <a:tc>
                  <a:txBody>
                    <a:bodyPr/>
                    <a:lstStyle/>
                    <a:p>
                      <a:pPr algn="ctr">
                        <a:lnSpc>
                          <a:spcPts val="3919"/>
                        </a:lnSpc>
                        <a:defRPr/>
                      </a:pPr>
                      <a:r>
                        <a:rPr lang="en-US" sz="2799">
                          <a:solidFill>
                            <a:srgbClr val="000000"/>
                          </a:solidFill>
                          <a:latin typeface="Rubik"/>
                          <a:ea typeface="Rubik"/>
                          <a:cs typeface="Rubik"/>
                          <a:sym typeface="Rubik"/>
                        </a:rPr>
                        <a:t>Pacific Northwest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1047</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977K</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465</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7743</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E39F9F"/>
                      </a:solidFill>
                      <a:prstDash val="solid"/>
                      <a:round/>
                      <a:headEnd type="none" w="med" len="med"/>
                      <a:tailEnd type="none" w="med" len="med"/>
                    </a:lnB>
                  </a:tcPr>
                </a:tc>
                <a:extLst>
                  <a:ext uri="{0D108BD9-81ED-4DB2-BD59-A6C34878D82A}">
                    <a16:rowId xmlns:a16="http://schemas.microsoft.com/office/drawing/2014/main" val="10005"/>
                  </a:ext>
                </a:extLst>
              </a:tr>
              <a:tr h="938651">
                <a:tc>
                  <a:txBody>
                    <a:bodyPr/>
                    <a:lstStyle/>
                    <a:p>
                      <a:pPr algn="ctr">
                        <a:lnSpc>
                          <a:spcPts val="3919"/>
                        </a:lnSpc>
                        <a:defRPr/>
                      </a:pPr>
                      <a:r>
                        <a:rPr lang="en-US" sz="2799">
                          <a:solidFill>
                            <a:srgbClr val="000000"/>
                          </a:solidFill>
                          <a:latin typeface="Rubik"/>
                          <a:ea typeface="Rubik"/>
                          <a:cs typeface="Rubik"/>
                          <a:sym typeface="Rubik"/>
                        </a:rPr>
                        <a:t>New England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356</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788K</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Rubik"/>
                          <a:ea typeface="Rubik"/>
                          <a:cs typeface="Rubik"/>
                          <a:sym typeface="Rubik"/>
                        </a:rPr>
                        <a:t>164</a:t>
                      </a:r>
                      <a:endParaRPr lang="en-US" sz="110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E39F9F"/>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799" dirty="0">
                          <a:solidFill>
                            <a:srgbClr val="000000"/>
                          </a:solidFill>
                          <a:latin typeface="Rubik"/>
                          <a:ea typeface="Rubik"/>
                          <a:cs typeface="Rubik"/>
                          <a:sym typeface="Rubik"/>
                        </a:rPr>
                        <a:t>5304</a:t>
                      </a:r>
                      <a:endParaRPr lang="en-US" sz="1100" dirty="0"/>
                    </a:p>
                  </a:txBody>
                  <a:tcPr marL="190500" marR="190500" marT="190500" marB="190500" anchor="ctr">
                    <a:lnL w="38100" cap="flat" cmpd="sng" algn="ctr">
                      <a:solidFill>
                        <a:srgbClr val="E39F9F"/>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E39F9F"/>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TextBox 3"/>
          <p:cNvSpPr txBox="1"/>
          <p:nvPr/>
        </p:nvSpPr>
        <p:spPr>
          <a:xfrm>
            <a:off x="792645" y="381741"/>
            <a:ext cx="16702709" cy="847090"/>
          </a:xfrm>
          <a:prstGeom prst="rect">
            <a:avLst/>
          </a:prstGeom>
        </p:spPr>
        <p:txBody>
          <a:bodyPr wrap="square" lIns="0" tIns="0" rIns="0" bIns="0" rtlCol="0" anchor="t">
            <a:spAutoFit/>
          </a:bodyPr>
          <a:lstStyle/>
          <a:p>
            <a:pPr algn="ctr">
              <a:lnSpc>
                <a:spcPts val="6860"/>
              </a:lnSpc>
            </a:pPr>
            <a:r>
              <a:rPr lang="en-US" sz="4900" dirty="0">
                <a:solidFill>
                  <a:srgbClr val="000000"/>
                </a:solidFill>
                <a:latin typeface="Rubik"/>
                <a:ea typeface="Rubik"/>
                <a:cs typeface="Rubik"/>
                <a:sym typeface="Rubik"/>
              </a:rPr>
              <a:t>Region wise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2031</Words>
  <Application>Microsoft Office PowerPoint</Application>
  <PresentationFormat>Custom</PresentationFormat>
  <Paragraphs>184</Paragraphs>
  <Slides>13</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Six Caps</vt:lpstr>
      <vt:lpstr>Rubik</vt:lpstr>
      <vt:lpstr>Cloud</vt:lpstr>
      <vt:lpstr>Rubik Medium</vt:lpstr>
      <vt:lpstr>Calibri</vt:lpstr>
      <vt:lpstr>Helvetica World Bold</vt:lpstr>
      <vt:lpstr>Barlow Condensed Bold</vt:lpstr>
      <vt:lpstr>League Spartan</vt:lpstr>
      <vt:lpstr>Rubik Bold</vt:lpstr>
      <vt:lpstr>Canva Sans Bold</vt:lpstr>
      <vt:lpstr>TT Bluescreens Bold</vt:lpstr>
      <vt:lpstr>Cloud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Blue and Orange Abstract Patterns Buyer Presentation Listing Presentation</dc:title>
  <cp:lastModifiedBy>Rushi Kanjaria</cp:lastModifiedBy>
  <cp:revision>4</cp:revision>
  <dcterms:created xsi:type="dcterms:W3CDTF">2006-08-16T00:00:00Z</dcterms:created>
  <dcterms:modified xsi:type="dcterms:W3CDTF">2024-08-01T12:12:52Z</dcterms:modified>
  <dc:identifier>DAGMGdQOPGA</dc:identifier>
</cp:coreProperties>
</file>