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59"/>
  </p:notesMasterIdLst>
  <p:sldIdLst>
    <p:sldId id="256" r:id="rId5"/>
    <p:sldId id="258" r:id="rId6"/>
    <p:sldId id="261" r:id="rId7"/>
    <p:sldId id="341" r:id="rId8"/>
    <p:sldId id="343" r:id="rId9"/>
    <p:sldId id="344" r:id="rId10"/>
    <p:sldId id="345" r:id="rId11"/>
    <p:sldId id="346" r:id="rId12"/>
    <p:sldId id="347" r:id="rId13"/>
    <p:sldId id="342" r:id="rId14"/>
    <p:sldId id="348" r:id="rId15"/>
    <p:sldId id="349" r:id="rId16"/>
    <p:sldId id="350" r:id="rId17"/>
    <p:sldId id="351" r:id="rId18"/>
    <p:sldId id="358" r:id="rId19"/>
    <p:sldId id="352" r:id="rId20"/>
    <p:sldId id="363" r:id="rId21"/>
    <p:sldId id="353" r:id="rId22"/>
    <p:sldId id="354" r:id="rId23"/>
    <p:sldId id="377" r:id="rId24"/>
    <p:sldId id="376" r:id="rId25"/>
    <p:sldId id="378" r:id="rId26"/>
    <p:sldId id="355" r:id="rId27"/>
    <p:sldId id="356" r:id="rId28"/>
    <p:sldId id="357" r:id="rId29"/>
    <p:sldId id="304" r:id="rId30"/>
    <p:sldId id="359" r:id="rId31"/>
    <p:sldId id="360" r:id="rId32"/>
    <p:sldId id="361" r:id="rId33"/>
    <p:sldId id="362" r:id="rId34"/>
    <p:sldId id="364" r:id="rId35"/>
    <p:sldId id="366" r:id="rId36"/>
    <p:sldId id="365" r:id="rId37"/>
    <p:sldId id="369" r:id="rId38"/>
    <p:sldId id="370" r:id="rId39"/>
    <p:sldId id="368" r:id="rId40"/>
    <p:sldId id="367" r:id="rId41"/>
    <p:sldId id="371" r:id="rId42"/>
    <p:sldId id="372" r:id="rId43"/>
    <p:sldId id="373" r:id="rId44"/>
    <p:sldId id="374" r:id="rId45"/>
    <p:sldId id="375" r:id="rId46"/>
    <p:sldId id="380" r:id="rId47"/>
    <p:sldId id="381" r:id="rId48"/>
    <p:sldId id="382" r:id="rId49"/>
    <p:sldId id="383" r:id="rId50"/>
    <p:sldId id="379" r:id="rId51"/>
    <p:sldId id="384" r:id="rId52"/>
    <p:sldId id="385" r:id="rId53"/>
    <p:sldId id="387" r:id="rId54"/>
    <p:sldId id="388" r:id="rId55"/>
    <p:sldId id="386" r:id="rId56"/>
    <p:sldId id="279" r:id="rId57"/>
    <p:sldId id="280" r:id="rId58"/>
  </p:sldIdLst>
  <p:sldSz cx="9144000" cy="6858000" type="screen4x3"/>
  <p:notesSz cx="6858000" cy="9144000"/>
  <p:embeddedFontLst>
    <p:embeddedFont>
      <p:font typeface="Lato" panose="020B0604020202020204" charset="0"/>
      <p:regular r:id="rId60"/>
      <p:bold r:id="rId61"/>
      <p:italic r:id="rId62"/>
      <p:boldItalic r:id="rId63"/>
    </p:embeddedFont>
    <p:embeddedFont>
      <p:font typeface="Raleway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C5053C"/>
    <a:srgbClr val="FF0066"/>
    <a:srgbClr val="FF6699"/>
    <a:srgbClr val="A93F92"/>
    <a:srgbClr val="12BE6C"/>
    <a:srgbClr val="003366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3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0533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861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12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221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191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323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12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16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40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188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165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567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154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4373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81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17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1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1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  <p:sldLayoutId id="2147483659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9718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/>
              <a:t>Classes and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Object</a:t>
            </a:r>
            <a:br>
              <a:rPr lang="en" sz="2800" b="1" dirty="0" smtClean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</a:rPr>
              <a:t> An instance of a class. </a:t>
            </a:r>
            <a:r>
              <a:rPr lang="en-US" sz="2400" b="1" dirty="0" smtClean="0">
                <a:solidFill>
                  <a:srgbClr val="F40CC2"/>
                </a:solidFill>
              </a:rPr>
              <a:t>A physical reality. (has a room/place in the RAM)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Each object contains it’s own separate data and common code(function) to manipulate this data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6699"/>
                </a:solidFill>
              </a:rPr>
              <a:t>Are instances (variables) of type class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Objects interact with each other by sending messages. i.e. a customer object can request an account object for the bank balance.</a:t>
            </a:r>
          </a:p>
          <a:p>
            <a:pPr algn="just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92162" name="Picture 2" descr="Image result for building"/>
          <p:cNvPicPr>
            <a:picLocks noChangeAspect="1" noChangeArrowheads="1"/>
          </p:cNvPicPr>
          <p:nvPr/>
        </p:nvPicPr>
        <p:blipFill>
          <a:blip r:embed="rId3"/>
          <a:srcRect t="2394" b="14533"/>
          <a:stretch>
            <a:fillRect/>
          </a:stretch>
        </p:blipFill>
        <p:spPr bwMode="auto">
          <a:xfrm>
            <a:off x="5791200" y="4038600"/>
            <a:ext cx="3276600" cy="2667000"/>
          </a:xfrm>
          <a:prstGeom prst="rect">
            <a:avLst/>
          </a:prstGeom>
          <a:noFill/>
        </p:spPr>
      </p:pic>
      <p:pic>
        <p:nvPicPr>
          <p:cNvPr id="7" name="Picture 6" descr="mould.jfif"/>
          <p:cNvPicPr>
            <a:picLocks noChangeAspect="1"/>
          </p:cNvPicPr>
          <p:nvPr/>
        </p:nvPicPr>
        <p:blipFill>
          <a:blip r:embed="rId4"/>
          <a:srcRect l="30695" t="19072" r="34556" b="13918"/>
          <a:stretch>
            <a:fillRect/>
          </a:stretch>
        </p:blipFill>
        <p:spPr>
          <a:xfrm>
            <a:off x="2971800" y="4038600"/>
            <a:ext cx="2514600" cy="2514600"/>
          </a:xfrm>
          <a:prstGeom prst="rect">
            <a:avLst/>
          </a:prstGeom>
        </p:spPr>
      </p:pic>
      <p:pic>
        <p:nvPicPr>
          <p:cNvPr id="8" name="Picture 7" descr="Modak.jpg"/>
          <p:cNvPicPr>
            <a:picLocks noChangeAspect="1"/>
          </p:cNvPicPr>
          <p:nvPr/>
        </p:nvPicPr>
        <p:blipFill>
          <a:blip r:embed="rId5"/>
          <a:srcRect l="35834" t="24359" r="33333" b="6259"/>
          <a:stretch>
            <a:fillRect/>
          </a:stretch>
        </p:blipFill>
        <p:spPr>
          <a:xfrm>
            <a:off x="533400" y="4191000"/>
            <a:ext cx="1905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Syntax:    </a:t>
            </a:r>
            <a:r>
              <a:rPr lang="en-US" sz="2800" b="1" dirty="0" err="1" smtClean="0">
                <a:solidFill>
                  <a:srgbClr val="C00000"/>
                </a:solidFill>
              </a:rPr>
              <a:t>class_name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obj_name</a:t>
            </a:r>
            <a:r>
              <a:rPr lang="en-US" sz="2800" b="1" dirty="0" smtClean="0">
                <a:solidFill>
                  <a:srgbClr val="00B050"/>
                </a:solidFill>
              </a:rPr>
              <a:t>;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Example: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product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p1;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Accessing class members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FF0066"/>
                </a:solidFill>
              </a:rPr>
              <a:t>Class members can be accessed with object name only. </a:t>
            </a:r>
            <a:r>
              <a:rPr lang="en-US" sz="2800" b="1" dirty="0" smtClean="0">
                <a:solidFill>
                  <a:srgbClr val="0070C0"/>
                </a:solidFill>
              </a:rPr>
              <a:t>(They can not be accessed alone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Usually,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we call public member functions in the main()</a:t>
            </a:r>
          </a:p>
          <a:p>
            <a:pPr algn="just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Syntax:  </a:t>
            </a:r>
            <a:r>
              <a:rPr lang="en-US" sz="2800" b="1" dirty="0" err="1" smtClean="0">
                <a:solidFill>
                  <a:srgbClr val="C00000"/>
                </a:solidFill>
              </a:rPr>
              <a:t>obj_name.fun_name</a:t>
            </a:r>
            <a:r>
              <a:rPr lang="en-US" sz="2800" b="1" dirty="0" smtClean="0">
                <a:solidFill>
                  <a:srgbClr val="C00000"/>
                </a:solidFill>
              </a:rPr>
              <a:t>(actual-arguments);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Example: </a:t>
            </a:r>
            <a:r>
              <a:rPr lang="en-US" sz="2800" b="1" dirty="0" smtClean="0">
                <a:solidFill>
                  <a:srgbClr val="00B050"/>
                </a:solidFill>
              </a:rPr>
              <a:t>p1.getdata(1,”prncil”, 50, 5);</a:t>
            </a:r>
            <a:endParaRPr lang="en-US" sz="28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Defining Member Functions outside the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</a:rPr>
              <a:t>A member function incorporates a membership ‘identity label’ </a:t>
            </a:r>
            <a:r>
              <a:rPr lang="en-US" sz="2800" b="1" dirty="0" smtClean="0">
                <a:solidFill>
                  <a:srgbClr val="FF0066"/>
                </a:solidFill>
              </a:rPr>
              <a:t>(::)</a:t>
            </a:r>
            <a:r>
              <a:rPr lang="en-US" sz="2800" b="1" dirty="0" smtClean="0">
                <a:solidFill>
                  <a:srgbClr val="C00000"/>
                </a:solidFill>
              </a:rPr>
              <a:t> in the header . It tells the compiler which class the function belongs to.</a:t>
            </a:r>
          </a:p>
          <a:p>
            <a:pPr algn="just">
              <a:buNone/>
            </a:pPr>
            <a:endParaRPr lang="en-US" sz="2800" b="1" dirty="0" smtClean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800" b="1" dirty="0" err="1" smtClean="0">
                <a:solidFill>
                  <a:srgbClr val="12BE6C"/>
                </a:solidFill>
              </a:rPr>
              <a:t>ret_type</a:t>
            </a:r>
            <a:r>
              <a:rPr lang="en-US" sz="2800" b="1" dirty="0" smtClean="0">
                <a:solidFill>
                  <a:srgbClr val="12BE6C"/>
                </a:solidFill>
              </a:rPr>
              <a:t>  </a:t>
            </a:r>
            <a:r>
              <a:rPr lang="en-US" sz="2800" b="1" dirty="0" err="1" smtClean="0">
                <a:solidFill>
                  <a:srgbClr val="12BE6C"/>
                </a:solidFill>
              </a:rPr>
              <a:t>class_name</a:t>
            </a:r>
            <a:r>
              <a:rPr lang="en-US" sz="2800" b="1" dirty="0" smtClean="0">
                <a:solidFill>
                  <a:srgbClr val="12BE6C"/>
                </a:solidFill>
              </a:rPr>
              <a:t> </a:t>
            </a:r>
            <a:r>
              <a:rPr lang="en-US" sz="2800" b="1" dirty="0" smtClean="0">
                <a:solidFill>
                  <a:srgbClr val="FF0066"/>
                </a:solidFill>
              </a:rPr>
              <a:t>::</a:t>
            </a:r>
            <a:r>
              <a:rPr lang="en-US" sz="2800" b="1" dirty="0" smtClean="0">
                <a:solidFill>
                  <a:srgbClr val="12BE6C"/>
                </a:solidFill>
              </a:rPr>
              <a:t> </a:t>
            </a:r>
            <a:r>
              <a:rPr lang="en-US" sz="2800" b="1" dirty="0" err="1" smtClean="0">
                <a:solidFill>
                  <a:srgbClr val="12BE6C"/>
                </a:solidFill>
              </a:rPr>
              <a:t>fun_name</a:t>
            </a:r>
            <a:r>
              <a:rPr lang="en-US" sz="2800" b="1" dirty="0" smtClean="0">
                <a:solidFill>
                  <a:srgbClr val="12BE6C"/>
                </a:solidFill>
              </a:rPr>
              <a:t>(argument declaration)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	// function body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Defining Member Functions outside the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Example: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void product::</a:t>
            </a:r>
            <a:r>
              <a:rPr lang="en-US" sz="2800" b="1" dirty="0" err="1" smtClean="0">
                <a:solidFill>
                  <a:srgbClr val="00B050"/>
                </a:solidFill>
              </a:rPr>
              <a:t>get_data</a:t>
            </a:r>
            <a:r>
              <a:rPr lang="en-US" sz="2800" b="1" dirty="0" smtClean="0">
                <a:solidFill>
                  <a:srgbClr val="00B050"/>
                </a:solidFill>
              </a:rPr>
              <a:t>(</a:t>
            </a:r>
            <a:r>
              <a:rPr lang="en-US" sz="2800" b="1" dirty="0" err="1" smtClean="0">
                <a:solidFill>
                  <a:srgbClr val="00B050"/>
                </a:solidFill>
              </a:rPr>
              <a:t>int</a:t>
            </a:r>
            <a:r>
              <a:rPr lang="en-US" sz="2800" b="1" dirty="0" smtClean="0">
                <a:solidFill>
                  <a:srgbClr val="00B050"/>
                </a:solidFill>
              </a:rPr>
              <a:t> c, char n[15], </a:t>
            </a:r>
            <a:r>
              <a:rPr lang="en-US" sz="2800" b="1" dirty="0" err="1" smtClean="0">
                <a:solidFill>
                  <a:srgbClr val="00B050"/>
                </a:solidFill>
              </a:rPr>
              <a:t>int</a:t>
            </a:r>
            <a:r>
              <a:rPr lang="en-US" sz="2800" b="1" dirty="0" smtClean="0">
                <a:solidFill>
                  <a:srgbClr val="00B050"/>
                </a:solidFill>
              </a:rPr>
              <a:t> q, float p)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code=c;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strcpy</a:t>
            </a:r>
            <a:r>
              <a:rPr lang="en-US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name,n</a:t>
            </a:r>
            <a:r>
              <a:rPr lang="en-US" sz="2800" b="1" dirty="0" smtClean="0">
                <a:solidFill>
                  <a:srgbClr val="C00000"/>
                </a:solidFill>
              </a:rPr>
              <a:t>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qty=q;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price = p;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}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While passing arguments inside a member function of a class, </a:t>
            </a:r>
            <a:r>
              <a:rPr lang="en-US" sz="2600" b="1" dirty="0" smtClean="0">
                <a:solidFill>
                  <a:srgbClr val="0070C0"/>
                </a:solidFill>
              </a:rPr>
              <a:t>formal argument name and class data member names should have separate names</a:t>
            </a: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600" b="1" dirty="0" smtClean="0">
                <a:solidFill>
                  <a:srgbClr val="F40CC2"/>
                </a:solidFill>
              </a:rPr>
              <a:t>i.e. c, n, q, p for code, name, qty and price. 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Reason: </a:t>
            </a:r>
            <a:r>
              <a:rPr lang="en-US" sz="2600" b="1" dirty="0" smtClean="0">
                <a:solidFill>
                  <a:srgbClr val="FF0000"/>
                </a:solidFill>
              </a:rPr>
              <a:t>Both local and global variables are in scope and in this case </a:t>
            </a:r>
            <a:r>
              <a:rPr lang="en-US" sz="2600" b="1" dirty="0" smtClean="0">
                <a:solidFill>
                  <a:srgbClr val="00B050"/>
                </a:solidFill>
              </a:rPr>
              <a:t>local variable wins</a:t>
            </a:r>
            <a:r>
              <a:rPr lang="en-US" sz="2600" b="1" dirty="0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Defining Member Functions outside the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Example: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void product::</a:t>
            </a:r>
            <a:r>
              <a:rPr lang="en-US" sz="2800" b="1" dirty="0" err="1" smtClean="0">
                <a:solidFill>
                  <a:srgbClr val="00B050"/>
                </a:solidFill>
              </a:rPr>
              <a:t>put_data</a:t>
            </a:r>
            <a:r>
              <a:rPr lang="en-US" sz="2800" b="1" dirty="0" smtClean="0">
                <a:solidFill>
                  <a:srgbClr val="00B050"/>
                </a:solidFill>
              </a:rPr>
              <a:t>()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{ 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	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&lt;&lt;“Code=”&lt;&lt;code&lt;&lt;</a:t>
            </a:r>
            <a:r>
              <a:rPr lang="en-US" sz="2800" b="1" dirty="0" err="1" smtClean="0">
                <a:solidFill>
                  <a:srgbClr val="C00000"/>
                </a:solidFill>
              </a:rPr>
              <a:t>endl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&lt;&lt;“Name=”&lt;&lt;name&lt;&lt;</a:t>
            </a:r>
            <a:r>
              <a:rPr lang="en-US" sz="2800" b="1" dirty="0" err="1" smtClean="0">
                <a:solidFill>
                  <a:srgbClr val="C00000"/>
                </a:solidFill>
              </a:rPr>
              <a:t>endl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&lt;&lt;“Quantity=”&lt;&lt;qty&lt;&lt;</a:t>
            </a:r>
            <a:r>
              <a:rPr lang="en-US" sz="2800" b="1" dirty="0" err="1" smtClean="0">
                <a:solidFill>
                  <a:srgbClr val="C00000"/>
                </a:solidFill>
              </a:rPr>
              <a:t>endl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&lt;&lt;“Price=”&lt;&lt;price&lt;&lt;</a:t>
            </a:r>
            <a:r>
              <a:rPr lang="en-US" sz="2800" b="1" dirty="0" err="1" smtClean="0">
                <a:solidFill>
                  <a:srgbClr val="C00000"/>
                </a:solidFill>
              </a:rPr>
              <a:t>endl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}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Writing main() function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0070C0"/>
                </a:solidFill>
              </a:rPr>
              <a:t>iostream.h</a:t>
            </a:r>
            <a:r>
              <a:rPr lang="en-US" sz="2800" b="1" dirty="0" smtClean="0">
                <a:solidFill>
                  <a:srgbClr val="0070C0"/>
                </a:solidFill>
              </a:rPr>
              <a:t>&gt;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0070C0"/>
                </a:solidFill>
              </a:rPr>
              <a:t>math.h</a:t>
            </a:r>
            <a:r>
              <a:rPr lang="en-US" sz="2800" b="1" dirty="0" smtClean="0">
                <a:solidFill>
                  <a:srgbClr val="0070C0"/>
                </a:solidFill>
              </a:rPr>
              <a:t>&gt;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void main()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 </a:t>
            </a:r>
            <a:r>
              <a:rPr lang="en-US" sz="2800" b="1" dirty="0" smtClean="0">
                <a:solidFill>
                  <a:srgbClr val="00B050"/>
                </a:solidFill>
              </a:rPr>
              <a:t>product p1;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 p1.get_data(1,”Pencil”,50,5);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  p1.put_data();	</a:t>
            </a:r>
            <a:r>
              <a:rPr lang="en-US" sz="2800" b="1" dirty="0" smtClean="0">
                <a:solidFill>
                  <a:srgbClr val="0070C0"/>
                </a:solidFill>
              </a:rPr>
              <a:t>		</a:t>
            </a:r>
          </a:p>
          <a:p>
            <a:pPr algn="just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}</a:t>
            </a: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Example Program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 l="15625" t="17379" r="45000" b="11553"/>
          <a:stretch>
            <a:fillRect/>
          </a:stretch>
        </p:blipFill>
        <p:spPr bwMode="auto">
          <a:xfrm>
            <a:off x="76200" y="381000"/>
            <a:ext cx="8991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Example Program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57017" b="67892"/>
          <a:stretch>
            <a:fillRect/>
          </a:stretch>
        </p:blipFill>
        <p:spPr bwMode="auto">
          <a:xfrm>
            <a:off x="457200" y="5334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2185C5"/>
                </a:solidFill>
              </a:rPr>
              <a:t>Mrs. K.V.Bhatt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Lecturer, Information Technology,</a:t>
            </a:r>
            <a:endParaRPr lang="en"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SBMP</a:t>
            </a:r>
            <a:endParaRPr lang="e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A class with Inline functions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Defining Member Functions inside the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We can define the member functions inside the class  at the time of declaration as shown below: </a:t>
            </a:r>
            <a:r>
              <a:rPr lang="en-US" sz="2400" b="1" dirty="0" smtClean="0">
                <a:solidFill>
                  <a:srgbClr val="FF6699"/>
                </a:solidFill>
              </a:rPr>
              <a:t>declaration+ definition</a:t>
            </a:r>
          </a:p>
          <a:p>
            <a:pPr algn="just">
              <a:buNone/>
            </a:pPr>
            <a:r>
              <a:rPr lang="en-US" sz="2400" b="1" dirty="0" err="1" smtClean="0">
                <a:solidFill>
                  <a:srgbClr val="12BE6C"/>
                </a:solidFill>
              </a:rPr>
              <a:t>ret_type</a:t>
            </a:r>
            <a:r>
              <a:rPr lang="en-US" sz="2400" b="1" dirty="0" smtClean="0">
                <a:solidFill>
                  <a:srgbClr val="12BE6C"/>
                </a:solidFill>
              </a:rPr>
              <a:t>   </a:t>
            </a:r>
            <a:r>
              <a:rPr lang="en-US" sz="2400" b="1" dirty="0" err="1" smtClean="0">
                <a:solidFill>
                  <a:srgbClr val="12BE6C"/>
                </a:solidFill>
              </a:rPr>
              <a:t>fun_name</a:t>
            </a:r>
            <a:r>
              <a:rPr lang="en-US" sz="2400" b="1" dirty="0" smtClean="0">
                <a:solidFill>
                  <a:srgbClr val="12BE6C"/>
                </a:solidFill>
              </a:rPr>
              <a:t>(argument declaration)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{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// function body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void </a:t>
            </a:r>
            <a:r>
              <a:rPr lang="en-US" sz="2400" b="1" dirty="0" err="1" smtClean="0">
                <a:solidFill>
                  <a:srgbClr val="00B050"/>
                </a:solidFill>
              </a:rPr>
              <a:t>put_data</a:t>
            </a:r>
            <a:r>
              <a:rPr lang="en-US" sz="2400" b="1" dirty="0" smtClean="0">
                <a:solidFill>
                  <a:srgbClr val="00B050"/>
                </a:solidFill>
              </a:rPr>
              <a:t>()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{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             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&lt;&lt;“Code=”&lt;&lt;code&lt;&lt;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&lt;&lt;“Name=”&lt;&lt;name&lt;&lt;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&lt;&lt;“Quantity=”&lt;&lt;qty&lt;&lt;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&lt;&lt;“Price=”&lt;&lt;price&lt;&lt;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}</a:t>
            </a:r>
            <a:r>
              <a:rPr lang="en-US" sz="2400" b="1" dirty="0" smtClean="0">
                <a:solidFill>
                  <a:srgbClr val="00B050"/>
                </a:solidFill>
              </a:rPr>
              <a:t>	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24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Defining Member Functions inside the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Such function is called an </a:t>
            </a:r>
            <a:r>
              <a:rPr lang="en-US" sz="2800" b="1" dirty="0" smtClean="0">
                <a:solidFill>
                  <a:srgbClr val="FF0066"/>
                </a:solidFill>
              </a:rPr>
              <a:t>“automatic inline” </a:t>
            </a:r>
            <a:r>
              <a:rPr lang="en-US" sz="2800" b="1" dirty="0" smtClean="0">
                <a:solidFill>
                  <a:srgbClr val="7030A0"/>
                </a:solidFill>
              </a:rPr>
              <a:t>function.(</a:t>
            </a:r>
            <a:r>
              <a:rPr lang="en-US" sz="2800" b="1" u="sng" dirty="0" smtClean="0">
                <a:solidFill>
                  <a:srgbClr val="C00000"/>
                </a:solidFill>
              </a:rPr>
              <a:t>No need to write inline keyword</a:t>
            </a:r>
            <a:r>
              <a:rPr lang="en-US" sz="2800" b="1" dirty="0" smtClean="0">
                <a:solidFill>
                  <a:srgbClr val="7030A0"/>
                </a:solidFill>
              </a:rPr>
              <a:t>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 We can do it only for small functions. </a:t>
            </a:r>
            <a:r>
              <a:rPr lang="en-US" sz="2800" b="1" dirty="0" smtClean="0">
                <a:solidFill>
                  <a:srgbClr val="FF0000"/>
                </a:solidFill>
              </a:rPr>
              <a:t>(limitations!)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The member function defined outside the class is made inline by </a:t>
            </a:r>
            <a:r>
              <a:rPr lang="en-US" sz="2800" b="1" dirty="0" smtClean="0">
                <a:solidFill>
                  <a:srgbClr val="00B050"/>
                </a:solidFill>
              </a:rPr>
              <a:t>preceding it with </a:t>
            </a:r>
            <a:r>
              <a:rPr lang="en-US" sz="2800" b="1" dirty="0" smtClean="0">
                <a:solidFill>
                  <a:srgbClr val="C5053C"/>
                </a:solidFill>
              </a:rPr>
              <a:t>inline</a:t>
            </a:r>
            <a:r>
              <a:rPr lang="en-US" sz="2800" b="1" dirty="0" smtClean="0">
                <a:solidFill>
                  <a:srgbClr val="7030A0"/>
                </a:solidFill>
              </a:rPr>
              <a:t> keyword.</a:t>
            </a:r>
            <a:endParaRPr lang="en-US" sz="2800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3528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40CC2"/>
                </a:solidFill>
              </a:rPr>
              <a:t>Inline</a:t>
            </a:r>
            <a:r>
              <a:rPr lang="en-US" sz="2400" b="1" dirty="0" smtClean="0">
                <a:solidFill>
                  <a:srgbClr val="00B050"/>
                </a:solidFill>
              </a:rPr>
              <a:t> void product::</a:t>
            </a:r>
            <a:r>
              <a:rPr lang="en-US" sz="2400" b="1" dirty="0" err="1" smtClean="0">
                <a:solidFill>
                  <a:srgbClr val="00B050"/>
                </a:solidFill>
              </a:rPr>
              <a:t>put_data</a:t>
            </a:r>
            <a:r>
              <a:rPr lang="en-US" sz="2400" b="1" dirty="0" smtClean="0">
                <a:solidFill>
                  <a:srgbClr val="00B050"/>
                </a:solidFill>
              </a:rPr>
              <a:t>()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{  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   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&lt;&lt;“Code=”&lt;&lt;code&lt;&lt;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&lt;&lt;“Name=”&lt;&lt;name&lt;&lt;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&lt;&lt;“Quantity=”&lt;&lt;qty&lt;&lt;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</a:rPr>
              <a:t>&lt;&lt;“Price=”&lt;&lt;price&lt;&lt;</a:t>
            </a:r>
            <a:r>
              <a:rPr lang="en-US" sz="2400" b="1" dirty="0" err="1" smtClean="0">
                <a:solidFill>
                  <a:srgbClr val="C00000"/>
                </a:solidFill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Taking User Input inside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User Inut inside the Function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class</a:t>
            </a:r>
            <a:r>
              <a:rPr lang="en-US" sz="2800" b="1" dirty="0" smtClean="0">
                <a:solidFill>
                  <a:srgbClr val="F40CC2"/>
                </a:solidFill>
              </a:rPr>
              <a:t>  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product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private: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</a:t>
            </a:r>
            <a:r>
              <a:rPr lang="en-US" sz="2800" b="1" dirty="0" err="1" smtClean="0">
                <a:solidFill>
                  <a:srgbClr val="F40CC2"/>
                </a:solidFill>
              </a:rPr>
              <a:t>int</a:t>
            </a:r>
            <a:r>
              <a:rPr lang="en-US" sz="2800" b="1" dirty="0" smtClean="0">
                <a:solidFill>
                  <a:srgbClr val="F40CC2"/>
                </a:solidFill>
              </a:rPr>
              <a:t> code, qty;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char name[15];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float price;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public: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void </a:t>
            </a:r>
            <a:r>
              <a:rPr lang="en-US" sz="2800" b="1" dirty="0" err="1" smtClean="0">
                <a:solidFill>
                  <a:srgbClr val="F40CC2"/>
                </a:solidFill>
              </a:rPr>
              <a:t>get_data</a:t>
            </a:r>
            <a:r>
              <a:rPr lang="en-US" sz="2800" b="1" dirty="0" smtClean="0">
                <a:solidFill>
                  <a:srgbClr val="F40CC2"/>
                </a:solidFill>
              </a:rPr>
              <a:t>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void </a:t>
            </a:r>
            <a:r>
              <a:rPr lang="en-US" sz="2800" b="1" dirty="0" err="1" smtClean="0">
                <a:solidFill>
                  <a:srgbClr val="F40CC2"/>
                </a:solidFill>
              </a:rPr>
              <a:t>put_data</a:t>
            </a:r>
            <a:r>
              <a:rPr lang="en-US" sz="2800" b="1" dirty="0" smtClean="0">
                <a:solidFill>
                  <a:srgbClr val="F40CC2"/>
                </a:solidFill>
              </a:rPr>
              <a:t>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};</a:t>
            </a:r>
          </a:p>
          <a:p>
            <a:pPr algn="just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User Inut inside the Function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void product::</a:t>
            </a:r>
            <a:r>
              <a:rPr lang="en-US" sz="2800" b="1" dirty="0" err="1" smtClean="0">
                <a:solidFill>
                  <a:srgbClr val="00B050"/>
                </a:solidFill>
              </a:rPr>
              <a:t>get_data</a:t>
            </a:r>
            <a:r>
              <a:rPr lang="en-US" sz="2800" b="1" dirty="0" smtClean="0">
                <a:solidFill>
                  <a:srgbClr val="00B050"/>
                </a:solidFill>
              </a:rPr>
              <a:t>()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{</a:t>
            </a:r>
          </a:p>
          <a:p>
            <a:pPr algn="just"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&lt;&lt;“Enter the code, name, quantity and price of a product”&lt;&lt;</a:t>
            </a:r>
            <a:r>
              <a:rPr lang="en-US" sz="2800" b="1" dirty="0" err="1" smtClean="0">
                <a:solidFill>
                  <a:srgbClr val="C00000"/>
                </a:solidFill>
              </a:rPr>
              <a:t>endl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cin</a:t>
            </a:r>
            <a:r>
              <a:rPr lang="en-US" sz="2800" b="1" dirty="0" smtClean="0">
                <a:solidFill>
                  <a:srgbClr val="C00000"/>
                </a:solidFill>
              </a:rPr>
              <a:t>&gt;&gt;code&gt;&gt;name&gt;&gt;qty&gt;&gt;price;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}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Every class  contains input() and output()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Introducing a function which performs some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Define a class named “product”, having code, name, quantity and price as data members. Provide setter()</a:t>
            </a:r>
            <a:r>
              <a:rPr lang="en-US" sz="2800" b="1" dirty="0" smtClean="0">
                <a:solidFill>
                  <a:srgbClr val="F40CC2"/>
                </a:solidFill>
              </a:rPr>
              <a:t>(input)</a:t>
            </a:r>
            <a:r>
              <a:rPr lang="en-US" sz="2800" b="1" dirty="0" smtClean="0">
                <a:solidFill>
                  <a:srgbClr val="00B050"/>
                </a:solidFill>
              </a:rPr>
              <a:t> and getter() </a:t>
            </a:r>
            <a:r>
              <a:rPr lang="en-US" sz="2800" b="1" dirty="0" smtClean="0">
                <a:solidFill>
                  <a:srgbClr val="F40CC2"/>
                </a:solidFill>
              </a:rPr>
              <a:t>(output) </a:t>
            </a:r>
            <a:r>
              <a:rPr lang="en-US" sz="2800" b="1" dirty="0" smtClean="0">
                <a:solidFill>
                  <a:srgbClr val="00B050"/>
                </a:solidFill>
              </a:rPr>
              <a:t>functions.	</a:t>
            </a:r>
            <a:r>
              <a:rPr lang="en-US" sz="2800" b="1" dirty="0" smtClean="0">
                <a:solidFill>
                  <a:srgbClr val="0070C0"/>
                </a:solidFill>
              </a:rPr>
              <a:t>Develop a function to calculate the total valuation or investment made for a particular product.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FF0066"/>
                </a:solidFill>
              </a:rPr>
              <a:t>Write a C++ program to create instance(object) of a product class and test the functionality of the same class.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Implementing Logic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class</a:t>
            </a:r>
            <a:r>
              <a:rPr lang="en-US" sz="2800" b="1" dirty="0" smtClean="0">
                <a:solidFill>
                  <a:srgbClr val="F40CC2"/>
                </a:solidFill>
              </a:rPr>
              <a:t>  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product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private: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</a:t>
            </a:r>
            <a:r>
              <a:rPr lang="en-US" sz="2800" b="1" dirty="0" err="1" smtClean="0">
                <a:solidFill>
                  <a:srgbClr val="F40CC2"/>
                </a:solidFill>
              </a:rPr>
              <a:t>int</a:t>
            </a:r>
            <a:r>
              <a:rPr lang="en-US" sz="2800" b="1" dirty="0" smtClean="0">
                <a:solidFill>
                  <a:srgbClr val="F40CC2"/>
                </a:solidFill>
              </a:rPr>
              <a:t> code, qty;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char name[15];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float price;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public: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void </a:t>
            </a:r>
            <a:r>
              <a:rPr lang="en-US" sz="2800" b="1" dirty="0" err="1" smtClean="0">
                <a:solidFill>
                  <a:srgbClr val="F40CC2"/>
                </a:solidFill>
              </a:rPr>
              <a:t>get_data</a:t>
            </a:r>
            <a:r>
              <a:rPr lang="en-US" sz="2800" b="1" dirty="0" smtClean="0">
                <a:solidFill>
                  <a:srgbClr val="F40CC2"/>
                </a:solidFill>
              </a:rPr>
              <a:t>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void </a:t>
            </a:r>
            <a:r>
              <a:rPr lang="en-US" sz="2800" b="1" dirty="0" err="1" smtClean="0">
                <a:solidFill>
                  <a:srgbClr val="F40CC2"/>
                </a:solidFill>
              </a:rPr>
              <a:t>put_data</a:t>
            </a:r>
            <a:r>
              <a:rPr lang="en-US" sz="2800" b="1" dirty="0" smtClean="0">
                <a:solidFill>
                  <a:srgbClr val="F40CC2"/>
                </a:solidFill>
              </a:rPr>
              <a:t>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float valuation();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};</a:t>
            </a:r>
          </a:p>
          <a:p>
            <a:pPr algn="just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rgbClr val="002060"/>
                </a:solidFill>
              </a:rPr>
              <a:t>Learning Outcomes</a:t>
            </a:r>
            <a:endParaRPr lang="en" sz="32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n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" sz="2800" b="1" dirty="0" smtClean="0">
                <a:solidFill>
                  <a:schemeClr val="accent6"/>
                </a:solidFill>
              </a:rPr>
              <a:t>Define class and object.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6"/>
                </a:solidFill>
              </a:rPr>
              <a:t>Declare a class and instantiate an object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6"/>
                </a:solidFill>
              </a:rPr>
              <a:t> Write a sample program to test functionality of a class and an object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 smtClean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 smtClean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 smtClean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Implementing Logic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float product::valuation()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return (price*qty);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}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Writing main() function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A93F92"/>
                </a:solidFill>
              </a:rPr>
              <a:t>#include&lt;</a:t>
            </a:r>
            <a:r>
              <a:rPr lang="en-US" sz="2800" b="1" dirty="0" err="1" smtClean="0">
                <a:solidFill>
                  <a:srgbClr val="A93F92"/>
                </a:solidFill>
              </a:rPr>
              <a:t>iostream.h</a:t>
            </a:r>
            <a:r>
              <a:rPr lang="en-US" sz="2800" b="1" dirty="0" smtClean="0">
                <a:solidFill>
                  <a:srgbClr val="A93F92"/>
                </a:solidFill>
              </a:rPr>
              <a:t>&gt;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A93F92"/>
                </a:solidFill>
              </a:rPr>
              <a:t>#include&lt;</a:t>
            </a:r>
            <a:r>
              <a:rPr lang="en-US" sz="2800" b="1" dirty="0" err="1" smtClean="0">
                <a:solidFill>
                  <a:srgbClr val="A93F92"/>
                </a:solidFill>
              </a:rPr>
              <a:t>math.h</a:t>
            </a:r>
            <a:r>
              <a:rPr lang="en-US" sz="2800" b="1" dirty="0" smtClean="0">
                <a:solidFill>
                  <a:srgbClr val="A93F92"/>
                </a:solidFill>
              </a:rPr>
              <a:t>&gt;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void main()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 </a:t>
            </a:r>
            <a:r>
              <a:rPr lang="en-US" sz="2800" b="1" dirty="0" smtClean="0">
                <a:solidFill>
                  <a:srgbClr val="00B050"/>
                </a:solidFill>
              </a:rPr>
              <a:t>product p1;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 p1.get_data();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 </a:t>
            </a:r>
            <a:r>
              <a:rPr lang="en-US" sz="2800" b="1" dirty="0" smtClean="0">
                <a:solidFill>
                  <a:srgbClr val="F40CC2"/>
                </a:solidFill>
              </a:rPr>
              <a:t>float </a:t>
            </a:r>
            <a:r>
              <a:rPr lang="en-US" sz="2800" b="1" dirty="0" err="1" smtClean="0">
                <a:solidFill>
                  <a:srgbClr val="F40CC2"/>
                </a:solidFill>
              </a:rPr>
              <a:t>val</a:t>
            </a:r>
            <a:r>
              <a:rPr lang="en-US" sz="2800" b="1" dirty="0" smtClean="0">
                <a:solidFill>
                  <a:srgbClr val="00B050"/>
                </a:solidFill>
              </a:rPr>
              <a:t>= </a:t>
            </a:r>
            <a:r>
              <a:rPr lang="en-US" sz="2800" b="1" dirty="0" smtClean="0">
                <a:solidFill>
                  <a:srgbClr val="C00000"/>
                </a:solidFill>
              </a:rPr>
              <a:t>p1.valuation();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 </a:t>
            </a:r>
            <a:r>
              <a:rPr lang="en-US" sz="2800" b="1" dirty="0" err="1" smtClean="0">
                <a:solidFill>
                  <a:srgbClr val="00B050"/>
                </a:solidFill>
              </a:rPr>
              <a:t>cout</a:t>
            </a:r>
            <a:r>
              <a:rPr lang="en-US" sz="2800" b="1" dirty="0" smtClean="0">
                <a:solidFill>
                  <a:srgbClr val="00B050"/>
                </a:solidFill>
              </a:rPr>
              <a:t>&lt;&lt;“The details for product1 are:”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 p1.put_data();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     </a:t>
            </a:r>
            <a:r>
              <a:rPr lang="en-US" sz="2800" b="1" dirty="0" err="1" smtClean="0">
                <a:solidFill>
                  <a:srgbClr val="00B050"/>
                </a:solidFill>
              </a:rPr>
              <a:t>cout</a:t>
            </a:r>
            <a:r>
              <a:rPr lang="en-US" sz="2800" b="1" dirty="0" smtClean="0">
                <a:solidFill>
                  <a:srgbClr val="00B050"/>
                </a:solidFill>
              </a:rPr>
              <a:t>&lt;&lt;“Valuation=”&lt;&lt;</a:t>
            </a:r>
            <a:r>
              <a:rPr lang="en-US" sz="2800" b="1" dirty="0" err="1" smtClean="0">
                <a:solidFill>
                  <a:srgbClr val="00B050"/>
                </a:solidFill>
              </a:rPr>
              <a:t>val</a:t>
            </a:r>
            <a:r>
              <a:rPr lang="en-US" sz="2800" b="1" dirty="0" smtClean="0">
                <a:solidFill>
                  <a:srgbClr val="00B050"/>
                </a:solidFill>
              </a:rPr>
              <a:t>;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}</a:t>
            </a: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Practice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Statement#`1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Define a class named “Employee”, having code, level and basic salary as data members. Provide setter()</a:t>
            </a:r>
            <a:r>
              <a:rPr lang="en-US" sz="2800" b="1" dirty="0" smtClean="0">
                <a:solidFill>
                  <a:srgbClr val="F40CC2"/>
                </a:solidFill>
              </a:rPr>
              <a:t>(input)</a:t>
            </a:r>
            <a:r>
              <a:rPr lang="en-US" sz="2800" b="1" dirty="0" smtClean="0">
                <a:solidFill>
                  <a:srgbClr val="00B050"/>
                </a:solidFill>
              </a:rPr>
              <a:t> and getter() </a:t>
            </a:r>
            <a:r>
              <a:rPr lang="en-US" sz="2800" b="1" dirty="0" smtClean="0">
                <a:solidFill>
                  <a:srgbClr val="F40CC2"/>
                </a:solidFill>
              </a:rPr>
              <a:t>(output) </a:t>
            </a:r>
            <a:r>
              <a:rPr lang="en-US" sz="2800" b="1" dirty="0" smtClean="0">
                <a:solidFill>
                  <a:srgbClr val="00B050"/>
                </a:solidFill>
              </a:rPr>
              <a:t>functions.	</a:t>
            </a:r>
            <a:r>
              <a:rPr lang="en-US" sz="2800" b="1" dirty="0" smtClean="0">
                <a:solidFill>
                  <a:srgbClr val="0070C0"/>
                </a:solidFill>
              </a:rPr>
              <a:t>Develop a function to calculate the gross salary of the employee. HRA of 50%, DA of 95% and EA of 5% is given to the employee on his basic salary.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FF0066"/>
                </a:solidFill>
              </a:rPr>
              <a:t>Write a C++ program to create instance(object) of Employee class and test the functionality of the same class.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Statement#`2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Define a class named “</a:t>
            </a:r>
            <a:r>
              <a:rPr lang="en-US" sz="2800" b="1" dirty="0" err="1" smtClean="0">
                <a:solidFill>
                  <a:srgbClr val="00B050"/>
                </a:solidFill>
              </a:rPr>
              <a:t>ElecBill</a:t>
            </a:r>
            <a:r>
              <a:rPr lang="en-US" sz="2800" b="1" dirty="0" smtClean="0">
                <a:solidFill>
                  <a:srgbClr val="00B050"/>
                </a:solidFill>
              </a:rPr>
              <a:t>”, having consumer code, name and number of units as data members. Provide setter()</a:t>
            </a:r>
            <a:r>
              <a:rPr lang="en-US" sz="2800" b="1" dirty="0" smtClean="0">
                <a:solidFill>
                  <a:srgbClr val="F40CC2"/>
                </a:solidFill>
              </a:rPr>
              <a:t>(input)</a:t>
            </a:r>
            <a:r>
              <a:rPr lang="en-US" sz="2800" b="1" dirty="0" smtClean="0">
                <a:solidFill>
                  <a:srgbClr val="00B050"/>
                </a:solidFill>
              </a:rPr>
              <a:t> and getter() </a:t>
            </a:r>
            <a:r>
              <a:rPr lang="en-US" sz="2800" b="1" dirty="0" smtClean="0">
                <a:solidFill>
                  <a:srgbClr val="F40CC2"/>
                </a:solidFill>
              </a:rPr>
              <a:t>(output) </a:t>
            </a:r>
            <a:r>
              <a:rPr lang="en-US" sz="2800" b="1" dirty="0" smtClean="0">
                <a:solidFill>
                  <a:srgbClr val="00B050"/>
                </a:solidFill>
              </a:rPr>
              <a:t>functions.	</a:t>
            </a:r>
            <a:r>
              <a:rPr lang="en-US" sz="2800" b="1" dirty="0" smtClean="0">
                <a:solidFill>
                  <a:srgbClr val="0070C0"/>
                </a:solidFill>
              </a:rPr>
              <a:t>Develop a function to calculate the total electric bill for the consumer. (Problem is given in the next slide)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FF0066"/>
                </a:solidFill>
              </a:rPr>
              <a:t>Write a C++ program to create instance(object) of </a:t>
            </a:r>
            <a:r>
              <a:rPr lang="en-US" sz="2800" b="1" dirty="0" err="1" smtClean="0">
                <a:solidFill>
                  <a:srgbClr val="FF0066"/>
                </a:solidFill>
              </a:rPr>
              <a:t>ElecBill</a:t>
            </a:r>
            <a:r>
              <a:rPr lang="en-US" sz="2800" b="1" dirty="0" smtClean="0">
                <a:solidFill>
                  <a:srgbClr val="FF0066"/>
                </a:solidFill>
              </a:rPr>
              <a:t> class and test the functionality of the same class.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Statement#`2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8750" t="56990" r="20625" b="18391"/>
          <a:stretch>
            <a:fillRect/>
          </a:stretch>
        </p:blipFill>
        <p:spPr bwMode="auto">
          <a:xfrm>
            <a:off x="533400" y="533400"/>
            <a:ext cx="8305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365760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State Govt. has imposed 4% of bill and Central Govt. has imposed 3% of bill. So calculate the total bill amount which includes state and central govt. tax.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Statement#`1.1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Define a class named “Employee”, having code, name, level and basic salary as data members. Provide setter()</a:t>
            </a:r>
            <a:r>
              <a:rPr lang="en-US" sz="2800" b="1" dirty="0" smtClean="0">
                <a:solidFill>
                  <a:srgbClr val="F40CC2"/>
                </a:solidFill>
              </a:rPr>
              <a:t>(input)</a:t>
            </a:r>
            <a:r>
              <a:rPr lang="en-US" sz="2800" b="1" dirty="0" smtClean="0">
                <a:solidFill>
                  <a:srgbClr val="00B050"/>
                </a:solidFill>
              </a:rPr>
              <a:t> and getter() </a:t>
            </a:r>
            <a:r>
              <a:rPr lang="en-US" sz="2800" b="1" dirty="0" smtClean="0">
                <a:solidFill>
                  <a:srgbClr val="F40CC2"/>
                </a:solidFill>
              </a:rPr>
              <a:t>(output) </a:t>
            </a:r>
            <a:r>
              <a:rPr lang="en-US" sz="2800" b="1" dirty="0" smtClean="0">
                <a:solidFill>
                  <a:srgbClr val="00B050"/>
                </a:solidFill>
              </a:rPr>
              <a:t>functions.	</a:t>
            </a:r>
            <a:r>
              <a:rPr lang="en-US" sz="2800" b="1" dirty="0" smtClean="0">
                <a:solidFill>
                  <a:srgbClr val="0070C0"/>
                </a:solidFill>
              </a:rPr>
              <a:t>Develop a function to calculate the net salary of an employee. (See the next slide for the employee allowances and taxes)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FF0066"/>
                </a:solidFill>
              </a:rPr>
              <a:t>Write a C++ program to create instance(object) of Employee class and test the functionality of the same class.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23125" t="30194" r="26250" b="4563"/>
          <a:stretch>
            <a:fillRect/>
          </a:stretch>
        </p:blipFill>
        <p:spPr bwMode="auto">
          <a:xfrm>
            <a:off x="304800" y="6096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Arrays within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Define a class named “Student”, having id number, name and marks of 5 subjects as  data members. Provide setter()</a:t>
            </a:r>
            <a:r>
              <a:rPr lang="en-US" sz="2800" b="1" dirty="0" smtClean="0">
                <a:solidFill>
                  <a:srgbClr val="F40CC2"/>
                </a:solidFill>
              </a:rPr>
              <a:t>(input)</a:t>
            </a:r>
            <a:r>
              <a:rPr lang="en-US" sz="2800" b="1" dirty="0" smtClean="0">
                <a:solidFill>
                  <a:srgbClr val="00B050"/>
                </a:solidFill>
              </a:rPr>
              <a:t> and getter() </a:t>
            </a:r>
            <a:r>
              <a:rPr lang="en-US" sz="2800" b="1" dirty="0" smtClean="0">
                <a:solidFill>
                  <a:srgbClr val="F40CC2"/>
                </a:solidFill>
              </a:rPr>
              <a:t>(output) </a:t>
            </a:r>
            <a:r>
              <a:rPr lang="en-US" sz="2800" b="1" dirty="0" smtClean="0">
                <a:solidFill>
                  <a:srgbClr val="00B050"/>
                </a:solidFill>
              </a:rPr>
              <a:t>functions.	</a:t>
            </a:r>
            <a:r>
              <a:rPr lang="en-US" sz="2800" b="1" dirty="0" smtClean="0">
                <a:solidFill>
                  <a:srgbClr val="0070C0"/>
                </a:solidFill>
              </a:rPr>
              <a:t>Develop a member function to calculate the average marks of a student.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FF0066"/>
                </a:solidFill>
              </a:rPr>
              <a:t>Write a C++ program to create instance(object) of Student class and test the functionality of the same class.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Class</a:t>
            </a:r>
            <a:br>
              <a:rPr lang="en" sz="2800" b="1" dirty="0" smtClean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</a:rPr>
              <a:t>A  “Template” or “Blue Print” or “mould” which declares data and code(function) inside it.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</a:rPr>
              <a:t>We can create a </a:t>
            </a:r>
            <a:r>
              <a:rPr lang="en-US" sz="2400" b="1" u="sng" dirty="0" smtClean="0">
                <a:solidFill>
                  <a:srgbClr val="7030A0"/>
                </a:solidFill>
              </a:rPr>
              <a:t>user defined data type </a:t>
            </a:r>
            <a:r>
              <a:rPr lang="en-US" sz="2400" b="1" dirty="0" smtClean="0">
                <a:solidFill>
                  <a:srgbClr val="7030A0"/>
                </a:solidFill>
              </a:rPr>
              <a:t>in C++ using class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It is a logical reality from which we can create n no. of instances i.e. from a mould, we can create so many idols, from a blue print (plan/design/pattern), we can construct so many buildings physically, etc.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u="sng" dirty="0" smtClean="0">
                <a:solidFill>
                  <a:srgbClr val="F40CC2"/>
                </a:solidFill>
              </a:rPr>
              <a:t>A class is a collection of objects of similar types.</a:t>
            </a:r>
          </a:p>
          <a:p>
            <a:pPr algn="just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73730" name="Picture 2" descr="Image result for blue print mea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114800"/>
            <a:ext cx="2667000" cy="2133600"/>
          </a:xfrm>
          <a:prstGeom prst="rect">
            <a:avLst/>
          </a:prstGeom>
          <a:noFill/>
        </p:spPr>
      </p:pic>
      <p:pic>
        <p:nvPicPr>
          <p:cNvPr id="7" name="Picture 6" descr="mould.jfif"/>
          <p:cNvPicPr>
            <a:picLocks noChangeAspect="1"/>
          </p:cNvPicPr>
          <p:nvPr/>
        </p:nvPicPr>
        <p:blipFill>
          <a:blip r:embed="rId4"/>
          <a:srcRect l="66667" t="18182" b="18182"/>
          <a:stretch>
            <a:fillRect/>
          </a:stretch>
        </p:blipFill>
        <p:spPr>
          <a:xfrm>
            <a:off x="3657600" y="4191000"/>
            <a:ext cx="2362200" cy="2133600"/>
          </a:xfrm>
          <a:prstGeom prst="rect">
            <a:avLst/>
          </a:prstGeom>
        </p:spPr>
      </p:pic>
      <p:pic>
        <p:nvPicPr>
          <p:cNvPr id="60418" name="Picture 2" descr="Image result for modak moulds"/>
          <p:cNvPicPr>
            <a:picLocks noChangeAspect="1" noChangeArrowheads="1"/>
          </p:cNvPicPr>
          <p:nvPr/>
        </p:nvPicPr>
        <p:blipFill>
          <a:blip r:embed="rId5"/>
          <a:srcRect l="9600" t="17487" r="10400" b="16939"/>
          <a:stretch>
            <a:fillRect/>
          </a:stretch>
        </p:blipFill>
        <p:spPr bwMode="auto">
          <a:xfrm>
            <a:off x="304800" y="4343400"/>
            <a:ext cx="28194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Array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</a:rPr>
              <a:t> We can create an array of objects in the similar manner as we create array of primary types.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Syntax:  </a:t>
            </a:r>
            <a:r>
              <a:rPr lang="en-US" sz="2800" b="1" dirty="0" err="1" smtClean="0">
                <a:solidFill>
                  <a:srgbClr val="00B050"/>
                </a:solidFill>
              </a:rPr>
              <a:t>class_name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obj</a:t>
            </a:r>
            <a:r>
              <a:rPr lang="en-US" sz="2800" b="1" dirty="0" smtClean="0">
                <a:solidFill>
                  <a:srgbClr val="00B050"/>
                </a:solidFill>
              </a:rPr>
              <a:t>[size];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Example: </a:t>
            </a:r>
            <a:r>
              <a:rPr lang="en-US" sz="2800" b="1" dirty="0" smtClean="0">
                <a:solidFill>
                  <a:srgbClr val="FF0066"/>
                </a:solidFill>
              </a:rPr>
              <a:t>product p[3];	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FF0066"/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The above statement will create 3 objects of class product physically in the RAM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Problem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Define a class named “product”, having code, name, quantity and price as data members. Provide setter()</a:t>
            </a:r>
            <a:r>
              <a:rPr lang="en-US" sz="2800" b="1" dirty="0" smtClean="0">
                <a:solidFill>
                  <a:srgbClr val="F40CC2"/>
                </a:solidFill>
              </a:rPr>
              <a:t>(input)</a:t>
            </a:r>
            <a:r>
              <a:rPr lang="en-US" sz="2800" b="1" dirty="0" smtClean="0">
                <a:solidFill>
                  <a:srgbClr val="00B050"/>
                </a:solidFill>
              </a:rPr>
              <a:t> and getter() </a:t>
            </a:r>
            <a:r>
              <a:rPr lang="en-US" sz="2800" b="1" dirty="0" smtClean="0">
                <a:solidFill>
                  <a:srgbClr val="F40CC2"/>
                </a:solidFill>
              </a:rPr>
              <a:t>(output) </a:t>
            </a:r>
            <a:r>
              <a:rPr lang="en-US" sz="2800" b="1" dirty="0" smtClean="0">
                <a:solidFill>
                  <a:srgbClr val="00B050"/>
                </a:solidFill>
              </a:rPr>
              <a:t>functions.	</a:t>
            </a:r>
            <a:r>
              <a:rPr lang="en-US" sz="2800" b="1" dirty="0" smtClean="0">
                <a:solidFill>
                  <a:srgbClr val="0070C0"/>
                </a:solidFill>
              </a:rPr>
              <a:t>Develop a function to calculate the total valuation or investment made for a particular product.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	</a:t>
            </a:r>
            <a:r>
              <a:rPr lang="en-US" sz="2800" b="1" dirty="0" smtClean="0">
                <a:solidFill>
                  <a:srgbClr val="FF0066"/>
                </a:solidFill>
              </a:rPr>
              <a:t>Write a C++ program to create </a:t>
            </a:r>
            <a:r>
              <a:rPr lang="en-US" sz="2800" b="1" u="sng" dirty="0" smtClean="0">
                <a:solidFill>
                  <a:srgbClr val="7030A0"/>
                </a:solidFill>
              </a:rPr>
              <a:t>some  instances of a product class(using array of objects)</a:t>
            </a:r>
            <a:r>
              <a:rPr lang="en-US" sz="2800" b="1" dirty="0" smtClean="0">
                <a:solidFill>
                  <a:srgbClr val="FF0066"/>
                </a:solidFill>
              </a:rPr>
              <a:t> and test the functionality of the same class.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Also calculate total investment made for all products by the shopkeeper.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Passing object as an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Object as an argument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</a:rPr>
              <a:t> We can pass object as an argument like any other primary data types.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To achieve this, the formal argument data type must be the class type of which the object is being passed.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Object as an argument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6875" t="17379" r="21875" b="20874"/>
          <a:stretch>
            <a:fillRect/>
          </a:stretch>
        </p:blipFill>
        <p:spPr bwMode="auto">
          <a:xfrm>
            <a:off x="152400" y="5334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Object as an argument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6250" t="23204" r="41250" b="23204"/>
          <a:stretch>
            <a:fillRect/>
          </a:stretch>
        </p:blipFill>
        <p:spPr bwMode="auto">
          <a:xfrm>
            <a:off x="304800" y="762000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Output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60" r="50675" b="50000"/>
          <a:stretch>
            <a:fillRect/>
          </a:stretch>
        </p:blipFill>
        <p:spPr bwMode="auto">
          <a:xfrm>
            <a:off x="304800" y="762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381000" y="2971799"/>
            <a:ext cx="8534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Returning object from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Returning an object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</a:rPr>
              <a:t> We can an object from the function similar to </a:t>
            </a:r>
            <a:r>
              <a:rPr lang="en-US" sz="2800" b="1" dirty="0" err="1" smtClean="0">
                <a:solidFill>
                  <a:srgbClr val="C00000"/>
                </a:solidFill>
              </a:rPr>
              <a:t>othe</a:t>
            </a:r>
            <a:r>
              <a:rPr lang="en-US" sz="2800" b="1" dirty="0" smtClean="0">
                <a:solidFill>
                  <a:srgbClr val="C00000"/>
                </a:solidFill>
              </a:rPr>
              <a:t> primary data types.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To achieve this, the return type of the function must be the type of the class.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Inside the caller, the variable which receives this object must be of same class type.</a:t>
            </a:r>
          </a:p>
          <a:p>
            <a:pPr algn="just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Class Declaration</a:t>
            </a:r>
            <a:br>
              <a:rPr lang="en" sz="2800" b="1" dirty="0" smtClean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class</a:t>
            </a:r>
            <a:r>
              <a:rPr lang="en-US" sz="2800" b="1" dirty="0" smtClean="0">
                <a:solidFill>
                  <a:srgbClr val="F40CC2"/>
                </a:solidFill>
              </a:rPr>
              <a:t>   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</a:rPr>
              <a:t>class_name</a:t>
            </a:r>
            <a:endParaRPr lang="en-US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private: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variable declarations;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function declarations;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public: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variable declarations;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function declarations;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};</a:t>
            </a:r>
          </a:p>
          <a:p>
            <a:pPr algn="just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Returning an object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6250" t="17379" r="22500" b="20874"/>
          <a:stretch>
            <a:fillRect/>
          </a:stretch>
        </p:blipFill>
        <p:spPr bwMode="auto">
          <a:xfrm>
            <a:off x="228600" y="609600"/>
            <a:ext cx="8610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Returning an object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6875" t="20874" r="44375" b="23204"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Returning an object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51380" b="60224"/>
          <a:stretch>
            <a:fillRect/>
          </a:stretch>
        </p:blipFill>
        <p:spPr bwMode="auto">
          <a:xfrm>
            <a:off x="457200" y="8382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m</a:t>
            </a:r>
            <a:r>
              <a:rPr lang="en" sz="2400" dirty="0" smtClean="0">
                <a:solidFill>
                  <a:srgbClr val="FFFFFF"/>
                </a:solidFill>
              </a:rPr>
              <a:t>anish_ratilal2002@yahoo.com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28600" y="1905000"/>
            <a:ext cx="8229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</a:rPr>
              <a:t>Object oriented programming with C++, </a:t>
            </a:r>
            <a:r>
              <a:rPr lang="en-US" sz="2400" dirty="0" smtClean="0">
                <a:solidFill>
                  <a:srgbClr val="002060"/>
                </a:solidFill>
              </a:rPr>
              <a:t>E Balagurusamy, Tata McGraw-Hill Publishing Company Limited, New Delhi</a:t>
            </a:r>
            <a:endParaRPr lang="en" sz="2400" u="sng" dirty="0">
              <a:solidFill>
                <a:srgbClr val="002060"/>
              </a:solidFill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Class Declaration</a:t>
            </a:r>
            <a:br>
              <a:rPr lang="en" sz="2800" b="1" dirty="0" smtClean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7030A0"/>
                </a:solidFill>
              </a:rPr>
              <a:t>class body -&gt; </a:t>
            </a:r>
            <a:r>
              <a:rPr lang="en-US" sz="2800" b="1" dirty="0" smtClean="0">
                <a:solidFill>
                  <a:srgbClr val="FF6699"/>
                </a:solidFill>
              </a:rPr>
              <a:t>declaration of variables and functions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7030A0"/>
                </a:solidFill>
              </a:rPr>
              <a:t>class members-&gt;</a:t>
            </a:r>
            <a:r>
              <a:rPr lang="en-US" sz="2800" b="1" dirty="0" smtClean="0">
                <a:solidFill>
                  <a:srgbClr val="C00000"/>
                </a:solidFill>
              </a:rPr>
              <a:t>variables and functions declared inside a class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7030A0"/>
                </a:solidFill>
              </a:rPr>
              <a:t>private, public -&gt; </a:t>
            </a:r>
            <a:r>
              <a:rPr lang="en-US" sz="2800" b="1" dirty="0" smtClean="0">
                <a:solidFill>
                  <a:srgbClr val="00B050"/>
                </a:solidFill>
              </a:rPr>
              <a:t>visibility labels.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7030A0"/>
                </a:solidFill>
              </a:rPr>
              <a:t>data members-&gt;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variables declared inside a class</a:t>
            </a:r>
            <a:r>
              <a:rPr lang="en-US" sz="2800" b="1" dirty="0" smtClean="0">
                <a:solidFill>
                  <a:srgbClr val="7030A0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7030A0"/>
                </a:solidFill>
              </a:rPr>
              <a:t>function members-&gt; </a:t>
            </a:r>
            <a:r>
              <a:rPr lang="en-US" sz="2800" b="1" dirty="0" smtClean="0">
                <a:solidFill>
                  <a:srgbClr val="F40CC2"/>
                </a:solidFill>
              </a:rPr>
              <a:t>functions declared inside a class.</a:t>
            </a:r>
          </a:p>
          <a:p>
            <a:pPr algn="just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Encapsulation: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The binding of data and functions together into a single class type variable.</a:t>
            </a:r>
          </a:p>
          <a:p>
            <a:pPr algn="just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By default, the members of a class are private. </a:t>
            </a:r>
            <a:r>
              <a:rPr lang="en-US" sz="2800" b="1" dirty="0" smtClean="0">
                <a:solidFill>
                  <a:srgbClr val="FF0066"/>
                </a:solidFill>
              </a:rPr>
              <a:t>(i.e. when both the labels private and public are missing)</a:t>
            </a:r>
            <a:endParaRPr lang="en-US" sz="2600" b="1" dirty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Only public member functions can have access to the private data members and private functions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Public members (both data and functions) can be accessed from outside the class i.e. main()</a:t>
            </a:r>
            <a:endParaRPr lang="en-US" sz="26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 smtClean="0">
                <a:solidFill>
                  <a:srgbClr val="002060"/>
                </a:solidFill>
              </a:rPr>
              <a:t>Class Example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class</a:t>
            </a:r>
            <a:r>
              <a:rPr lang="en-US" sz="2800" b="1" dirty="0" smtClean="0">
                <a:solidFill>
                  <a:srgbClr val="F40CC2"/>
                </a:solidFill>
              </a:rPr>
              <a:t>  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product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{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private: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</a:t>
            </a:r>
            <a:r>
              <a:rPr lang="en-US" sz="2800" b="1" dirty="0" err="1" smtClean="0">
                <a:solidFill>
                  <a:srgbClr val="F40CC2"/>
                </a:solidFill>
              </a:rPr>
              <a:t>int</a:t>
            </a:r>
            <a:r>
              <a:rPr lang="en-US" sz="2800" b="1" dirty="0" smtClean="0">
                <a:solidFill>
                  <a:srgbClr val="F40CC2"/>
                </a:solidFill>
              </a:rPr>
              <a:t> code, qty;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char name[15];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float price;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public: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void </a:t>
            </a:r>
            <a:r>
              <a:rPr lang="en-US" sz="2800" b="1" dirty="0" err="1" smtClean="0">
                <a:solidFill>
                  <a:srgbClr val="F40CC2"/>
                </a:solidFill>
              </a:rPr>
              <a:t>get_data</a:t>
            </a:r>
            <a:r>
              <a:rPr lang="en-US" sz="2800" b="1" dirty="0" smtClean="0">
                <a:solidFill>
                  <a:srgbClr val="F40CC2"/>
                </a:solidFill>
              </a:rPr>
              <a:t>(</a:t>
            </a:r>
            <a:r>
              <a:rPr lang="en-US" sz="2800" b="1" dirty="0" err="1" smtClean="0">
                <a:solidFill>
                  <a:srgbClr val="F40CC2"/>
                </a:solidFill>
              </a:rPr>
              <a:t>int</a:t>
            </a:r>
            <a:r>
              <a:rPr lang="en-US" sz="2800" b="1" dirty="0" smtClean="0">
                <a:solidFill>
                  <a:srgbClr val="F40CC2"/>
                </a:solidFill>
              </a:rPr>
              <a:t> c, char n[15], </a:t>
            </a:r>
            <a:r>
              <a:rPr lang="en-US" sz="2800" b="1" dirty="0" err="1" smtClean="0">
                <a:solidFill>
                  <a:srgbClr val="F40CC2"/>
                </a:solidFill>
              </a:rPr>
              <a:t>int</a:t>
            </a:r>
            <a:r>
              <a:rPr lang="en-US" sz="2800" b="1" dirty="0" smtClean="0">
                <a:solidFill>
                  <a:srgbClr val="F40CC2"/>
                </a:solidFill>
              </a:rPr>
              <a:t> q, float p);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40CC2"/>
                </a:solidFill>
              </a:rPr>
              <a:t>		void </a:t>
            </a:r>
            <a:r>
              <a:rPr lang="en-US" sz="2800" b="1" dirty="0" err="1" smtClean="0">
                <a:solidFill>
                  <a:srgbClr val="F40CC2"/>
                </a:solidFill>
              </a:rPr>
              <a:t>put_data</a:t>
            </a:r>
            <a:r>
              <a:rPr lang="en-US" sz="2800" b="1" dirty="0" smtClean="0">
                <a:solidFill>
                  <a:srgbClr val="F40CC2"/>
                </a:solidFill>
              </a:rPr>
              <a:t>();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   };</a:t>
            </a:r>
          </a:p>
          <a:p>
            <a:pPr algn="just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800" b="1" i="1" dirty="0" smtClean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6" ma:contentTypeDescription="Create a new document." ma:contentTypeScope="" ma:versionID="6b0c5913e4c90648c0e3d8c9c8aad070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4c5ebe11088ba27bcb664a761609a42e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E66DA8-C404-4A41-8572-AA81159045F3}"/>
</file>

<file path=customXml/itemProps2.xml><?xml version="1.0" encoding="utf-8"?>
<ds:datastoreItem xmlns:ds="http://schemas.openxmlformats.org/officeDocument/2006/customXml" ds:itemID="{51EFBF0E-73EB-444F-BBE1-977884EF5F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F2010A-804C-499F-8F9F-7D0EBF5370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1261</Words>
  <Application>Microsoft Office PowerPoint</Application>
  <PresentationFormat>On-screen Show (4:3)</PresentationFormat>
  <Paragraphs>282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Lato</vt:lpstr>
      <vt:lpstr>Raleway</vt:lpstr>
      <vt:lpstr>Wingdings</vt:lpstr>
      <vt:lpstr>Antonio template</vt:lpstr>
      <vt:lpstr> Classes and Objects</vt:lpstr>
      <vt:lpstr>PowerPoint Presentation</vt:lpstr>
      <vt:lpstr>Learning Outcomes</vt:lpstr>
      <vt:lpstr>Class </vt:lpstr>
      <vt:lpstr>Class Declaration </vt:lpstr>
      <vt:lpstr>Class Declaration </vt:lpstr>
      <vt:lpstr>PowerPoint Presentation</vt:lpstr>
      <vt:lpstr>PowerPoint Presentation</vt:lpstr>
      <vt:lpstr>Class Example</vt:lpstr>
      <vt:lpstr>Object </vt:lpstr>
      <vt:lpstr>Creating Objects</vt:lpstr>
      <vt:lpstr>Accessing class members</vt:lpstr>
      <vt:lpstr>Defining Member Functions outside the class</vt:lpstr>
      <vt:lpstr>Defining Member Functions outside the class</vt:lpstr>
      <vt:lpstr>PowerPoint Presentation</vt:lpstr>
      <vt:lpstr>Defining Member Functions outside the class</vt:lpstr>
      <vt:lpstr>Writing main() function</vt:lpstr>
      <vt:lpstr>Example Program</vt:lpstr>
      <vt:lpstr>Example Program</vt:lpstr>
      <vt:lpstr>A class with Inline functions  </vt:lpstr>
      <vt:lpstr>Defining Member Functions inside the class</vt:lpstr>
      <vt:lpstr>Defining Member Functions inside the class</vt:lpstr>
      <vt:lpstr>Taking User Input inside a Function</vt:lpstr>
      <vt:lpstr>User Inut inside the Function</vt:lpstr>
      <vt:lpstr>User Inut inside the Function</vt:lpstr>
      <vt:lpstr>PowerPoint Presentation</vt:lpstr>
      <vt:lpstr>Introducing a function which performs some logic</vt:lpstr>
      <vt:lpstr>Problem Statement</vt:lpstr>
      <vt:lpstr>Implementing Logic</vt:lpstr>
      <vt:lpstr>Implementing Logic</vt:lpstr>
      <vt:lpstr>Writing main() function</vt:lpstr>
      <vt:lpstr>Practice Questions</vt:lpstr>
      <vt:lpstr>Problem Statement#`1</vt:lpstr>
      <vt:lpstr>Problem Statement#`2</vt:lpstr>
      <vt:lpstr>Problem Statement#`2</vt:lpstr>
      <vt:lpstr>Problem Statement#`1.1</vt:lpstr>
      <vt:lpstr>Problem Statement</vt:lpstr>
      <vt:lpstr>Arrays within a class</vt:lpstr>
      <vt:lpstr>Problem Statement</vt:lpstr>
      <vt:lpstr>Array of objects</vt:lpstr>
      <vt:lpstr>Array of objects</vt:lpstr>
      <vt:lpstr>Problem Statement</vt:lpstr>
      <vt:lpstr>Passing object as an argument</vt:lpstr>
      <vt:lpstr>Object as an argument</vt:lpstr>
      <vt:lpstr>Object as an argument</vt:lpstr>
      <vt:lpstr>Object as an argument</vt:lpstr>
      <vt:lpstr>Output</vt:lpstr>
      <vt:lpstr>Returning object from the function</vt:lpstr>
      <vt:lpstr>Returning an object</vt:lpstr>
      <vt:lpstr>Returning an object</vt:lpstr>
      <vt:lpstr>Returning an object</vt:lpstr>
      <vt:lpstr>Returning an object</vt:lpstr>
      <vt:lpstr>Thanks!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Krishna Kansara</cp:lastModifiedBy>
  <cp:revision>214</cp:revision>
  <dcterms:modified xsi:type="dcterms:W3CDTF">2022-03-17T05:07:17Z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