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31"/>
  </p:notesMasterIdLst>
  <p:sldIdLst>
    <p:sldId id="256" r:id="rId5"/>
    <p:sldId id="258" r:id="rId6"/>
    <p:sldId id="261" r:id="rId7"/>
    <p:sldId id="259" r:id="rId8"/>
    <p:sldId id="284" r:id="rId9"/>
    <p:sldId id="347" r:id="rId10"/>
    <p:sldId id="348" r:id="rId11"/>
    <p:sldId id="349" r:id="rId12"/>
    <p:sldId id="350" r:id="rId13"/>
    <p:sldId id="329" r:id="rId14"/>
    <p:sldId id="363" r:id="rId15"/>
    <p:sldId id="351" r:id="rId16"/>
    <p:sldId id="352" r:id="rId17"/>
    <p:sldId id="353" r:id="rId18"/>
    <p:sldId id="355" r:id="rId19"/>
    <p:sldId id="354" r:id="rId20"/>
    <p:sldId id="356" r:id="rId21"/>
    <p:sldId id="357" r:id="rId22"/>
    <p:sldId id="364" r:id="rId23"/>
    <p:sldId id="358" r:id="rId24"/>
    <p:sldId id="359" r:id="rId25"/>
    <p:sldId id="360" r:id="rId26"/>
    <p:sldId id="361" r:id="rId27"/>
    <p:sldId id="346" r:id="rId28"/>
    <p:sldId id="362" r:id="rId29"/>
    <p:sldId id="280" r:id="rId30"/>
  </p:sldIdLst>
  <p:sldSz cx="9144000" cy="6858000" type="screen4x3"/>
  <p:notesSz cx="6858000" cy="9144000"/>
  <p:embeddedFontLs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40CC2"/>
    <a:srgbClr val="FF0066"/>
    <a:srgbClr val="C5053C"/>
    <a:srgbClr val="795080"/>
    <a:srgbClr val="12BE6C"/>
    <a:srgbClr val="FF6699"/>
    <a:srgbClr val="9F1151"/>
    <a:srgbClr val="A93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1109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0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85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80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91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15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99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626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00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50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14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89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32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13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6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056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083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975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890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75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0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85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56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88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49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56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0574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5. Constructor &amp; Destructor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7294DF-03B4-439A-AA6A-49E1DC306849}"/>
              </a:ext>
            </a:extLst>
          </p:cNvPr>
          <p:cNvSpPr txBox="1"/>
          <p:nvPr/>
        </p:nvSpPr>
        <p:spPr>
          <a:xfrm>
            <a:off x="914400" y="2667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We can invoke parameterized constructor by 2 ways: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Explicit Call: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66"/>
                </a:solidFill>
              </a:rPr>
              <a:t>Box b1=Box(1.1,2.2,3.3);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r>
              <a:rPr lang="en-US" sz="2400" dirty="0">
                <a:solidFill>
                  <a:srgbClr val="7030A0"/>
                </a:solidFill>
              </a:rPr>
              <a:t>Implicit Call: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lvl="1"/>
            <a:r>
              <a:rPr lang="en-US" sz="2400" dirty="0"/>
              <a:t>	</a:t>
            </a:r>
            <a:r>
              <a:rPr lang="en-US" sz="2400" dirty="0">
                <a:solidFill>
                  <a:srgbClr val="FF0066"/>
                </a:solidFill>
              </a:rPr>
              <a:t>Box b1(1.1,2.2,3.3);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7294DF-03B4-439A-AA6A-49E1DC306849}"/>
              </a:ext>
            </a:extLst>
          </p:cNvPr>
          <p:cNvSpPr txBox="1"/>
          <p:nvPr/>
        </p:nvSpPr>
        <p:spPr>
          <a:xfrm>
            <a:off x="228600" y="2590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# If a programmer provides any constructor </a:t>
            </a:r>
            <a:r>
              <a:rPr lang="en-US" sz="2800" dirty="0">
                <a:solidFill>
                  <a:srgbClr val="F40CC2"/>
                </a:solidFill>
              </a:rPr>
              <a:t>(without parameter or parameterized), </a:t>
            </a:r>
            <a:r>
              <a:rPr lang="en-US" sz="2800" dirty="0">
                <a:solidFill>
                  <a:srgbClr val="002060"/>
                </a:solidFill>
              </a:rPr>
              <a:t>then </a:t>
            </a:r>
            <a:r>
              <a:rPr lang="en-US" sz="2800" dirty="0">
                <a:solidFill>
                  <a:srgbClr val="FF0000"/>
                </a:solidFill>
              </a:rPr>
              <a:t>C++ does not provide default constructor</a:t>
            </a:r>
            <a:r>
              <a:rPr lang="en-US" sz="2800" dirty="0">
                <a:solidFill>
                  <a:srgbClr val="002060"/>
                </a:solidFill>
              </a:rPr>
              <a:t>. So </a:t>
            </a:r>
            <a:r>
              <a:rPr lang="en-US" sz="2800" dirty="0">
                <a:solidFill>
                  <a:srgbClr val="0070C0"/>
                </a:solidFill>
              </a:rPr>
              <a:t>it would be responsibility of the programmer to supply the default constructor.</a:t>
            </a:r>
          </a:p>
          <a:p>
            <a:pPr marL="342900" indent="-342900" algn="just"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 marL="342900" indent="-342900" algn="just">
              <a:buAutoNum type="arabicPeriod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Multiple Constructors 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We can have more than one constructors in a class but with different parameter lists.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Such constructors are called as </a:t>
            </a:r>
            <a:r>
              <a:rPr lang="en-US" sz="2400" b="1" dirty="0">
                <a:solidFill>
                  <a:srgbClr val="00B0F0"/>
                </a:solidFill>
              </a:rPr>
              <a:t>“overloaded constructors”.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914CAA-6717-44B7-995F-F8516E7BA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6" t="20152" r="50000" b="41111"/>
          <a:stretch/>
        </p:blipFill>
        <p:spPr>
          <a:xfrm>
            <a:off x="533400" y="2133600"/>
            <a:ext cx="777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Multiple Constructors 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914364-2C89-488D-901D-837B72F91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25965" r="25000" b="18889"/>
          <a:stretch/>
        </p:blipFill>
        <p:spPr>
          <a:xfrm>
            <a:off x="152400" y="533400"/>
            <a:ext cx="8610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Multiple Constructors 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8D01B6-1E6F-4E77-AAD4-F78E8CA28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7" t="18889" r="47500" b="18889"/>
          <a:stretch/>
        </p:blipFill>
        <p:spPr>
          <a:xfrm>
            <a:off x="152400" y="539550"/>
            <a:ext cx="8382000" cy="577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C0A204-751D-4520-93FE-54E83BB2F521}"/>
              </a:ext>
            </a:extLst>
          </p:cNvPr>
          <p:cNvSpPr txBox="1"/>
          <p:nvPr/>
        </p:nvSpPr>
        <p:spPr>
          <a:xfrm>
            <a:off x="7162800" y="4724400"/>
            <a:ext cx="1752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2060"/>
              </a:solidFill>
            </a:endParaRPr>
          </a:p>
          <a:p>
            <a:r>
              <a:rPr lang="en-IN" sz="2000" dirty="0">
                <a:solidFill>
                  <a:srgbClr val="002060"/>
                </a:solidFill>
              </a:rPr>
              <a:t>2+3i</a:t>
            </a:r>
          </a:p>
          <a:p>
            <a:r>
              <a:rPr lang="en-IN" sz="2000" dirty="0">
                <a:solidFill>
                  <a:srgbClr val="002060"/>
                </a:solidFill>
              </a:rPr>
              <a:t>4+4i</a:t>
            </a:r>
          </a:p>
          <a:p>
            <a:r>
              <a:rPr lang="en-IN" sz="2000" dirty="0">
                <a:solidFill>
                  <a:srgbClr val="002060"/>
                </a:solidFill>
              </a:rPr>
              <a:t>Addition:</a:t>
            </a:r>
          </a:p>
          <a:p>
            <a:r>
              <a:rPr lang="en-IN" sz="2000" dirty="0">
                <a:solidFill>
                  <a:srgbClr val="002060"/>
                </a:solidFill>
              </a:rPr>
              <a:t>6+7i</a:t>
            </a:r>
          </a:p>
        </p:txBody>
      </p:sp>
    </p:spTree>
    <p:extLst>
      <p:ext uri="{BB962C8B-B14F-4D97-AF65-F5344CB8AC3E}">
        <p14:creationId xmlns:p14="http://schemas.microsoft.com/office/powerpoint/2010/main" val="40245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7294DF-03B4-439A-AA6A-49E1DC306849}"/>
              </a:ext>
            </a:extLst>
          </p:cNvPr>
          <p:cNvSpPr txBox="1"/>
          <p:nvPr/>
        </p:nvSpPr>
        <p:spPr>
          <a:xfrm>
            <a:off x="533400" y="25908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#</a:t>
            </a:r>
            <a:r>
              <a:rPr lang="en-US" sz="2800" dirty="0">
                <a:solidFill>
                  <a:srgbClr val="FF6600"/>
                </a:solidFill>
              </a:rPr>
              <a:t>We can use default arguments with Constructors</a:t>
            </a:r>
            <a:r>
              <a:rPr lang="en-US" sz="2800" dirty="0">
                <a:solidFill>
                  <a:srgbClr val="002060"/>
                </a:solidFill>
              </a:rPr>
              <a:t>.(like functions with default arguments)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# </a:t>
            </a:r>
            <a:r>
              <a:rPr lang="en-US" sz="2800" dirty="0">
                <a:solidFill>
                  <a:srgbClr val="0070C0"/>
                </a:solidFill>
              </a:rPr>
              <a:t>If a programmer provides any constructor, in that case </a:t>
            </a:r>
            <a:r>
              <a:rPr lang="en-US" sz="2800" dirty="0">
                <a:solidFill>
                  <a:srgbClr val="FF0000"/>
                </a:solidFill>
              </a:rPr>
              <a:t>C++ does not provide default constructor</a:t>
            </a:r>
            <a:r>
              <a:rPr lang="en-US" sz="2800" dirty="0">
                <a:solidFill>
                  <a:srgbClr val="0070C0"/>
                </a:solidFill>
              </a:rPr>
              <a:t>. So it would be responsibility of programmer to supply the default constructor.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Copy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76200" y="533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A constructor can accept a reference to its own class as a parameter, such constructor is called as </a:t>
            </a:r>
            <a:r>
              <a:rPr lang="en-US" sz="2600" b="1" dirty="0">
                <a:solidFill>
                  <a:srgbClr val="0070C0"/>
                </a:solidFill>
              </a:rPr>
              <a:t>copy constructor.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70C0"/>
                </a:solidFill>
              </a:rPr>
              <a:t>A copy constructor is used to declare and initialize an object from another object. 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</a:rPr>
              <a:t>    Syntax:</a:t>
            </a:r>
            <a:r>
              <a:rPr lang="en-US" sz="2600" b="1" dirty="0">
                <a:solidFill>
                  <a:srgbClr val="FF0066"/>
                </a:solidFill>
              </a:rPr>
              <a:t> copy constructor body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                                           </a:t>
            </a:r>
            <a:r>
              <a:rPr lang="en-US" sz="2600" b="1" dirty="0" err="1">
                <a:solidFill>
                  <a:srgbClr val="C5053C"/>
                </a:solidFill>
              </a:rPr>
              <a:t>class_name</a:t>
            </a:r>
            <a:r>
              <a:rPr lang="en-US" sz="2600" b="1" dirty="0">
                <a:solidFill>
                  <a:srgbClr val="C5053C"/>
                </a:solidFill>
              </a:rPr>
              <a:t>(</a:t>
            </a:r>
            <a:r>
              <a:rPr lang="en-US" sz="2600" b="1" dirty="0" err="1">
                <a:solidFill>
                  <a:srgbClr val="C5053C"/>
                </a:solidFill>
              </a:rPr>
              <a:t>class_name</a:t>
            </a:r>
            <a:r>
              <a:rPr lang="en-US" sz="2600" b="1" dirty="0">
                <a:solidFill>
                  <a:srgbClr val="C5053C"/>
                </a:solidFill>
              </a:rPr>
              <a:t> &amp;</a:t>
            </a:r>
            <a:r>
              <a:rPr lang="en-US" sz="2600" b="1" dirty="0" err="1">
                <a:solidFill>
                  <a:srgbClr val="C5053C"/>
                </a:solidFill>
              </a:rPr>
              <a:t>ob</a:t>
            </a:r>
            <a:r>
              <a:rPr lang="en-US" sz="2600" b="1" dirty="0">
                <a:solidFill>
                  <a:srgbClr val="C5053C"/>
                </a:solidFill>
              </a:rPr>
              <a:t>)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{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	// initialization logic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}	   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                          </a:t>
            </a:r>
            <a:r>
              <a:rPr lang="en-US" sz="2600" b="1" dirty="0">
                <a:solidFill>
                  <a:srgbClr val="795080"/>
                </a:solidFill>
              </a:rPr>
              <a:t>call to copy constructor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complex c2(c1);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</a:rPr>
              <a:t>				OR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</a:rPr>
              <a:t>			</a:t>
            </a:r>
            <a:r>
              <a:rPr lang="en-US" sz="2600" b="1" dirty="0">
                <a:solidFill>
                  <a:srgbClr val="002060"/>
                </a:solidFill>
              </a:rPr>
              <a:t>complex c2=c1;</a:t>
            </a:r>
          </a:p>
        </p:txBody>
      </p:sp>
    </p:spTree>
    <p:extLst>
      <p:ext uri="{BB962C8B-B14F-4D97-AF65-F5344CB8AC3E}">
        <p14:creationId xmlns:p14="http://schemas.microsoft.com/office/powerpoint/2010/main" val="16516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Copy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0047B6-0B4A-4971-86B9-2240BCA5F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4" t="19730" r="45726" b="18889"/>
          <a:stretch/>
        </p:blipFill>
        <p:spPr>
          <a:xfrm>
            <a:off x="381000" y="647700"/>
            <a:ext cx="8229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Copy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5C7BBF-4FC8-46D1-A526-3CB6AF555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2" t="24814" r="14166" b="21102"/>
          <a:stretch/>
        </p:blipFill>
        <p:spPr>
          <a:xfrm>
            <a:off x="266700" y="685800"/>
            <a:ext cx="8610600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545511-BA29-449C-97AA-F7D0D1B5E07D}"/>
              </a:ext>
            </a:extLst>
          </p:cNvPr>
          <p:cNvSpPr txBox="1"/>
          <p:nvPr/>
        </p:nvSpPr>
        <p:spPr>
          <a:xfrm>
            <a:off x="5486400" y="1951672"/>
            <a:ext cx="350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Welcome to Copy Constructor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2+3i</a:t>
            </a:r>
          </a:p>
          <a:p>
            <a:r>
              <a:rPr lang="en-US" sz="1800" dirty="0">
                <a:solidFill>
                  <a:srgbClr val="C00000"/>
                </a:solidFill>
              </a:rPr>
              <a:t>2+3i</a:t>
            </a:r>
          </a:p>
          <a:p>
            <a:r>
              <a:rPr lang="en-US" sz="1800" dirty="0">
                <a:solidFill>
                  <a:srgbClr val="C00000"/>
                </a:solidFill>
              </a:rPr>
              <a:t>2+3i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5FBC01-8750-4EE9-A044-C2A5835E42F7}"/>
              </a:ext>
            </a:extLst>
          </p:cNvPr>
          <p:cNvSpPr txBox="1"/>
          <p:nvPr/>
        </p:nvSpPr>
        <p:spPr>
          <a:xfrm>
            <a:off x="152400" y="2599906"/>
            <a:ext cx="8839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C00000"/>
                </a:solidFill>
                <a:effectLst/>
                <a:latin typeface="urw-din"/>
              </a:rPr>
              <a:t>#If we don’t define our own copy constructor, the C++ compiler creates a default copy constructor for each class which does a member-wise copy between objects.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urw-din"/>
              </a:rPr>
              <a:t>#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urw-din"/>
              </a:rPr>
              <a:t>We need to define our own copy constructor only if an object has pointers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98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2185C5"/>
                </a:solidFill>
              </a:rPr>
              <a:t>Mr</a:t>
            </a:r>
            <a:r>
              <a:rPr lang="en" sz="4800" b="1" dirty="0" smtClean="0">
                <a:solidFill>
                  <a:srgbClr val="2185C5"/>
                </a:solidFill>
              </a:rPr>
              <a:t>s. Krishna Bhatt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Lecturer</a:t>
            </a:r>
            <a:r>
              <a:rPr lang="en" sz="2800" dirty="0"/>
              <a:t>, Information Technology,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SBMP</a:t>
            </a:r>
            <a:endParaRPr lang="e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76200" y="533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C5053C"/>
                </a:solidFill>
              </a:rPr>
              <a:t>A destructor is used to destroy the object that has been created by a constructor.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2060"/>
                </a:solidFill>
              </a:rPr>
              <a:t>Like a constructor, the destructor is a member function of a class and its name is same as the class name but is preceded by a tilde. 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B050"/>
                </a:solidFill>
              </a:rPr>
              <a:t>	Syntax:    </a:t>
            </a:r>
            <a:r>
              <a:rPr lang="en-US" sz="2600" b="1" dirty="0">
                <a:solidFill>
                  <a:srgbClr val="FF0066"/>
                </a:solidFill>
              </a:rPr>
              <a:t>~</a:t>
            </a:r>
            <a:r>
              <a:rPr lang="en-US" sz="2600" b="1" dirty="0" err="1">
                <a:solidFill>
                  <a:srgbClr val="FF0066"/>
                </a:solidFill>
              </a:rPr>
              <a:t>class_name</a:t>
            </a:r>
            <a:r>
              <a:rPr lang="en-US" sz="2600" b="1" dirty="0">
                <a:solidFill>
                  <a:srgbClr val="FF0066"/>
                </a:solidFill>
              </a:rPr>
              <a:t>() { }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600" b="1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70C0"/>
                </a:solidFill>
              </a:rPr>
              <a:t>A destructor never takes any argument nor does it return any value.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It is invoked implicitly by the compiler upon exit from the program (or block or function as the case may be) to clean up storage allocated to objects.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It is good practice to declare destructors in a program since it releases memory space for future use.</a:t>
            </a:r>
            <a:endParaRPr 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CCEFCB-4CFD-4036-9428-3C8A5413C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6" t="19690" r="50000" b="21852"/>
          <a:stretch/>
        </p:blipFill>
        <p:spPr>
          <a:xfrm>
            <a:off x="228600" y="647700"/>
            <a:ext cx="8458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12D40B-9BBF-40E4-9785-7A6F5ED4B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9977" r="48334" b="17407"/>
          <a:stretch/>
        </p:blipFill>
        <p:spPr>
          <a:xfrm>
            <a:off x="190500" y="559981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4C69A5-CA0F-423D-A9E9-B185E8B11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" r="45833" b="46955"/>
          <a:stretch/>
        </p:blipFill>
        <p:spPr>
          <a:xfrm>
            <a:off x="914400" y="76200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Exercise Questions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Practice Questions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088" y="19812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F0066"/>
                </a:solidFill>
              </a:rPr>
              <a:t>Every class can have constructor as well as destructor.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So, we should provide both functions in our programs.</a:t>
            </a:r>
          </a:p>
        </p:txBody>
      </p:sp>
    </p:spTree>
    <p:extLst>
      <p:ext uri="{BB962C8B-B14F-4D97-AF65-F5344CB8AC3E}">
        <p14:creationId xmlns:p14="http://schemas.microsoft.com/office/powerpoint/2010/main" val="526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Object Oriented Programming with C++, E Balagurusamy, TMH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Initialize class objects with default values using constructors.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Create replica of an object using copy constructor.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Observe the invocation of destructors.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Constructor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C5053C"/>
                </a:solidFill>
              </a:rPr>
              <a:t>A constructor is a “special” member function which initializes an objects of its class.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7030A0"/>
                </a:solidFill>
              </a:rPr>
              <a:t>It’s name is same as class name but no return type</a:t>
            </a:r>
            <a:r>
              <a:rPr lang="en-US" sz="2600" b="1" dirty="0">
                <a:solidFill>
                  <a:srgbClr val="F40CC2"/>
                </a:solidFill>
              </a:rPr>
              <a:t>.( not even void)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It is invoked whenever an object of its class is created.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F0"/>
                </a:solidFill>
              </a:rPr>
              <a:t>As it constructs the values of data members of a class , it is called as constructor.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Default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A constructor that accepts no parameters is called the default constructor.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The default constructor for class A is    A::A().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B050"/>
                </a:solidFill>
              </a:rPr>
              <a:t>lf</a:t>
            </a:r>
            <a:r>
              <a:rPr lang="en-US" sz="2400" b="1" dirty="0">
                <a:solidFill>
                  <a:srgbClr val="00B050"/>
                </a:solidFill>
              </a:rPr>
              <a:t> no such constructor is defined, then the compiler supplies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a default constructor.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Therefore the below statement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				</a:t>
            </a:r>
            <a:r>
              <a:rPr lang="en-US" sz="2400" b="1" dirty="0">
                <a:solidFill>
                  <a:srgbClr val="7030A0"/>
                </a:solidFill>
              </a:rPr>
              <a:t>A </a:t>
            </a:r>
            <a:r>
              <a:rPr lang="en-US" sz="2400" b="1" dirty="0" err="1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invokes the default constructor of the compiler to create the object a.  </a:t>
            </a: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Note: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The default constructor is automatically provided by C++ and it initializes object data members with </a:t>
            </a:r>
            <a:r>
              <a:rPr lang="en-US" sz="2400" b="1" dirty="0">
                <a:solidFill>
                  <a:srgbClr val="FF0000"/>
                </a:solidFill>
              </a:rPr>
              <a:t>garbage</a:t>
            </a:r>
            <a:r>
              <a:rPr lang="en-US" sz="2400" b="1" dirty="0">
                <a:solidFill>
                  <a:srgbClr val="002060"/>
                </a:solidFill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236785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User Defined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457200"/>
            <a:ext cx="91440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User can provide the body of constructor as shown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1CCA090-9F3F-4D48-91DB-5D68AD4D0EA5}"/>
              </a:ext>
            </a:extLst>
          </p:cNvPr>
          <p:cNvSpPr txBox="1"/>
          <p:nvPr/>
        </p:nvSpPr>
        <p:spPr>
          <a:xfrm>
            <a:off x="7086600" y="1524000"/>
            <a:ext cx="1547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Width=0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depth=0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height=0</a:t>
            </a: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936EE4-F4CB-45F4-AF95-CE51E59FB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19723" r="54166" b="18889"/>
          <a:stretch/>
        </p:blipFill>
        <p:spPr>
          <a:xfrm>
            <a:off x="152400" y="990600"/>
            <a:ext cx="6858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Characteristics of 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Declared in public section.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Invoked automatically when the object is getting created.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Do not have return types ( Not even void)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Like other C++ functions, they can have default arguments.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Constructors cannot be virtual.</a:t>
            </a: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Parameterized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We can pass parameters to the constructors to initialize objects with desired values.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Such constructors are called as parameterized constructors.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104541-F56B-4384-B1E3-769A3B94C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20371" r="45834" b="20371"/>
          <a:stretch/>
        </p:blipFill>
        <p:spPr>
          <a:xfrm>
            <a:off x="228600" y="19050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8" ma:contentTypeDescription="Create a new document." ma:contentTypeScope="" ma:versionID="01adb539a532609d38e51ad5b6220e42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9376fe167284e88e2eb3b50b88cadcdd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F4D07D-DEC0-4362-BDDC-271DFB969A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EC1662-F041-4DA0-8076-6457059CC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9C0D5F-ABE2-4D27-A6B6-E3B666C6CF23}"/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565</Words>
  <Application>Microsoft Office PowerPoint</Application>
  <PresentationFormat>On-screen Show (4:3)</PresentationFormat>
  <Paragraphs>109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Arial</vt:lpstr>
      <vt:lpstr>Raleway</vt:lpstr>
      <vt:lpstr>Lato</vt:lpstr>
      <vt:lpstr>urw-din</vt:lpstr>
      <vt:lpstr>Antonio template</vt:lpstr>
      <vt:lpstr>5. Constructor &amp; Destructor</vt:lpstr>
      <vt:lpstr>PowerPoint Presentation</vt:lpstr>
      <vt:lpstr>Learning Outcomes</vt:lpstr>
      <vt:lpstr>Constructor</vt:lpstr>
      <vt:lpstr>Constructor</vt:lpstr>
      <vt:lpstr>Default Constructor</vt:lpstr>
      <vt:lpstr>User Defined Constructor</vt:lpstr>
      <vt:lpstr>Characteristics of  Constructors</vt:lpstr>
      <vt:lpstr>Parameterized Constructor</vt:lpstr>
      <vt:lpstr>PowerPoint Presentation</vt:lpstr>
      <vt:lpstr>PowerPoint Presentation</vt:lpstr>
      <vt:lpstr>Multiple Constructors </vt:lpstr>
      <vt:lpstr>Multiple Constructors </vt:lpstr>
      <vt:lpstr>Multiple Constructors </vt:lpstr>
      <vt:lpstr>PowerPoint Presentation</vt:lpstr>
      <vt:lpstr>Copy Constructor</vt:lpstr>
      <vt:lpstr>Copy Constructor</vt:lpstr>
      <vt:lpstr>Copy Constructor</vt:lpstr>
      <vt:lpstr>PowerPoint Presentation</vt:lpstr>
      <vt:lpstr>Destructor</vt:lpstr>
      <vt:lpstr>Destructor</vt:lpstr>
      <vt:lpstr>Destructor</vt:lpstr>
      <vt:lpstr>Destructor</vt:lpstr>
      <vt:lpstr>Exercise Questions</vt:lpstr>
      <vt:lpstr>Practice Questions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Krishna Kansara</cp:lastModifiedBy>
  <cp:revision>270</cp:revision>
  <dcterms:modified xsi:type="dcterms:W3CDTF">2022-04-28T04:57:11Z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