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4"/>
  </p:notes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81" r:id="rId12"/>
    <p:sldId id="279" r:id="rId13"/>
    <p:sldId id="280" r:id="rId14"/>
    <p:sldId id="282" r:id="rId15"/>
    <p:sldId id="283" r:id="rId16"/>
    <p:sldId id="284" r:id="rId17"/>
    <p:sldId id="285" r:id="rId18"/>
    <p:sldId id="287" r:id="rId19"/>
    <p:sldId id="288" r:id="rId20"/>
    <p:sldId id="289" r:id="rId21"/>
    <p:sldId id="290" r:id="rId22"/>
    <p:sldId id="27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23BCF-B576-4CD3-AEB2-B8B7403A0B61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D945A-0A36-49C9-AF71-3BA2DEEA5D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0092-2A64-4825-826F-A2F02A5F2997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A372-9E77-43B4-9537-5310FE95BE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0092-2A64-4825-826F-A2F02A5F2997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A372-9E77-43B4-9537-5310FE95B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0092-2A64-4825-826F-A2F02A5F2997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A372-9E77-43B4-9537-5310FE95B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0092-2A64-4825-826F-A2F02A5F2997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A372-9E77-43B4-9537-5310FE95B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0092-2A64-4825-826F-A2F02A5F2997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A372-9E77-43B4-9537-5310FE95BE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0092-2A64-4825-826F-A2F02A5F2997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A372-9E77-43B4-9537-5310FE95B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0092-2A64-4825-826F-A2F02A5F2997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A372-9E77-43B4-9537-5310FE95B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0092-2A64-4825-826F-A2F02A5F2997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A372-9E77-43B4-9537-5310FE95B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0092-2A64-4825-826F-A2F02A5F2997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A372-9E77-43B4-9537-5310FE95BE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0092-2A64-4825-826F-A2F02A5F2997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A372-9E77-43B4-9537-5310FE95B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0092-2A64-4825-826F-A2F02A5F2997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A372-9E77-43B4-9537-5310FE95BE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5ED0092-2A64-4825-826F-A2F02A5F2997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55AA372-9E77-43B4-9537-5310FE95BE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cludehelp.com/cpp-programs/write-read-text-in-file.aspx" TargetMode="External"/><Relationship Id="rId2" Type="http://schemas.openxmlformats.org/officeDocument/2006/relationships/hyperlink" Target="https://www.w3schools.in/cplusplus-tutorial/working-with-files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tesbay.com/cpp/cpp-file-handl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ifstream" TargetMode="External"/><Relationship Id="rId2" Type="http://schemas.openxmlformats.org/officeDocument/2006/relationships/hyperlink" Target="http://www.cplusplus.com/ofstream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cplusplus.com/fstrea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tesbay.com/cpp/cpp-file-handli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sitesbay.com/cpp/cpp-file-handling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52600" y="1295400"/>
            <a:ext cx="6629400" cy="103936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solidFill>
                  <a:srgbClr val="C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10. File Handling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00200" y="3540125"/>
            <a:ext cx="8229600" cy="11017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M.R.Solanki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Lecturer, 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Information Technology Department, 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SBMP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76200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Closing a File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762000"/>
            <a:ext cx="8077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To close a file, close() function is used.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7030A0"/>
                </a:solidFill>
              </a:rPr>
              <a:t>A file should be closed after competing operation i.e. reading/writing  with file.</a:t>
            </a:r>
          </a:p>
          <a:p>
            <a:pPr algn="just"/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  <a:p>
            <a:pPr algn="just"/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          i.e. </a:t>
            </a:r>
            <a:r>
              <a:rPr lang="en-US" sz="2800" b="1" dirty="0" err="1">
                <a:solidFill>
                  <a:srgbClr val="00B050"/>
                </a:solidFill>
              </a:rPr>
              <a:t>fout.close</a:t>
            </a:r>
            <a:r>
              <a:rPr lang="en-US" sz="2800" b="1" dirty="0">
                <a:solidFill>
                  <a:srgbClr val="00B050"/>
                </a:solidFill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7620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Reading from and Writing to a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762000"/>
            <a:ext cx="8077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</a:rPr>
              <a:t>Programmers write information to a file from the program using the stream insertion operator (&lt;&lt;) and reads information using the stream extraction operator (&gt;&gt;). </a:t>
            </a:r>
          </a:p>
          <a:p>
            <a:pPr algn="just">
              <a:buFont typeface="Wingdings" pitchFamily="2" charset="2"/>
              <a:buChar char="ü"/>
            </a:pPr>
            <a:endParaRPr lang="en-US" sz="2400" b="1" dirty="0">
              <a:solidFill>
                <a:srgbClr val="00B050"/>
              </a:solidFill>
            </a:endParaRPr>
          </a:p>
          <a:p>
            <a:pPr algn="just"/>
            <a:endParaRPr lang="en-US" sz="2400" b="1" dirty="0">
              <a:solidFill>
                <a:srgbClr val="00B05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C00000"/>
                </a:solidFill>
              </a:rPr>
              <a:t>The only difference is that for files programmers need to use an </a:t>
            </a:r>
            <a:r>
              <a:rPr lang="en-US" sz="2400" b="1" dirty="0" err="1">
                <a:solidFill>
                  <a:srgbClr val="C00000"/>
                </a:solidFill>
              </a:rPr>
              <a:t>ofstream</a:t>
            </a:r>
            <a:r>
              <a:rPr lang="en-US" sz="2400" b="1" dirty="0">
                <a:solidFill>
                  <a:srgbClr val="C00000"/>
                </a:solidFill>
              </a:rPr>
              <a:t> or </a:t>
            </a:r>
            <a:r>
              <a:rPr lang="en-US" sz="2400" b="1" dirty="0" err="1">
                <a:solidFill>
                  <a:srgbClr val="C00000"/>
                </a:solidFill>
              </a:rPr>
              <a:t>fstream</a:t>
            </a:r>
            <a:r>
              <a:rPr lang="en-US" sz="2400" b="1" dirty="0">
                <a:solidFill>
                  <a:srgbClr val="C00000"/>
                </a:solidFill>
              </a:rPr>
              <a:t> object instead of the </a:t>
            </a:r>
            <a:r>
              <a:rPr lang="en-US" sz="2400" b="1" dirty="0" err="1">
                <a:solidFill>
                  <a:srgbClr val="C00000"/>
                </a:solidFill>
              </a:rPr>
              <a:t>cout</a:t>
            </a:r>
            <a:r>
              <a:rPr lang="en-US" sz="2400" b="1" dirty="0">
                <a:solidFill>
                  <a:srgbClr val="C00000"/>
                </a:solidFill>
              </a:rPr>
              <a:t> object and </a:t>
            </a:r>
            <a:r>
              <a:rPr lang="en-US" sz="2400" b="1" dirty="0" err="1">
                <a:solidFill>
                  <a:srgbClr val="C00000"/>
                </a:solidFill>
              </a:rPr>
              <a:t>ifstream</a:t>
            </a:r>
            <a:r>
              <a:rPr lang="en-US" sz="2400" b="1" dirty="0">
                <a:solidFill>
                  <a:srgbClr val="C00000"/>
                </a:solidFill>
              </a:rPr>
              <a:t> or </a:t>
            </a:r>
            <a:r>
              <a:rPr lang="en-US" sz="2400" b="1" dirty="0" err="1">
                <a:solidFill>
                  <a:srgbClr val="C00000"/>
                </a:solidFill>
              </a:rPr>
              <a:t>fstream</a:t>
            </a:r>
            <a:r>
              <a:rPr lang="en-US" sz="2400" b="1" dirty="0">
                <a:solidFill>
                  <a:srgbClr val="C00000"/>
                </a:solidFill>
              </a:rPr>
              <a:t> object instead of the </a:t>
            </a:r>
            <a:r>
              <a:rPr lang="en-US" sz="2400" b="1" dirty="0" err="1">
                <a:solidFill>
                  <a:srgbClr val="C00000"/>
                </a:solidFill>
              </a:rPr>
              <a:t>cin</a:t>
            </a:r>
            <a:r>
              <a:rPr lang="en-US" sz="2400" b="1" dirty="0">
                <a:solidFill>
                  <a:srgbClr val="C00000"/>
                </a:solidFill>
              </a:rPr>
              <a:t>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Program to write data to a File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762000"/>
            <a:ext cx="807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C00000"/>
                </a:solidFill>
              </a:rPr>
              <a:t>This program will create demo.txt file in the present working directory (where your program resides) and write one line into it.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5549205"/>
            <a:ext cx="807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7030A0"/>
                </a:solidFill>
              </a:rPr>
              <a:t>To write something inside file is same as we write on the console i.e. &lt;&lt; operator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/>
          <a:srcRect l="12500" t="21765" r="43750" b="45294"/>
          <a:stretch>
            <a:fillRect/>
          </a:stretch>
        </p:blipFill>
        <p:spPr bwMode="auto">
          <a:xfrm>
            <a:off x="1143000" y="2362200"/>
            <a:ext cx="7772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Program to write data to a File 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/>
          <a:srcRect r="61944" b="63528"/>
          <a:stretch>
            <a:fillRect/>
          </a:stretch>
        </p:blipFill>
        <p:spPr bwMode="auto">
          <a:xfrm>
            <a:off x="1828800" y="990600"/>
            <a:ext cx="6477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Program to read data from a File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762000"/>
            <a:ext cx="807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C00000"/>
                </a:solidFill>
              </a:rPr>
              <a:t>This program will read the line from demo.txt file and displays on the screen.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 l="11875" t="21765" r="35625" b="35882"/>
          <a:stretch>
            <a:fillRect/>
          </a:stretch>
        </p:blipFill>
        <p:spPr bwMode="auto">
          <a:xfrm>
            <a:off x="1066800" y="16764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Program to read data from a File 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 r="52564" b="70198"/>
          <a:stretch>
            <a:fillRect/>
          </a:stretch>
        </p:blipFill>
        <p:spPr bwMode="auto">
          <a:xfrm>
            <a:off x="1295400" y="762000"/>
            <a:ext cx="7620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Use of put() and get()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 l="11250" t="21765" r="39375" b="30000"/>
          <a:stretch>
            <a:fillRect/>
          </a:stretch>
        </p:blipFill>
        <p:spPr bwMode="auto">
          <a:xfrm>
            <a:off x="1143000" y="762000"/>
            <a:ext cx="7620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Use of put() and get()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 l="12500" t="50000" r="45000" b="19412"/>
          <a:stretch>
            <a:fillRect/>
          </a:stretch>
        </p:blipFill>
        <p:spPr bwMode="auto">
          <a:xfrm>
            <a:off x="1143000" y="762000"/>
            <a:ext cx="7086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r="48123" b="78671"/>
          <a:stretch>
            <a:fillRect/>
          </a:stretch>
        </p:blipFill>
        <p:spPr bwMode="auto">
          <a:xfrm>
            <a:off x="1219200" y="3962400"/>
            <a:ext cx="7772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Use of write() and read() Program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762000"/>
            <a:ext cx="8077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FF0066"/>
                </a:solidFill>
              </a:rPr>
              <a:t>write() and read() functions are used to work with </a:t>
            </a:r>
            <a:r>
              <a:rPr lang="en-US" sz="2800" b="1" dirty="0">
                <a:solidFill>
                  <a:srgbClr val="0070C0"/>
                </a:solidFill>
              </a:rPr>
              <a:t>binary data</a:t>
            </a:r>
            <a:r>
              <a:rPr lang="en-US" sz="2800" b="1" dirty="0">
                <a:solidFill>
                  <a:srgbClr val="FF0066"/>
                </a:solidFill>
              </a:rPr>
              <a:t>. So content of file will not be visible in the form of proper characters. </a:t>
            </a:r>
          </a:p>
          <a:p>
            <a:pPr algn="just"/>
            <a:endParaRPr lang="en-US" sz="2800" b="1" dirty="0">
              <a:solidFill>
                <a:srgbClr val="FF0066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00B050"/>
                </a:solidFill>
              </a:rPr>
              <a:t>write() is used to write an object to the file and read() is used to read a file data into an object.</a:t>
            </a:r>
          </a:p>
          <a:p>
            <a:pPr algn="just"/>
            <a:endParaRPr lang="en-US" sz="2800" dirty="0">
              <a:solidFill>
                <a:srgbClr val="00B050"/>
              </a:solidFill>
            </a:endParaRPr>
          </a:p>
          <a:p>
            <a:pPr algn="just"/>
            <a:r>
              <a:rPr lang="en-US" sz="2800" dirty="0" err="1">
                <a:solidFill>
                  <a:srgbClr val="C00000"/>
                </a:solidFill>
              </a:rPr>
              <a:t>file_obj.write</a:t>
            </a:r>
            <a:r>
              <a:rPr lang="en-US" sz="2800" dirty="0">
                <a:solidFill>
                  <a:srgbClr val="C00000"/>
                </a:solidFill>
              </a:rPr>
              <a:t>((char*)&amp;</a:t>
            </a:r>
            <a:r>
              <a:rPr lang="en-US" sz="2800" dirty="0" err="1">
                <a:solidFill>
                  <a:srgbClr val="C00000"/>
                </a:solidFill>
              </a:rPr>
              <a:t>class_obj,sizeof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dirty="0" err="1">
                <a:solidFill>
                  <a:srgbClr val="C00000"/>
                </a:solidFill>
              </a:rPr>
              <a:t>class_obj</a:t>
            </a:r>
            <a:r>
              <a:rPr lang="en-US" sz="2800" dirty="0">
                <a:solidFill>
                  <a:srgbClr val="C00000"/>
                </a:solidFill>
              </a:rPr>
              <a:t>)); </a:t>
            </a:r>
            <a:r>
              <a:rPr lang="en-US" sz="2800" dirty="0" err="1">
                <a:solidFill>
                  <a:srgbClr val="7030A0"/>
                </a:solidFill>
              </a:rPr>
              <a:t>file_obj.read</a:t>
            </a:r>
            <a:r>
              <a:rPr lang="en-US" sz="2800" dirty="0">
                <a:solidFill>
                  <a:srgbClr val="7030A0"/>
                </a:solidFill>
              </a:rPr>
              <a:t>((char *) &amp;</a:t>
            </a:r>
            <a:r>
              <a:rPr lang="en-US" sz="2800" dirty="0" err="1">
                <a:solidFill>
                  <a:srgbClr val="7030A0"/>
                </a:solidFill>
              </a:rPr>
              <a:t>class_obj</a:t>
            </a:r>
            <a:r>
              <a:rPr lang="en-US" sz="2800" dirty="0">
                <a:solidFill>
                  <a:srgbClr val="7030A0"/>
                </a:solidFill>
              </a:rPr>
              <a:t>, </a:t>
            </a:r>
            <a:r>
              <a:rPr lang="en-US" sz="2800" dirty="0" err="1">
                <a:solidFill>
                  <a:srgbClr val="7030A0"/>
                </a:solidFill>
              </a:rPr>
              <a:t>sizeof</a:t>
            </a:r>
            <a:r>
              <a:rPr lang="en-US" sz="2800" dirty="0">
                <a:solidFill>
                  <a:srgbClr val="7030A0"/>
                </a:solidFill>
              </a:rPr>
              <a:t>(</a:t>
            </a:r>
            <a:r>
              <a:rPr lang="en-US" sz="2800" dirty="0" err="1">
                <a:solidFill>
                  <a:srgbClr val="7030A0"/>
                </a:solidFill>
              </a:rPr>
              <a:t>class_obj</a:t>
            </a:r>
            <a:r>
              <a:rPr lang="en-US" sz="2800" dirty="0">
                <a:solidFill>
                  <a:srgbClr val="7030A0"/>
                </a:solidFill>
              </a:rPr>
              <a:t>));</a:t>
            </a:r>
          </a:p>
          <a:p>
            <a:pPr algn="just">
              <a:buFont typeface="Wingdings" pitchFamily="2" charset="2"/>
              <a:buChar char="ü"/>
            </a:pPr>
            <a:endParaRPr lang="en-US" sz="2800" dirty="0">
              <a:solidFill>
                <a:srgbClr val="00B050"/>
              </a:solidFill>
            </a:endParaRPr>
          </a:p>
          <a:p>
            <a:pPr algn="just"/>
            <a:endParaRPr 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Use of write() and read() Program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 l="11250" t="20588" r="44375" b="18235"/>
          <a:stretch>
            <a:fillRect/>
          </a:stretch>
        </p:blipFill>
        <p:spPr bwMode="auto">
          <a:xfrm>
            <a:off x="1143000" y="68580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7620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File Handling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</a:rPr>
              <a:t>Many real-life scenarios are there that handle a large number of data, and in such situations, you need to use some secondary storage to store the data. </a:t>
            </a:r>
          </a:p>
          <a:p>
            <a:pPr algn="just"/>
            <a:endParaRPr lang="en-US" sz="2400" b="1" dirty="0">
              <a:solidFill>
                <a:srgbClr val="00B05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The data are stored in the secondary device using the concept of files. </a:t>
            </a:r>
          </a:p>
          <a:p>
            <a:pPr algn="just"/>
            <a:endParaRPr lang="en-US" sz="2400" b="1" dirty="0">
              <a:solidFill>
                <a:srgbClr val="7030A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FF0066"/>
                </a:solidFill>
              </a:rPr>
              <a:t>Files are the collection of related data stored in a particular area on the disk. </a:t>
            </a:r>
          </a:p>
          <a:p>
            <a:pPr algn="just"/>
            <a:endParaRPr lang="en-US" sz="2400" b="1" dirty="0">
              <a:solidFill>
                <a:srgbClr val="FF0066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70C0"/>
                </a:solidFill>
              </a:rPr>
              <a:t>Programs can be written to perform read and write operations on these files.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Use of write() and read() Program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 l="10625" t="21765" r="36875" b="15882"/>
          <a:stretch>
            <a:fillRect/>
          </a:stretch>
        </p:blipFill>
        <p:spPr bwMode="auto">
          <a:xfrm>
            <a:off x="1143000" y="762000"/>
            <a:ext cx="76962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Use of write() and read() Program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 r="46758" b="70615"/>
          <a:stretch>
            <a:fillRect/>
          </a:stretch>
        </p:blipFill>
        <p:spPr bwMode="auto">
          <a:xfrm>
            <a:off x="990600" y="762000"/>
            <a:ext cx="8001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 r="63349" b="83822"/>
          <a:stretch>
            <a:fillRect/>
          </a:stretch>
        </p:blipFill>
        <p:spPr bwMode="auto">
          <a:xfrm>
            <a:off x="1219200" y="4038600"/>
            <a:ext cx="7696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295400" y="350520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66"/>
                </a:solidFill>
              </a:rPr>
              <a:t>Person.txt data will be visible as follows: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1600" y="838200"/>
            <a:ext cx="7620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2"/>
              </a:rPr>
              <a:t>https://www.w3schools.in/cplusplus-tutorial/working-with-files/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One Program:</a:t>
            </a:r>
          </a:p>
          <a:p>
            <a:r>
              <a:rPr lang="en-US" sz="2800" dirty="0">
                <a:hlinkClick r:id="rId3"/>
              </a:rPr>
              <a:t>https://www.includehelp.com/cpp-programs/write-read-text-in-file.aspx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524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7620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File Handling</a:t>
            </a:r>
          </a:p>
        </p:txBody>
      </p:sp>
      <p:pic>
        <p:nvPicPr>
          <p:cNvPr id="1026" name="Picture 2" descr="file handling in c++"/>
          <p:cNvPicPr>
            <a:picLocks noChangeAspect="1" noChangeArrowheads="1"/>
          </p:cNvPicPr>
          <p:nvPr/>
        </p:nvPicPr>
        <p:blipFill>
          <a:blip r:embed="rId2"/>
          <a:srcRect b="21739"/>
          <a:stretch>
            <a:fillRect/>
          </a:stretch>
        </p:blipFill>
        <p:spPr bwMode="auto">
          <a:xfrm>
            <a:off x="1219200" y="685800"/>
            <a:ext cx="7696200" cy="41148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057400" y="5117068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https://www.sitesbay.com/cpp/cpp-file-handling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7620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File Handling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8229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C00000"/>
                </a:solidFill>
              </a:rPr>
              <a:t>C++ provides the following stream classes to handle files:</a:t>
            </a:r>
          </a:p>
          <a:p>
            <a:pPr algn="just"/>
            <a:endParaRPr lang="en-US" sz="2800" b="1" dirty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dirty="0" err="1">
                <a:hlinkClick r:id="rId2"/>
              </a:rPr>
              <a:t>ofstream</a:t>
            </a:r>
            <a:r>
              <a:rPr lang="en-US" sz="2800" b="1" dirty="0"/>
              <a:t>: Stream class to write on files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err="1">
                <a:hlinkClick r:id="rId3"/>
              </a:rPr>
              <a:t>ifstream</a:t>
            </a:r>
            <a:r>
              <a:rPr lang="en-US" sz="2800" b="1" dirty="0"/>
              <a:t>: Stream class to read from files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err="1">
                <a:hlinkClick r:id="rId4"/>
              </a:rPr>
              <a:t>fstream</a:t>
            </a:r>
            <a:r>
              <a:rPr lang="en-US" sz="2800" b="1" dirty="0"/>
              <a:t>: Stream class to both read and write from/to files</a:t>
            </a:r>
          </a:p>
          <a:p>
            <a:pPr algn="just"/>
            <a:endParaRPr lang="en-US" sz="2800" b="1" dirty="0">
              <a:solidFill>
                <a:srgbClr val="00B050"/>
              </a:solidFill>
            </a:endParaRPr>
          </a:p>
          <a:p>
            <a:pPr algn="just"/>
            <a:endParaRPr lang="en-US" sz="2800" b="1" dirty="0">
              <a:solidFill>
                <a:srgbClr val="00B050"/>
              </a:solidFill>
            </a:endParaRPr>
          </a:p>
          <a:p>
            <a:pPr algn="just"/>
            <a:endParaRPr lang="en-US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76200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File Handling Functions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 l="16875" t="48824" r="48125" b="15882"/>
          <a:stretch>
            <a:fillRect/>
          </a:stretch>
        </p:blipFill>
        <p:spPr bwMode="auto">
          <a:xfrm>
            <a:off x="1295400" y="990600"/>
            <a:ext cx="7543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76200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Defining a File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822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b="1" dirty="0">
                <a:solidFill>
                  <a:srgbClr val="7030A0"/>
                </a:solidFill>
              </a:rPr>
              <a:t>We have to include &lt;</a:t>
            </a:r>
            <a:r>
              <a:rPr lang="en-US" sz="2800" b="1" dirty="0" err="1">
                <a:solidFill>
                  <a:srgbClr val="7030A0"/>
                </a:solidFill>
              </a:rPr>
              <a:t>fstream.h</a:t>
            </a:r>
            <a:r>
              <a:rPr lang="en-US" sz="2800" b="1" dirty="0">
                <a:solidFill>
                  <a:srgbClr val="7030A0"/>
                </a:solidFill>
              </a:rPr>
              <a:t>&gt; in turbo C/C++ and &lt;</a:t>
            </a:r>
            <a:r>
              <a:rPr lang="en-US" sz="2800" b="1" dirty="0" err="1">
                <a:solidFill>
                  <a:srgbClr val="7030A0"/>
                </a:solidFill>
              </a:rPr>
              <a:t>fstream</a:t>
            </a:r>
            <a:r>
              <a:rPr lang="en-US" sz="2800" b="1" dirty="0">
                <a:solidFill>
                  <a:srgbClr val="7030A0"/>
                </a:solidFill>
              </a:rPr>
              <a:t>&gt; in code blocks.</a:t>
            </a:r>
          </a:p>
          <a:p>
            <a:endParaRPr lang="en-US" sz="2800" b="1" dirty="0"/>
          </a:p>
          <a:p>
            <a:pPr>
              <a:buFont typeface="Wingdings" pitchFamily="2" charset="2"/>
              <a:buChar char="ü"/>
            </a:pPr>
            <a:r>
              <a:rPr lang="en-US" sz="2800" b="1" dirty="0">
                <a:solidFill>
                  <a:srgbClr val="00B050"/>
                </a:solidFill>
              </a:rPr>
              <a:t>Defining a file object:</a:t>
            </a:r>
          </a:p>
          <a:p>
            <a:r>
              <a:rPr lang="en-US" sz="2800" b="1" dirty="0"/>
              <a:t>	</a:t>
            </a:r>
            <a:r>
              <a:rPr lang="en-US" sz="2800" b="1" dirty="0">
                <a:solidFill>
                  <a:schemeClr val="accent5"/>
                </a:solidFill>
              </a:rPr>
              <a:t>file-stream-class stream-object;</a:t>
            </a:r>
          </a:p>
          <a:p>
            <a:r>
              <a:rPr lang="en-US" sz="2800" b="1" dirty="0"/>
              <a:t>	</a:t>
            </a:r>
            <a:r>
              <a:rPr lang="en-US" sz="2800" b="1" dirty="0" err="1">
                <a:solidFill>
                  <a:srgbClr val="002060"/>
                </a:solidFill>
              </a:rPr>
              <a:t>ofstream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  <a:r>
              <a:rPr lang="en-US" sz="2800" b="1" dirty="0" err="1">
                <a:solidFill>
                  <a:srgbClr val="002060"/>
                </a:solidFill>
              </a:rPr>
              <a:t>fileout</a:t>
            </a:r>
            <a:r>
              <a:rPr lang="en-US" sz="2800" b="1" dirty="0">
                <a:solidFill>
                  <a:srgbClr val="002060"/>
                </a:solidFill>
              </a:rPr>
              <a:t>;</a:t>
            </a:r>
          </a:p>
          <a:p>
            <a:endParaRPr lang="en-US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76200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Opening a File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762000"/>
            <a:ext cx="80772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C00000"/>
                </a:solidFill>
              </a:rPr>
              <a:t>The first operation is generally opening a file.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7030A0"/>
                </a:solidFill>
              </a:rPr>
              <a:t>An open file is represented within a program by a stream.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b="1" dirty="0">
                <a:solidFill>
                  <a:srgbClr val="00B050"/>
                </a:solidFill>
              </a:rPr>
              <a:t>Any input or output task performed on this stream will be applied to the physical file associated with it. </a:t>
            </a:r>
          </a:p>
          <a:p>
            <a:pPr algn="just"/>
            <a:endParaRPr lang="en-US" sz="2800" b="1" dirty="0"/>
          </a:p>
          <a:p>
            <a:pPr algn="just"/>
            <a:r>
              <a:rPr lang="en-US" sz="2800" b="1" dirty="0"/>
              <a:t>Syntax:</a:t>
            </a:r>
          </a:p>
          <a:p>
            <a:pPr algn="just"/>
            <a:endParaRPr lang="en-US" sz="2800" b="1" dirty="0"/>
          </a:p>
          <a:p>
            <a:pPr algn="just"/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    </a:t>
            </a:r>
            <a:r>
              <a:rPr lang="en-US" sz="2800" b="1" dirty="0" err="1">
                <a:solidFill>
                  <a:srgbClr val="FF0066"/>
                </a:solidFill>
              </a:rPr>
              <a:t>file_stream_object.open</a:t>
            </a:r>
            <a:r>
              <a:rPr lang="en-US" sz="2800" b="1" dirty="0">
                <a:solidFill>
                  <a:srgbClr val="FF0066"/>
                </a:solidFill>
              </a:rPr>
              <a:t> (filename, mode);</a:t>
            </a:r>
          </a:p>
          <a:p>
            <a:pPr algn="just"/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    </a:t>
            </a:r>
          </a:p>
          <a:p>
            <a:pPr algn="just"/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filename: </a:t>
            </a:r>
            <a:r>
              <a:rPr lang="en-US" sz="2800" b="1" dirty="0">
                <a:solidFill>
                  <a:srgbClr val="0070C0"/>
                </a:solidFill>
              </a:rPr>
              <a:t>name or a path of a file with or without extension. i.e. demo.txt or d:\\</a:t>
            </a:r>
            <a:r>
              <a:rPr lang="en-US" sz="2800" b="1" dirty="0" err="1">
                <a:solidFill>
                  <a:srgbClr val="0070C0"/>
                </a:solidFill>
              </a:rPr>
              <a:t>mrs</a:t>
            </a:r>
            <a:r>
              <a:rPr lang="en-US" sz="2800" b="1" dirty="0">
                <a:solidFill>
                  <a:srgbClr val="0070C0"/>
                </a:solidFill>
              </a:rPr>
              <a:t>\\demo.txt	</a:t>
            </a:r>
          </a:p>
          <a:p>
            <a:pPr algn="just"/>
            <a:endParaRPr lang="en-US" sz="2800" b="1" dirty="0">
              <a:solidFill>
                <a:srgbClr val="00B050"/>
              </a:solidFill>
            </a:endParaRPr>
          </a:p>
          <a:p>
            <a:pPr algn="just"/>
            <a:endParaRPr lang="en-US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76200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Opening a File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762000"/>
            <a:ext cx="807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mode: </a:t>
            </a:r>
            <a:r>
              <a:rPr lang="en-US" sz="2800" b="1" dirty="0">
                <a:solidFill>
                  <a:srgbClr val="C00000"/>
                </a:solidFill>
              </a:rPr>
              <a:t>Opening modes are of some types as shown below: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 l="28750" t="40588" r="20625" b="26471"/>
          <a:stretch>
            <a:fillRect/>
          </a:stretch>
        </p:blipFill>
        <p:spPr bwMode="auto">
          <a:xfrm>
            <a:off x="1371600" y="1981200"/>
            <a:ext cx="7467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524000" y="5650468"/>
            <a:ext cx="4508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https://www.sitesbay.com/cpp/cpp-file-handling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76200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Opening a File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762000"/>
            <a:ext cx="807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mode: </a:t>
            </a:r>
            <a:r>
              <a:rPr lang="en-US" sz="2800" b="1" dirty="0">
                <a:solidFill>
                  <a:srgbClr val="C00000"/>
                </a:solidFill>
              </a:rPr>
              <a:t>Opening modes are of some types as shown below: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5715000"/>
            <a:ext cx="4508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https://www.sitesbay.com/cpp/cpp-file-handling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/>
          <a:srcRect l="28125" t="13529" r="10000" b="40588"/>
          <a:stretch>
            <a:fillRect/>
          </a:stretch>
        </p:blipFill>
        <p:spPr bwMode="auto">
          <a:xfrm>
            <a:off x="914400" y="1676400"/>
            <a:ext cx="8077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6B202CBF532C47AC7B4711D124A94A" ma:contentTypeVersion="8" ma:contentTypeDescription="Create a new document." ma:contentTypeScope="" ma:versionID="01adb539a532609d38e51ad5b6220e42">
  <xsd:schema xmlns:xsd="http://www.w3.org/2001/XMLSchema" xmlns:xs="http://www.w3.org/2001/XMLSchema" xmlns:p="http://schemas.microsoft.com/office/2006/metadata/properties" xmlns:ns2="b66ba328-3cef-4ab1-9137-b80ba276e726" targetNamespace="http://schemas.microsoft.com/office/2006/metadata/properties" ma:root="true" ma:fieldsID="9376fe167284e88e2eb3b50b88cadcdd" ns2:_="">
    <xsd:import namespace="b66ba328-3cef-4ab1-9137-b80ba276e7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6ba328-3cef-4ab1-9137-b80ba276e7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8F8652-6F85-48B7-AF39-C947139EB611}"/>
</file>

<file path=customXml/itemProps2.xml><?xml version="1.0" encoding="utf-8"?>
<ds:datastoreItem xmlns:ds="http://schemas.openxmlformats.org/officeDocument/2006/customXml" ds:itemID="{4B5728E4-CB56-4D37-AE0D-88321BF50D50}"/>
</file>

<file path=customXml/itemProps3.xml><?xml version="1.0" encoding="utf-8"?>
<ds:datastoreItem xmlns:ds="http://schemas.openxmlformats.org/officeDocument/2006/customXml" ds:itemID="{1F78208B-E8A4-4C69-A466-B8834523C19D}"/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618</TotalTime>
  <Words>704</Words>
  <Application>Microsoft Office PowerPoint</Application>
  <PresentationFormat>On-screen Show (4:3)</PresentationFormat>
  <Paragraphs>79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Gill Sans MT</vt:lpstr>
      <vt:lpstr>Verdana</vt:lpstr>
      <vt:lpstr>Wingdings</vt:lpstr>
      <vt:lpstr>Wingdings 2</vt:lpstr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mrs</dc:creator>
  <cp:lastModifiedBy>Manish Solanki</cp:lastModifiedBy>
  <cp:revision>50</cp:revision>
  <dcterms:created xsi:type="dcterms:W3CDTF">2020-03-14T14:13:18Z</dcterms:created>
  <dcterms:modified xsi:type="dcterms:W3CDTF">2021-06-20T14:27:32Z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0x0101008A6B202CBF532C47AC7B4711D124A94A</vt:lpwstr>
  </property>
  <property fmtid="{D5CDD505-2E9C-101B-9397-08002B2CF9AE}" pid="3" name="Order">
    <vt:r8>2500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