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35"/>
  </p:notesMasterIdLst>
  <p:sldIdLst>
    <p:sldId id="256" r:id="rId5"/>
    <p:sldId id="261" r:id="rId6"/>
    <p:sldId id="259" r:id="rId7"/>
    <p:sldId id="284" r:id="rId8"/>
    <p:sldId id="350" r:id="rId9"/>
    <p:sldId id="351" r:id="rId10"/>
    <p:sldId id="352" r:id="rId11"/>
    <p:sldId id="353" r:id="rId12"/>
    <p:sldId id="311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72" r:id="rId21"/>
    <p:sldId id="373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280" r:id="rId34"/>
  </p:sldIdLst>
  <p:sldSz cx="9144000" cy="6858000" type="screen4x3"/>
  <p:notesSz cx="6858000" cy="9144000"/>
  <p:embeddedFontLs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40CC2"/>
    <a:srgbClr val="FFCCFF"/>
    <a:srgbClr val="A93F92"/>
    <a:srgbClr val="C5053C"/>
    <a:srgbClr val="9F1151"/>
    <a:srgbClr val="12BE6C"/>
    <a:srgbClr val="FF6699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038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58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62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9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66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962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889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8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26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6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769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9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36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562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582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611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09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768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841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41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63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171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5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36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81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87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20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15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0574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3. </a:t>
            </a:r>
            <a:br>
              <a:rPr lang="en-US" sz="4000" b="1" dirty="0"/>
            </a:br>
            <a:r>
              <a:rPr lang="en-US" sz="4000" b="1" dirty="0"/>
              <a:t> Functions in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Function Categories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No parameters, No return values: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00B050"/>
                </a:solidFill>
              </a:rPr>
              <a:t>/p + logic + o/p resides inside the  function.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With parameters but No return value: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err="1">
                <a:solidFill>
                  <a:srgbClr val="FF0066"/>
                </a:solidFill>
              </a:rPr>
              <a:t>i</a:t>
            </a:r>
            <a:r>
              <a:rPr lang="en-US" sz="2800" b="1" dirty="0">
                <a:solidFill>
                  <a:srgbClr val="FF0066"/>
                </a:solidFill>
              </a:rPr>
              <a:t>/p – inside main()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FF0066"/>
                </a:solidFill>
              </a:rPr>
              <a:t>	logic + o/p – inside the function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1" dirty="0">
                <a:solidFill>
                  <a:srgbClr val="C00000"/>
                </a:solidFill>
              </a:rPr>
              <a:t>With parameters and With return value: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dirty="0">
                <a:solidFill>
                  <a:srgbClr val="0070C0"/>
                </a:solidFill>
              </a:rPr>
              <a:t>/p + o/p – inside main()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logic – inside the function</a:t>
            </a:r>
          </a:p>
          <a:p>
            <a:pPr marL="514350" indent="-51435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Q: Develop a user defined function to perform addition of 2 numbers.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8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228600" y="2438400"/>
            <a:ext cx="87630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If we want to define the body of the function after main() then it must be declared before main()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If we want to define function before main() then we can directly write the definition of the function.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No parameters, No return values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void add()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</a:t>
            </a:r>
            <a:r>
              <a:rPr lang="en-US" sz="2400" b="1" dirty="0" err="1">
                <a:solidFill>
                  <a:srgbClr val="12BE6C"/>
                </a:solidFill>
              </a:rPr>
              <a:t>a,b</a:t>
            </a:r>
            <a:r>
              <a:rPr lang="en-US" sz="2400" b="1" dirty="0">
                <a:solidFill>
                  <a:srgbClr val="12BE6C"/>
                </a:solidFill>
              </a:rPr>
              <a:t>, c;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cout</a:t>
            </a:r>
            <a:r>
              <a:rPr lang="en-US" sz="2400" b="1" dirty="0">
                <a:solidFill>
                  <a:srgbClr val="12BE6C"/>
                </a:solidFill>
              </a:rPr>
              <a:t>&lt;&lt;“Enter two numbers”&lt;&lt;</a:t>
            </a:r>
            <a:r>
              <a:rPr lang="en-US" sz="2400" b="1" dirty="0" err="1">
                <a:solidFill>
                  <a:srgbClr val="12BE6C"/>
                </a:solidFill>
              </a:rPr>
              <a:t>endl</a:t>
            </a:r>
            <a:r>
              <a:rPr lang="en-US" sz="2400" b="1" dirty="0">
                <a:solidFill>
                  <a:srgbClr val="12BE6C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cin</a:t>
            </a:r>
            <a:r>
              <a:rPr lang="en-US" sz="2400" b="1" dirty="0">
                <a:solidFill>
                  <a:srgbClr val="12BE6C"/>
                </a:solidFill>
              </a:rPr>
              <a:t>&gt;&gt;a&gt;&gt;b;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c = </a:t>
            </a:r>
            <a:r>
              <a:rPr lang="en-US" sz="2400" b="1" dirty="0" err="1">
                <a:solidFill>
                  <a:srgbClr val="12BE6C"/>
                </a:solidFill>
              </a:rPr>
              <a:t>a+b</a:t>
            </a:r>
            <a:r>
              <a:rPr lang="en-US" sz="2400" b="1" dirty="0">
                <a:solidFill>
                  <a:srgbClr val="12BE6C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cout</a:t>
            </a:r>
            <a:r>
              <a:rPr lang="en-US" sz="2400" b="1" dirty="0">
                <a:solidFill>
                  <a:srgbClr val="12BE6C"/>
                </a:solidFill>
              </a:rPr>
              <a:t>&lt;&lt;“Addition of ”&lt;&lt;a&lt;&lt;“and ”&lt;&lt;b&lt;&lt;“=”&lt;&lt;c&lt;&lt;</a:t>
            </a:r>
            <a:r>
              <a:rPr lang="en-US" sz="2400" b="1" dirty="0" err="1">
                <a:solidFill>
                  <a:srgbClr val="12BE6C"/>
                </a:solidFill>
              </a:rPr>
              <a:t>endl</a:t>
            </a:r>
            <a:r>
              <a:rPr lang="en-US" sz="2400" b="1" dirty="0">
                <a:solidFill>
                  <a:srgbClr val="12BE6C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}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void main()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add();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}</a:t>
            </a: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With parameters, No return values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void add(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x, 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y)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z;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z=</a:t>
            </a:r>
            <a:r>
              <a:rPr lang="en-US" sz="2400" b="1" dirty="0" err="1">
                <a:solidFill>
                  <a:srgbClr val="12BE6C"/>
                </a:solidFill>
              </a:rPr>
              <a:t>x+y</a:t>
            </a:r>
            <a:r>
              <a:rPr lang="en-US" sz="2400" b="1" dirty="0">
                <a:solidFill>
                  <a:srgbClr val="12BE6C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cout</a:t>
            </a:r>
            <a:r>
              <a:rPr lang="en-US" sz="2400" b="1" dirty="0">
                <a:solidFill>
                  <a:srgbClr val="12BE6C"/>
                </a:solidFill>
              </a:rPr>
              <a:t>&lt;&lt;“Addition of ”&lt;&lt;x&lt;&lt;“ and ”&lt;&lt;y&lt;&lt;“=”&lt;&lt;z&lt;&lt;</a:t>
            </a:r>
            <a:r>
              <a:rPr lang="en-US" sz="2400" b="1" dirty="0" err="1">
                <a:solidFill>
                  <a:srgbClr val="12BE6C"/>
                </a:solidFill>
              </a:rPr>
              <a:t>endl</a:t>
            </a:r>
            <a:r>
              <a:rPr lang="en-US" sz="2400" b="1" dirty="0">
                <a:solidFill>
                  <a:srgbClr val="12BE6C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}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void main()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a,b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cout</a:t>
            </a:r>
            <a:r>
              <a:rPr lang="en-US" sz="2400" b="1" dirty="0">
                <a:solidFill>
                  <a:srgbClr val="7030A0"/>
                </a:solidFill>
              </a:rPr>
              <a:t>&lt;&lt;“Enter two numbers”&lt;&lt;</a:t>
            </a:r>
            <a:r>
              <a:rPr lang="en-US" sz="2400" b="1" dirty="0" err="1">
                <a:solidFill>
                  <a:srgbClr val="7030A0"/>
                </a:solidFill>
              </a:rPr>
              <a:t>endl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cin</a:t>
            </a:r>
            <a:r>
              <a:rPr lang="en-US" sz="2400" b="1" dirty="0">
                <a:solidFill>
                  <a:srgbClr val="7030A0"/>
                </a:solidFill>
              </a:rPr>
              <a:t>&gt;&gt;a&gt;&gt;b;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add(</a:t>
            </a:r>
            <a:r>
              <a:rPr lang="en-US" sz="2400" b="1" dirty="0" err="1">
                <a:solidFill>
                  <a:srgbClr val="7030A0"/>
                </a:solidFill>
              </a:rPr>
              <a:t>a,b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}</a:t>
            </a: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1981200" y="5181600"/>
            <a:ext cx="1828800" cy="228600"/>
          </a:xfrm>
          <a:prstGeom prst="straightConnector1">
            <a:avLst/>
          </a:prstGeom>
          <a:ln>
            <a:solidFill>
              <a:srgbClr val="C505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5029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Actual arguments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990600"/>
            <a:ext cx="1828800" cy="381001"/>
          </a:xfrm>
          <a:prstGeom prst="straightConnector1">
            <a:avLst/>
          </a:prstGeom>
          <a:ln>
            <a:solidFill>
              <a:srgbClr val="C505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142869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Formal/Dummy arguments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With parameters, With return values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add(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x, 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y)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rgbClr val="12BE6C"/>
                </a:solidFill>
              </a:rPr>
              <a:t>int</a:t>
            </a:r>
            <a:r>
              <a:rPr lang="en-US" sz="2400" b="1" dirty="0">
                <a:solidFill>
                  <a:srgbClr val="12BE6C"/>
                </a:solidFill>
              </a:rPr>
              <a:t> z;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z=</a:t>
            </a:r>
            <a:r>
              <a:rPr lang="en-US" sz="2400" b="1" dirty="0" err="1">
                <a:solidFill>
                  <a:srgbClr val="12BE6C"/>
                </a:solidFill>
              </a:rPr>
              <a:t>x+y</a:t>
            </a:r>
            <a:r>
              <a:rPr lang="en-US" sz="2400" b="1" dirty="0">
                <a:solidFill>
                  <a:srgbClr val="12BE6C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return (z);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}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void main()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a,b,c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cout</a:t>
            </a:r>
            <a:r>
              <a:rPr lang="en-US" sz="2400" b="1" dirty="0">
                <a:solidFill>
                  <a:srgbClr val="7030A0"/>
                </a:solidFill>
              </a:rPr>
              <a:t>&lt;&lt;“Enter two numbers”&lt;&lt;</a:t>
            </a:r>
            <a:r>
              <a:rPr lang="en-US" sz="2400" b="1" dirty="0" err="1">
                <a:solidFill>
                  <a:srgbClr val="7030A0"/>
                </a:solidFill>
              </a:rPr>
              <a:t>endl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cin</a:t>
            </a:r>
            <a:r>
              <a:rPr lang="en-US" sz="2400" b="1" dirty="0">
                <a:solidFill>
                  <a:srgbClr val="7030A0"/>
                </a:solidFill>
              </a:rPr>
              <a:t>&gt;&gt;a&gt;&gt;b;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c=add(</a:t>
            </a:r>
            <a:r>
              <a:rPr lang="en-US" sz="2400" b="1" dirty="0" err="1">
                <a:solidFill>
                  <a:srgbClr val="7030A0"/>
                </a:solidFill>
              </a:rPr>
              <a:t>a,b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            </a:t>
            </a:r>
            <a:r>
              <a:rPr lang="en-US" sz="2400" b="1" dirty="0" err="1">
                <a:solidFill>
                  <a:srgbClr val="7030A0"/>
                </a:solidFill>
              </a:rPr>
              <a:t>cout</a:t>
            </a:r>
            <a:r>
              <a:rPr lang="en-US" sz="2400" b="1" dirty="0">
                <a:solidFill>
                  <a:srgbClr val="7030A0"/>
                </a:solidFill>
              </a:rPr>
              <a:t>&lt;&lt;“Addition of ”&lt;&lt;a&lt;&lt;“ and ”&lt;&lt;b&lt;&lt;“=”&lt;&lt;c&lt;&lt;</a:t>
            </a:r>
            <a:r>
              <a:rPr lang="en-US" sz="2400" b="1" dirty="0" err="1">
                <a:solidFill>
                  <a:srgbClr val="7030A0"/>
                </a:solidFill>
              </a:rPr>
              <a:t>endl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}</a:t>
            </a: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228600" y="2438400"/>
            <a:ext cx="87630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The return type of a function is the same as the data type of variable it returns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The recipient variable of the return value inside the caller function should have same data type as return value of a variable in the </a:t>
            </a:r>
            <a:r>
              <a:rPr lang="en-US" sz="2800" b="1" dirty="0" err="1">
                <a:solidFill>
                  <a:srgbClr val="00B050"/>
                </a:solidFill>
              </a:rPr>
              <a:t>callee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i.e. c = add(</a:t>
            </a:r>
            <a:r>
              <a:rPr lang="en-US" sz="2800" b="1" dirty="0" err="1">
                <a:solidFill>
                  <a:srgbClr val="0070C0"/>
                </a:solidFill>
              </a:rPr>
              <a:t>a,b</a:t>
            </a:r>
            <a:r>
              <a:rPr lang="en-US" sz="2800" b="1" dirty="0">
                <a:solidFill>
                  <a:srgbClr val="0070C0"/>
                </a:solidFill>
              </a:rPr>
              <a:t>) ;  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C5053C"/>
                </a:solidFill>
              </a:rPr>
              <a:t>// Here, type of c should be same as z inside add()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228600" y="3124200"/>
            <a:ext cx="87630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 No parameter &amp; No return value: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func_name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With parameters &amp; No return value: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func_name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(actual parameters) 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With parameters &amp; with return value: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func_name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(actual parameters) ;</a:t>
            </a:r>
          </a:p>
          <a:p>
            <a:pPr algn="just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514350" indent="-514350" algn="just">
              <a:buFont typeface="Wingdings" pitchFamily="2" charset="2"/>
              <a:buChar char="Ø"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1295400"/>
            <a:ext cx="4859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Syntax of calling a function</a:t>
            </a:r>
            <a:endParaRPr lang="en-US" sz="2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Exercise </a:t>
            </a:r>
            <a:r>
              <a:rPr lang="en-US" sz="4400" b="1" dirty="0" err="1">
                <a:solidFill>
                  <a:schemeClr val="bg1"/>
                </a:solidFill>
              </a:rPr>
              <a:t>Qiestions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Function Questions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1.  </a:t>
            </a:r>
            <a:r>
              <a:rPr lang="en-US" sz="2400" b="1" dirty="0">
                <a:solidFill>
                  <a:srgbClr val="FF0000"/>
                </a:solidFill>
              </a:rPr>
              <a:t>Develop a function to find gross salary of an employee.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2.	Develop a function to find average of 3 numbers.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3. </a:t>
            </a:r>
            <a:r>
              <a:rPr lang="en-US" sz="2400" b="1" dirty="0">
                <a:solidFill>
                  <a:srgbClr val="00B050"/>
                </a:solidFill>
              </a:rPr>
              <a:t>Write a choice based program to find area of a circle, rectangle and triangle by developing user defined functions.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4. </a:t>
            </a:r>
            <a:r>
              <a:rPr lang="en-US" sz="2400" b="1" dirty="0">
                <a:solidFill>
                  <a:srgbClr val="C00000"/>
                </a:solidFill>
              </a:rPr>
              <a:t>Write a program to find factorial of  a given number using a function.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5. Calculate BMI using UDF.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6.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Write a program to enter code, name, quantity and price of a product. Develop a UDF to find total valuation of this product. Display all the details of this product.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7. </a:t>
            </a:r>
            <a:r>
              <a:rPr lang="en-US" sz="2400" b="1" dirty="0">
                <a:solidFill>
                  <a:srgbClr val="FF0066"/>
                </a:solidFill>
              </a:rPr>
              <a:t>Write a program to count numbers which are divisible by 7 between 1 to 200 using UDF.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Default                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Arguments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Define the function and state advantages its advantages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Write the prototype of a function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Describe categories of functions with example programs.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Develop functions for given problem statements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Explain default argument functions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Explain overloaded functions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Describe inline functions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Function with default argument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C++ allows us to call a function without specifying all its arguments.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In such cases, the function assigns the default value to the parameter which does not have a matching argument in the function call.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Default values are specified when a function is declared.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Function Declaration: 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r>
              <a:rPr lang="en-US" sz="2400" b="1" dirty="0">
                <a:solidFill>
                  <a:srgbClr val="F40CC2"/>
                </a:solidFill>
              </a:rPr>
              <a:t>float </a:t>
            </a:r>
            <a:r>
              <a:rPr lang="en-US" sz="2400" b="1" dirty="0" err="1">
                <a:solidFill>
                  <a:srgbClr val="F40CC2"/>
                </a:solidFill>
              </a:rPr>
              <a:t>simple_int</a:t>
            </a:r>
            <a:r>
              <a:rPr lang="en-US" sz="2400" b="1" dirty="0">
                <a:solidFill>
                  <a:srgbClr val="F40CC2"/>
                </a:solidFill>
              </a:rPr>
              <a:t>(float principal, </a:t>
            </a: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 period,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float rate=0.15</a:t>
            </a:r>
            <a:r>
              <a:rPr lang="en-US" sz="2400" b="1" dirty="0">
                <a:solidFill>
                  <a:srgbClr val="F40CC2"/>
                </a:solidFill>
              </a:rPr>
              <a:t>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Function Call: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simple_int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(5000, 7);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A93F92"/>
                </a:solidFill>
              </a:rPr>
              <a:t>Here, value 5000 is passed to principal, value 7 to period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rate is assigned a default value of 0.15</a:t>
            </a: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Function with default argument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</a:rPr>
              <a:t>The call,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si</a:t>
            </a:r>
            <a:r>
              <a:rPr lang="en-US" sz="2400" b="1" dirty="0">
                <a:solidFill>
                  <a:srgbClr val="00B050"/>
                </a:solidFill>
              </a:rPr>
              <a:t> = </a:t>
            </a:r>
            <a:r>
              <a:rPr lang="en-US" sz="2400" b="1" dirty="0" err="1">
                <a:solidFill>
                  <a:srgbClr val="00B050"/>
                </a:solidFill>
              </a:rPr>
              <a:t>simple_int</a:t>
            </a:r>
            <a:r>
              <a:rPr lang="en-US" sz="2400" b="1" dirty="0">
                <a:solidFill>
                  <a:srgbClr val="00B050"/>
                </a:solidFill>
              </a:rPr>
              <a:t>(5000, 7,0.12);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passes an explicit value of 0.12 to rate.</a:t>
            </a:r>
          </a:p>
          <a:p>
            <a:pPr marL="514350" indent="-514350" algn="just">
              <a:buFont typeface="Wingdings" pitchFamily="2" charset="2"/>
              <a:buChar char="ü"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Points to remember:</a:t>
            </a:r>
          </a:p>
          <a:p>
            <a:pPr marL="514350" indent="-57150" algn="just"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Default arguments are checked for type at the time of declaration and evaluated at the time of call</a:t>
            </a:r>
          </a:p>
          <a:p>
            <a:pPr marL="514350" indent="-57150" algn="just"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We must specify default arguments from </a:t>
            </a:r>
            <a:r>
              <a:rPr lang="en-US" sz="2400" b="1" u="sng" dirty="0">
                <a:solidFill>
                  <a:srgbClr val="00B050"/>
                </a:solidFill>
              </a:rPr>
              <a:t>right to left  </a:t>
            </a:r>
            <a:r>
              <a:rPr lang="en-US" sz="2400" b="1" dirty="0">
                <a:solidFill>
                  <a:srgbClr val="FF0000"/>
                </a:solidFill>
              </a:rPr>
              <a:t>( no other order is </a:t>
            </a:r>
            <a:r>
              <a:rPr lang="en-US" sz="2400" b="1" dirty="0" err="1">
                <a:solidFill>
                  <a:srgbClr val="FF0000"/>
                </a:solidFill>
              </a:rPr>
              <a:t>permited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514350" indent="-514350" algn="just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514350" lvl="1" indent="-514350" algn="just">
              <a:buNone/>
            </a:pPr>
            <a:r>
              <a:rPr lang="en-US" sz="1800" b="1" dirty="0">
                <a:solidFill>
                  <a:srgbClr val="7030A0"/>
                </a:solidFill>
              </a:rPr>
              <a:t>			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Function Overloading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Function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Overloading = </a:t>
            </a:r>
            <a:r>
              <a:rPr lang="en-US" sz="2400" b="1" dirty="0">
                <a:solidFill>
                  <a:srgbClr val="F40CC2"/>
                </a:solidFill>
              </a:rPr>
              <a:t>use of same thing for different purposes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In  C++, we can use the </a:t>
            </a:r>
            <a:r>
              <a:rPr lang="en-US" sz="2400" b="1" dirty="0">
                <a:solidFill>
                  <a:srgbClr val="00B050"/>
                </a:solidFill>
              </a:rPr>
              <a:t>same function name to write functions that perform a variety of different tasks</a:t>
            </a:r>
            <a:r>
              <a:rPr lang="en-US" sz="2400" b="1" dirty="0">
                <a:solidFill>
                  <a:srgbClr val="7030A0"/>
                </a:solidFill>
              </a:rPr>
              <a:t>. This is known as </a:t>
            </a:r>
            <a:r>
              <a:rPr lang="en-US" sz="2400" b="1" dirty="0">
                <a:solidFill>
                  <a:srgbClr val="FF0066"/>
                </a:solidFill>
              </a:rPr>
              <a:t>function overloading </a:t>
            </a:r>
            <a:r>
              <a:rPr lang="en-US" sz="2400" b="1" dirty="0">
                <a:solidFill>
                  <a:srgbClr val="7030A0"/>
                </a:solidFill>
              </a:rPr>
              <a:t>or </a:t>
            </a:r>
            <a:r>
              <a:rPr lang="en-US" sz="2400" b="1" dirty="0">
                <a:solidFill>
                  <a:srgbClr val="FF0066"/>
                </a:solidFill>
              </a:rPr>
              <a:t>function polymorphism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Working:</a:t>
            </a:r>
          </a:p>
          <a:p>
            <a:pPr marL="514350" indent="4763" algn="just">
              <a:buFont typeface="Wingdings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We can design a family of functions with one function name but with different argument lists.</a:t>
            </a:r>
          </a:p>
          <a:p>
            <a:pPr marL="514350" indent="4763" algn="just">
              <a:buFont typeface="Wingdings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b="1" dirty="0">
                <a:solidFill>
                  <a:srgbClr val="F40CC2"/>
                </a:solidFill>
              </a:rPr>
              <a:t>The function would perform different operation depending on the argument list in the function call.</a:t>
            </a:r>
          </a:p>
          <a:p>
            <a:pPr marL="514350" indent="4763" algn="just">
              <a:buFont typeface="Wingdings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The correct function to be invoked is determined by </a:t>
            </a:r>
            <a:r>
              <a:rPr lang="en-US" sz="2400" b="1" dirty="0">
                <a:solidFill>
                  <a:srgbClr val="FF0000"/>
                </a:solidFill>
              </a:rPr>
              <a:t>checking the number and type of the arguments but not on the function return type.</a:t>
            </a:r>
          </a:p>
          <a:p>
            <a:pPr marL="514350" indent="-514350" algn="just">
              <a:buFont typeface="Wingdings" pitchFamily="2" charset="2"/>
              <a:buChar char="ü"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Function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Example:</a:t>
            </a: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5625" t="17379" r="49375" b="18544"/>
          <a:stretch>
            <a:fillRect/>
          </a:stretch>
        </p:blipFill>
        <p:spPr bwMode="auto">
          <a:xfrm>
            <a:off x="381000" y="762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Function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Example: </a:t>
            </a:r>
            <a:r>
              <a:rPr lang="en-US" sz="2400" b="1" dirty="0">
                <a:solidFill>
                  <a:srgbClr val="F40CC2"/>
                </a:solidFill>
              </a:rPr>
              <a:t>Output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53651" b="72198"/>
          <a:stretch>
            <a:fillRect/>
          </a:stretch>
        </p:blipFill>
        <p:spPr bwMode="auto">
          <a:xfrm>
            <a:off x="457200" y="9144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191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Q:1 W.A.P. to find area of a circle, triangle and rectangle using function overloading</a:t>
            </a:r>
            <a:r>
              <a:rPr lang="en-US" sz="2400" b="1" dirty="0"/>
              <a:t>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Q:2 W.A.P. to find volume of a box, cube and cylinder using function overloading</a:t>
            </a:r>
            <a:r>
              <a:rPr lang="en-US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Inline Functions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Inline Functions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Whenever a function is called, activities jumping to the function, saving registers, pushing arguments onto the stack and returning to the calling function are taking place.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Such activities takes a considerable CPU time which is costly specially when we write small functions.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To save this overhead time, C++ provide “inline functions”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An inline function is expanded in line when it is invoked. That is the compiler replaces the function call with the corresponding function call.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Syntax: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sz="2400" b="1" dirty="0">
                <a:solidFill>
                  <a:srgbClr val="00B050"/>
                </a:solidFill>
              </a:rPr>
              <a:t>inline </a:t>
            </a:r>
            <a:r>
              <a:rPr lang="en-US" sz="2400" b="1" dirty="0" err="1">
                <a:solidFill>
                  <a:srgbClr val="00B050"/>
                </a:solidFill>
              </a:rPr>
              <a:t>function_header</a:t>
            </a:r>
            <a:endParaRPr lang="en-US" sz="2400" b="1" dirty="0">
              <a:solidFill>
                <a:srgbClr val="00B050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		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			    // function body	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			}</a:t>
            </a:r>
          </a:p>
          <a:p>
            <a:pPr marL="514350" indent="-514350" algn="just">
              <a:buFont typeface="Wingdings" pitchFamily="2" charset="2"/>
              <a:buChar char="ü"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Inline Functions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sz="2400" b="1" dirty="0">
                <a:solidFill>
                  <a:srgbClr val="00B050"/>
                </a:solidFill>
              </a:rPr>
              <a:t>inline</a:t>
            </a:r>
            <a:r>
              <a:rPr lang="en-US" sz="2400" b="1" dirty="0">
                <a:solidFill>
                  <a:srgbClr val="F40CC2"/>
                </a:solidFill>
              </a:rPr>
              <a:t> float area(</a:t>
            </a: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 r)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			{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			return (3.14 * r *r);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			}</a:t>
            </a:r>
          </a:p>
          <a:p>
            <a:pPr marL="514350" indent="-514350" algn="just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Note: </a:t>
            </a: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	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As the function grows in size, the speed benefits of inline functions diminish.  </a:t>
            </a:r>
            <a:r>
              <a:rPr lang="en-US" sz="2400" b="1" dirty="0">
                <a:solidFill>
                  <a:srgbClr val="7030A0"/>
                </a:solidFill>
              </a:rPr>
              <a:t>(At some point overhead of function call becomes small compared to execution of the function)</a:t>
            </a:r>
          </a:p>
          <a:p>
            <a:pPr marL="514350" indent="-514350" algn="just">
              <a:buNone/>
            </a:pPr>
            <a:endParaRPr lang="en-US" sz="2400" b="1" dirty="0">
              <a:solidFill>
                <a:srgbClr val="F40CC2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  <a:p>
            <a:pPr marL="514350" lvl="1" indent="-514350" algn="just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			</a:t>
            </a:r>
            <a:endParaRPr lang="en-US" sz="18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Inline Functions: Limitations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 #Inline expansion may not work for the following: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66"/>
                </a:solidFill>
              </a:rPr>
              <a:t>A loop, a </a:t>
            </a:r>
            <a:r>
              <a:rPr lang="en-US" sz="2400" b="1" dirty="0" err="1">
                <a:solidFill>
                  <a:srgbClr val="FF0066"/>
                </a:solidFill>
              </a:rPr>
              <a:t>goto</a:t>
            </a:r>
            <a:r>
              <a:rPr lang="en-US" sz="2400" b="1" dirty="0">
                <a:solidFill>
                  <a:srgbClr val="FF0066"/>
                </a:solidFill>
              </a:rPr>
              <a:t> or switch statements exists.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66"/>
                </a:solidFill>
              </a:rPr>
              <a:t>If a function contains static variables.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66"/>
                </a:solidFill>
              </a:rPr>
              <a:t>If function is recursive.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F40CC2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  <a:p>
            <a:pPr marL="514350" lvl="1" indent="-514350" algn="just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			</a:t>
            </a:r>
            <a:endParaRPr lang="en-US" sz="18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marL="514350" indent="-514350" algn="just">
              <a:buNone/>
            </a:pPr>
            <a:r>
              <a:rPr lang="en-US" sz="2400" b="1" dirty="0">
                <a:solidFill>
                  <a:srgbClr val="12BE6C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User Defined Function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Object Oriented Programming with C++, E Balagurusamy, TMH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Definition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We can write any program in C++ with only main() function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70C0"/>
                </a:solidFill>
              </a:rPr>
              <a:t>When a program becomes too large and complex, it becomes difficult to debug, test and maintain the function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6699"/>
                </a:solidFill>
              </a:rPr>
              <a:t>If a program is divided into functional parts then each part  can be coded independently and later combined together into a single unit.</a:t>
            </a:r>
            <a:endParaRPr lang="en-US" sz="2800" b="1" dirty="0">
              <a:solidFill>
                <a:srgbClr val="0070C0"/>
              </a:solidFill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These sub programs are called </a:t>
            </a:r>
            <a:r>
              <a:rPr lang="en-US" sz="2800" b="1" dirty="0">
                <a:solidFill>
                  <a:srgbClr val="C00000"/>
                </a:solidFill>
              </a:rPr>
              <a:t>functions</a:t>
            </a:r>
            <a:r>
              <a:rPr lang="en-US" sz="2800" b="1" dirty="0">
                <a:solidFill>
                  <a:srgbClr val="7030A0"/>
                </a:solidFill>
              </a:rPr>
              <a:t> which are easy to understand, debug and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Advantages of Functions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Provides top-down modular program: A Complex program is getting divided into parts:</a:t>
            </a:r>
          </a:p>
          <a:p>
            <a:pPr marL="457200" indent="-45720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5000" t="46505" r="24375" b="12718"/>
          <a:stretch>
            <a:fillRect/>
          </a:stretch>
        </p:blipFill>
        <p:spPr bwMode="auto">
          <a:xfrm>
            <a:off x="1981200" y="16002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hape 267"/>
          <p:cNvSpPr txBox="1">
            <a:spLocks noGrp="1"/>
          </p:cNvSpPr>
          <p:nvPr>
            <p:ph type="body" idx="4294967295"/>
          </p:nvPr>
        </p:nvSpPr>
        <p:spPr>
          <a:xfrm>
            <a:off x="-76200" y="4648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Reduces the length of a source code (when it is repeatedly called)</a:t>
            </a:r>
          </a:p>
          <a:p>
            <a:pPr marL="457200" indent="-45720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Advantages of Functions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It is easy to isolate a faulty function for further investigations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66"/>
                </a:solidFill>
              </a:rPr>
              <a:t>A function can be used by more than one programs.</a:t>
            </a:r>
          </a:p>
          <a:p>
            <a:pPr marL="457200" indent="-457200" algn="just">
              <a:buNone/>
            </a:pPr>
            <a:r>
              <a:rPr lang="en-US" sz="2800" b="1" dirty="0">
                <a:solidFill>
                  <a:srgbClr val="FF0066"/>
                </a:solidFill>
              </a:rPr>
              <a:t>	i.e. </a:t>
            </a:r>
            <a:r>
              <a:rPr lang="en-US" sz="2800" b="1" dirty="0" err="1">
                <a:solidFill>
                  <a:srgbClr val="FF0066"/>
                </a:solidFill>
              </a:rPr>
              <a:t>sqrt</a:t>
            </a:r>
            <a:r>
              <a:rPr lang="en-US" sz="2800" b="1" dirty="0">
                <a:solidFill>
                  <a:srgbClr val="FF0066"/>
                </a:solidFill>
              </a:rPr>
              <a:t>(), </a:t>
            </a:r>
            <a:r>
              <a:rPr lang="en-US" sz="2800" b="1" dirty="0" err="1">
                <a:solidFill>
                  <a:srgbClr val="FF0066"/>
                </a:solidFill>
              </a:rPr>
              <a:t>pow</a:t>
            </a:r>
            <a:r>
              <a:rPr lang="en-US" sz="2800" b="1" dirty="0">
                <a:solidFill>
                  <a:srgbClr val="FF0066"/>
                </a:solidFill>
              </a:rPr>
              <a:t>(),  etc.</a:t>
            </a:r>
          </a:p>
          <a:p>
            <a:pPr marL="457200" indent="-45720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Working with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Function parts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Prototype:</a:t>
            </a:r>
            <a:r>
              <a:rPr lang="en-US" sz="2800" b="1" dirty="0">
                <a:solidFill>
                  <a:srgbClr val="7030A0"/>
                </a:solidFill>
              </a:rPr>
              <a:t> Syntax/signature/declaration of a function to be informed to the compiler</a:t>
            </a:r>
          </a:p>
          <a:p>
            <a:pPr marL="514350" indent="-51435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514350" indent="-514350"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>
                <a:solidFill>
                  <a:srgbClr val="12BE6C"/>
                </a:solidFill>
              </a:rPr>
              <a:t>return-type </a:t>
            </a:r>
            <a:r>
              <a:rPr lang="en-US" sz="2800" b="1" dirty="0">
                <a:solidFill>
                  <a:srgbClr val="FF0066"/>
                </a:solidFill>
              </a:rPr>
              <a:t>function_name</a:t>
            </a:r>
            <a:r>
              <a:rPr lang="en-US" sz="2800" b="1" dirty="0">
                <a:solidFill>
                  <a:srgbClr val="12BE6C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parameter-list</a:t>
            </a:r>
            <a:r>
              <a:rPr lang="en-US" sz="2800" b="1" dirty="0">
                <a:solidFill>
                  <a:srgbClr val="12BE6C"/>
                </a:solidFill>
              </a:rPr>
              <a:t>);</a:t>
            </a:r>
          </a:p>
          <a:p>
            <a:pPr algn="just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2. </a:t>
            </a:r>
            <a:r>
              <a:rPr lang="en-US" sz="2800" b="1" dirty="0">
                <a:solidFill>
                  <a:srgbClr val="C00000"/>
                </a:solidFill>
              </a:rPr>
              <a:t>Function Definition: </a:t>
            </a:r>
            <a:r>
              <a:rPr lang="en-US" sz="2800" b="1" dirty="0">
                <a:solidFill>
                  <a:srgbClr val="0070C0"/>
                </a:solidFill>
              </a:rPr>
              <a:t>Body of a function inside which logic of function is written – { } 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F0066"/>
                </a:solidFill>
              </a:rPr>
              <a:t>3. Function call: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A function is called by another function. Here, the function which calls another function is termed as  “caller” and the function which is being called is termed as “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callee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”.</a:t>
            </a:r>
          </a:p>
          <a:p>
            <a:pPr marL="457200" indent="-457200" algn="just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7239000" cy="762000"/>
          </a:xfrm>
          <a:prstGeom prst="rect">
            <a:avLst/>
          </a:prstGeom>
          <a:noFill/>
          <a:ln>
            <a:solidFill>
              <a:srgbClr val="9F1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228600" y="2438400"/>
            <a:ext cx="87630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/>
                </a:solidFill>
              </a:rPr>
              <a:t>To use any function, we must know three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40CC2"/>
                </a:solidFill>
              </a:rPr>
              <a:t>Function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40CC2"/>
                </a:solidFill>
              </a:rPr>
              <a:t>Number and types of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40CC2"/>
                </a:solidFill>
              </a:rPr>
              <a:t>Return value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F40CC2"/>
              </a:solidFill>
            </a:endParaRPr>
          </a:p>
          <a:p>
            <a:pPr marL="514350" indent="-514350"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Example:    </a:t>
            </a:r>
            <a:r>
              <a:rPr lang="en-US" sz="2800" b="1" dirty="0" err="1">
                <a:solidFill>
                  <a:srgbClr val="0070C0"/>
                </a:solidFill>
              </a:rPr>
              <a:t>sqrt</a:t>
            </a:r>
            <a:r>
              <a:rPr lang="en-US" sz="2800" b="1" dirty="0">
                <a:solidFill>
                  <a:srgbClr val="0070C0"/>
                </a:solidFill>
              </a:rPr>
              <a:t>() and  </a:t>
            </a:r>
            <a:r>
              <a:rPr lang="en-US" sz="2800" b="1" dirty="0" err="1">
                <a:solidFill>
                  <a:srgbClr val="0070C0"/>
                </a:solidFill>
              </a:rPr>
              <a:t>pow</a:t>
            </a:r>
            <a:r>
              <a:rPr lang="en-US" sz="2800" b="1" dirty="0">
                <a:solidFill>
                  <a:srgbClr val="0070C0"/>
                </a:solidFill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6" ma:contentTypeDescription="Create a new document." ma:contentTypeScope="" ma:versionID="6b0c5913e4c90648c0e3d8c9c8aad070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4c5ebe11088ba27bcb664a761609a42e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BF0D6-82D7-470E-B7DF-6A516D1E29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B03E9B-46D1-4D7E-920C-B388CE5000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543F1B-E4A3-40EC-8C82-AE05C8581A06}"/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673</Words>
  <Application>Microsoft Office PowerPoint</Application>
  <PresentationFormat>On-screen Show (4:3)</PresentationFormat>
  <Paragraphs>207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Raleway</vt:lpstr>
      <vt:lpstr>Wingdings</vt:lpstr>
      <vt:lpstr>Arial</vt:lpstr>
      <vt:lpstr>Lato</vt:lpstr>
      <vt:lpstr>Antonio template</vt:lpstr>
      <vt:lpstr>3.   Functions in C++</vt:lpstr>
      <vt:lpstr>Learning Outcomes</vt:lpstr>
      <vt:lpstr>User Defined Function</vt:lpstr>
      <vt:lpstr>Definition</vt:lpstr>
      <vt:lpstr>Advantages of Functions</vt:lpstr>
      <vt:lpstr>Advantages of Functions</vt:lpstr>
      <vt:lpstr>Working with Functions</vt:lpstr>
      <vt:lpstr>Function parts</vt:lpstr>
      <vt:lpstr>PowerPoint Presentation</vt:lpstr>
      <vt:lpstr>Function Categories</vt:lpstr>
      <vt:lpstr>PowerPoint Presentation</vt:lpstr>
      <vt:lpstr>No parameters, No return values</vt:lpstr>
      <vt:lpstr>With parameters, No return values</vt:lpstr>
      <vt:lpstr>With parameters, With return values</vt:lpstr>
      <vt:lpstr>PowerPoint Presentation</vt:lpstr>
      <vt:lpstr>PowerPoint Presentation</vt:lpstr>
      <vt:lpstr>Exercise Qiestions</vt:lpstr>
      <vt:lpstr>Function Questions</vt:lpstr>
      <vt:lpstr>Default                 Arguments</vt:lpstr>
      <vt:lpstr>Function with default argument</vt:lpstr>
      <vt:lpstr>Function with default argument</vt:lpstr>
      <vt:lpstr>Function Overloading</vt:lpstr>
      <vt:lpstr>Function Overloading</vt:lpstr>
      <vt:lpstr>Function Overloading</vt:lpstr>
      <vt:lpstr>Function Overloading</vt:lpstr>
      <vt:lpstr>Inline Functions</vt:lpstr>
      <vt:lpstr>Inline Functions</vt:lpstr>
      <vt:lpstr>Inline Functions</vt:lpstr>
      <vt:lpstr>Inline Functions: Limitations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Krishna Kansara</cp:lastModifiedBy>
  <cp:revision>278</cp:revision>
  <dcterms:modified xsi:type="dcterms:W3CDTF">2022-04-06T04:44:59Z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