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42"/>
  </p:notesMasterIdLst>
  <p:sldIdLst>
    <p:sldId id="256" r:id="rId5"/>
    <p:sldId id="258" r:id="rId6"/>
    <p:sldId id="261" r:id="rId7"/>
    <p:sldId id="345" r:id="rId8"/>
    <p:sldId id="342" r:id="rId9"/>
    <p:sldId id="343" r:id="rId10"/>
    <p:sldId id="344" r:id="rId11"/>
    <p:sldId id="259" r:id="rId12"/>
    <p:sldId id="284" r:id="rId13"/>
    <p:sldId id="323" r:id="rId14"/>
    <p:sldId id="324" r:id="rId15"/>
    <p:sldId id="311" r:id="rId16"/>
    <p:sldId id="325" r:id="rId17"/>
    <p:sldId id="326" r:id="rId18"/>
    <p:sldId id="327" r:id="rId19"/>
    <p:sldId id="328" r:id="rId20"/>
    <p:sldId id="330" r:id="rId21"/>
    <p:sldId id="329" r:id="rId22"/>
    <p:sldId id="340" r:id="rId23"/>
    <p:sldId id="331" r:id="rId24"/>
    <p:sldId id="332" r:id="rId25"/>
    <p:sldId id="334" r:id="rId26"/>
    <p:sldId id="336" r:id="rId27"/>
    <p:sldId id="335" r:id="rId28"/>
    <p:sldId id="337" r:id="rId29"/>
    <p:sldId id="339" r:id="rId30"/>
    <p:sldId id="350" r:id="rId31"/>
    <p:sldId id="351" r:id="rId32"/>
    <p:sldId id="352" r:id="rId33"/>
    <p:sldId id="348" r:id="rId34"/>
    <p:sldId id="349" r:id="rId35"/>
    <p:sldId id="346" r:id="rId36"/>
    <p:sldId id="353" r:id="rId37"/>
    <p:sldId id="354" r:id="rId38"/>
    <p:sldId id="356" r:id="rId39"/>
    <p:sldId id="338" r:id="rId40"/>
    <p:sldId id="280" r:id="rId41"/>
  </p:sldIdLst>
  <p:sldSz cx="9144000" cy="6858000" type="screen4x3"/>
  <p:notesSz cx="6858000" cy="9144000"/>
  <p:embeddedFontLs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La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5053C"/>
    <a:srgbClr val="F40CC2"/>
    <a:srgbClr val="FF6699"/>
    <a:srgbClr val="9F1151"/>
    <a:srgbClr val="12BE6C"/>
    <a:srgbClr val="795080"/>
    <a:srgbClr val="A93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380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07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30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9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36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4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290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76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92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88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1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6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92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07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915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1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562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980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81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296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98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80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123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905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763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21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52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45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89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72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42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-457200" y="2057400"/>
            <a:ext cx="92202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6. Operator Overloading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Definition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In operator overloading although we change the semantic (meaning) of operators, we can not change the syntax.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 	i.e.  </a:t>
            </a:r>
            <a:r>
              <a:rPr lang="en-US" sz="2800" b="1" dirty="0">
                <a:solidFill>
                  <a:srgbClr val="00B050"/>
                </a:solidFill>
              </a:rPr>
              <a:t>No. of operands, precedence and associativity remains same.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F40CC2"/>
                </a:solidFill>
              </a:rPr>
              <a:t>The same + operator can be used for adding two integers, two arrays and two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Overloading is achieved through  </a:t>
            </a:r>
            <a:r>
              <a:rPr lang="en-US" sz="2800" b="1" dirty="0">
                <a:solidFill>
                  <a:srgbClr val="00B050"/>
                </a:solidFill>
              </a:rPr>
              <a:t>an operator function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 err="1">
                <a:solidFill>
                  <a:srgbClr val="F40CC2"/>
                </a:solidFill>
              </a:rPr>
              <a:t>ret_type</a:t>
            </a:r>
            <a:r>
              <a:rPr lang="en-US" sz="2800" b="1" dirty="0">
                <a:solidFill>
                  <a:srgbClr val="F40CC2"/>
                </a:solidFill>
              </a:rPr>
              <a:t>  </a:t>
            </a:r>
            <a:r>
              <a:rPr lang="en-US" sz="2800" b="1" dirty="0" err="1">
                <a:solidFill>
                  <a:srgbClr val="F40CC2"/>
                </a:solidFill>
              </a:rPr>
              <a:t>class_name</a:t>
            </a:r>
            <a:r>
              <a:rPr lang="en-US" sz="2800" b="1" dirty="0">
                <a:solidFill>
                  <a:srgbClr val="F40CC2"/>
                </a:solidFill>
              </a:rPr>
              <a:t>:: </a:t>
            </a:r>
            <a:r>
              <a:rPr lang="en-US" sz="2800" b="1" dirty="0">
                <a:solidFill>
                  <a:srgbClr val="7030A0"/>
                </a:solidFill>
              </a:rPr>
              <a:t>operator</a:t>
            </a:r>
            <a:r>
              <a:rPr lang="en-US" sz="2800" b="1" dirty="0">
                <a:solidFill>
                  <a:srgbClr val="F40CC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op</a:t>
            </a:r>
            <a:r>
              <a:rPr lang="en-US" sz="2800" b="1" dirty="0">
                <a:solidFill>
                  <a:srgbClr val="F40CC2"/>
                </a:solidFill>
              </a:rPr>
              <a:t>(</a:t>
            </a:r>
            <a:r>
              <a:rPr lang="en-US" sz="2800" b="1" dirty="0" err="1">
                <a:solidFill>
                  <a:srgbClr val="F40CC2"/>
                </a:solidFill>
              </a:rPr>
              <a:t>arg</a:t>
            </a:r>
            <a:r>
              <a:rPr lang="en-US" sz="2800" b="1" dirty="0">
                <a:solidFill>
                  <a:srgbClr val="F40CC2"/>
                </a:solidFill>
              </a:rPr>
              <a:t>-list)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{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	//function body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}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Here, </a:t>
            </a:r>
            <a:r>
              <a:rPr lang="en-US" sz="2800" b="1" dirty="0">
                <a:solidFill>
                  <a:srgbClr val="00B050"/>
                </a:solidFill>
              </a:rPr>
              <a:t>operator is a keyword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op = </a:t>
            </a:r>
            <a:r>
              <a:rPr lang="en-US" sz="2800" b="1" dirty="0">
                <a:solidFill>
                  <a:srgbClr val="0070C0"/>
                </a:solidFill>
              </a:rPr>
              <a:t>operator i.e. +,-,*, / 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228600" y="2514600"/>
            <a:ext cx="8686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Operator function can be either a member function (non-static) or a friend function.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304800" y="63900"/>
            <a:ext cx="7848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Steps to perform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9F1151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Write a class having data members on which operator is to be applied.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</a:rPr>
              <a:t>Declare an operator function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	i.e. </a:t>
            </a:r>
            <a:r>
              <a:rPr lang="en-US" sz="2800" b="1" dirty="0" err="1">
                <a:solidFill>
                  <a:schemeClr val="accent6"/>
                </a:solidFill>
              </a:rPr>
              <a:t>ret_type</a:t>
            </a:r>
            <a:r>
              <a:rPr lang="en-US" sz="2800" b="1" dirty="0">
                <a:solidFill>
                  <a:schemeClr val="accent6"/>
                </a:solidFill>
              </a:rPr>
              <a:t> operator op(</a:t>
            </a:r>
            <a:r>
              <a:rPr lang="en-US" sz="2800" b="1" dirty="0" err="1">
                <a:solidFill>
                  <a:schemeClr val="accent6"/>
                </a:solidFill>
              </a:rPr>
              <a:t>arg</a:t>
            </a:r>
            <a:r>
              <a:rPr lang="en-US" sz="2800" b="1" dirty="0">
                <a:solidFill>
                  <a:schemeClr val="accent6"/>
                </a:solidFill>
              </a:rPr>
              <a:t>-list); 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inside the public section of the class</a:t>
            </a:r>
          </a:p>
          <a:p>
            <a:pPr marL="514350" indent="-514350" algn="just">
              <a:buNone/>
            </a:pPr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800" b="1" dirty="0">
                <a:solidFill>
                  <a:srgbClr val="FF0066"/>
                </a:solidFill>
              </a:rPr>
              <a:t>Define the body of operator function outside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Unary Operator Overloading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The expression requires only one operand.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i.e. unary minus will negate all the data members of the class.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	Syntax:  </a:t>
            </a:r>
            <a:r>
              <a:rPr lang="en-US" sz="2800" b="1" dirty="0">
                <a:solidFill>
                  <a:srgbClr val="FF6699"/>
                </a:solidFill>
              </a:rPr>
              <a:t>-</a:t>
            </a:r>
            <a:r>
              <a:rPr lang="en-US" sz="2800" b="1" dirty="0" err="1">
                <a:solidFill>
                  <a:srgbClr val="FF6699"/>
                </a:solidFill>
              </a:rPr>
              <a:t>ob_name</a:t>
            </a:r>
            <a:r>
              <a:rPr lang="en-US" sz="2800" b="1" dirty="0">
                <a:solidFill>
                  <a:srgbClr val="FF6699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250" t="17379" r="45000" b="20874"/>
          <a:stretch>
            <a:fillRect/>
          </a:stretch>
        </p:blipFill>
        <p:spPr bwMode="auto">
          <a:xfrm>
            <a:off x="152400" y="4572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7500" t="20874" r="50625" b="22039"/>
          <a:stretch>
            <a:fillRect/>
          </a:stretch>
        </p:blipFill>
        <p:spPr bwMode="auto">
          <a:xfrm>
            <a:off x="457200" y="6096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Unary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4198" b="56390"/>
          <a:stretch>
            <a:fillRect/>
          </a:stretch>
        </p:blipFill>
        <p:spPr bwMode="auto">
          <a:xfrm>
            <a:off x="228600" y="6096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Exercise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Write a C++ program to overload ++/-- operator for an object of a class.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Hint: For post fix operator </a:t>
            </a:r>
            <a:r>
              <a:rPr lang="en-US" sz="2800" b="1" dirty="0" err="1">
                <a:solidFill>
                  <a:srgbClr val="002060"/>
                </a:solidFill>
              </a:rPr>
              <a:t>overloading,use</a:t>
            </a:r>
            <a:endParaRPr lang="en-US" sz="2800" b="1" dirty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 operator++(</a:t>
            </a:r>
            <a:r>
              <a:rPr lang="en-US" sz="2800" b="1" dirty="0" err="1">
                <a:solidFill>
                  <a:srgbClr val="00B050"/>
                </a:solidFill>
              </a:rPr>
              <a:t>int</a:t>
            </a:r>
            <a:r>
              <a:rPr lang="en-US" sz="2800" b="1" dirty="0">
                <a:solidFill>
                  <a:srgbClr val="00B050"/>
                </a:solidFill>
              </a:rPr>
              <a:t>) 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2185C5"/>
                </a:solidFill>
              </a:rPr>
              <a:t>Mrs. K.V.Bhatt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Lecturer</a:t>
            </a:r>
            <a:r>
              <a:rPr lang="en" sz="2800" dirty="0"/>
              <a:t>, Information Technology,</a:t>
            </a:r>
          </a:p>
          <a:p>
            <a:pPr lvl="0">
              <a:spcBef>
                <a:spcPts val="0"/>
              </a:spcBef>
              <a:buNone/>
            </a:pPr>
            <a:r>
              <a:rPr lang="en" sz="2800" dirty="0" smtClean="0"/>
              <a:t>SBMP</a:t>
            </a:r>
            <a:endParaRPr lang="e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Binary Operator Overloading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 The expression requires two operands.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9F1151"/>
                </a:solidFill>
              </a:rPr>
              <a:t>	</a:t>
            </a:r>
            <a:r>
              <a:rPr lang="en-US" sz="2800" b="1" dirty="0">
                <a:solidFill>
                  <a:srgbClr val="00B050"/>
                </a:solidFill>
              </a:rPr>
              <a:t>i.e. addition of two complex numbers will be written as follows: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	Syntax:  </a:t>
            </a:r>
            <a:r>
              <a:rPr lang="en-US" sz="2800" b="1" dirty="0">
                <a:solidFill>
                  <a:srgbClr val="FF6699"/>
                </a:solidFill>
              </a:rPr>
              <a:t>ob3= ob1+ob2;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F6699"/>
                </a:solidFill>
              </a:rPr>
              <a:t>		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       c3 = c1+ c2;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17500" t="17379" r="9375" b="22039"/>
          <a:stretch>
            <a:fillRect/>
          </a:stretch>
        </p:blipFill>
        <p:spPr bwMode="auto">
          <a:xfrm>
            <a:off x="228600" y="609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875" t="20874" r="42500" b="23204"/>
          <a:stretch>
            <a:fillRect/>
          </a:stretch>
        </p:blipFill>
        <p:spPr bwMode="auto">
          <a:xfrm>
            <a:off x="152400" y="5334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r="45972" b="54205"/>
          <a:stretch>
            <a:fillRect/>
          </a:stretch>
        </p:blipFill>
        <p:spPr bwMode="auto">
          <a:xfrm>
            <a:off x="914400" y="7620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Binary Operator Overloading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In the  statement,   </a:t>
            </a:r>
            <a:r>
              <a:rPr lang="en-US" sz="2800" b="1" dirty="0">
                <a:solidFill>
                  <a:srgbClr val="F40CC2"/>
                </a:solidFill>
              </a:rPr>
              <a:t>c3 = c1+ c2;   </a:t>
            </a:r>
            <a:r>
              <a:rPr lang="en-US" sz="2800" b="1" dirty="0">
                <a:solidFill>
                  <a:srgbClr val="00B050"/>
                </a:solidFill>
              </a:rPr>
              <a:t>object c1 invokes the operator() and object c2 is passed as an argument.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Exercise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66"/>
                </a:solidFill>
              </a:rPr>
              <a:t>Q:1 Write a C++ program to overload relational == operator to compare 2 objects of a class.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Q:2 Write a C++ program to add two strings using + operator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625" t="17379" r="50000" b="19709"/>
          <a:stretch>
            <a:fillRect/>
          </a:stretch>
        </p:blipFill>
        <p:spPr bwMode="auto">
          <a:xfrm>
            <a:off x="457200" y="9144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250" t="22039" r="45625" b="20874"/>
          <a:stretch>
            <a:fillRect/>
          </a:stretch>
        </p:blipFill>
        <p:spPr bwMode="auto">
          <a:xfrm>
            <a:off x="381000" y="838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81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Adding Two Strings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2085" b="66614"/>
          <a:stretch>
            <a:fillRect/>
          </a:stretch>
        </p:blipFill>
        <p:spPr bwMode="auto">
          <a:xfrm>
            <a:off x="152400" y="99060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Operator Overloading concept.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programs for unary operator overloading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 Write programs for binary operator overloading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97511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C5053C"/>
                </a:solidFill>
              </a:rPr>
              <a:t>Design a class Polar which describes a point in the plane using polar coordinates radius and angle. A point in polar</a:t>
            </a:r>
          </a:p>
          <a:p>
            <a:pPr algn="just"/>
            <a:r>
              <a:rPr lang="en-US" sz="2000" b="1" i="1" dirty="0">
                <a:solidFill>
                  <a:srgbClr val="C5053C"/>
                </a:solidFill>
              </a:rPr>
              <a:t>coordinates is shown in the Fig. 7.3.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  <a:p>
            <a:pPr algn="just"/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750" t="39515" r="42500" b="24369"/>
          <a:stretch>
            <a:fillRect/>
          </a:stretch>
        </p:blipFill>
        <p:spPr bwMode="auto">
          <a:xfrm>
            <a:off x="1524000" y="2438400"/>
            <a:ext cx="5410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97511"/>
            <a:ext cx="883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7030A0"/>
                </a:solidFill>
              </a:rPr>
              <a:t>Use the overloaded + Operator to add two objects of Polar. </a:t>
            </a:r>
          </a:p>
          <a:p>
            <a:pPr algn="just"/>
            <a:r>
              <a:rPr lang="en-US" sz="2000" b="1" i="1" dirty="0">
                <a:solidFill>
                  <a:srgbClr val="FF0000"/>
                </a:solidFill>
              </a:rPr>
              <a:t>Note that </a:t>
            </a:r>
            <a:r>
              <a:rPr lang="en-US" sz="2000" b="1" i="1" dirty="0">
                <a:solidFill>
                  <a:srgbClr val="00B050"/>
                </a:solidFill>
              </a:rPr>
              <a:t>we cannot add polar values of two points directly. This requires conversion of points into rectangular Co-ordinates, then adding the corresponding rectangular co-ordinates and finally converting the result back into polar co-ordinates. </a:t>
            </a:r>
            <a:r>
              <a:rPr lang="en-US" sz="2000" b="1" i="1" dirty="0">
                <a:solidFill>
                  <a:srgbClr val="FF0066"/>
                </a:solidFill>
              </a:rPr>
              <a:t>You need to use the following trigonometric formulae:</a:t>
            </a:r>
          </a:p>
          <a:p>
            <a:pPr algn="just"/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endParaRPr lang="en-US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x=r *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cos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(theta);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y= r * sin(theta);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theta=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atan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(y/x);   </a:t>
            </a:r>
            <a:r>
              <a:rPr lang="en-US" sz="2000" b="1" i="1" dirty="0">
                <a:solidFill>
                  <a:srgbClr val="F40CC2"/>
                </a:solidFill>
              </a:rPr>
              <a:t>// arc tangent – tan inverse</a:t>
            </a:r>
          </a:p>
          <a:p>
            <a:pPr indent="1028700" algn="just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r = </a:t>
            </a:r>
            <a:r>
              <a:rPr lang="en-US" sz="2000" b="1" i="1" dirty="0" err="1">
                <a:solidFill>
                  <a:schemeClr val="accent2">
                    <a:lumMod val="50000"/>
                  </a:schemeClr>
                </a:solidFill>
              </a:rPr>
              <a:t>sqrt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(x*x + y*y);</a:t>
            </a:r>
          </a:p>
          <a:p>
            <a:pPr algn="just"/>
            <a:endParaRPr lang="en-US" sz="2000" b="1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Operators can not be overloaded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Class member access operators i.e.( </a:t>
            </a:r>
            <a:r>
              <a:rPr lang="en-US" sz="2800" b="1" dirty="0">
                <a:solidFill>
                  <a:srgbClr val="00B050"/>
                </a:solidFill>
              </a:rPr>
              <a:t>. and .*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Scope Resolution operator ( ::)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 err="1">
                <a:solidFill>
                  <a:srgbClr val="FF0000"/>
                </a:solidFill>
              </a:rPr>
              <a:t>sizeof</a:t>
            </a:r>
            <a:r>
              <a:rPr lang="en-US" sz="2800" b="1" dirty="0">
                <a:solidFill>
                  <a:srgbClr val="FF0000"/>
                </a:solidFill>
              </a:rPr>
              <a:t> operator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Conditional operator (?:)</a:t>
            </a:r>
          </a:p>
          <a:p>
            <a:pPr algn="just">
              <a:buNone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Polymorphism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Polymorphism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6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It is a Greek term, means the ability to take more than one form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C5053C"/>
                </a:solidFill>
              </a:rPr>
              <a:t>An operation may exhibit different behaviors in different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Instances.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behavior depends upon the types of data used in the operation. </a:t>
            </a:r>
            <a:r>
              <a:rPr lang="en-US" sz="2400" b="1" u="sng" dirty="0">
                <a:solidFill>
                  <a:srgbClr val="0070C0"/>
                </a:solidFill>
              </a:rPr>
              <a:t>For example</a:t>
            </a:r>
            <a:r>
              <a:rPr lang="en-US" sz="2400" b="1" dirty="0">
                <a:solidFill>
                  <a:srgbClr val="FF0066"/>
                </a:solidFill>
              </a:rPr>
              <a:t>, consider the operation of addition. For two numbers, the operation will generate a sum. If the operands are strings. then the operation would produce a third string by concatenation.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3366"/>
                </a:solidFill>
              </a:rPr>
              <a:t> The process of making an operator to exhibit different behaviors in different instances is known as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operator overloading   </a:t>
            </a:r>
            <a:r>
              <a:rPr lang="en-US" sz="2400" b="1" u="sng" dirty="0">
                <a:solidFill>
                  <a:srgbClr val="F40CC2"/>
                </a:solidFill>
              </a:rPr>
              <a:t>[Compile Time Polymorphism]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991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800" b="1" dirty="0">
                <a:solidFill>
                  <a:srgbClr val="002060"/>
                </a:solidFill>
              </a:rPr>
              <a:t>Polymorphism</a:t>
            </a:r>
            <a:br>
              <a:rPr lang="en" sz="2800" b="1" dirty="0">
                <a:solidFill>
                  <a:srgbClr val="002060"/>
                </a:solidFill>
              </a:rPr>
            </a:b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A single function name can be used to handle different number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and different types of arguments. (i.e. a particular word having several different meanings depending on the context)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Using a single function name to perform different types </a:t>
            </a:r>
            <a:r>
              <a:rPr lang="en-US" sz="2400" b="1" i="1" dirty="0">
                <a:solidFill>
                  <a:srgbClr val="C5053C"/>
                </a:solidFill>
              </a:rPr>
              <a:t>or tasks is known as </a:t>
            </a:r>
            <a:r>
              <a:rPr lang="en-US" sz="2400" b="1" i="1" dirty="0">
                <a:solidFill>
                  <a:srgbClr val="00B050"/>
                </a:solidFill>
              </a:rPr>
              <a:t>function overloading</a:t>
            </a: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 l="13321" t="19384" r="17854" b="22047"/>
          <a:stretch>
            <a:fillRect/>
          </a:stretch>
        </p:blipFill>
        <p:spPr bwMode="auto">
          <a:xfrm>
            <a:off x="533400" y="27432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Object Oriented Programming with C++, E Balagurusamy, TMH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User Defined Data Type: </a:t>
            </a:r>
            <a:r>
              <a:rPr lang="en-US" sz="4400" b="1" dirty="0" err="1">
                <a:solidFill>
                  <a:schemeClr val="bg1"/>
                </a:solidFill>
              </a:rPr>
              <a:t>enum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Allows us to attach names to numbers to increase comprehensibility.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95080"/>
                </a:solidFill>
              </a:rPr>
              <a:t> </a:t>
            </a:r>
            <a:r>
              <a:rPr lang="en-US" sz="2400" b="1" dirty="0">
                <a:solidFill>
                  <a:srgbClr val="FF0066"/>
                </a:solidFill>
              </a:rPr>
              <a:t>The </a:t>
            </a:r>
            <a:r>
              <a:rPr lang="en-US" sz="2400" b="1" dirty="0" err="1">
                <a:solidFill>
                  <a:srgbClr val="FFC000"/>
                </a:solidFill>
              </a:rPr>
              <a:t>enum</a:t>
            </a:r>
            <a:r>
              <a:rPr lang="en-US" sz="2400" b="1" dirty="0">
                <a:solidFill>
                  <a:srgbClr val="FF0066"/>
                </a:solidFill>
              </a:rPr>
              <a:t> keyword automatically enumerates a list of words by assigning them values from 0,1,2,…</a:t>
            </a:r>
          </a:p>
          <a:p>
            <a:pPr algn="just"/>
            <a:r>
              <a:rPr lang="en-US" sz="2400" b="1" dirty="0">
                <a:solidFill>
                  <a:srgbClr val="795080"/>
                </a:solidFill>
              </a:rPr>
              <a:t>Syntax:	</a:t>
            </a:r>
            <a:r>
              <a:rPr lang="en-US" sz="2400" b="1" dirty="0" err="1">
                <a:solidFill>
                  <a:srgbClr val="795080"/>
                </a:solidFill>
              </a:rPr>
              <a:t>enum</a:t>
            </a:r>
            <a:r>
              <a:rPr lang="en-US" sz="2400" b="1" dirty="0">
                <a:solidFill>
                  <a:srgbClr val="795080"/>
                </a:solidFill>
              </a:rPr>
              <a:t> </a:t>
            </a:r>
            <a:r>
              <a:rPr lang="en-US" sz="2400" b="1" dirty="0" err="1">
                <a:solidFill>
                  <a:srgbClr val="795080"/>
                </a:solidFill>
              </a:rPr>
              <a:t>tagname</a:t>
            </a:r>
            <a:r>
              <a:rPr lang="en-US" sz="2400" b="1" dirty="0">
                <a:solidFill>
                  <a:srgbClr val="795080"/>
                </a:solidFill>
              </a:rPr>
              <a:t> { val1, val2, ….., </a:t>
            </a:r>
            <a:r>
              <a:rPr lang="en-US" sz="2400" b="1" dirty="0" err="1">
                <a:solidFill>
                  <a:srgbClr val="795080"/>
                </a:solidFill>
              </a:rPr>
              <a:t>valn</a:t>
            </a:r>
            <a:r>
              <a:rPr lang="en-US" sz="2400" b="1" dirty="0">
                <a:solidFill>
                  <a:srgbClr val="795080"/>
                </a:solidFill>
              </a:rPr>
              <a:t>};</a:t>
            </a:r>
          </a:p>
          <a:p>
            <a:pPr marL="457200" indent="-457200"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direction {east, west, north, south};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colour</a:t>
            </a:r>
            <a:r>
              <a:rPr lang="en-US" sz="2400" b="1" dirty="0">
                <a:solidFill>
                  <a:srgbClr val="00B050"/>
                </a:solidFill>
              </a:rPr>
              <a:t>{ red, green, blue, yellow};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</a:t>
            </a:r>
            <a:r>
              <a:rPr lang="en-US" sz="2400" b="1" dirty="0" err="1">
                <a:solidFill>
                  <a:srgbClr val="00B050"/>
                </a:solidFill>
              </a:rPr>
              <a:t>enum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switch_position</a:t>
            </a:r>
            <a:r>
              <a:rPr lang="en-US" sz="2400" b="1" dirty="0">
                <a:solidFill>
                  <a:srgbClr val="00B050"/>
                </a:solidFill>
              </a:rPr>
              <a:t> {off, on};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Tag name becomes a new data type</a:t>
            </a:r>
          </a:p>
          <a:p>
            <a:pPr marL="457200" indent="-457200" algn="just"/>
            <a:r>
              <a:rPr lang="en-US" sz="2400" b="1" dirty="0">
                <a:solidFill>
                  <a:srgbClr val="C00000"/>
                </a:solidFill>
              </a:rPr>
              <a:t>Syntax:  </a:t>
            </a:r>
            <a:r>
              <a:rPr lang="en-US" sz="2400" b="1" dirty="0" err="1">
                <a:solidFill>
                  <a:srgbClr val="C00000"/>
                </a:solidFill>
              </a:rPr>
              <a:t>tagname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var_name</a:t>
            </a:r>
            <a:r>
              <a:rPr lang="en-US" sz="2400" b="1" dirty="0">
                <a:solidFill>
                  <a:srgbClr val="C00000"/>
                </a:solidFill>
              </a:rPr>
              <a:t>;</a:t>
            </a:r>
          </a:p>
          <a:p>
            <a:pPr marL="457200" indent="-457200" algn="just"/>
            <a:r>
              <a:rPr lang="en-US" sz="2400" b="1" dirty="0">
                <a:solidFill>
                  <a:srgbClr val="C00000"/>
                </a:solidFill>
              </a:rPr>
              <a:t>Example:  </a:t>
            </a:r>
            <a:r>
              <a:rPr lang="en-US" sz="2400" b="1" dirty="0" err="1">
                <a:solidFill>
                  <a:srgbClr val="00B050"/>
                </a:solidFill>
              </a:rPr>
              <a:t>colour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bgcolor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marL="457200" indent="-457200" algn="just"/>
            <a:r>
              <a:rPr lang="en-US" sz="2400" b="1" dirty="0">
                <a:solidFill>
                  <a:srgbClr val="00B050"/>
                </a:solidFill>
              </a:rPr>
              <a:t>		       </a:t>
            </a:r>
            <a:r>
              <a:rPr lang="en-US" sz="2400" b="1" dirty="0" err="1">
                <a:solidFill>
                  <a:srgbClr val="00B050"/>
                </a:solidFill>
              </a:rPr>
              <a:t>bgcolor</a:t>
            </a:r>
            <a:r>
              <a:rPr lang="en-US" sz="2400" b="1" dirty="0">
                <a:solidFill>
                  <a:srgbClr val="00B050"/>
                </a:solidFill>
              </a:rPr>
              <a:t> =red;	</a:t>
            </a:r>
          </a:p>
          <a:p>
            <a:pPr marL="457200" indent="-457200"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572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  <a:r>
              <a:rPr lang="en-US" sz="2400" b="1" dirty="0">
                <a:solidFill>
                  <a:srgbClr val="795080"/>
                </a:solidFill>
              </a:rPr>
              <a:t>Example Program:</a:t>
            </a:r>
          </a:p>
          <a:p>
            <a:pPr algn="just"/>
            <a:endParaRPr lang="en-US" sz="2400" b="1" dirty="0">
              <a:solidFill>
                <a:srgbClr val="FF0066"/>
              </a:solidFill>
            </a:endParaRP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#include &lt;</a:t>
            </a:r>
            <a:r>
              <a:rPr lang="en-US" sz="2400" b="1" dirty="0" err="1">
                <a:solidFill>
                  <a:srgbClr val="FF0066"/>
                </a:solidFill>
              </a:rPr>
              <a:t>iostream</a:t>
            </a:r>
            <a:r>
              <a:rPr lang="en-US" sz="2400" b="1" dirty="0">
                <a:solidFill>
                  <a:srgbClr val="FF0066"/>
                </a:solidFill>
              </a:rPr>
              <a:t>&gt;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using namespace std; 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enum</a:t>
            </a:r>
            <a:r>
              <a:rPr lang="en-US" sz="2400" b="1" dirty="0">
                <a:solidFill>
                  <a:srgbClr val="FF0066"/>
                </a:solidFill>
              </a:rPr>
              <a:t> direction {east, west, north, south}; 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int</a:t>
            </a:r>
            <a:r>
              <a:rPr lang="en-US" sz="2400" b="1" dirty="0">
                <a:solidFill>
                  <a:srgbClr val="FF0066"/>
                </a:solidFill>
              </a:rPr>
              <a:t> main()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{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direction dir;    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dir = south; </a:t>
            </a:r>
          </a:p>
          <a:p>
            <a:pPr algn="just"/>
            <a:r>
              <a:rPr lang="en-US" sz="2400" b="1" dirty="0" err="1">
                <a:solidFill>
                  <a:srgbClr val="FF0066"/>
                </a:solidFill>
              </a:rPr>
              <a:t>cout</a:t>
            </a:r>
            <a:r>
              <a:rPr lang="en-US" sz="2400" b="1" dirty="0">
                <a:solidFill>
                  <a:srgbClr val="FF0066"/>
                </a:solidFill>
              </a:rPr>
              <a:t>&lt;&lt;dir; 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return 0; </a:t>
            </a:r>
          </a:p>
          <a:p>
            <a:pPr algn="just"/>
            <a:r>
              <a:rPr lang="en-US" sz="2400" b="1" dirty="0">
                <a:solidFill>
                  <a:srgbClr val="FF0066"/>
                </a:solidFill>
              </a:rPr>
              <a:t>}</a:t>
            </a:r>
          </a:p>
          <a:p>
            <a:pPr marL="457200" indent="-457200" algn="just"/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Data Types: User </a:t>
            </a:r>
            <a:r>
              <a:rPr lang="en-US" sz="2800" b="1" dirty="0" err="1">
                <a:solidFill>
                  <a:srgbClr val="002060"/>
                </a:solidFill>
              </a:rPr>
              <a:t>Defined:</a:t>
            </a:r>
            <a:r>
              <a:rPr lang="en-US" sz="2800" b="1" dirty="0" err="1">
                <a:solidFill>
                  <a:srgbClr val="9F1151"/>
                </a:solidFill>
              </a:rPr>
              <a:t>ENUM</a:t>
            </a:r>
            <a:endParaRPr lang="en" sz="2800" b="1" dirty="0">
              <a:solidFill>
                <a:srgbClr val="9F1151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10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algn="just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875" t="20588" r="33750" b="22941"/>
          <a:stretch>
            <a:fillRect/>
          </a:stretch>
        </p:blipFill>
        <p:spPr bwMode="auto">
          <a:xfrm>
            <a:off x="152400" y="457200"/>
            <a:ext cx="8839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Operator Overloading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Definition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6699"/>
                </a:solidFill>
              </a:rPr>
              <a:t>The mechanism of providing a special meaning to the operator for the </a:t>
            </a:r>
            <a:r>
              <a:rPr lang="en-US" sz="2800" b="1" dirty="0">
                <a:solidFill>
                  <a:srgbClr val="0070C0"/>
                </a:solidFill>
              </a:rPr>
              <a:t>user defined data type </a:t>
            </a:r>
            <a:r>
              <a:rPr lang="en-US" sz="2800" b="1" dirty="0">
                <a:solidFill>
                  <a:srgbClr val="FF6699"/>
                </a:solidFill>
              </a:rPr>
              <a:t>is called </a:t>
            </a:r>
            <a:r>
              <a:rPr lang="en-US" sz="2800" b="1" dirty="0">
                <a:solidFill>
                  <a:srgbClr val="12BE6C"/>
                </a:solidFill>
              </a:rPr>
              <a:t>operator overloading.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C++ provides addition of two primary data types 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c=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a+b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r>
              <a:rPr lang="en-US" sz="2800" b="1" dirty="0">
                <a:solidFill>
                  <a:srgbClr val="C00000"/>
                </a:solidFill>
              </a:rPr>
              <a:t>  but we can not write the same for the user defined data types i.e.  for objects   i.e. </a:t>
            </a:r>
            <a:r>
              <a:rPr lang="en-US" sz="2800" b="1" dirty="0">
                <a:solidFill>
                  <a:srgbClr val="F40CC2"/>
                </a:solidFill>
              </a:rPr>
              <a:t>ob3 = ob1 + ob2;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To apply the same mechanism for the objects, we have to use operator overloading.</a:t>
            </a:r>
            <a:r>
              <a:rPr lang="en-US" sz="2800" b="1" dirty="0">
                <a:solidFill>
                  <a:srgbClr val="12BE6C"/>
                </a:solidFill>
              </a:rPr>
              <a:t>	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F1151"/>
                </a:solidFill>
              </a:rPr>
              <a:t>User defined data type can behave same as built-in types using operator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9C8D8C-B12E-4027-AED3-9FAB17C9CC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CAA5BF-B62F-4535-B9A5-0D3FA4EFD4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9982F-5F8F-46E3-9BEC-A9A13391521C}"/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715</Words>
  <Application>Microsoft Office PowerPoint</Application>
  <PresentationFormat>On-screen Show (4:3)</PresentationFormat>
  <Paragraphs>162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Wingdings</vt:lpstr>
      <vt:lpstr>Raleway</vt:lpstr>
      <vt:lpstr>Arial</vt:lpstr>
      <vt:lpstr>Lato</vt:lpstr>
      <vt:lpstr>Antonio template</vt:lpstr>
      <vt:lpstr>6. Operator Overloading</vt:lpstr>
      <vt:lpstr>PowerPoint Presentation</vt:lpstr>
      <vt:lpstr>Learning Outcomes</vt:lpstr>
      <vt:lpstr>User Defined Data Type: enum</vt:lpstr>
      <vt:lpstr>Data Types: User Defined:ENUM</vt:lpstr>
      <vt:lpstr>Data Types: User Defined:ENUM</vt:lpstr>
      <vt:lpstr>Data Types: User Defined:ENUM</vt:lpstr>
      <vt:lpstr>Operator Overloading</vt:lpstr>
      <vt:lpstr>Definition</vt:lpstr>
      <vt:lpstr>Definition</vt:lpstr>
      <vt:lpstr>Syntax</vt:lpstr>
      <vt:lpstr>PowerPoint Presentation</vt:lpstr>
      <vt:lpstr>Steps to perform operator overloading</vt:lpstr>
      <vt:lpstr>Unary Operator Overloading</vt:lpstr>
      <vt:lpstr>Unary Operator Overloading</vt:lpstr>
      <vt:lpstr>Unary Operator Overloading</vt:lpstr>
      <vt:lpstr>Unary Operator Overloading</vt:lpstr>
      <vt:lpstr>Unary Operator Overloading</vt:lpstr>
      <vt:lpstr>Exercise</vt:lpstr>
      <vt:lpstr>Binary Operator Overloading</vt:lpstr>
      <vt:lpstr>Binary Operator Overloading</vt:lpstr>
      <vt:lpstr>Binary Operator Overloading</vt:lpstr>
      <vt:lpstr>Binary Operator Overloading</vt:lpstr>
      <vt:lpstr>Binary Operator Overloading</vt:lpstr>
      <vt:lpstr>Binary Operator Overloading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 can not be overloaded</vt:lpstr>
      <vt:lpstr>Polymorphism</vt:lpstr>
      <vt:lpstr>Polymorphism</vt:lpstr>
      <vt:lpstr>Polymorphism 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Krishna Kansara</cp:lastModifiedBy>
  <cp:revision>264</cp:revision>
  <dcterms:modified xsi:type="dcterms:W3CDTF">2022-05-04T05:10:13Z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