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23"/>
  </p:notesMasterIdLst>
  <p:sldIdLst>
    <p:sldId id="257" r:id="rId5"/>
    <p:sldId id="261" r:id="rId6"/>
    <p:sldId id="291" r:id="rId7"/>
    <p:sldId id="292" r:id="rId8"/>
    <p:sldId id="294" r:id="rId9"/>
    <p:sldId id="290" r:id="rId10"/>
    <p:sldId id="293" r:id="rId11"/>
    <p:sldId id="289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50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DC8A10-F924-4E40-8C58-10B13125A777}" type="datetimeFigureOut">
              <a:rPr lang="en-US" smtClean="0"/>
              <a:pPr/>
              <a:t>5/20/2022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15F50C-2083-4635-93B6-A8BDC166AD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743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5F50C-2083-4635-93B6-A8BDC166AD6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094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5F50C-2083-4635-93B6-A8BDC166AD6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6808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5F50C-2083-4635-93B6-A8BDC166AD6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7336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5F50C-2083-4635-93B6-A8BDC166AD6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807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5F50C-2083-4635-93B6-A8BDC166AD6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802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5F50C-2083-4635-93B6-A8BDC166AD6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5464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5F50C-2083-4635-93B6-A8BDC166AD6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853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5F50C-2083-4635-93B6-A8BDC166AD6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0592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5F50C-2083-4635-93B6-A8BDC166AD6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181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5F50C-2083-4635-93B6-A8BDC166AD6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261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5F50C-2083-4635-93B6-A8BDC166AD6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88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5F50C-2083-4635-93B6-A8BDC166AD6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34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5F50C-2083-4635-93B6-A8BDC166AD6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808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5F50C-2083-4635-93B6-A8BDC166AD6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816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5F50C-2083-4635-93B6-A8BDC166AD6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8863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5F50C-2083-4635-93B6-A8BDC166AD6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70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5F50C-2083-4635-93B6-A8BDC166AD6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836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0CCA11E1-7BBA-408B-B090-4AE05A97E057}" type="datetimeFigureOut">
              <a:rPr lang="en-US" smtClean="0"/>
              <a:pPr/>
              <a:t>5/20/2022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44109EE-0740-4239-A02C-B521D655BB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11E1-7BBA-408B-B090-4AE05A97E057}" type="datetimeFigureOut">
              <a:rPr lang="en-US" smtClean="0"/>
              <a:pPr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109EE-0740-4239-A02C-B521D655BB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11E1-7BBA-408B-B090-4AE05A97E057}" type="datetimeFigureOut">
              <a:rPr lang="en-US" smtClean="0"/>
              <a:pPr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109EE-0740-4239-A02C-B521D655BB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CCA11E1-7BBA-408B-B090-4AE05A97E057}" type="datetimeFigureOut">
              <a:rPr lang="en-US" smtClean="0"/>
              <a:pPr/>
              <a:t>5/20/2022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44109EE-0740-4239-A02C-B521D655BB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0CCA11E1-7BBA-408B-B090-4AE05A97E057}" type="datetimeFigureOut">
              <a:rPr lang="en-US" smtClean="0"/>
              <a:pPr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44109EE-0740-4239-A02C-B521D655BB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11E1-7BBA-408B-B090-4AE05A97E057}" type="datetimeFigureOut">
              <a:rPr lang="en-US" smtClean="0"/>
              <a:pPr/>
              <a:t>5/20/2022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109EE-0740-4239-A02C-B521D655BB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11E1-7BBA-408B-B090-4AE05A97E057}" type="datetimeFigureOut">
              <a:rPr lang="en-US" smtClean="0"/>
              <a:pPr/>
              <a:t>5/20/2022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109EE-0740-4239-A02C-B521D655BB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CCA11E1-7BBA-408B-B090-4AE05A97E057}" type="datetimeFigureOut">
              <a:rPr lang="en-US" smtClean="0"/>
              <a:pPr/>
              <a:t>5/20/2022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44109EE-0740-4239-A02C-B521D655BB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11E1-7BBA-408B-B090-4AE05A97E057}" type="datetimeFigureOut">
              <a:rPr lang="en-US" smtClean="0"/>
              <a:pPr/>
              <a:t>5/20/2022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109EE-0740-4239-A02C-B521D655BB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CCA11E1-7BBA-408B-B090-4AE05A97E057}" type="datetimeFigureOut">
              <a:rPr lang="en-US" smtClean="0"/>
              <a:pPr/>
              <a:t>5/20/2022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44109EE-0740-4239-A02C-B521D655BB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CCA11E1-7BBA-408B-B090-4AE05A97E057}" type="datetimeFigureOut">
              <a:rPr lang="en-US" smtClean="0"/>
              <a:pPr/>
              <a:t>5/20/2022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44109EE-0740-4239-A02C-B521D655BB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CCA11E1-7BBA-408B-B090-4AE05A97E057}" type="datetimeFigureOut">
              <a:rPr lang="en-US" smtClean="0"/>
              <a:pPr/>
              <a:t>5/20/2022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44109EE-0740-4239-A02C-B521D655BB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33400" y="1295400"/>
            <a:ext cx="6629400" cy="103936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dirty="0">
                <a:solidFill>
                  <a:srgbClr val="C00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Static &amp; Friend Function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85800" y="3540125"/>
            <a:ext cx="8229600" cy="1101725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en-US" sz="2800" b="1" dirty="0" smtClean="0"/>
              <a:t>K.V.Bhatt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Lecturer, 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Information Technology Department, 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SBMP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751344"/>
            <a:ext cx="8229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Wingdings" pitchFamily="2" charset="2"/>
              <a:buChar char="ü"/>
            </a:pPr>
            <a:r>
              <a:rPr lang="en-US" sz="2400" b="1" dirty="0">
                <a:solidFill>
                  <a:srgbClr val="7030A0"/>
                </a:solidFill>
              </a:rPr>
              <a:t>Friends are not member functions of a class.</a:t>
            </a:r>
          </a:p>
          <a:p>
            <a:pPr lvl="0">
              <a:buFont typeface="Wingdings" pitchFamily="2" charset="2"/>
              <a:buChar char="ü"/>
            </a:pPr>
            <a:r>
              <a:rPr lang="en-US" sz="2400" b="1" dirty="0">
                <a:solidFill>
                  <a:srgbClr val="00B050"/>
                </a:solidFill>
              </a:rPr>
              <a:t>It has to use object name to access the data member of a class.(i.e. </a:t>
            </a:r>
            <a:r>
              <a:rPr lang="en-US" sz="2400" b="1" dirty="0" err="1">
                <a:solidFill>
                  <a:srgbClr val="00B050"/>
                </a:solidFill>
              </a:rPr>
              <a:t>ob.x</a:t>
            </a:r>
            <a:r>
              <a:rPr lang="en-US" sz="2400" b="1" dirty="0">
                <a:solidFill>
                  <a:srgbClr val="00B050"/>
                </a:solidFill>
              </a:rPr>
              <a:t>)</a:t>
            </a:r>
          </a:p>
          <a:p>
            <a:pPr lvl="0">
              <a:buFont typeface="Wingdings" pitchFamily="2" charset="2"/>
              <a:buChar char="ü"/>
            </a:pPr>
            <a:r>
              <a:rPr lang="en-US" sz="2400" b="1" dirty="0">
                <a:solidFill>
                  <a:srgbClr val="FF0066"/>
                </a:solidFill>
              </a:rPr>
              <a:t>Can be declared either in the public or the private part of a class.</a:t>
            </a:r>
          </a:p>
          <a:p>
            <a:pPr lvl="0">
              <a:buFont typeface="Wingdings" pitchFamily="2" charset="2"/>
              <a:buChar char="ü"/>
            </a:pP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Usually, it has the objects as arguments.</a:t>
            </a:r>
          </a:p>
          <a:p>
            <a:pPr marL="342900" indent="-342900" algn="just" fontAlgn="base">
              <a:buFont typeface="Wingdings" pitchFamily="2" charset="2"/>
              <a:buChar char="ü"/>
            </a:pPr>
            <a:endParaRPr lang="en-US" sz="2400" b="1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81000" y="-76200"/>
            <a:ext cx="8153400" cy="65836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srgbClr val="C00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Features of Friend Function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381000"/>
            <a:ext cx="8229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/>
          </a:p>
          <a:p>
            <a:r>
              <a:rPr lang="en-US" sz="2400" b="1" dirty="0">
                <a:solidFill>
                  <a:srgbClr val="0070C0"/>
                </a:solidFill>
              </a:rPr>
              <a:t>class </a:t>
            </a:r>
            <a:r>
              <a:rPr lang="en-US" sz="2400" b="1" dirty="0" err="1">
                <a:solidFill>
                  <a:srgbClr val="0070C0"/>
                </a:solidFill>
              </a:rPr>
              <a:t>className</a:t>
            </a:r>
            <a:endParaRPr lang="en-US" sz="2400" b="1" dirty="0">
              <a:solidFill>
                <a:srgbClr val="0070C0"/>
              </a:solidFill>
            </a:endParaRPr>
          </a:p>
          <a:p>
            <a:r>
              <a:rPr lang="en-US" sz="2400" b="1" dirty="0">
                <a:solidFill>
                  <a:srgbClr val="0070C0"/>
                </a:solidFill>
              </a:rPr>
              <a:t>{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    ... .. ...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    </a:t>
            </a:r>
            <a:r>
              <a:rPr lang="en-US" sz="2400" b="1" dirty="0">
                <a:solidFill>
                  <a:srgbClr val="00B050"/>
                </a:solidFill>
              </a:rPr>
              <a:t>friend </a:t>
            </a:r>
            <a:r>
              <a:rPr lang="en-US" sz="2400" b="1" dirty="0" err="1">
                <a:solidFill>
                  <a:srgbClr val="00B050"/>
                </a:solidFill>
              </a:rPr>
              <a:t>return_type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functionName</a:t>
            </a:r>
            <a:r>
              <a:rPr lang="en-US" sz="2400" b="1" dirty="0">
                <a:solidFill>
                  <a:srgbClr val="00B050"/>
                </a:solidFill>
              </a:rPr>
              <a:t>(arguments);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    ... .. ...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};</a:t>
            </a:r>
          </a:p>
          <a:p>
            <a:r>
              <a:rPr lang="en-US" sz="2400" b="1" dirty="0"/>
              <a:t> </a:t>
            </a:r>
          </a:p>
          <a:p>
            <a:r>
              <a:rPr lang="en-US" sz="2400" b="1" dirty="0" err="1">
                <a:solidFill>
                  <a:srgbClr val="FF33CC"/>
                </a:solidFill>
              </a:rPr>
              <a:t>return_type</a:t>
            </a:r>
            <a:r>
              <a:rPr lang="en-US" sz="2400" b="1" dirty="0">
                <a:solidFill>
                  <a:srgbClr val="FF33CC"/>
                </a:solidFill>
              </a:rPr>
              <a:t> </a:t>
            </a:r>
            <a:r>
              <a:rPr lang="en-US" sz="2400" b="1" dirty="0" err="1">
                <a:solidFill>
                  <a:srgbClr val="FF33CC"/>
                </a:solidFill>
              </a:rPr>
              <a:t>functionName</a:t>
            </a:r>
            <a:r>
              <a:rPr lang="en-US" sz="2400" b="1" dirty="0">
                <a:solidFill>
                  <a:srgbClr val="FF33CC"/>
                </a:solidFill>
              </a:rPr>
              <a:t>(arguments)</a:t>
            </a:r>
          </a:p>
          <a:p>
            <a:r>
              <a:rPr lang="en-US" sz="2400" b="1" dirty="0">
                <a:solidFill>
                  <a:srgbClr val="FF33CC"/>
                </a:solidFill>
              </a:rPr>
              <a:t>{</a:t>
            </a:r>
          </a:p>
          <a:p>
            <a:r>
              <a:rPr lang="en-US" sz="2400" b="1" dirty="0">
                <a:solidFill>
                  <a:srgbClr val="FF33CC"/>
                </a:solidFill>
              </a:rPr>
              <a:t>    // data member access with object </a:t>
            </a:r>
          </a:p>
          <a:p>
            <a:r>
              <a:rPr lang="en-US" sz="2400" b="1" dirty="0">
                <a:solidFill>
                  <a:srgbClr val="FF33CC"/>
                </a:solidFill>
              </a:rPr>
              <a:t>}</a:t>
            </a:r>
          </a:p>
          <a:p>
            <a:pPr marL="342900" indent="-342900" algn="just" fontAlgn="base"/>
            <a:endParaRPr lang="en-US" sz="2400" b="1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81000" y="-76200"/>
            <a:ext cx="8153400" cy="65836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srgbClr val="C00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Friend Function Syntax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81000" y="-76200"/>
            <a:ext cx="8153400" cy="65836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srgbClr val="C00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Friend Function Example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 t="11176" r="47500" b="6471"/>
          <a:stretch>
            <a:fillRect/>
          </a:stretch>
        </p:blipFill>
        <p:spPr bwMode="auto">
          <a:xfrm>
            <a:off x="381000" y="609600"/>
            <a:ext cx="84582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81000" y="-76200"/>
            <a:ext cx="8153400" cy="65836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srgbClr val="C00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Adding 2 Complex Numbers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 l="1250" t="11176" r="40000" b="32353"/>
          <a:stretch>
            <a:fillRect/>
          </a:stretch>
        </p:blipFill>
        <p:spPr bwMode="auto">
          <a:xfrm>
            <a:off x="457200" y="609600"/>
            <a:ext cx="7696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81000" y="-76200"/>
            <a:ext cx="8153400" cy="65836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srgbClr val="C00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Adding 2 Complex Numbers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 l="625" t="11177" r="28750" b="17059"/>
          <a:stretch>
            <a:fillRect/>
          </a:stretch>
        </p:blipFill>
        <p:spPr bwMode="auto">
          <a:xfrm>
            <a:off x="0" y="609600"/>
            <a:ext cx="8763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81000" y="-76200"/>
            <a:ext cx="8153400" cy="65836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srgbClr val="C00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Adding 2 Complex Numbers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 l="1250" t="11176" r="51250" b="15882"/>
          <a:stretch>
            <a:fillRect/>
          </a:stretch>
        </p:blipFill>
        <p:spPr bwMode="auto">
          <a:xfrm>
            <a:off x="381000" y="685800"/>
            <a:ext cx="84582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-76200"/>
            <a:ext cx="8534400" cy="65836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srgbClr val="C00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operator overloading using friend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 l="18750" t="21765" r="33125" b="25294"/>
          <a:stretch>
            <a:fillRect/>
          </a:stretch>
        </p:blipFill>
        <p:spPr bwMode="auto">
          <a:xfrm>
            <a:off x="457200" y="762000"/>
            <a:ext cx="83820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-76200"/>
            <a:ext cx="8534400" cy="65836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srgbClr val="C00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operator overloading using friend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 l="18750" t="21765" r="22500" b="21765"/>
          <a:stretch>
            <a:fillRect/>
          </a:stretch>
        </p:blipFill>
        <p:spPr bwMode="auto">
          <a:xfrm>
            <a:off x="381000" y="685800"/>
            <a:ext cx="85344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-76200"/>
            <a:ext cx="8534400" cy="65836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srgbClr val="C00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operator overloading using friend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 l="18750" t="27647" r="42500" b="18235"/>
          <a:stretch>
            <a:fillRect/>
          </a:stretch>
        </p:blipFill>
        <p:spPr bwMode="auto">
          <a:xfrm>
            <a:off x="609600" y="609600"/>
            <a:ext cx="79248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609600"/>
            <a:ext cx="82296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fontAlgn="base">
              <a:buFont typeface="Wingdings" panose="05000000000000000000" pitchFamily="2" charset="2"/>
              <a:buChar char="ü"/>
            </a:pPr>
            <a:r>
              <a:rPr lang="en-US" sz="2400" b="1" dirty="0"/>
              <a:t>Static data members are also called as “class variables” and declared with </a:t>
            </a:r>
            <a:r>
              <a:rPr lang="en-US" sz="2400" b="1" dirty="0">
                <a:solidFill>
                  <a:srgbClr val="0070C0"/>
                </a:solidFill>
              </a:rPr>
              <a:t>static keyword.</a:t>
            </a:r>
          </a:p>
          <a:p>
            <a:pPr algn="just" fontAlgn="base"/>
            <a:endParaRPr lang="en-US" sz="2400" b="1" dirty="0"/>
          </a:p>
          <a:p>
            <a:pPr algn="just" fontAlgn="base"/>
            <a:r>
              <a:rPr lang="en-US" sz="2400" b="1" dirty="0"/>
              <a:t>Characteristics:</a:t>
            </a:r>
          </a:p>
          <a:p>
            <a:pPr marL="457200" indent="-457200" algn="just" fontAlgn="base">
              <a:buFont typeface="+mj-lt"/>
              <a:buAutoNum type="arabicPeriod"/>
            </a:pPr>
            <a:r>
              <a:rPr lang="en-US" sz="2400" b="1" dirty="0">
                <a:solidFill>
                  <a:srgbClr val="00B050"/>
                </a:solidFill>
              </a:rPr>
              <a:t>Initialized with value 0.</a:t>
            </a:r>
          </a:p>
          <a:p>
            <a:pPr marL="457200" indent="-457200" algn="just" fontAlgn="base">
              <a:buFont typeface="+mj-lt"/>
              <a:buAutoNum type="arabicPeriod"/>
            </a:pPr>
            <a:r>
              <a:rPr lang="en-US" sz="2400" b="1" dirty="0">
                <a:solidFill>
                  <a:srgbClr val="FF0066"/>
                </a:solidFill>
              </a:rPr>
              <a:t>Only one copy of static data members are being created (irrespective of number of objects)</a:t>
            </a:r>
          </a:p>
          <a:p>
            <a:pPr marL="457200" indent="-457200" algn="just" fontAlgn="base">
              <a:buFont typeface="+mj-lt"/>
              <a:buAutoNum type="arabicPeriod"/>
            </a:pPr>
            <a:r>
              <a:rPr lang="en-US" sz="2400" b="1" dirty="0">
                <a:solidFill>
                  <a:srgbClr val="002060"/>
                </a:solidFill>
              </a:rPr>
              <a:t>Accessible only inside the class but lifetime is entire program,</a:t>
            </a:r>
          </a:p>
          <a:p>
            <a:pPr marL="457200" indent="-457200" algn="just" fontAlgn="base">
              <a:buFont typeface="+mj-lt"/>
              <a:buAutoNum type="arabicPeriod"/>
            </a:pPr>
            <a:endParaRPr lang="en-US" sz="2400" b="1" dirty="0">
              <a:solidFill>
                <a:srgbClr val="002060"/>
              </a:solidFill>
            </a:endParaRPr>
          </a:p>
          <a:p>
            <a:pPr algn="just" fontAlgn="base"/>
            <a:r>
              <a:rPr lang="en-US" sz="2400" b="1" dirty="0">
                <a:solidFill>
                  <a:srgbClr val="002060"/>
                </a:solidFill>
              </a:rPr>
              <a:t>Note: The scope of the static data member must be defined outside the class as follows:</a:t>
            </a:r>
          </a:p>
          <a:p>
            <a:pPr algn="just" fontAlgn="base"/>
            <a:r>
              <a:rPr lang="en-US" sz="2400" b="1" dirty="0">
                <a:solidFill>
                  <a:srgbClr val="002060"/>
                </a:solidFill>
              </a:rPr>
              <a:t>                </a:t>
            </a:r>
          </a:p>
          <a:p>
            <a:pPr algn="just" fontAlgn="base"/>
            <a:r>
              <a:rPr lang="en-US" sz="2400" b="1" dirty="0">
                <a:solidFill>
                  <a:srgbClr val="FF0000"/>
                </a:solidFill>
              </a:rPr>
              <a:t>                </a:t>
            </a:r>
            <a:r>
              <a:rPr lang="en-US" sz="2400" b="1" dirty="0" err="1">
                <a:solidFill>
                  <a:srgbClr val="FF0000"/>
                </a:solidFill>
              </a:rPr>
              <a:t>class_name</a:t>
            </a:r>
            <a:r>
              <a:rPr lang="en-US" sz="2400" b="1" dirty="0">
                <a:solidFill>
                  <a:srgbClr val="FF0000"/>
                </a:solidFill>
              </a:rPr>
              <a:t>::</a:t>
            </a:r>
            <a:r>
              <a:rPr lang="en-US" sz="2400" b="1" dirty="0" err="1">
                <a:solidFill>
                  <a:srgbClr val="FF0000"/>
                </a:solidFill>
              </a:rPr>
              <a:t>data_member</a:t>
            </a:r>
            <a:r>
              <a:rPr lang="en-US" sz="2400" b="1" dirty="0">
                <a:solidFill>
                  <a:srgbClr val="FF0000"/>
                </a:solidFill>
              </a:rPr>
              <a:t>;</a:t>
            </a:r>
          </a:p>
          <a:p>
            <a:pPr algn="just" fontAlgn="base"/>
            <a:endParaRPr lang="en-US" sz="2400" b="1" dirty="0"/>
          </a:p>
          <a:p>
            <a:pPr marL="342900" indent="-342900" algn="just" fontAlgn="base">
              <a:buFont typeface="Wingdings" panose="05000000000000000000" pitchFamily="2" charset="2"/>
              <a:buChar char="ü"/>
            </a:pPr>
            <a:endParaRPr lang="en-US" sz="2400" b="1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905000" y="-76200"/>
            <a:ext cx="6629400" cy="65836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srgbClr val="C00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Static data members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1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2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4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6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8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905000" y="-76200"/>
            <a:ext cx="6629400" cy="65836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srgbClr val="C00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Static data members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406BE96-ABF5-4AC7-B724-DFF484028EE2}"/>
              </a:ext>
            </a:extLst>
          </p:cNvPr>
          <p:cNvSpPr txBox="1"/>
          <p:nvPr/>
        </p:nvSpPr>
        <p:spPr>
          <a:xfrm>
            <a:off x="685800" y="596345"/>
            <a:ext cx="7010400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BC7A00"/>
                </a:solidFill>
                <a:latin typeface=""/>
              </a:rPr>
              <a:t>#include&lt;iostream&gt;</a:t>
            </a:r>
          </a:p>
          <a:p>
            <a:r>
              <a:rPr lang="en-IN" sz="2000" dirty="0">
                <a:solidFill>
                  <a:srgbClr val="BC7A00"/>
                </a:solidFill>
                <a:latin typeface=""/>
              </a:rPr>
              <a:t>#include&lt;string&gt;</a:t>
            </a:r>
          </a:p>
          <a:p>
            <a:r>
              <a:rPr lang="en-IN" sz="2000" b="1" dirty="0">
                <a:solidFill>
                  <a:srgbClr val="008000"/>
                </a:solidFill>
                <a:latin typeface=""/>
              </a:rPr>
              <a:t>using namespace std;</a:t>
            </a:r>
          </a:p>
          <a:p>
            <a:r>
              <a:rPr lang="en-IN" sz="2000" b="1" dirty="0">
                <a:solidFill>
                  <a:srgbClr val="008000"/>
                </a:solidFill>
                <a:latin typeface=""/>
              </a:rPr>
              <a:t>class </a:t>
            </a:r>
            <a:r>
              <a:rPr lang="en-IN" sz="2000" b="1" dirty="0">
                <a:solidFill>
                  <a:srgbClr val="0000FF"/>
                </a:solidFill>
                <a:latin typeface=""/>
              </a:rPr>
              <a:t>Demo</a:t>
            </a:r>
          </a:p>
          <a:p>
            <a:r>
              <a:rPr lang="en-IN" sz="2000" dirty="0">
                <a:latin typeface=""/>
              </a:rPr>
              <a:t>{</a:t>
            </a:r>
          </a:p>
          <a:p>
            <a:r>
              <a:rPr lang="en-IN" sz="2000" dirty="0">
                <a:latin typeface=""/>
              </a:rPr>
              <a:t>  </a:t>
            </a:r>
            <a:r>
              <a:rPr lang="en-IN" sz="2000" dirty="0">
                <a:solidFill>
                  <a:srgbClr val="B00040"/>
                </a:solidFill>
                <a:latin typeface=""/>
              </a:rPr>
              <a:t>int </a:t>
            </a:r>
            <a:r>
              <a:rPr lang="en-IN" sz="2000" dirty="0" err="1">
                <a:solidFill>
                  <a:srgbClr val="B00040"/>
                </a:solidFill>
                <a:latin typeface=""/>
              </a:rPr>
              <a:t>num</a:t>
            </a:r>
            <a:r>
              <a:rPr lang="en-IN" sz="2000" dirty="0">
                <a:solidFill>
                  <a:srgbClr val="B00040"/>
                </a:solidFill>
                <a:latin typeface=""/>
              </a:rPr>
              <a:t>;</a:t>
            </a:r>
          </a:p>
          <a:p>
            <a:r>
              <a:rPr lang="en-IN" sz="2000" dirty="0">
                <a:latin typeface=""/>
              </a:rPr>
              <a:t>  </a:t>
            </a:r>
            <a:r>
              <a:rPr lang="en-IN" sz="2000" b="1" dirty="0">
                <a:solidFill>
                  <a:srgbClr val="008000"/>
                </a:solidFill>
                <a:latin typeface=""/>
              </a:rPr>
              <a:t>static </a:t>
            </a:r>
            <a:r>
              <a:rPr lang="en-IN" sz="2000" b="1" dirty="0">
                <a:solidFill>
                  <a:srgbClr val="B00040"/>
                </a:solidFill>
                <a:latin typeface=""/>
              </a:rPr>
              <a:t>int count;</a:t>
            </a:r>
          </a:p>
          <a:p>
            <a:r>
              <a:rPr lang="en-IN" sz="2000" dirty="0">
                <a:solidFill>
                  <a:srgbClr val="A0A000"/>
                </a:solidFill>
                <a:latin typeface=""/>
              </a:rPr>
              <a:t>public:</a:t>
            </a:r>
          </a:p>
          <a:p>
            <a:r>
              <a:rPr lang="en-IN" sz="2000" dirty="0">
                <a:solidFill>
                  <a:srgbClr val="B00040"/>
                </a:solidFill>
                <a:latin typeface=""/>
              </a:rPr>
              <a:t>void </a:t>
            </a:r>
            <a:r>
              <a:rPr lang="en-IN" sz="2000" dirty="0" err="1">
                <a:solidFill>
                  <a:srgbClr val="0000FF"/>
                </a:solidFill>
                <a:latin typeface=""/>
              </a:rPr>
              <a:t>set_num</a:t>
            </a:r>
            <a:r>
              <a:rPr lang="en-IN" sz="2000" dirty="0">
                <a:solidFill>
                  <a:srgbClr val="0000FF"/>
                </a:solidFill>
                <a:latin typeface=""/>
              </a:rPr>
              <a:t>();</a:t>
            </a:r>
          </a:p>
          <a:p>
            <a:r>
              <a:rPr lang="en-IN" sz="2000" dirty="0">
                <a:solidFill>
                  <a:srgbClr val="B00040"/>
                </a:solidFill>
                <a:latin typeface=""/>
              </a:rPr>
              <a:t>void </a:t>
            </a:r>
            <a:r>
              <a:rPr lang="en-IN" sz="2000" dirty="0" err="1">
                <a:solidFill>
                  <a:srgbClr val="0000FF"/>
                </a:solidFill>
                <a:latin typeface=""/>
              </a:rPr>
              <a:t>get_num</a:t>
            </a:r>
            <a:r>
              <a:rPr lang="en-IN" sz="2000" dirty="0">
                <a:solidFill>
                  <a:srgbClr val="0000FF"/>
                </a:solidFill>
                <a:latin typeface=""/>
              </a:rPr>
              <a:t>();</a:t>
            </a:r>
          </a:p>
          <a:p>
            <a:r>
              <a:rPr lang="en-IN" sz="2000" b="1" dirty="0">
                <a:solidFill>
                  <a:srgbClr val="008000"/>
                </a:solidFill>
                <a:latin typeface=""/>
              </a:rPr>
              <a:t>static </a:t>
            </a:r>
            <a:r>
              <a:rPr lang="en-IN" sz="2000" b="1" dirty="0">
                <a:solidFill>
                  <a:srgbClr val="B00040"/>
                </a:solidFill>
                <a:latin typeface=""/>
              </a:rPr>
              <a:t>void </a:t>
            </a:r>
            <a:r>
              <a:rPr lang="en-IN" sz="2000" b="1" dirty="0" err="1">
                <a:solidFill>
                  <a:srgbClr val="0000FF"/>
                </a:solidFill>
                <a:latin typeface=""/>
              </a:rPr>
              <a:t>staticf</a:t>
            </a:r>
            <a:r>
              <a:rPr lang="en-IN" sz="2000" b="1" dirty="0">
                <a:solidFill>
                  <a:srgbClr val="0000FF"/>
                </a:solidFill>
                <a:latin typeface=""/>
              </a:rPr>
              <a:t>();</a:t>
            </a:r>
          </a:p>
          <a:p>
            <a:r>
              <a:rPr lang="en-IN" sz="2000" dirty="0">
                <a:latin typeface=""/>
              </a:rPr>
              <a:t>};</a:t>
            </a:r>
          </a:p>
          <a:p>
            <a:endParaRPr lang="en-IN" sz="2000" dirty="0">
              <a:latin typeface=""/>
            </a:endParaRPr>
          </a:p>
          <a:p>
            <a:r>
              <a:rPr lang="en-IN" sz="2000" dirty="0">
                <a:solidFill>
                  <a:srgbClr val="B00040"/>
                </a:solidFill>
                <a:latin typeface=""/>
              </a:rPr>
              <a:t>int Demo</a:t>
            </a:r>
            <a:r>
              <a:rPr lang="en-IN" sz="2000" dirty="0">
                <a:solidFill>
                  <a:srgbClr val="666666"/>
                </a:solidFill>
                <a:latin typeface=""/>
              </a:rPr>
              <a:t>::count;</a:t>
            </a:r>
          </a:p>
          <a:p>
            <a:r>
              <a:rPr lang="en-IN" sz="2000" dirty="0">
                <a:solidFill>
                  <a:srgbClr val="B00040"/>
                </a:solidFill>
                <a:latin typeface=""/>
              </a:rPr>
              <a:t>void Demo</a:t>
            </a:r>
            <a:r>
              <a:rPr lang="en-IN" sz="2000" dirty="0">
                <a:solidFill>
                  <a:srgbClr val="666666"/>
                </a:solidFill>
                <a:latin typeface=""/>
              </a:rPr>
              <a:t>::</a:t>
            </a:r>
            <a:r>
              <a:rPr lang="en-IN" sz="2000" dirty="0" err="1">
                <a:solidFill>
                  <a:srgbClr val="666666"/>
                </a:solidFill>
                <a:latin typeface=""/>
              </a:rPr>
              <a:t>set_num</a:t>
            </a:r>
            <a:r>
              <a:rPr lang="en-IN" sz="2000" dirty="0">
                <a:solidFill>
                  <a:srgbClr val="666666"/>
                </a:solidFill>
                <a:latin typeface=""/>
              </a:rPr>
              <a:t>()</a:t>
            </a:r>
          </a:p>
          <a:p>
            <a:r>
              <a:rPr lang="en-IN" sz="2000" dirty="0">
                <a:latin typeface=""/>
              </a:rPr>
              <a:t>{</a:t>
            </a:r>
          </a:p>
          <a:p>
            <a:r>
              <a:rPr lang="en-US" sz="2000" dirty="0" err="1">
                <a:latin typeface=""/>
              </a:rPr>
              <a:t>cout</a:t>
            </a:r>
            <a:r>
              <a:rPr lang="en-US" sz="2000" dirty="0">
                <a:solidFill>
                  <a:srgbClr val="666666"/>
                </a:solidFill>
                <a:latin typeface=""/>
              </a:rPr>
              <a:t>&lt;&lt;</a:t>
            </a:r>
            <a:r>
              <a:rPr lang="en-US" sz="2000" dirty="0">
                <a:solidFill>
                  <a:srgbClr val="BA2121"/>
                </a:solidFill>
                <a:latin typeface=""/>
              </a:rPr>
              <a:t>"Enter the num"</a:t>
            </a:r>
            <a:r>
              <a:rPr lang="en-US" sz="2000" dirty="0">
                <a:solidFill>
                  <a:srgbClr val="666666"/>
                </a:solidFill>
                <a:latin typeface=""/>
              </a:rPr>
              <a:t>&lt;&lt;</a:t>
            </a:r>
            <a:r>
              <a:rPr lang="en-US" sz="2000" dirty="0" err="1">
                <a:solidFill>
                  <a:srgbClr val="666666"/>
                </a:solidFill>
                <a:latin typeface=""/>
              </a:rPr>
              <a:t>endl</a:t>
            </a:r>
            <a:r>
              <a:rPr lang="en-US" sz="2000" dirty="0">
                <a:solidFill>
                  <a:srgbClr val="666666"/>
                </a:solidFill>
                <a:latin typeface=""/>
              </a:rPr>
              <a:t>;</a:t>
            </a:r>
          </a:p>
          <a:p>
            <a:r>
              <a:rPr lang="en-IN" sz="2000" dirty="0" err="1">
                <a:latin typeface=""/>
              </a:rPr>
              <a:t>cin</a:t>
            </a:r>
            <a:r>
              <a:rPr lang="en-IN" sz="2000" dirty="0">
                <a:solidFill>
                  <a:srgbClr val="666666"/>
                </a:solidFill>
                <a:latin typeface=""/>
              </a:rPr>
              <a:t>&gt;&gt;</a:t>
            </a:r>
            <a:r>
              <a:rPr lang="en-IN" sz="2000" dirty="0" err="1">
                <a:solidFill>
                  <a:srgbClr val="666666"/>
                </a:solidFill>
                <a:latin typeface=""/>
              </a:rPr>
              <a:t>num</a:t>
            </a:r>
            <a:r>
              <a:rPr lang="en-IN" sz="2000" dirty="0">
                <a:solidFill>
                  <a:srgbClr val="666666"/>
                </a:solidFill>
                <a:latin typeface=""/>
              </a:rPr>
              <a:t>;</a:t>
            </a:r>
          </a:p>
          <a:p>
            <a:r>
              <a:rPr lang="en-IN" sz="2000" dirty="0">
                <a:latin typeface=""/>
              </a:rPr>
              <a:t>count</a:t>
            </a:r>
            <a:r>
              <a:rPr lang="en-IN" sz="2000" dirty="0">
                <a:solidFill>
                  <a:srgbClr val="666666"/>
                </a:solidFill>
                <a:latin typeface=""/>
              </a:rPr>
              <a:t>++;</a:t>
            </a:r>
          </a:p>
          <a:p>
            <a:r>
              <a:rPr lang="en-IN" sz="2000" dirty="0">
                <a:latin typeface=""/>
              </a:rPr>
              <a:t>}</a:t>
            </a:r>
          </a:p>
          <a:p>
            <a:endParaRPr lang="en-IN" sz="2000" dirty="0">
              <a:solidFill>
                <a:srgbClr val="666666"/>
              </a:solidFill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418721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905000" y="-76200"/>
            <a:ext cx="6629400" cy="65836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srgbClr val="C00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Static data members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FA43780-90E9-4EFC-A2E3-2FA9EBB4E643}"/>
              </a:ext>
            </a:extLst>
          </p:cNvPr>
          <p:cNvSpPr txBox="1"/>
          <p:nvPr/>
        </p:nvSpPr>
        <p:spPr>
          <a:xfrm>
            <a:off x="762000" y="838200"/>
            <a:ext cx="72390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B00040"/>
                </a:solidFill>
                <a:latin typeface=""/>
              </a:rPr>
              <a:t>void Demo</a:t>
            </a:r>
            <a:r>
              <a:rPr lang="en-IN" sz="2000" dirty="0">
                <a:solidFill>
                  <a:srgbClr val="666666"/>
                </a:solidFill>
                <a:latin typeface=""/>
              </a:rPr>
              <a:t>::</a:t>
            </a:r>
            <a:r>
              <a:rPr lang="en-IN" sz="2000" dirty="0" err="1">
                <a:solidFill>
                  <a:srgbClr val="666666"/>
                </a:solidFill>
                <a:latin typeface=""/>
              </a:rPr>
              <a:t>get_num</a:t>
            </a:r>
            <a:r>
              <a:rPr lang="en-IN" sz="2000" dirty="0">
                <a:solidFill>
                  <a:srgbClr val="666666"/>
                </a:solidFill>
                <a:latin typeface=""/>
              </a:rPr>
              <a:t>()</a:t>
            </a:r>
          </a:p>
          <a:p>
            <a:r>
              <a:rPr lang="en-IN" sz="2000" dirty="0">
                <a:latin typeface=""/>
              </a:rPr>
              <a:t>{</a:t>
            </a:r>
          </a:p>
          <a:p>
            <a:r>
              <a:rPr lang="en-US" sz="2000" dirty="0" err="1">
                <a:latin typeface=""/>
              </a:rPr>
              <a:t>cout</a:t>
            </a:r>
            <a:r>
              <a:rPr lang="en-US" sz="2000" dirty="0">
                <a:solidFill>
                  <a:srgbClr val="666666"/>
                </a:solidFill>
                <a:latin typeface=""/>
              </a:rPr>
              <a:t>&lt;&lt;</a:t>
            </a:r>
            <a:r>
              <a:rPr lang="en-US" sz="2000" dirty="0">
                <a:solidFill>
                  <a:srgbClr val="BA2121"/>
                </a:solidFill>
                <a:latin typeface=""/>
              </a:rPr>
              <a:t>"Num= "</a:t>
            </a:r>
            <a:r>
              <a:rPr lang="en-US" sz="2000" dirty="0">
                <a:solidFill>
                  <a:srgbClr val="666666"/>
                </a:solidFill>
                <a:latin typeface=""/>
              </a:rPr>
              <a:t>&lt;&lt;num&lt;&lt;</a:t>
            </a:r>
            <a:r>
              <a:rPr lang="en-US" sz="2000" dirty="0" err="1">
                <a:solidFill>
                  <a:srgbClr val="666666"/>
                </a:solidFill>
                <a:latin typeface=""/>
              </a:rPr>
              <a:t>endl</a:t>
            </a:r>
            <a:r>
              <a:rPr lang="en-US" sz="2000" dirty="0">
                <a:solidFill>
                  <a:srgbClr val="666666"/>
                </a:solidFill>
                <a:latin typeface=""/>
              </a:rPr>
              <a:t>&lt;&lt;</a:t>
            </a:r>
            <a:r>
              <a:rPr lang="en-US" sz="2000" dirty="0">
                <a:solidFill>
                  <a:srgbClr val="BA2121"/>
                </a:solidFill>
                <a:latin typeface=""/>
              </a:rPr>
              <a:t>"Count= "</a:t>
            </a:r>
            <a:r>
              <a:rPr lang="en-US" sz="2000" dirty="0">
                <a:solidFill>
                  <a:srgbClr val="666666"/>
                </a:solidFill>
                <a:latin typeface=""/>
              </a:rPr>
              <a:t>&lt;&lt;count;</a:t>
            </a:r>
          </a:p>
          <a:p>
            <a:r>
              <a:rPr lang="en-IN" sz="2000" dirty="0">
                <a:latin typeface=""/>
              </a:rPr>
              <a:t>}</a:t>
            </a:r>
          </a:p>
          <a:p>
            <a:r>
              <a:rPr lang="en-IN" sz="2000" dirty="0">
                <a:solidFill>
                  <a:srgbClr val="B00040"/>
                </a:solidFill>
                <a:latin typeface=""/>
              </a:rPr>
              <a:t>void Demo</a:t>
            </a:r>
            <a:r>
              <a:rPr lang="en-IN" sz="2000" dirty="0">
                <a:solidFill>
                  <a:srgbClr val="666666"/>
                </a:solidFill>
                <a:latin typeface=""/>
              </a:rPr>
              <a:t>::</a:t>
            </a:r>
            <a:r>
              <a:rPr lang="en-IN" sz="2000" dirty="0" err="1">
                <a:solidFill>
                  <a:srgbClr val="666666"/>
                </a:solidFill>
                <a:latin typeface=""/>
              </a:rPr>
              <a:t>staticf</a:t>
            </a:r>
            <a:r>
              <a:rPr lang="en-IN" sz="2000" dirty="0">
                <a:solidFill>
                  <a:srgbClr val="666666"/>
                </a:solidFill>
                <a:latin typeface=""/>
              </a:rPr>
              <a:t>()</a:t>
            </a:r>
          </a:p>
          <a:p>
            <a:r>
              <a:rPr lang="en-IN" sz="2000" dirty="0">
                <a:latin typeface=""/>
              </a:rPr>
              <a:t>{</a:t>
            </a:r>
          </a:p>
          <a:p>
            <a:r>
              <a:rPr lang="en-IN" sz="2000" dirty="0" err="1">
                <a:latin typeface=""/>
              </a:rPr>
              <a:t>cout</a:t>
            </a:r>
            <a:r>
              <a:rPr lang="en-IN" sz="2000" dirty="0">
                <a:solidFill>
                  <a:srgbClr val="666666"/>
                </a:solidFill>
                <a:latin typeface=""/>
              </a:rPr>
              <a:t>&lt;&lt;</a:t>
            </a:r>
            <a:r>
              <a:rPr lang="en-IN" sz="2000" dirty="0">
                <a:solidFill>
                  <a:srgbClr val="BA2121"/>
                </a:solidFill>
                <a:latin typeface=""/>
              </a:rPr>
              <a:t>"Count= "</a:t>
            </a:r>
            <a:r>
              <a:rPr lang="en-IN" sz="2000" dirty="0">
                <a:solidFill>
                  <a:srgbClr val="666666"/>
                </a:solidFill>
                <a:latin typeface=""/>
              </a:rPr>
              <a:t>&lt;&lt;count&lt;&lt;</a:t>
            </a:r>
            <a:r>
              <a:rPr lang="en-IN" sz="2000" dirty="0" err="1">
                <a:solidFill>
                  <a:srgbClr val="666666"/>
                </a:solidFill>
                <a:latin typeface=""/>
              </a:rPr>
              <a:t>endl</a:t>
            </a:r>
            <a:r>
              <a:rPr lang="en-IN" sz="2000" dirty="0">
                <a:solidFill>
                  <a:srgbClr val="666666"/>
                </a:solidFill>
                <a:latin typeface=""/>
              </a:rPr>
              <a:t>;</a:t>
            </a:r>
          </a:p>
          <a:p>
            <a:r>
              <a:rPr lang="en-IN" sz="2000" dirty="0">
                <a:latin typeface=""/>
              </a:rPr>
              <a:t>}</a:t>
            </a:r>
          </a:p>
          <a:p>
            <a:r>
              <a:rPr lang="en-IN" sz="2000" dirty="0">
                <a:solidFill>
                  <a:srgbClr val="B00040"/>
                </a:solidFill>
                <a:latin typeface=""/>
              </a:rPr>
              <a:t>int main()</a:t>
            </a:r>
          </a:p>
          <a:p>
            <a:r>
              <a:rPr lang="en-IN" sz="2000" dirty="0">
                <a:latin typeface=""/>
              </a:rPr>
              <a:t>{</a:t>
            </a:r>
          </a:p>
          <a:p>
            <a:r>
              <a:rPr lang="en-IN" sz="2000" dirty="0">
                <a:latin typeface=""/>
              </a:rPr>
              <a:t>Demo ob1,ob2;</a:t>
            </a:r>
          </a:p>
          <a:p>
            <a:r>
              <a:rPr lang="en-IN" sz="2000" dirty="0">
                <a:latin typeface=""/>
              </a:rPr>
              <a:t>ob1.set_num();</a:t>
            </a:r>
          </a:p>
          <a:p>
            <a:r>
              <a:rPr lang="en-IN" sz="2000" dirty="0">
                <a:latin typeface=""/>
              </a:rPr>
              <a:t>ob2.set_num();</a:t>
            </a:r>
          </a:p>
          <a:p>
            <a:r>
              <a:rPr lang="en-IN" sz="2000" dirty="0">
                <a:latin typeface=""/>
              </a:rPr>
              <a:t>Demo</a:t>
            </a:r>
            <a:r>
              <a:rPr lang="en-IN" sz="2000" dirty="0">
                <a:solidFill>
                  <a:srgbClr val="666666"/>
                </a:solidFill>
                <a:latin typeface=""/>
              </a:rPr>
              <a:t>::</a:t>
            </a:r>
            <a:r>
              <a:rPr lang="en-IN" sz="2000" dirty="0" err="1">
                <a:solidFill>
                  <a:srgbClr val="666666"/>
                </a:solidFill>
                <a:latin typeface=""/>
              </a:rPr>
              <a:t>staticf</a:t>
            </a:r>
            <a:r>
              <a:rPr lang="en-IN" sz="2000" dirty="0">
                <a:solidFill>
                  <a:srgbClr val="666666"/>
                </a:solidFill>
                <a:latin typeface=""/>
              </a:rPr>
              <a:t>();</a:t>
            </a:r>
          </a:p>
          <a:p>
            <a:r>
              <a:rPr lang="en-IN" sz="2000" b="1" dirty="0">
                <a:solidFill>
                  <a:srgbClr val="008000"/>
                </a:solidFill>
                <a:latin typeface=""/>
              </a:rPr>
              <a:t>return </a:t>
            </a:r>
            <a:r>
              <a:rPr lang="en-IN" sz="2000" b="1" dirty="0">
                <a:solidFill>
                  <a:srgbClr val="666666"/>
                </a:solidFill>
                <a:latin typeface=""/>
              </a:rPr>
              <a:t>0;</a:t>
            </a:r>
          </a:p>
          <a:p>
            <a:r>
              <a:rPr lang="en-IN" sz="2000" dirty="0">
                <a:latin typeface="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1420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905000" y="-76200"/>
            <a:ext cx="6629400" cy="65836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srgbClr val="C00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Static data members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4E19320-FE29-4E97-8543-50F2B379698E}"/>
              </a:ext>
            </a:extLst>
          </p:cNvPr>
          <p:cNvSpPr txBox="1"/>
          <p:nvPr/>
        </p:nvSpPr>
        <p:spPr>
          <a:xfrm>
            <a:off x="3359888" y="1242721"/>
            <a:ext cx="213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count</a:t>
            </a:r>
            <a:endParaRPr lang="en-IN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AD1E9D74-3B96-4EE0-8BB7-37F951AC2756}"/>
              </a:ext>
            </a:extLst>
          </p:cNvPr>
          <p:cNvSpPr/>
          <p:nvPr/>
        </p:nvSpPr>
        <p:spPr>
          <a:xfrm>
            <a:off x="914400" y="3429000"/>
            <a:ext cx="1828800" cy="106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DAC3529-DAB8-47FE-9D3C-150D5C53D79F}"/>
              </a:ext>
            </a:extLst>
          </p:cNvPr>
          <p:cNvSpPr/>
          <p:nvPr/>
        </p:nvSpPr>
        <p:spPr>
          <a:xfrm>
            <a:off x="5486400" y="3657600"/>
            <a:ext cx="1828800" cy="106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51FE61E-1390-4EF0-B877-77CE27C97A8A}"/>
              </a:ext>
            </a:extLst>
          </p:cNvPr>
          <p:cNvSpPr/>
          <p:nvPr/>
        </p:nvSpPr>
        <p:spPr>
          <a:xfrm>
            <a:off x="3124200" y="938784"/>
            <a:ext cx="1828800" cy="106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DA8D54E-75C0-4E78-ABEA-E91EB39D787E}"/>
              </a:ext>
            </a:extLst>
          </p:cNvPr>
          <p:cNvSpPr txBox="1"/>
          <p:nvPr/>
        </p:nvSpPr>
        <p:spPr>
          <a:xfrm>
            <a:off x="1226288" y="3670012"/>
            <a:ext cx="213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ob1 </a:t>
            </a:r>
            <a:endParaRPr lang="en-IN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F7AD799-E7D1-4873-B536-ACA5C2EFE362}"/>
              </a:ext>
            </a:extLst>
          </p:cNvPr>
          <p:cNvSpPr txBox="1"/>
          <p:nvPr/>
        </p:nvSpPr>
        <p:spPr>
          <a:xfrm>
            <a:off x="5920562" y="3898612"/>
            <a:ext cx="144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ob2</a:t>
            </a:r>
            <a:endParaRPr lang="en-IN" sz="32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E51E47B6-D2D5-47C1-B8F8-3B3C9A6ABE8B}"/>
              </a:ext>
            </a:extLst>
          </p:cNvPr>
          <p:cNvCxnSpPr/>
          <p:nvPr/>
        </p:nvCxnSpPr>
        <p:spPr>
          <a:xfrm flipV="1">
            <a:off x="1524000" y="2005584"/>
            <a:ext cx="2057400" cy="1423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E547BCFD-F1A2-414C-B731-35495C5BBD4F}"/>
              </a:ext>
            </a:extLst>
          </p:cNvPr>
          <p:cNvCxnSpPr>
            <a:stCxn id="7" idx="0"/>
          </p:cNvCxnSpPr>
          <p:nvPr/>
        </p:nvCxnSpPr>
        <p:spPr>
          <a:xfrm flipH="1" flipV="1">
            <a:off x="4343400" y="2005584"/>
            <a:ext cx="2057400" cy="1652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E8E621B-EFF3-48F7-8F56-6674D215EF3D}"/>
              </a:ext>
            </a:extLst>
          </p:cNvPr>
          <p:cNvSpPr txBox="1"/>
          <p:nvPr/>
        </p:nvSpPr>
        <p:spPr>
          <a:xfrm>
            <a:off x="381000" y="5486400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static variable count is being shared by objects ob1 and ob2</a:t>
            </a:r>
            <a:endParaRPr lang="en-IN" sz="2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97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7586" y="990600"/>
            <a:ext cx="8229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fontAlgn="base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FF0000"/>
                </a:solidFill>
              </a:rPr>
              <a:t>A static function can access only other static members i.e. data or functions of the same class</a:t>
            </a:r>
            <a:r>
              <a:rPr lang="en-US" sz="2400" b="1" dirty="0"/>
              <a:t>.</a:t>
            </a:r>
          </a:p>
          <a:p>
            <a:pPr marL="342900" indent="-342900" algn="just" fontAlgn="base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00B050"/>
                </a:solidFill>
              </a:rPr>
              <a:t>A static member function can be called using the class name.</a:t>
            </a:r>
          </a:p>
          <a:p>
            <a:pPr algn="just" fontAlgn="base"/>
            <a:r>
              <a:rPr lang="en-US" sz="2400" b="1" dirty="0"/>
              <a:t>		</a:t>
            </a:r>
            <a:r>
              <a:rPr lang="en-US" sz="2400" b="1" dirty="0" err="1">
                <a:solidFill>
                  <a:srgbClr val="FF0066"/>
                </a:solidFill>
              </a:rPr>
              <a:t>class_name</a:t>
            </a:r>
            <a:r>
              <a:rPr lang="en-US" sz="2400" b="1" dirty="0">
                <a:solidFill>
                  <a:srgbClr val="FF0066"/>
                </a:solidFill>
              </a:rPr>
              <a:t>::</a:t>
            </a:r>
            <a:r>
              <a:rPr lang="en-US" sz="2400" b="1" dirty="0" err="1">
                <a:solidFill>
                  <a:srgbClr val="FF0066"/>
                </a:solidFill>
              </a:rPr>
              <a:t>function_name</a:t>
            </a:r>
            <a:r>
              <a:rPr lang="en-US" sz="2400" b="1" dirty="0">
                <a:solidFill>
                  <a:srgbClr val="FF0066"/>
                </a:solidFill>
              </a:rPr>
              <a:t>();</a:t>
            </a:r>
          </a:p>
          <a:p>
            <a:pPr algn="just" fontAlgn="base"/>
            <a:endParaRPr lang="en-US" sz="2400" b="1" dirty="0"/>
          </a:p>
          <a:p>
            <a:pPr marL="342900" indent="-342900" algn="just" fontAlgn="base">
              <a:buFont typeface="Wingdings" panose="05000000000000000000" pitchFamily="2" charset="2"/>
              <a:buChar char="ü"/>
            </a:pPr>
            <a:endParaRPr lang="en-US" sz="2400" b="1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905000" y="-76200"/>
            <a:ext cx="6629400" cy="65836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srgbClr val="C00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Static function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70492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905000" y="-76200"/>
            <a:ext cx="6629400" cy="65836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srgbClr val="C00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Static data members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012477F-2E7C-4F82-A370-4D31F17102D8}"/>
              </a:ext>
            </a:extLst>
          </p:cNvPr>
          <p:cNvSpPr txBox="1"/>
          <p:nvPr/>
        </p:nvSpPr>
        <p:spPr>
          <a:xfrm>
            <a:off x="457200" y="1981200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WAP to track number of objects created and destroyed in a program.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02898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609600"/>
            <a:ext cx="8229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C00000"/>
                </a:solidFill>
              </a:rPr>
              <a:t>A non member function cannot have access to the private data of a class. 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b="1" dirty="0"/>
              <a:t>However, </a:t>
            </a:r>
            <a:r>
              <a:rPr lang="en-US" sz="2400" b="1" dirty="0">
                <a:solidFill>
                  <a:srgbClr val="00B050"/>
                </a:solidFill>
              </a:rPr>
              <a:t>there could be a situation where classes to share a particular function. For example, Consider a case  where two classes, 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manager</a:t>
            </a:r>
            <a:r>
              <a:rPr lang="en-US" sz="2400" b="1" dirty="0">
                <a:solidFill>
                  <a:srgbClr val="00B050"/>
                </a:solidFill>
              </a:rPr>
              <a:t> and 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scientist</a:t>
            </a:r>
            <a:r>
              <a:rPr lang="en-US" sz="2400" b="1" dirty="0">
                <a:solidFill>
                  <a:srgbClr val="00B050"/>
                </a:solidFill>
              </a:rPr>
              <a:t> have been defined. We would like to use a function </a:t>
            </a:r>
            <a:r>
              <a:rPr lang="en-US" sz="2400" b="1" dirty="0" err="1">
                <a:solidFill>
                  <a:srgbClr val="00B050"/>
                </a:solidFill>
              </a:rPr>
              <a:t>income_tax</a:t>
            </a:r>
            <a:r>
              <a:rPr lang="en-US" sz="2400" b="1" dirty="0">
                <a:solidFill>
                  <a:srgbClr val="00B050"/>
                </a:solidFill>
              </a:rPr>
              <a:t>() to operate on the objects of both these classes. 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7030A0"/>
                </a:solidFill>
              </a:rPr>
              <a:t>In such situations, C++ allows the common function to be made friendly with both the classes, thereby allowing the function to have access to the private data of these classes. 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FF33CC"/>
                </a:solidFill>
              </a:rPr>
              <a:t>Such a function need not be a member of any of these classes.</a:t>
            </a:r>
          </a:p>
          <a:p>
            <a:pPr marL="342900" indent="-342900" algn="just" fontAlgn="base"/>
            <a:endParaRPr lang="en-US" sz="2400" b="1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905000" y="-76200"/>
            <a:ext cx="6629400" cy="65836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srgbClr val="C00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Friend Function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29931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609600"/>
            <a:ext cx="8229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FF33CC"/>
                </a:solidFill>
              </a:rPr>
              <a:t>It is not in the scope of the class to which it has been declared as friend.</a:t>
            </a:r>
          </a:p>
          <a:p>
            <a:pPr lvl="0" algn="just">
              <a:buFont typeface="Wingdings" pitchFamily="2" charset="2"/>
              <a:buChar char="ü"/>
            </a:pPr>
            <a:r>
              <a:rPr lang="en-US" sz="2400" b="1" dirty="0"/>
              <a:t>It cannot be called using the object of the class to whom it is a friend.</a:t>
            </a:r>
          </a:p>
          <a:p>
            <a:pPr lvl="0"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00B050"/>
                </a:solidFill>
              </a:rPr>
              <a:t>Invoked like a normal function (without object.)</a:t>
            </a:r>
          </a:p>
          <a:p>
            <a:pPr lvl="0"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7030A0"/>
                </a:solidFill>
              </a:rPr>
              <a:t>It can access all private and protected members of the class. </a:t>
            </a:r>
          </a:p>
          <a:p>
            <a:pPr lvl="0"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FF0066"/>
                </a:solidFill>
              </a:rPr>
              <a:t>To declare a friend function, include its prototype within the class, preceding it with the keyword </a:t>
            </a:r>
            <a:r>
              <a:rPr lang="en-US" sz="2400" b="1" dirty="0">
                <a:solidFill>
                  <a:schemeClr val="accent3"/>
                </a:solidFill>
              </a:rPr>
              <a:t>friend</a:t>
            </a:r>
            <a:r>
              <a:rPr lang="en-US" sz="2400" b="1" dirty="0">
                <a:solidFill>
                  <a:srgbClr val="FF0066"/>
                </a:solidFill>
              </a:rPr>
              <a:t>.</a:t>
            </a:r>
          </a:p>
          <a:p>
            <a:pPr marL="342900" indent="-342900" algn="just" fontAlgn="base"/>
            <a:endParaRPr lang="en-US" sz="2400" b="1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81000" y="-76200"/>
            <a:ext cx="8153400" cy="65836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srgbClr val="C00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Features of Friend Function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A6B202CBF532C47AC7B4711D124A94A" ma:contentTypeVersion="8" ma:contentTypeDescription="Create a new document." ma:contentTypeScope="" ma:versionID="01adb539a532609d38e51ad5b6220e42">
  <xsd:schema xmlns:xsd="http://www.w3.org/2001/XMLSchema" xmlns:xs="http://www.w3.org/2001/XMLSchema" xmlns:p="http://schemas.microsoft.com/office/2006/metadata/properties" xmlns:ns2="b66ba328-3cef-4ab1-9137-b80ba276e726" targetNamespace="http://schemas.microsoft.com/office/2006/metadata/properties" ma:root="true" ma:fieldsID="9376fe167284e88e2eb3b50b88cadcdd" ns2:_="">
    <xsd:import namespace="b66ba328-3cef-4ab1-9137-b80ba276e72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6ba328-3cef-4ab1-9137-b80ba276e7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2A3852E-968F-4052-82AF-AA814048D7BB}"/>
</file>

<file path=customXml/itemProps2.xml><?xml version="1.0" encoding="utf-8"?>
<ds:datastoreItem xmlns:ds="http://schemas.openxmlformats.org/officeDocument/2006/customXml" ds:itemID="{CD29B83F-9A49-4C3A-B02B-1A7731E60CF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2FBDBCF-157D-4719-990A-EC5ECD03E07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376</TotalTime>
  <Words>597</Words>
  <Application>Microsoft Office PowerPoint</Application>
  <PresentationFormat>On-screen Show (4:3)</PresentationFormat>
  <Paragraphs>118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Century Schoolbook</vt:lpstr>
      <vt:lpstr>Wingdings</vt:lpstr>
      <vt:lpstr>Wingdings 2</vt:lpstr>
      <vt:lpstr>Oriel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mrs</dc:creator>
  <cp:lastModifiedBy>Krishna Kansara</cp:lastModifiedBy>
  <cp:revision>52</cp:revision>
  <dcterms:created xsi:type="dcterms:W3CDTF">2020-02-09T11:24:56Z</dcterms:created>
  <dcterms:modified xsi:type="dcterms:W3CDTF">2022-05-20T10:49:18Z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0x0101008A6B202CBF532C47AC7B4711D124A94A</vt:lpwstr>
  </property>
</Properties>
</file>