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5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FFFF"/>
    <a:srgbClr val="CC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B85C2B-BE74-484C-B2B4-95AA36CD2453}" v="1" dt="2021-09-15T07:34:55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2" d="100"/>
          <a:sy n="62" d="100"/>
        </p:scale>
        <p:origin x="-127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kaj Rathod" userId="S::pankaj.rathod@sbmp.ac.in::3b61e17a-62f0-46b9-89d4-3338a073609f" providerId="AD" clId="Web-{AAB85C2B-BE74-484C-B2B4-95AA36CD2453}"/>
    <pc:docChg chg="modSld">
      <pc:chgData name="Pankaj Rathod" userId="S::pankaj.rathod@sbmp.ac.in::3b61e17a-62f0-46b9-89d4-3338a073609f" providerId="AD" clId="Web-{AAB85C2B-BE74-484C-B2B4-95AA36CD2453}" dt="2021-09-15T07:34:55.209" v="0" actId="1076"/>
      <pc:docMkLst>
        <pc:docMk/>
      </pc:docMkLst>
      <pc:sldChg chg="modSp">
        <pc:chgData name="Pankaj Rathod" userId="S::pankaj.rathod@sbmp.ac.in::3b61e17a-62f0-46b9-89d4-3338a073609f" providerId="AD" clId="Web-{AAB85C2B-BE74-484C-B2B4-95AA36CD2453}" dt="2021-09-15T07:34:55.209" v="0" actId="1076"/>
        <pc:sldMkLst>
          <pc:docMk/>
          <pc:sldMk cId="0" sldId="274"/>
        </pc:sldMkLst>
        <pc:spChg chg="mod">
          <ac:chgData name="Pankaj Rathod" userId="S::pankaj.rathod@sbmp.ac.in::3b61e17a-62f0-46b9-89d4-3338a073609f" providerId="AD" clId="Web-{AAB85C2B-BE74-484C-B2B4-95AA36CD2453}" dt="2021-09-15T07:34:55.209" v="0" actId="1076"/>
          <ac:spMkLst>
            <pc:docMk/>
            <pc:sldMk cId="0" sldId="274"/>
            <ac:spMk id="58371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roup 325"/>
          <p:cNvGrpSpPr>
            <a:grpSpLocks/>
          </p:cNvGrpSpPr>
          <p:nvPr/>
        </p:nvGrpSpPr>
        <p:grpSpPr bwMode="auto">
          <a:xfrm>
            <a:off x="0" y="68263"/>
            <a:ext cx="8678863" cy="6713537"/>
            <a:chOff x="0" y="43"/>
            <a:chExt cx="5467" cy="4229"/>
          </a:xfrm>
        </p:grpSpPr>
        <p:sp>
          <p:nvSpPr>
            <p:cNvPr id="3289" name="Rectangle 217"/>
            <p:cNvSpPr>
              <a:spLocks noChangeArrowheads="1"/>
            </p:cNvSpPr>
            <p:nvPr userDrawn="1"/>
          </p:nvSpPr>
          <p:spPr bwMode="auto">
            <a:xfrm>
              <a:off x="692" y="494"/>
              <a:ext cx="4775" cy="9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96" name="Group 324"/>
            <p:cNvGrpSpPr>
              <a:grpSpLocks/>
            </p:cNvGrpSpPr>
            <p:nvPr userDrawn="1"/>
          </p:nvGrpSpPr>
          <p:grpSpPr bwMode="auto">
            <a:xfrm>
              <a:off x="0" y="43"/>
              <a:ext cx="624" cy="4229"/>
              <a:chOff x="0" y="43"/>
              <a:chExt cx="624" cy="4229"/>
            </a:xfrm>
          </p:grpSpPr>
          <p:sp>
            <p:nvSpPr>
              <p:cNvPr id="3296" name="Line 224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7" name="Line 225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8" name="Line 226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9" name="Line 227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0" name="Line 228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1" name="Line 229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2" name="Line 230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3" name="Line 231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4" name="Line 232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5" name="Line 233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6" name="Line 234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7" name="Line 235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8" name="Line 236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9" name="Line 237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0" name="Line 238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1" name="Line 239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2" name="Line 240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3" name="Line 241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4" name="Line 242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5" name="Line 243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6" name="Line 244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7" name="Line 245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8" name="Line 246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9" name="Line 247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20" name="Line 248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21" name="Line 249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22" name="Line 250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23" name="Line 251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24" name="Line 252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25" name="Line 253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26" name="Line 254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27" name="Line 255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28" name="Line 256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29" name="Line 257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30" name="Line 258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31" name="Line 259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32" name="Line 260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33" name="Line 261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34" name="Line 262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35" name="Line 263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36" name="Line 264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37" name="Line 265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38" name="Line 266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39" name="Line 267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40" name="Line 268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41" name="Line 269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42" name="Line 270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43" name="Line 271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44" name="Line 272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45" name="Line 273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46" name="Line 274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47" name="Line 275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48" name="Line 276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49" name="Line 277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0" name="Line 278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1" name="Line 279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Line 280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3" name="Line 281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4" name="Line 282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5" name="Line 283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6" name="Line 284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7" name="Line 285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8" name="Line 286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9" name="Line 287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60" name="Line 288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61" name="Line 289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62" name="Line 290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63" name="Line 291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64" name="Line 292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65" name="Line 293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66" name="Line 294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67" name="Line 295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68" name="Line 296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69" name="Line 297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70" name="Line 298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71" name="Line 299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72" name="Line 300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73" name="Line 301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74" name="Line 302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75" name="Line 303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76" name="Line 304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77" name="Line 305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78" name="Line 306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79" name="Line 307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" name="Line 308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" name="Line 309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" name="Line 310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" name="Line 311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4" name="Line 312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" name="Line 313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" name="Line 314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" name="Line 315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8" name="Line 316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" name="Line 317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" name="Line 318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1" name="Line 319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" name="Line 320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3" name="Line 321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177" name="Rectangle 105"/>
          <p:cNvSpPr>
            <a:spLocks noGrp="1" noChangeArrowheads="1"/>
          </p:cNvSpPr>
          <p:nvPr>
            <p:ph type="dt" sz="half" idx="2"/>
          </p:nvPr>
        </p:nvSpPr>
        <p:spPr>
          <a:xfrm>
            <a:off x="1387475" y="63579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78" name="Rectangle 106"/>
          <p:cNvSpPr>
            <a:spLocks noGrp="1" noChangeArrowheads="1"/>
          </p:cNvSpPr>
          <p:nvPr>
            <p:ph type="ftr" sz="quarter" idx="3"/>
          </p:nvPr>
        </p:nvSpPr>
        <p:spPr>
          <a:xfrm>
            <a:off x="3722688" y="6357938"/>
            <a:ext cx="2271712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79" name="Rectangle 10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464300" y="6361113"/>
            <a:ext cx="1906588" cy="457200"/>
          </a:xfrm>
        </p:spPr>
        <p:txBody>
          <a:bodyPr/>
          <a:lstStyle>
            <a:lvl1pPr>
              <a:defRPr/>
            </a:lvl1pPr>
          </a:lstStyle>
          <a:p>
            <a:fld id="{6C8CC2D4-D96D-4D1C-90A6-7AF845B4A49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75" name="Rectangle 103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293" name="Rectangle 221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292" name="Rectangle 220"/>
          <p:cNvSpPr>
            <a:spLocks noChangeArrowheads="1"/>
          </p:cNvSpPr>
          <p:nvPr/>
        </p:nvSpPr>
        <p:spPr bwMode="auto">
          <a:xfrm>
            <a:off x="3017838" y="2120900"/>
            <a:ext cx="5662612" cy="777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3291" name="Rectangle 219"/>
          <p:cNvSpPr>
            <a:spLocks noChangeArrowheads="1"/>
          </p:cNvSpPr>
          <p:nvPr/>
        </p:nvSpPr>
        <p:spPr bwMode="auto">
          <a:xfrm>
            <a:off x="1098550" y="862013"/>
            <a:ext cx="5662613" cy="777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2" grpId="0" animBg="1" autoUpdateAnimBg="0"/>
      <p:bldP spid="3291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463E0D-5C1B-40FC-8D21-577FF7E686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8625" y="609600"/>
            <a:ext cx="1989138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9625" y="609600"/>
            <a:ext cx="58166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767422-3C8D-4A37-BDBE-262CD7318C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74CF61-4676-4DE5-AF1C-9E9946FF6B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0D179-AD9E-4AB4-AFCB-748CA66629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2214563"/>
            <a:ext cx="3903663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EE92F8-501F-458A-B182-27CE6BA23C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4AFC5-CF88-44E5-A14D-40ED47DE8A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5DE686-CB5B-483C-BA93-F522B79BB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0A1BC-74B6-4382-865F-EFE2481837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C82D74-9896-4058-99B0-E983E086BC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5DE8B6-6CF7-4604-966E-C280F85433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" name="Group 225"/>
          <p:cNvGrpSpPr>
            <a:grpSpLocks/>
          </p:cNvGrpSpPr>
          <p:nvPr/>
        </p:nvGrpSpPr>
        <p:grpSpPr bwMode="auto">
          <a:xfrm>
            <a:off x="0" y="68263"/>
            <a:ext cx="8915400" cy="6713537"/>
            <a:chOff x="0" y="43"/>
            <a:chExt cx="5616" cy="4229"/>
          </a:xfrm>
        </p:grpSpPr>
        <p:grpSp>
          <p:nvGrpSpPr>
            <p:cNvPr id="1246" name="Group 222"/>
            <p:cNvGrpSpPr>
              <a:grpSpLocks/>
            </p:cNvGrpSpPr>
            <p:nvPr userDrawn="1"/>
          </p:nvGrpSpPr>
          <p:grpSpPr bwMode="auto">
            <a:xfrm>
              <a:off x="0" y="43"/>
              <a:ext cx="408" cy="4229"/>
              <a:chOff x="0" y="43"/>
              <a:chExt cx="5760" cy="4229"/>
            </a:xfrm>
          </p:grpSpPr>
          <p:sp>
            <p:nvSpPr>
              <p:cNvPr id="1146" name="Line 122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" name="Line 123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8" name="Line 124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9" name="Line 125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0" name="Line 126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1" name="Line 127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2" name="Line 128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3" name="Line 129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4" name="Line 130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5" name="Line 131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6" name="Line 132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7" name="Line 133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" name="Line 134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9" name="Line 135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0" name="Line 136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1" name="Line 137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2" name="Line 138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3" name="Line 139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4" name="Line 140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5" name="Line 141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6" name="Line 142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" name="Line 143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8" name="Line 144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" name="Line 145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0" name="Line 146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1" name="Line 147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2" name="Line 148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3" name="Line 149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4" name="Line 150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5" name="Line 151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6" name="Line 152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7" name="Line 153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8" name="Line 154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9" name="Line 155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0" name="Line 156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1" name="Line 157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2" name="Line 158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3" name="Line 159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4" name="Line 160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5" name="Line 161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6" name="Line 162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7" name="Line 163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" name="Line 164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9" name="Line 165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0" name="Line 166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1" name="Line 167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2" name="Line 168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3" name="Line 169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4" name="Line 170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" name="Line 171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6" name="Line 172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7" name="Line 173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8" name="Line 174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9" name="Line 175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0" name="Line 176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1" name="Line 177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2" name="Line 178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3" name="Line 179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4" name="Line 180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5" name="Line 181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6" name="Line 182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7" name="Line 183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8" name="Line 184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" name="Line 185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0" name="Line 186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1" name="Line 187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2" name="Line 188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3" name="Line 189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4" name="Line 190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5" name="Line 191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6" name="Line 192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7" name="Line 193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" name="Line 195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0" name="Line 196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" name="Line 197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" name="Line 198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" name="Line 199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4" name="Line 200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" name="Line 201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6" name="Line 202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7" name="Line 203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8" name="Line 204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" name="Line 205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" name="Line 206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" name="Line 207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" name="Line 208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" name="Line 209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" name="Line 210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" name="Line 211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" name="Line 212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" name="Line 213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" name="Line 214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" name="Line 215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0" name="Line 216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" name="Line 217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2" name="Line 218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3" name="Line 219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8" name="Group 224"/>
            <p:cNvGrpSpPr>
              <a:grpSpLocks/>
            </p:cNvGrpSpPr>
            <p:nvPr userDrawn="1"/>
          </p:nvGrpSpPr>
          <p:grpSpPr bwMode="auto">
            <a:xfrm>
              <a:off x="400" y="205"/>
              <a:ext cx="5216" cy="1123"/>
              <a:chOff x="400" y="205"/>
              <a:chExt cx="5216" cy="1123"/>
            </a:xfrm>
          </p:grpSpPr>
          <p:sp>
            <p:nvSpPr>
              <p:cNvPr id="1140" name="Rectangle 116"/>
              <p:cNvSpPr>
                <a:spLocks noChangeArrowheads="1"/>
              </p:cNvSpPr>
              <p:nvPr userDrawn="1"/>
            </p:nvSpPr>
            <p:spPr bwMode="auto">
              <a:xfrm>
                <a:off x="557" y="205"/>
                <a:ext cx="313" cy="91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" name="Rectangle 112"/>
              <p:cNvSpPr>
                <a:spLocks noChangeArrowheads="1"/>
              </p:cNvSpPr>
              <p:nvPr userDrawn="1"/>
            </p:nvSpPr>
            <p:spPr bwMode="auto">
              <a:xfrm>
                <a:off x="400" y="288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1" name="Rectangle 117"/>
              <p:cNvSpPr>
                <a:spLocks noChangeArrowheads="1"/>
              </p:cNvSpPr>
              <p:nvPr userDrawn="1"/>
            </p:nvSpPr>
            <p:spPr bwMode="auto">
              <a:xfrm>
                <a:off x="4599" y="1115"/>
                <a:ext cx="929" cy="21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" name="Rectangle 113"/>
              <p:cNvSpPr>
                <a:spLocks noChangeArrowheads="1"/>
              </p:cNvSpPr>
              <p:nvPr userDrawn="1"/>
            </p:nvSpPr>
            <p:spPr bwMode="auto">
              <a:xfrm>
                <a:off x="2049" y="1211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2214563"/>
            <a:ext cx="7958138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folHlink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folHlink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folHlink"/>
                </a:solidFill>
              </a:defRPr>
            </a:lvl1pPr>
          </a:lstStyle>
          <a:p>
            <a:fld id="{29330A13-370B-4D02-BF01-9295D42827E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6096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w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085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4287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4pPr>
      <a:lvl5pPr marL="17716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AGGREGATE FUNCTIONS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                        </a:t>
            </a:r>
            <a:r>
              <a:rPr lang="en-US" b="1"/>
              <a:t>Prof. Sin-Min Lee</a:t>
            </a:r>
          </a:p>
          <a:p>
            <a:r>
              <a:rPr lang="en-US" b="1"/>
              <a:t>                   Surya Bhagvat</a:t>
            </a:r>
          </a:p>
          <a:p>
            <a:r>
              <a:rPr lang="en-US" b="1"/>
              <a:t>			CS 157A – Fall 2005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(Continued….)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822325" y="2174875"/>
            <a:ext cx="8539163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No, the query would result in the sql error (in Oracle)</a:t>
            </a:r>
          </a:p>
          <a:p>
            <a:r>
              <a:rPr lang="en-US"/>
              <a:t>ORA-00933: SQL Command not properly ended</a:t>
            </a:r>
          </a:p>
          <a:p>
            <a:endParaRPr lang="en-US"/>
          </a:p>
          <a:p>
            <a:r>
              <a:rPr lang="en-US"/>
              <a:t>Remember : If we use the aggregate functions then you cannot use</a:t>
            </a:r>
          </a:p>
          <a:p>
            <a:r>
              <a:rPr lang="en-US"/>
              <a:t>the WHERE clause. In order to get the result what we need to use is </a:t>
            </a:r>
          </a:p>
          <a:p>
            <a:r>
              <a:rPr lang="en-US"/>
              <a:t>the HAVING clause. So the query would be</a:t>
            </a:r>
          </a:p>
          <a:p>
            <a:endParaRPr lang="en-US"/>
          </a:p>
          <a:p>
            <a:r>
              <a:rPr lang="en-US"/>
              <a:t>SELECT DEPT_NAME,SUM(SALARY) FROM EMPLOYEE </a:t>
            </a:r>
          </a:p>
          <a:p>
            <a:r>
              <a:rPr lang="en-US"/>
              <a:t>GROUP BY</a:t>
            </a:r>
          </a:p>
          <a:p>
            <a:r>
              <a:rPr lang="en-US"/>
              <a:t>DEPT_NAME </a:t>
            </a:r>
          </a:p>
          <a:p>
            <a:r>
              <a:rPr lang="en-US" b="1"/>
              <a:t>HAVING</a:t>
            </a:r>
            <a:r>
              <a:rPr lang="en-US"/>
              <a:t> DEPT_NAME = 'ENG';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AVG Function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898525" y="2022475"/>
            <a:ext cx="803751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Query 1: If we want to calculate the AVG of all the salaries in </a:t>
            </a:r>
          </a:p>
          <a:p>
            <a:r>
              <a:rPr lang="en-US"/>
              <a:t>the organization the SQL would be</a:t>
            </a:r>
          </a:p>
          <a:p>
            <a:endParaRPr lang="en-US"/>
          </a:p>
          <a:p>
            <a:r>
              <a:rPr lang="en-US"/>
              <a:t>SELECT AVG(SALARY) FROM EMPLOYEE</a:t>
            </a:r>
          </a:p>
          <a:p>
            <a:r>
              <a:rPr lang="en-US"/>
              <a:t>62,500</a:t>
            </a:r>
          </a:p>
          <a:p>
            <a:endParaRPr lang="en-US"/>
          </a:p>
          <a:p>
            <a:r>
              <a:rPr lang="en-US"/>
              <a:t>Is this what we expect????</a:t>
            </a:r>
          </a:p>
          <a:p>
            <a:r>
              <a:rPr lang="en-US"/>
              <a:t>Employee table has 7 records and the salaries are </a:t>
            </a:r>
          </a:p>
          <a:p>
            <a:r>
              <a:rPr lang="en-US"/>
              <a:t>50,000+60,000+50,000+70,000+75,000+70,000+null/7 = 53571</a:t>
            </a:r>
          </a:p>
          <a:p>
            <a:endParaRPr lang="en-US"/>
          </a:p>
          <a:p>
            <a:r>
              <a:rPr lang="en-US"/>
              <a:t>But we obtained 62500 from the query? Why is this so????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AVG (Continued….)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779463" y="2022475"/>
            <a:ext cx="85121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Remember : COUNT(*) is the only function which won’t ignore</a:t>
            </a:r>
          </a:p>
          <a:p>
            <a:r>
              <a:rPr lang="en-US"/>
              <a:t>Nulls. Other functions like SUM,AVG,MIN,MAX they ignore </a:t>
            </a:r>
          </a:p>
          <a:p>
            <a:r>
              <a:rPr lang="en-US"/>
              <a:t>Nulls. What it means is in the previous query the salary value for</a:t>
            </a:r>
          </a:p>
          <a:p>
            <a:r>
              <a:rPr lang="en-US"/>
              <a:t>a particular employee was NULL. So the query</a:t>
            </a:r>
          </a:p>
          <a:p>
            <a:endParaRPr lang="en-US"/>
          </a:p>
          <a:p>
            <a:r>
              <a:rPr lang="en-US"/>
              <a:t>SELECT AVG(SALARY) FROM EMPLOYEE</a:t>
            </a:r>
          </a:p>
          <a:p>
            <a:r>
              <a:rPr lang="en-US"/>
              <a:t>would ignore nulls and the way the average is calculated then would</a:t>
            </a:r>
          </a:p>
          <a:p>
            <a:r>
              <a:rPr lang="en-US"/>
              <a:t>be </a:t>
            </a:r>
          </a:p>
          <a:p>
            <a:r>
              <a:rPr lang="en-US"/>
              <a:t>50,000+60,000+50,000+70,000+75,000+70,000/6 = 62500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AVG (Continued….)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669925" y="1946275"/>
            <a:ext cx="8378825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 the information given in the previous slide what do you think</a:t>
            </a:r>
          </a:p>
          <a:p>
            <a:r>
              <a:rPr lang="en-US"/>
              <a:t>would be the output of the following query</a:t>
            </a:r>
          </a:p>
          <a:p>
            <a:endParaRPr lang="en-US"/>
          </a:p>
          <a:p>
            <a:r>
              <a:rPr lang="en-US"/>
              <a:t>Select COUNT(*),COUNT(SALARY) FROM EMPLOYEE;</a:t>
            </a:r>
          </a:p>
          <a:p>
            <a:r>
              <a:rPr lang="en-US"/>
              <a:t>It would be </a:t>
            </a:r>
          </a:p>
          <a:p>
            <a:endParaRPr lang="en-US"/>
          </a:p>
          <a:p>
            <a:r>
              <a:rPr lang="en-US"/>
              <a:t>COUNT(*)  COUNT(SALARY)</a:t>
            </a:r>
          </a:p>
          <a:p>
            <a:r>
              <a:rPr lang="en-US"/>
              <a:t>         7                       6</a:t>
            </a:r>
          </a:p>
          <a:p>
            <a:endParaRPr lang="en-US"/>
          </a:p>
          <a:p>
            <a:r>
              <a:rPr lang="en-US"/>
              <a:t>Because COUNT(*) is not going to ignore the Nulls in the result </a:t>
            </a:r>
          </a:p>
          <a:p>
            <a:r>
              <a:rPr lang="en-US"/>
              <a:t>whereas COUNT(SALARY) is going to ignore the Nulls.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AVG (Continued…..)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76200" y="2200275"/>
            <a:ext cx="9331325" cy="459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SELECT student_name,avg(mark) FROM student,enrolment</a:t>
            </a:r>
          </a:p>
          <a:p>
            <a:r>
              <a:rPr lang="en-US" b="1"/>
              <a:t>WHERE student.student_id=enrolment.student_id;</a:t>
            </a:r>
          </a:p>
          <a:p>
            <a:endParaRPr lang="en-US" b="1"/>
          </a:p>
          <a:p>
            <a:r>
              <a:rPr lang="en-US"/>
              <a:t>Which one of the following is correct for the query?</a:t>
            </a:r>
          </a:p>
          <a:p>
            <a:r>
              <a:rPr lang="en-US"/>
              <a:t>(a) The query is not legal</a:t>
            </a:r>
          </a:p>
          <a:p>
            <a:r>
              <a:rPr lang="en-US"/>
              <a:t>(b) The query retrieves for each student enrolled,his/her name and their</a:t>
            </a:r>
          </a:p>
          <a:p>
            <a:r>
              <a:rPr lang="en-US"/>
              <a:t> average mark</a:t>
            </a:r>
          </a:p>
          <a:p>
            <a:r>
              <a:rPr lang="en-US"/>
              <a:t>(c) The query retrieves for each student enrolled,his/her name and the class</a:t>
            </a:r>
          </a:p>
          <a:p>
            <a:r>
              <a:rPr lang="en-US"/>
              <a:t> average mark</a:t>
            </a:r>
          </a:p>
          <a:p>
            <a:r>
              <a:rPr lang="en-US"/>
              <a:t>(d) The query retrieves for each student enrolled,his/her name and the </a:t>
            </a:r>
          </a:p>
          <a:p>
            <a:r>
              <a:rPr lang="en-US"/>
              <a:t>mark in each subject</a:t>
            </a:r>
          </a:p>
          <a:p>
            <a:r>
              <a:rPr lang="en-US" sz="3200"/>
              <a:t>                   Is the answer (a) or (b)??????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AVG (Continued….)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593725" y="2133600"/>
            <a:ext cx="823595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If option 1 is not given then the correct answer would be option 2.</a:t>
            </a:r>
          </a:p>
          <a:p>
            <a:r>
              <a:rPr lang="en-US"/>
              <a:t>//Script begin</a:t>
            </a:r>
          </a:p>
          <a:p>
            <a:endParaRPr lang="en-US"/>
          </a:p>
          <a:p>
            <a:r>
              <a:rPr lang="en-US"/>
              <a:t>Drop table student;</a:t>
            </a:r>
          </a:p>
          <a:p>
            <a:r>
              <a:rPr lang="en-US"/>
              <a:t>Drop table enrolment;</a:t>
            </a:r>
          </a:p>
          <a:p>
            <a:r>
              <a:rPr lang="en-US"/>
              <a:t>create table Student</a:t>
            </a:r>
          </a:p>
          <a:p>
            <a:r>
              <a:rPr lang="en-US"/>
              <a:t>(student_name varchar2(100),</a:t>
            </a:r>
          </a:p>
          <a:p>
            <a:r>
              <a:rPr lang="en-US"/>
              <a:t>student_id    varchar2(50)</a:t>
            </a:r>
          </a:p>
          <a:p>
            <a:r>
              <a:rPr lang="en-US"/>
              <a:t>);</a:t>
            </a:r>
          </a:p>
          <a:p>
            <a:r>
              <a:rPr lang="en-US"/>
              <a:t>create table enrolment</a:t>
            </a:r>
          </a:p>
          <a:p>
            <a:r>
              <a:rPr lang="en-US"/>
              <a:t>(student_id    varchar2(50),</a:t>
            </a:r>
          </a:p>
          <a:p>
            <a:r>
              <a:rPr lang="en-US"/>
              <a:t>mark number);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AVG (Continued….)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746125" y="1676400"/>
            <a:ext cx="8093075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//Script Continued</a:t>
            </a:r>
          </a:p>
          <a:p>
            <a:r>
              <a:rPr lang="en-US"/>
              <a:t>insert into student values ('A','1');</a:t>
            </a:r>
          </a:p>
          <a:p>
            <a:r>
              <a:rPr lang="en-US"/>
              <a:t>insert into student values ('B','2');</a:t>
            </a:r>
          </a:p>
          <a:p>
            <a:r>
              <a:rPr lang="en-US"/>
              <a:t>insert into student values ('C','3');</a:t>
            </a:r>
          </a:p>
          <a:p>
            <a:r>
              <a:rPr lang="en-US"/>
              <a:t>insert into enrolment values ('1',10);</a:t>
            </a:r>
          </a:p>
          <a:p>
            <a:r>
              <a:rPr lang="en-US"/>
              <a:t>insert into enrolment values ('1',20);</a:t>
            </a:r>
          </a:p>
          <a:p>
            <a:r>
              <a:rPr lang="en-US"/>
              <a:t>insert into enrolment values ('1',30);</a:t>
            </a:r>
          </a:p>
          <a:p>
            <a:r>
              <a:rPr lang="en-US"/>
              <a:t>insert into enrolment values ('2',40);</a:t>
            </a:r>
          </a:p>
          <a:p>
            <a:r>
              <a:rPr lang="en-US"/>
              <a:t>insert into enrolment values ('2',50);</a:t>
            </a:r>
          </a:p>
          <a:p>
            <a:r>
              <a:rPr lang="en-US"/>
              <a:t>insert into enrolment values ('2',60);</a:t>
            </a:r>
          </a:p>
          <a:p>
            <a:r>
              <a:rPr lang="en-US"/>
              <a:t>insert into enrolment values ('3',70);</a:t>
            </a:r>
          </a:p>
          <a:p>
            <a:r>
              <a:rPr lang="en-US"/>
              <a:t>insert into enrolment values ('3',60);</a:t>
            </a:r>
          </a:p>
          <a:p>
            <a:r>
              <a:rPr lang="en-US"/>
              <a:t>insert into enrolment values ('3',50);</a:t>
            </a:r>
          </a:p>
          <a:p>
            <a:r>
              <a:rPr lang="en-US"/>
              <a:t>commit;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AVG (Continued….)</a:t>
            </a:r>
          </a:p>
        </p:txBody>
      </p:sp>
      <p:sp>
        <p:nvSpPr>
          <p:cNvPr id="55299" name="Text Box 1027"/>
          <p:cNvSpPr txBox="1">
            <a:spLocks noChangeArrowheads="1"/>
          </p:cNvSpPr>
          <p:nvPr/>
        </p:nvSpPr>
        <p:spPr bwMode="auto">
          <a:xfrm>
            <a:off x="746125" y="2057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300" name="Text Box 1028"/>
          <p:cNvSpPr txBox="1">
            <a:spLocks noChangeArrowheads="1"/>
          </p:cNvSpPr>
          <p:nvPr/>
        </p:nvSpPr>
        <p:spPr bwMode="auto">
          <a:xfrm>
            <a:off x="669925" y="1946275"/>
            <a:ext cx="82042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If we try to execute the query given in the question </a:t>
            </a:r>
          </a:p>
          <a:p>
            <a:endParaRPr lang="en-US" b="1"/>
          </a:p>
          <a:p>
            <a:r>
              <a:rPr lang="en-US" b="1"/>
              <a:t>SELECT student_name,avg(mark) FROM student,enrolment</a:t>
            </a:r>
          </a:p>
          <a:p>
            <a:r>
              <a:rPr lang="en-US" b="1"/>
              <a:t>WHERE student.student_id=enrolment.student_id;</a:t>
            </a:r>
          </a:p>
          <a:p>
            <a:endParaRPr lang="en-US" b="1"/>
          </a:p>
          <a:p>
            <a:r>
              <a:rPr lang="en-US"/>
              <a:t>We would get the following error in Oracle</a:t>
            </a:r>
          </a:p>
          <a:p>
            <a:r>
              <a:rPr lang="en-US"/>
              <a:t>ORA-00937:not a single-group group function</a:t>
            </a:r>
          </a:p>
          <a:p>
            <a:endParaRPr lang="en-US"/>
          </a:p>
          <a:p>
            <a:r>
              <a:rPr lang="en-US"/>
              <a:t>Why is it so????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AVG (Continued….)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822325" y="2022475"/>
            <a:ext cx="82042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Remember : When we use any of the aggregate functions in SQL </a:t>
            </a:r>
          </a:p>
          <a:p>
            <a:r>
              <a:rPr lang="en-US"/>
              <a:t>all the columns listed in the SELECT need to be part of the </a:t>
            </a:r>
          </a:p>
          <a:p>
            <a:r>
              <a:rPr lang="en-US"/>
              <a:t>GROUP BY Clause. In the previous SQL</a:t>
            </a:r>
          </a:p>
          <a:p>
            <a:endParaRPr lang="en-US"/>
          </a:p>
          <a:p>
            <a:r>
              <a:rPr lang="en-US" b="1"/>
              <a:t>SELECT student_name,avg(mark) FROM student,enrolment</a:t>
            </a:r>
          </a:p>
          <a:p>
            <a:r>
              <a:rPr lang="en-US" b="1"/>
              <a:t>WHERE student.student_id=enrolment.student_id;</a:t>
            </a:r>
          </a:p>
          <a:p>
            <a:endParaRPr lang="en-US"/>
          </a:p>
          <a:p>
            <a:r>
              <a:rPr lang="en-US"/>
              <a:t>student_name, avg(mark) are the columns included in the select. </a:t>
            </a:r>
          </a:p>
          <a:p>
            <a:r>
              <a:rPr lang="en-US"/>
              <a:t>avg is the aggregate function. So if we leave that one out then </a:t>
            </a:r>
          </a:p>
          <a:p>
            <a:r>
              <a:rPr lang="en-US"/>
              <a:t>the column which needs to part of the group by clause would be</a:t>
            </a:r>
          </a:p>
          <a:p>
            <a:r>
              <a:rPr lang="en-US"/>
              <a:t>student_name.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AVG (Final SQL)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669925" y="2057400"/>
            <a:ext cx="6316663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final SQL then would be </a:t>
            </a:r>
          </a:p>
          <a:p>
            <a:endParaRPr lang="en-US"/>
          </a:p>
          <a:p>
            <a:r>
              <a:rPr lang="en-US"/>
              <a:t>SELECT student_name,avg(mark)</a:t>
            </a:r>
          </a:p>
          <a:p>
            <a:r>
              <a:rPr lang="en-US"/>
              <a:t>FROM student,enrolment</a:t>
            </a:r>
          </a:p>
          <a:p>
            <a:r>
              <a:rPr lang="en-US"/>
              <a:t>WHERE student.student_id=enrolment.student_id</a:t>
            </a:r>
          </a:p>
          <a:p>
            <a:r>
              <a:rPr lang="en-US"/>
              <a:t>group by student_name;</a:t>
            </a:r>
          </a:p>
          <a:p>
            <a:endParaRPr lang="en-US"/>
          </a:p>
          <a:p>
            <a:r>
              <a:rPr lang="en-US"/>
              <a:t>Which would give out the desired output</a:t>
            </a:r>
          </a:p>
          <a:p>
            <a:endParaRPr lang="en-US"/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685800" y="5095875"/>
          <a:ext cx="5715000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name="Bitmap Image" r:id="rId3" imgW="2219635" imgH="771429" progId="Paint.Picture">
                  <p:embed/>
                </p:oleObj>
              </mc:Choice>
              <mc:Fallback>
                <p:oleObj name="Bitmap Image" r:id="rId3" imgW="2219635" imgH="771429" progId="Paint.Picture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095875"/>
                        <a:ext cx="5715000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Aggregate Functions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214563"/>
            <a:ext cx="8382000" cy="35766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What is an aggregate function?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Arial" pitchFamily="34" charset="0"/>
                <a:cs typeface="Times New Roman" pitchFamily="18" charset="0"/>
              </a:rPr>
              <a:t>   </a:t>
            </a:r>
            <a:r>
              <a:rPr lang="en-US">
                <a:cs typeface="Times New Roman" pitchFamily="18" charset="0"/>
              </a:rPr>
              <a:t>An aggregate function summarizes the results of an expression over a number of rows, returning a single value. The general syntax for most of the aggregate functions is as follows: aggregate_function ([DISTINCT|ALL] expression)</a:t>
            </a:r>
            <a:r>
              <a:rPr lang="en-US"/>
              <a:t> 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MIN AND MAX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642551" y="2172399"/>
            <a:ext cx="8501063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Query 1: To find the minimum salary within a particular department</a:t>
            </a:r>
          </a:p>
          <a:p>
            <a:r>
              <a:rPr lang="en-US"/>
              <a:t>SELECT MIN(SALARY),NAME FROM EMPLOYEE</a:t>
            </a:r>
          </a:p>
          <a:p>
            <a:r>
              <a:rPr lang="en-US"/>
              <a:t>GROUP BY NAME;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Query 2: To find the maximum salary within a particular department</a:t>
            </a:r>
          </a:p>
          <a:p>
            <a:r>
              <a:rPr lang="en-US"/>
              <a:t>SELECT MAX(SALARY),NAME FROM EMPLOYEE</a:t>
            </a:r>
          </a:p>
          <a:p>
            <a:r>
              <a:rPr lang="en-US"/>
              <a:t>GROUP BY NAME;</a:t>
            </a:r>
          </a:p>
          <a:p>
            <a:endParaRPr lang="en-US"/>
          </a:p>
        </p:txBody>
      </p:sp>
      <p:graphicFrame>
        <p:nvGraphicFramePr>
          <p:cNvPr id="61440" name="Object 0"/>
          <p:cNvGraphicFramePr>
            <a:graphicFrameLocks noChangeAspect="1"/>
          </p:cNvGraphicFramePr>
          <p:nvPr/>
        </p:nvGraphicFramePr>
        <p:xfrm>
          <a:off x="609600" y="3429000"/>
          <a:ext cx="3810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1" name="Bitmap Image" r:id="rId3" imgW="1991003" imgH="990738" progId="Paint.Picture">
                  <p:embed/>
                </p:oleObj>
              </mc:Choice>
              <mc:Fallback>
                <p:oleObj name="Bitmap Image" r:id="rId3" imgW="1991003" imgH="990738" progId="Paint.Picture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429000"/>
                        <a:ext cx="3810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Commonly used Aggregate functions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762000" y="2209800"/>
            <a:ext cx="8132763" cy="35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Some of the commonly used aggregate functions</a:t>
            </a:r>
          </a:p>
          <a:p>
            <a:r>
              <a:rPr lang="en-US" sz="3200"/>
              <a:t>are :</a:t>
            </a:r>
          </a:p>
          <a:p>
            <a:pPr>
              <a:buFontTx/>
              <a:buChar char="•"/>
            </a:pPr>
            <a:r>
              <a:rPr lang="en-US" sz="3200"/>
              <a:t> SUM</a:t>
            </a:r>
          </a:p>
          <a:p>
            <a:pPr>
              <a:buFontTx/>
              <a:buChar char="•"/>
            </a:pPr>
            <a:r>
              <a:rPr lang="en-US" sz="3200"/>
              <a:t> COUNT</a:t>
            </a:r>
          </a:p>
          <a:p>
            <a:pPr>
              <a:buFontTx/>
              <a:buChar char="•"/>
            </a:pPr>
            <a:r>
              <a:rPr lang="en-US" sz="3200"/>
              <a:t> AVG</a:t>
            </a:r>
          </a:p>
          <a:p>
            <a:pPr>
              <a:buFontTx/>
              <a:buChar char="•"/>
            </a:pPr>
            <a:r>
              <a:rPr lang="en-US" sz="3200"/>
              <a:t> MIN</a:t>
            </a:r>
          </a:p>
          <a:p>
            <a:pPr>
              <a:buFontTx/>
              <a:buChar char="•"/>
            </a:pPr>
            <a:r>
              <a:rPr lang="en-US" sz="3200"/>
              <a:t> MAX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914400" y="22098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669925" y="2133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746125" y="2098675"/>
            <a:ext cx="7656513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Consider the following Employee table:</a:t>
            </a:r>
          </a:p>
          <a:p>
            <a:endParaRPr lang="en-US"/>
          </a:p>
          <a:p>
            <a:r>
              <a:rPr lang="en-US"/>
              <a:t>EMPLOYEE ( EMP_ID, NAME, DEPT_NAME, SALARY)</a:t>
            </a:r>
          </a:p>
          <a:p>
            <a:endParaRPr lang="en-US"/>
          </a:p>
          <a:p>
            <a:r>
              <a:rPr lang="en-US"/>
              <a:t>CREATE TABLE EMPLOYEE </a:t>
            </a:r>
          </a:p>
          <a:p>
            <a:r>
              <a:rPr lang="en-US"/>
              <a:t>(</a:t>
            </a:r>
          </a:p>
          <a:p>
            <a:r>
              <a:rPr lang="en-US"/>
              <a:t>  EMP_ID NUMBER, </a:t>
            </a:r>
          </a:p>
          <a:p>
            <a:r>
              <a:rPr lang="en-US"/>
              <a:t>  NAME VARCHAR2(50), </a:t>
            </a:r>
          </a:p>
          <a:p>
            <a:r>
              <a:rPr lang="en-US"/>
              <a:t>  DEPT_NAME VARCHAR2(50),</a:t>
            </a:r>
          </a:p>
          <a:p>
            <a:r>
              <a:rPr lang="en-US"/>
              <a:t>  SALARY NUMBER</a:t>
            </a:r>
          </a:p>
          <a:p>
            <a:r>
              <a:rPr lang="en-US"/>
              <a:t>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09600"/>
            <a:ext cx="7378700" cy="762000"/>
          </a:xfrm>
        </p:spPr>
        <p:txBody>
          <a:bodyPr/>
          <a:lstStyle/>
          <a:p>
            <a:r>
              <a:rPr lang="en-US"/>
              <a:t>Employee Table (Contd….)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7200" y="1946275"/>
            <a:ext cx="8715375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Run the following script to insert the records in the table</a:t>
            </a:r>
          </a:p>
          <a:p>
            <a:endParaRPr lang="en-US"/>
          </a:p>
          <a:p>
            <a:r>
              <a:rPr lang="en-US"/>
              <a:t>INSERT INTO EMPLOYEE VALUES (100,'ABC','ENG',50000);</a:t>
            </a:r>
          </a:p>
          <a:p>
            <a:r>
              <a:rPr lang="en-US"/>
              <a:t>INSERT INTO EMPLOYEE VALUES (101,'DEF','ENG',60000);</a:t>
            </a:r>
          </a:p>
          <a:p>
            <a:r>
              <a:rPr lang="en-US"/>
              <a:t>INSERT INTO EMPLOYEE VALUES (102,'GHI','PS',50000);</a:t>
            </a:r>
          </a:p>
          <a:p>
            <a:r>
              <a:rPr lang="en-US"/>
              <a:t>INSERT INTO EMPLOYEE VALUES (103,'JKL','PS',70000);</a:t>
            </a:r>
          </a:p>
          <a:p>
            <a:r>
              <a:rPr lang="en-US"/>
              <a:t>INSERT INTO EMPLOYEE VALUES (104,'MNO','SALES',75000);</a:t>
            </a:r>
          </a:p>
          <a:p>
            <a:r>
              <a:rPr lang="en-US"/>
              <a:t>INSERT INTO EMPLOYEE VALUES (105,'PQR','MKTG',70000);</a:t>
            </a:r>
          </a:p>
          <a:p>
            <a:r>
              <a:rPr lang="en-US"/>
              <a:t>INSERT INTO EMPLOYEE VALUES (106,‘STU','SALES',null);</a:t>
            </a:r>
          </a:p>
          <a:p>
            <a:r>
              <a:rPr lang="en-US"/>
              <a:t>COMMIT;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on Employee Table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822325" y="1946275"/>
            <a:ext cx="779303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After the insert when we query the Employee table we get the </a:t>
            </a:r>
          </a:p>
          <a:p>
            <a:r>
              <a:rPr lang="en-US"/>
              <a:t>following results:</a:t>
            </a:r>
          </a:p>
          <a:p>
            <a:endParaRPr lang="en-US"/>
          </a:p>
          <a:p>
            <a:r>
              <a:rPr lang="en-US"/>
              <a:t>Select * from Employee;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914400" y="3581400"/>
          <a:ext cx="7620000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Bitmap Image" r:id="rId3" imgW="2771429" imgH="1514686" progId="Paint.Picture">
                  <p:embed/>
                </p:oleObj>
              </mc:Choice>
              <mc:Fallback>
                <p:oleObj name="Bitmap Image" r:id="rId3" imgW="2771429" imgH="1514686" progId="Paint.Picture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1400"/>
                        <a:ext cx="7620000" cy="299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Performing SUM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746125" y="1870075"/>
            <a:ext cx="7716838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Query 1: To find the sum of all salaries in the organization:</a:t>
            </a:r>
          </a:p>
          <a:p>
            <a:r>
              <a:rPr lang="en-US"/>
              <a:t>SELECT SUM(SALARY) FROM EMPLOYEE;</a:t>
            </a:r>
          </a:p>
          <a:p>
            <a:r>
              <a:rPr lang="en-US"/>
              <a:t>375000</a:t>
            </a:r>
          </a:p>
          <a:p>
            <a:endParaRPr lang="en-US"/>
          </a:p>
          <a:p>
            <a:r>
              <a:rPr lang="en-US"/>
              <a:t>Query 2: To find the sum of the salaries grouped by dept</a:t>
            </a:r>
          </a:p>
          <a:p>
            <a:r>
              <a:rPr lang="en-US"/>
              <a:t>SELECT SUM(SALARY) FROM EMPLOYEE GROUP BY</a:t>
            </a:r>
          </a:p>
          <a:p>
            <a:r>
              <a:rPr lang="en-US"/>
              <a:t>DEPT_NAME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914400" y="4648200"/>
          <a:ext cx="2362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Bitmap Image" r:id="rId3" imgW="1171429" imgH="971686" progId="Paint.Picture">
                  <p:embed/>
                </p:oleObj>
              </mc:Choice>
              <mc:Fallback>
                <p:oleObj name="Bitmap Image" r:id="rId3" imgW="1171429" imgH="971686" progId="Paint.Picture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48200"/>
                        <a:ext cx="2362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(Continued)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822325" y="2022475"/>
            <a:ext cx="8535988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If we take a look at the previous query the information won’t</a:t>
            </a:r>
          </a:p>
          <a:p>
            <a:r>
              <a:rPr lang="en-US"/>
              <a:t>tell us what’s the sum for a particular department. So to include that </a:t>
            </a:r>
          </a:p>
          <a:p>
            <a:r>
              <a:rPr lang="en-US"/>
              <a:t>information we add DEPT_NAME in the SELECT</a:t>
            </a:r>
          </a:p>
          <a:p>
            <a:endParaRPr lang="en-US"/>
          </a:p>
          <a:p>
            <a:r>
              <a:rPr lang="en-US"/>
              <a:t>SELECT DEPT_NAME,SUM(SALARY) FROM EMPLOYEE </a:t>
            </a:r>
          </a:p>
          <a:p>
            <a:r>
              <a:rPr lang="en-US"/>
              <a:t>GROUP BY DEPT_NAME;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923925" y="4429125"/>
          <a:ext cx="486727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Bitmap Image" r:id="rId3" imgW="2123810" imgH="980952" progId="Paint.Picture">
                  <p:embed/>
                </p:oleObj>
              </mc:Choice>
              <mc:Fallback>
                <p:oleObj name="Bitmap Image" r:id="rId3" imgW="2123810" imgH="980952" progId="Paint.Picture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4429125"/>
                        <a:ext cx="4867275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(Continued…..)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822325" y="1946275"/>
            <a:ext cx="8383588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query in the previous slide lists the information for all the </a:t>
            </a:r>
          </a:p>
          <a:p>
            <a:r>
              <a:rPr lang="en-US"/>
              <a:t>departments. What if we want the information to be restricted only </a:t>
            </a:r>
          </a:p>
          <a:p>
            <a:r>
              <a:rPr lang="en-US"/>
              <a:t>for a particular department like Engg</a:t>
            </a:r>
          </a:p>
          <a:p>
            <a:endParaRPr lang="en-US"/>
          </a:p>
          <a:p>
            <a:r>
              <a:rPr lang="en-US"/>
              <a:t>Is this query correct?</a:t>
            </a:r>
          </a:p>
          <a:p>
            <a:endParaRPr lang="en-US"/>
          </a:p>
          <a:p>
            <a:r>
              <a:rPr lang="en-US"/>
              <a:t>SELECT DEPT_NAME,SUM(SALARY) FROM EMPLOYEE </a:t>
            </a:r>
          </a:p>
          <a:p>
            <a:r>
              <a:rPr lang="en-US"/>
              <a:t>GROUP BY</a:t>
            </a:r>
          </a:p>
          <a:p>
            <a:r>
              <a:rPr lang="en-US"/>
              <a:t>DEPT_NAME </a:t>
            </a:r>
          </a:p>
          <a:p>
            <a:r>
              <a:rPr lang="en-US"/>
              <a:t>WHERE DEPT_NAME = 'ENG';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aight Edge">
  <a:themeElements>
    <a:clrScheme name="Straight Edge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Straight Edg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raight Edg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F29FC23D62A8478C800C94D4E929C7" ma:contentTypeVersion="0" ma:contentTypeDescription="Create a new document." ma:contentTypeScope="" ma:versionID="15dfa381dba2a10ec55e8ccef67d92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33B49B-57E4-45DE-8770-A343BE50828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2E5470E-98E8-4D43-AA19-5B24356F91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13C799-F826-4285-B7B9-26C0CC4BD642}"/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Designs\Straight Edge.pot</Template>
  <TotalTime>121</TotalTime>
  <Words>1124</Words>
  <Application>Microsoft Office PowerPoint</Application>
  <PresentationFormat>On-screen Show (4:3)</PresentationFormat>
  <Paragraphs>199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Straight Edge</vt:lpstr>
      <vt:lpstr>AGGREGATE FUNCTIONS</vt:lpstr>
      <vt:lpstr>Aggregate Functions</vt:lpstr>
      <vt:lpstr>Commonly used Aggregate functions</vt:lpstr>
      <vt:lpstr>Examples</vt:lpstr>
      <vt:lpstr>Employee Table (Contd….)</vt:lpstr>
      <vt:lpstr>Select on Employee Table</vt:lpstr>
      <vt:lpstr>Performing SUM</vt:lpstr>
      <vt:lpstr>SUM (Continued)</vt:lpstr>
      <vt:lpstr>SUM (Continued…..)</vt:lpstr>
      <vt:lpstr>SUM (Continued….)</vt:lpstr>
      <vt:lpstr>AVG Function</vt:lpstr>
      <vt:lpstr>AVG (Continued….)</vt:lpstr>
      <vt:lpstr>AVG (Continued….)</vt:lpstr>
      <vt:lpstr>AVG (Continued…..)</vt:lpstr>
      <vt:lpstr>AVG (Continued….)</vt:lpstr>
      <vt:lpstr>AVG (Continued….)</vt:lpstr>
      <vt:lpstr>AVG (Continued….)</vt:lpstr>
      <vt:lpstr>AVG (Continued….)</vt:lpstr>
      <vt:lpstr>AVG (Final SQL)</vt:lpstr>
      <vt:lpstr>Using MIN AND MAX</vt:lpstr>
    </vt:vector>
  </TitlesOfParts>
  <Company>SeeCommerce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Aggregate Functions</dc:title>
  <dc:creator>surya</dc:creator>
  <cp:lastModifiedBy>mrs</cp:lastModifiedBy>
  <cp:revision>79</cp:revision>
  <cp:lastPrinted>1601-01-01T00:00:00Z</cp:lastPrinted>
  <dcterms:created xsi:type="dcterms:W3CDTF">2005-11-11T01:06:39Z</dcterms:created>
  <dcterms:modified xsi:type="dcterms:W3CDTF">2021-09-15T07:34:55Z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0x01010074F29FC23D62A8478C800C94D4E929C7</vt:lpwstr>
  </property>
</Properties>
</file>