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2" r:id="rId4"/>
    <p:sldId id="325" r:id="rId5"/>
    <p:sldId id="326" r:id="rId6"/>
    <p:sldId id="327" r:id="rId7"/>
    <p:sldId id="328" r:id="rId8"/>
    <p:sldId id="329" r:id="rId9"/>
    <p:sldId id="330" r:id="rId10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F9966"/>
    <a:srgbClr val="FFCC00"/>
    <a:srgbClr val="669900"/>
    <a:srgbClr val="CC3399"/>
    <a:srgbClr val="FFFF9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02" autoAdjust="0"/>
  </p:normalViewPr>
  <p:slideViewPr>
    <p:cSldViewPr>
      <p:cViewPr varScale="1">
        <p:scale>
          <a:sx n="83" d="100"/>
          <a:sy n="83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448" y="11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6763" y="8713788"/>
            <a:ext cx="527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8335D97B-F9B1-433E-AFAF-0B3D0BC47E5C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53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75" y="161925"/>
            <a:ext cx="5867400" cy="4397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 (Level 1) Arial 11pt Bold</a:t>
            </a:r>
          </a:p>
          <a:p>
            <a:pPr lvl="1"/>
            <a:r>
              <a:rPr lang="en-US" smtClean="0"/>
              <a:t>Body Text (Level 2) Times New Roman 11pt</a:t>
            </a:r>
          </a:p>
          <a:p>
            <a:pPr lvl="2"/>
            <a:r>
              <a:rPr lang="en-US" smtClean="0"/>
              <a:t>Bullet 1 (Level 3) Times New Roman 11pt</a:t>
            </a:r>
          </a:p>
          <a:p>
            <a:pPr lvl="3"/>
            <a:r>
              <a:rPr lang="en-US" smtClean="0"/>
              <a:t>Bullet 2 (Level 4) Times New Roman 11pt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Technical Note (Level 1) Arial 11pt Bold (CHANGE TO BLUE)</a:t>
            </a:r>
          </a:p>
          <a:p>
            <a:pPr lvl="0"/>
            <a:r>
              <a:rPr lang="en-US" smtClean="0"/>
              <a:t>Class Management Note (Level 1) Arial 11pt Bold (CHANGE TO BLUE)</a:t>
            </a:r>
          </a:p>
          <a:p>
            <a:pPr lvl="1"/>
            <a:r>
              <a:rPr lang="en-US" smtClean="0"/>
              <a:t>Body Text (Level 2) Times New Roman 11pt  (CHANGE TO BLUE)</a:t>
            </a:r>
          </a:p>
          <a:p>
            <a:pPr lvl="2"/>
            <a:r>
              <a:rPr lang="en-US" smtClean="0"/>
              <a:t>Bullet 1 (Level 3) Times New Roman 11pt 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2788" y="875188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Introduction to Oracle: SQL and PL/SQL  9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D61C9548-9762-4AB6-BBE2-B045C5570F59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95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75313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1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434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  <p:extLst>
      <p:ext uri="{BB962C8B-B14F-4D97-AF65-F5344CB8AC3E}">
        <p14:creationId xmlns:p14="http://schemas.microsoft.com/office/powerpoint/2010/main" val="182551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257300" algn="l"/>
              </a:tabLst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19125" y="6246813"/>
            <a:ext cx="5538788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9125" y="6946900"/>
            <a:ext cx="5537200" cy="809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96900" y="6813550"/>
            <a:ext cx="4368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00" tIns="42862" rIns="88900" bIns="42862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2600"/>
              <a:t>    </a:t>
            </a: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EMPNO ENAME      JOB       HIREDATE       COMM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--------- ---------- --------- --------- ---------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     7196 GREEN      SALESMAN  01-DEC-97</a:t>
            </a:r>
          </a:p>
        </p:txBody>
      </p:sp>
    </p:spTree>
    <p:extLst>
      <p:ext uri="{BB962C8B-B14F-4D97-AF65-F5344CB8AC3E}">
        <p14:creationId xmlns:p14="http://schemas.microsoft.com/office/powerpoint/2010/main" val="380277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15900" y="6373813"/>
            <a:ext cx="287338" cy="304800"/>
            <a:chOff x="136" y="4015"/>
            <a:chExt cx="181" cy="192"/>
          </a:xfrm>
        </p:grpSpPr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136" y="4015"/>
              <a:ext cx="181" cy="184"/>
            </a:xfrm>
            <a:custGeom>
              <a:avLst/>
              <a:gdLst/>
              <a:ahLst/>
              <a:cxnLst>
                <a:cxn ang="0">
                  <a:pos x="180" y="183"/>
                </a:cxn>
                <a:cxn ang="0">
                  <a:pos x="180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180" y="183"/>
                </a:cxn>
              </a:cxnLst>
              <a:rect l="0" t="0" r="r" b="b"/>
              <a:pathLst>
                <a:path w="181" h="184">
                  <a:moveTo>
                    <a:pt x="180" y="183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80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17" y="4189"/>
              <a:ext cx="28" cy="18"/>
            </a:xfrm>
            <a:custGeom>
              <a:avLst/>
              <a:gdLst/>
              <a:ahLst/>
              <a:cxnLst>
                <a:cxn ang="0">
                  <a:pos x="27" y="17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27" y="17"/>
                </a:cxn>
              </a:cxnLst>
              <a:rect l="0" t="0" r="r" b="b"/>
              <a:pathLst>
                <a:path w="28" h="18">
                  <a:moveTo>
                    <a:pt x="27" y="17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7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9" y="4068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0"/>
                </a:cxn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25" y="20"/>
                  </a:lnTo>
                  <a:lnTo>
                    <a:pt x="31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269" y="4068"/>
              <a:ext cx="34" cy="2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" y="20"/>
                </a:cxn>
                <a:cxn ang="0">
                  <a:pos x="0" y="9"/>
                </a:cxn>
                <a:cxn ang="0">
                  <a:pos x="33" y="0"/>
                </a:cxn>
              </a:cxnLst>
              <a:rect l="0" t="0" r="r" b="b"/>
              <a:pathLst>
                <a:path w="34" h="21">
                  <a:moveTo>
                    <a:pt x="33" y="0"/>
                  </a:moveTo>
                  <a:lnTo>
                    <a:pt x="6" y="20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" y="4107"/>
              <a:ext cx="33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2" y="13"/>
                </a:cxn>
                <a:cxn ang="0">
                  <a:pos x="30" y="0"/>
                </a:cxn>
                <a:cxn ang="0">
                  <a:pos x="0" y="17"/>
                </a:cxn>
              </a:cxnLst>
              <a:rect l="0" t="0" r="r" b="b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72" y="4108"/>
              <a:ext cx="34" cy="18"/>
            </a:xfrm>
            <a:custGeom>
              <a:avLst/>
              <a:gdLst/>
              <a:ahLst/>
              <a:cxnLst>
                <a:cxn ang="0">
                  <a:pos x="33" y="17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33" y="17"/>
                </a:cxn>
              </a:cxnLst>
              <a:rect l="0" t="0" r="r" b="b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81" y="4031"/>
              <a:ext cx="2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46" y="4032"/>
              <a:ext cx="29" cy="3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30"/>
                </a:cxn>
                <a:cxn ang="0">
                  <a:pos x="0" y="22"/>
                </a:cxn>
                <a:cxn ang="0">
                  <a:pos x="28" y="0"/>
                </a:cxn>
              </a:cxnLst>
              <a:rect l="0" t="0" r="r" b="b"/>
              <a:pathLst>
                <a:path w="29" h="31">
                  <a:moveTo>
                    <a:pt x="28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221" y="4021"/>
              <a:ext cx="18" cy="3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9"/>
                </a:cxn>
                <a:cxn ang="0">
                  <a:pos x="17" y="28"/>
                </a:cxn>
                <a:cxn ang="0">
                  <a:pos x="7" y="0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197" y="4067"/>
              <a:ext cx="65" cy="115"/>
            </a:xfrm>
            <a:custGeom>
              <a:avLst/>
              <a:gdLst/>
              <a:ahLst/>
              <a:cxnLst>
                <a:cxn ang="0">
                  <a:pos x="21" y="114"/>
                </a:cxn>
                <a:cxn ang="0">
                  <a:pos x="21" y="94"/>
                </a:cxn>
                <a:cxn ang="0">
                  <a:pos x="20" y="91"/>
                </a:cxn>
                <a:cxn ang="0">
                  <a:pos x="14" y="83"/>
                </a:cxn>
                <a:cxn ang="0">
                  <a:pos x="8" y="72"/>
                </a:cxn>
                <a:cxn ang="0">
                  <a:pos x="3" y="58"/>
                </a:cxn>
                <a:cxn ang="0">
                  <a:pos x="0" y="42"/>
                </a:cxn>
                <a:cxn ang="0">
                  <a:pos x="0" y="27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41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4" y="11"/>
                </a:cxn>
                <a:cxn ang="0">
                  <a:pos x="60" y="20"/>
                </a:cxn>
                <a:cxn ang="0">
                  <a:pos x="64" y="32"/>
                </a:cxn>
                <a:cxn ang="0">
                  <a:pos x="63" y="48"/>
                </a:cxn>
                <a:cxn ang="0">
                  <a:pos x="56" y="68"/>
                </a:cxn>
                <a:cxn ang="0">
                  <a:pos x="41" y="91"/>
                </a:cxn>
                <a:cxn ang="0">
                  <a:pos x="41" y="114"/>
                </a:cxn>
                <a:cxn ang="0">
                  <a:pos x="21" y="114"/>
                </a:cxn>
              </a:cxnLst>
              <a:rect l="0" t="0" r="r" b="b"/>
              <a:pathLst>
                <a:path w="65" h="115">
                  <a:moveTo>
                    <a:pt x="21" y="114"/>
                  </a:moveTo>
                  <a:lnTo>
                    <a:pt x="21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8" y="5"/>
                  </a:lnTo>
                  <a:lnTo>
                    <a:pt x="54" y="11"/>
                  </a:lnTo>
                  <a:lnTo>
                    <a:pt x="60" y="20"/>
                  </a:lnTo>
                  <a:lnTo>
                    <a:pt x="64" y="32"/>
                  </a:lnTo>
                  <a:lnTo>
                    <a:pt x="63" y="48"/>
                  </a:lnTo>
                  <a:lnTo>
                    <a:pt x="56" y="68"/>
                  </a:lnTo>
                  <a:lnTo>
                    <a:pt x="41" y="91"/>
                  </a:lnTo>
                  <a:lnTo>
                    <a:pt x="41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23" y="4089"/>
              <a:ext cx="17" cy="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5"/>
                </a:cxn>
                <a:cxn ang="0">
                  <a:pos x="2" y="6"/>
                </a:cxn>
                <a:cxn ang="0">
                  <a:pos x="2" y="77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3" y="84"/>
                </a:cxn>
                <a:cxn ang="0">
                  <a:pos x="16" y="83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3" y="4"/>
                </a:cxn>
                <a:cxn ang="0">
                  <a:pos x="4" y="0"/>
                </a:cxn>
              </a:cxnLst>
              <a:rect l="0" t="0" r="r" b="b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1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900" y="6373813"/>
            <a:ext cx="287338" cy="304800"/>
            <a:chOff x="136" y="4015"/>
            <a:chExt cx="181" cy="192"/>
          </a:xfrm>
        </p:grpSpPr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136" y="4015"/>
              <a:ext cx="181" cy="184"/>
            </a:xfrm>
            <a:custGeom>
              <a:avLst/>
              <a:gdLst/>
              <a:ahLst/>
              <a:cxnLst>
                <a:cxn ang="0">
                  <a:pos x="180" y="183"/>
                </a:cxn>
                <a:cxn ang="0">
                  <a:pos x="180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180" y="183"/>
                </a:cxn>
              </a:cxnLst>
              <a:rect l="0" t="0" r="r" b="b"/>
              <a:pathLst>
                <a:path w="181" h="184">
                  <a:moveTo>
                    <a:pt x="180" y="183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80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17" y="4189"/>
              <a:ext cx="28" cy="18"/>
            </a:xfrm>
            <a:custGeom>
              <a:avLst/>
              <a:gdLst/>
              <a:ahLst/>
              <a:cxnLst>
                <a:cxn ang="0">
                  <a:pos x="27" y="17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27" y="17"/>
                </a:cxn>
              </a:cxnLst>
              <a:rect l="0" t="0" r="r" b="b"/>
              <a:pathLst>
                <a:path w="28" h="18">
                  <a:moveTo>
                    <a:pt x="27" y="17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7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9" y="4068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0"/>
                </a:cxn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25" y="20"/>
                  </a:lnTo>
                  <a:lnTo>
                    <a:pt x="31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269" y="4068"/>
              <a:ext cx="34" cy="2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" y="20"/>
                </a:cxn>
                <a:cxn ang="0">
                  <a:pos x="0" y="9"/>
                </a:cxn>
                <a:cxn ang="0">
                  <a:pos x="33" y="0"/>
                </a:cxn>
              </a:cxnLst>
              <a:rect l="0" t="0" r="r" b="b"/>
              <a:pathLst>
                <a:path w="34" h="21">
                  <a:moveTo>
                    <a:pt x="33" y="0"/>
                  </a:moveTo>
                  <a:lnTo>
                    <a:pt x="6" y="20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" y="4107"/>
              <a:ext cx="33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2" y="13"/>
                </a:cxn>
                <a:cxn ang="0">
                  <a:pos x="30" y="0"/>
                </a:cxn>
                <a:cxn ang="0">
                  <a:pos x="0" y="17"/>
                </a:cxn>
              </a:cxnLst>
              <a:rect l="0" t="0" r="r" b="b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72" y="4108"/>
              <a:ext cx="34" cy="18"/>
            </a:xfrm>
            <a:custGeom>
              <a:avLst/>
              <a:gdLst/>
              <a:ahLst/>
              <a:cxnLst>
                <a:cxn ang="0">
                  <a:pos x="33" y="17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33" y="17"/>
                </a:cxn>
              </a:cxnLst>
              <a:rect l="0" t="0" r="r" b="b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81" y="4031"/>
              <a:ext cx="2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46" y="4032"/>
              <a:ext cx="29" cy="3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30"/>
                </a:cxn>
                <a:cxn ang="0">
                  <a:pos x="0" y="22"/>
                </a:cxn>
                <a:cxn ang="0">
                  <a:pos x="28" y="0"/>
                </a:cxn>
              </a:cxnLst>
              <a:rect l="0" t="0" r="r" b="b"/>
              <a:pathLst>
                <a:path w="29" h="31">
                  <a:moveTo>
                    <a:pt x="28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221" y="4021"/>
              <a:ext cx="18" cy="3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9"/>
                </a:cxn>
                <a:cxn ang="0">
                  <a:pos x="17" y="28"/>
                </a:cxn>
                <a:cxn ang="0">
                  <a:pos x="7" y="0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197" y="4067"/>
              <a:ext cx="65" cy="115"/>
            </a:xfrm>
            <a:custGeom>
              <a:avLst/>
              <a:gdLst/>
              <a:ahLst/>
              <a:cxnLst>
                <a:cxn ang="0">
                  <a:pos x="21" y="114"/>
                </a:cxn>
                <a:cxn ang="0">
                  <a:pos x="21" y="94"/>
                </a:cxn>
                <a:cxn ang="0">
                  <a:pos x="20" y="91"/>
                </a:cxn>
                <a:cxn ang="0">
                  <a:pos x="14" y="83"/>
                </a:cxn>
                <a:cxn ang="0">
                  <a:pos x="8" y="72"/>
                </a:cxn>
                <a:cxn ang="0">
                  <a:pos x="3" y="58"/>
                </a:cxn>
                <a:cxn ang="0">
                  <a:pos x="0" y="42"/>
                </a:cxn>
                <a:cxn ang="0">
                  <a:pos x="0" y="27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41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4" y="11"/>
                </a:cxn>
                <a:cxn ang="0">
                  <a:pos x="60" y="20"/>
                </a:cxn>
                <a:cxn ang="0">
                  <a:pos x="64" y="32"/>
                </a:cxn>
                <a:cxn ang="0">
                  <a:pos x="63" y="48"/>
                </a:cxn>
                <a:cxn ang="0">
                  <a:pos x="56" y="68"/>
                </a:cxn>
                <a:cxn ang="0">
                  <a:pos x="41" y="91"/>
                </a:cxn>
                <a:cxn ang="0">
                  <a:pos x="41" y="114"/>
                </a:cxn>
                <a:cxn ang="0">
                  <a:pos x="21" y="114"/>
                </a:cxn>
              </a:cxnLst>
              <a:rect l="0" t="0" r="r" b="b"/>
              <a:pathLst>
                <a:path w="65" h="115">
                  <a:moveTo>
                    <a:pt x="21" y="114"/>
                  </a:moveTo>
                  <a:lnTo>
                    <a:pt x="21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8" y="5"/>
                  </a:lnTo>
                  <a:lnTo>
                    <a:pt x="54" y="11"/>
                  </a:lnTo>
                  <a:lnTo>
                    <a:pt x="60" y="20"/>
                  </a:lnTo>
                  <a:lnTo>
                    <a:pt x="64" y="32"/>
                  </a:lnTo>
                  <a:lnTo>
                    <a:pt x="63" y="48"/>
                  </a:lnTo>
                  <a:lnTo>
                    <a:pt x="56" y="68"/>
                  </a:lnTo>
                  <a:lnTo>
                    <a:pt x="41" y="91"/>
                  </a:lnTo>
                  <a:lnTo>
                    <a:pt x="41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23" y="4089"/>
              <a:ext cx="17" cy="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5"/>
                </a:cxn>
                <a:cxn ang="0">
                  <a:pos x="2" y="6"/>
                </a:cxn>
                <a:cxn ang="0">
                  <a:pos x="2" y="77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3" y="84"/>
                </a:cxn>
                <a:cxn ang="0">
                  <a:pos x="16" y="83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3" y="4"/>
                </a:cxn>
                <a:cxn ang="0">
                  <a:pos x="4" y="0"/>
                </a:cxn>
              </a:cxnLst>
              <a:rect l="0" t="0" r="r" b="b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91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900" y="6373813"/>
            <a:ext cx="287338" cy="304800"/>
            <a:chOff x="136" y="4015"/>
            <a:chExt cx="181" cy="192"/>
          </a:xfrm>
        </p:grpSpPr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136" y="4015"/>
              <a:ext cx="181" cy="184"/>
            </a:xfrm>
            <a:custGeom>
              <a:avLst/>
              <a:gdLst/>
              <a:ahLst/>
              <a:cxnLst>
                <a:cxn ang="0">
                  <a:pos x="180" y="183"/>
                </a:cxn>
                <a:cxn ang="0">
                  <a:pos x="180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180" y="183"/>
                </a:cxn>
              </a:cxnLst>
              <a:rect l="0" t="0" r="r" b="b"/>
              <a:pathLst>
                <a:path w="181" h="184">
                  <a:moveTo>
                    <a:pt x="180" y="183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80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17" y="4189"/>
              <a:ext cx="28" cy="18"/>
            </a:xfrm>
            <a:custGeom>
              <a:avLst/>
              <a:gdLst/>
              <a:ahLst/>
              <a:cxnLst>
                <a:cxn ang="0">
                  <a:pos x="27" y="17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27" y="17"/>
                </a:cxn>
              </a:cxnLst>
              <a:rect l="0" t="0" r="r" b="b"/>
              <a:pathLst>
                <a:path w="28" h="18">
                  <a:moveTo>
                    <a:pt x="27" y="17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7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9" y="4068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0"/>
                </a:cxn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25" y="20"/>
                  </a:lnTo>
                  <a:lnTo>
                    <a:pt x="31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269" y="4068"/>
              <a:ext cx="34" cy="2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" y="20"/>
                </a:cxn>
                <a:cxn ang="0">
                  <a:pos x="0" y="9"/>
                </a:cxn>
                <a:cxn ang="0">
                  <a:pos x="33" y="0"/>
                </a:cxn>
              </a:cxnLst>
              <a:rect l="0" t="0" r="r" b="b"/>
              <a:pathLst>
                <a:path w="34" h="21">
                  <a:moveTo>
                    <a:pt x="33" y="0"/>
                  </a:moveTo>
                  <a:lnTo>
                    <a:pt x="6" y="20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" y="4107"/>
              <a:ext cx="33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2" y="13"/>
                </a:cxn>
                <a:cxn ang="0">
                  <a:pos x="30" y="0"/>
                </a:cxn>
                <a:cxn ang="0">
                  <a:pos x="0" y="17"/>
                </a:cxn>
              </a:cxnLst>
              <a:rect l="0" t="0" r="r" b="b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72" y="4108"/>
              <a:ext cx="34" cy="18"/>
            </a:xfrm>
            <a:custGeom>
              <a:avLst/>
              <a:gdLst/>
              <a:ahLst/>
              <a:cxnLst>
                <a:cxn ang="0">
                  <a:pos x="33" y="17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33" y="17"/>
                </a:cxn>
              </a:cxnLst>
              <a:rect l="0" t="0" r="r" b="b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81" y="4031"/>
              <a:ext cx="2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46" y="4032"/>
              <a:ext cx="29" cy="3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30"/>
                </a:cxn>
                <a:cxn ang="0">
                  <a:pos x="0" y="22"/>
                </a:cxn>
                <a:cxn ang="0">
                  <a:pos x="28" y="0"/>
                </a:cxn>
              </a:cxnLst>
              <a:rect l="0" t="0" r="r" b="b"/>
              <a:pathLst>
                <a:path w="29" h="31">
                  <a:moveTo>
                    <a:pt x="28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221" y="4021"/>
              <a:ext cx="18" cy="3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9"/>
                </a:cxn>
                <a:cxn ang="0">
                  <a:pos x="17" y="28"/>
                </a:cxn>
                <a:cxn ang="0">
                  <a:pos x="7" y="0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197" y="4067"/>
              <a:ext cx="65" cy="115"/>
            </a:xfrm>
            <a:custGeom>
              <a:avLst/>
              <a:gdLst/>
              <a:ahLst/>
              <a:cxnLst>
                <a:cxn ang="0">
                  <a:pos x="21" y="114"/>
                </a:cxn>
                <a:cxn ang="0">
                  <a:pos x="21" y="94"/>
                </a:cxn>
                <a:cxn ang="0">
                  <a:pos x="20" y="91"/>
                </a:cxn>
                <a:cxn ang="0">
                  <a:pos x="14" y="83"/>
                </a:cxn>
                <a:cxn ang="0">
                  <a:pos x="8" y="72"/>
                </a:cxn>
                <a:cxn ang="0">
                  <a:pos x="3" y="58"/>
                </a:cxn>
                <a:cxn ang="0">
                  <a:pos x="0" y="42"/>
                </a:cxn>
                <a:cxn ang="0">
                  <a:pos x="0" y="27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41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4" y="11"/>
                </a:cxn>
                <a:cxn ang="0">
                  <a:pos x="60" y="20"/>
                </a:cxn>
                <a:cxn ang="0">
                  <a:pos x="64" y="32"/>
                </a:cxn>
                <a:cxn ang="0">
                  <a:pos x="63" y="48"/>
                </a:cxn>
                <a:cxn ang="0">
                  <a:pos x="56" y="68"/>
                </a:cxn>
                <a:cxn ang="0">
                  <a:pos x="41" y="91"/>
                </a:cxn>
                <a:cxn ang="0">
                  <a:pos x="41" y="114"/>
                </a:cxn>
                <a:cxn ang="0">
                  <a:pos x="21" y="114"/>
                </a:cxn>
              </a:cxnLst>
              <a:rect l="0" t="0" r="r" b="b"/>
              <a:pathLst>
                <a:path w="65" h="115">
                  <a:moveTo>
                    <a:pt x="21" y="114"/>
                  </a:moveTo>
                  <a:lnTo>
                    <a:pt x="21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8" y="5"/>
                  </a:lnTo>
                  <a:lnTo>
                    <a:pt x="54" y="11"/>
                  </a:lnTo>
                  <a:lnTo>
                    <a:pt x="60" y="20"/>
                  </a:lnTo>
                  <a:lnTo>
                    <a:pt x="64" y="32"/>
                  </a:lnTo>
                  <a:lnTo>
                    <a:pt x="63" y="48"/>
                  </a:lnTo>
                  <a:lnTo>
                    <a:pt x="56" y="68"/>
                  </a:lnTo>
                  <a:lnTo>
                    <a:pt x="41" y="91"/>
                  </a:lnTo>
                  <a:lnTo>
                    <a:pt x="41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23" y="4089"/>
              <a:ext cx="17" cy="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5"/>
                </a:cxn>
                <a:cxn ang="0">
                  <a:pos x="2" y="6"/>
                </a:cxn>
                <a:cxn ang="0">
                  <a:pos x="2" y="77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3" y="84"/>
                </a:cxn>
                <a:cxn ang="0">
                  <a:pos x="16" y="83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3" y="4"/>
                </a:cxn>
                <a:cxn ang="0">
                  <a:pos x="4" y="0"/>
                </a:cxn>
              </a:cxnLst>
              <a:rect l="0" t="0" r="r" b="b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04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900" y="6373813"/>
            <a:ext cx="287338" cy="304800"/>
            <a:chOff x="136" y="4015"/>
            <a:chExt cx="181" cy="192"/>
          </a:xfrm>
        </p:grpSpPr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136" y="4015"/>
              <a:ext cx="181" cy="184"/>
            </a:xfrm>
            <a:custGeom>
              <a:avLst/>
              <a:gdLst/>
              <a:ahLst/>
              <a:cxnLst>
                <a:cxn ang="0">
                  <a:pos x="180" y="183"/>
                </a:cxn>
                <a:cxn ang="0">
                  <a:pos x="180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180" y="183"/>
                </a:cxn>
              </a:cxnLst>
              <a:rect l="0" t="0" r="r" b="b"/>
              <a:pathLst>
                <a:path w="181" h="184">
                  <a:moveTo>
                    <a:pt x="180" y="183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80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17" y="4189"/>
              <a:ext cx="28" cy="18"/>
            </a:xfrm>
            <a:custGeom>
              <a:avLst/>
              <a:gdLst/>
              <a:ahLst/>
              <a:cxnLst>
                <a:cxn ang="0">
                  <a:pos x="27" y="17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27" y="17"/>
                </a:cxn>
              </a:cxnLst>
              <a:rect l="0" t="0" r="r" b="b"/>
              <a:pathLst>
                <a:path w="28" h="18">
                  <a:moveTo>
                    <a:pt x="27" y="17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7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9" y="4068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0"/>
                </a:cxn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25" y="20"/>
                  </a:lnTo>
                  <a:lnTo>
                    <a:pt x="31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269" y="4068"/>
              <a:ext cx="34" cy="2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" y="20"/>
                </a:cxn>
                <a:cxn ang="0">
                  <a:pos x="0" y="9"/>
                </a:cxn>
                <a:cxn ang="0">
                  <a:pos x="33" y="0"/>
                </a:cxn>
              </a:cxnLst>
              <a:rect l="0" t="0" r="r" b="b"/>
              <a:pathLst>
                <a:path w="34" h="21">
                  <a:moveTo>
                    <a:pt x="33" y="0"/>
                  </a:moveTo>
                  <a:lnTo>
                    <a:pt x="6" y="20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" y="4107"/>
              <a:ext cx="33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2" y="13"/>
                </a:cxn>
                <a:cxn ang="0">
                  <a:pos x="30" y="0"/>
                </a:cxn>
                <a:cxn ang="0">
                  <a:pos x="0" y="17"/>
                </a:cxn>
              </a:cxnLst>
              <a:rect l="0" t="0" r="r" b="b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72" y="4108"/>
              <a:ext cx="34" cy="18"/>
            </a:xfrm>
            <a:custGeom>
              <a:avLst/>
              <a:gdLst/>
              <a:ahLst/>
              <a:cxnLst>
                <a:cxn ang="0">
                  <a:pos x="33" y="17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33" y="17"/>
                </a:cxn>
              </a:cxnLst>
              <a:rect l="0" t="0" r="r" b="b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81" y="4031"/>
              <a:ext cx="2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46" y="4032"/>
              <a:ext cx="29" cy="3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30"/>
                </a:cxn>
                <a:cxn ang="0">
                  <a:pos x="0" y="22"/>
                </a:cxn>
                <a:cxn ang="0">
                  <a:pos x="28" y="0"/>
                </a:cxn>
              </a:cxnLst>
              <a:rect l="0" t="0" r="r" b="b"/>
              <a:pathLst>
                <a:path w="29" h="31">
                  <a:moveTo>
                    <a:pt x="28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221" y="4021"/>
              <a:ext cx="18" cy="3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9"/>
                </a:cxn>
                <a:cxn ang="0">
                  <a:pos x="17" y="28"/>
                </a:cxn>
                <a:cxn ang="0">
                  <a:pos x="7" y="0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197" y="4067"/>
              <a:ext cx="65" cy="115"/>
            </a:xfrm>
            <a:custGeom>
              <a:avLst/>
              <a:gdLst/>
              <a:ahLst/>
              <a:cxnLst>
                <a:cxn ang="0">
                  <a:pos x="21" y="114"/>
                </a:cxn>
                <a:cxn ang="0">
                  <a:pos x="21" y="94"/>
                </a:cxn>
                <a:cxn ang="0">
                  <a:pos x="20" y="91"/>
                </a:cxn>
                <a:cxn ang="0">
                  <a:pos x="14" y="83"/>
                </a:cxn>
                <a:cxn ang="0">
                  <a:pos x="8" y="72"/>
                </a:cxn>
                <a:cxn ang="0">
                  <a:pos x="3" y="58"/>
                </a:cxn>
                <a:cxn ang="0">
                  <a:pos x="0" y="42"/>
                </a:cxn>
                <a:cxn ang="0">
                  <a:pos x="0" y="27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41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4" y="11"/>
                </a:cxn>
                <a:cxn ang="0">
                  <a:pos x="60" y="20"/>
                </a:cxn>
                <a:cxn ang="0">
                  <a:pos x="64" y="32"/>
                </a:cxn>
                <a:cxn ang="0">
                  <a:pos x="63" y="48"/>
                </a:cxn>
                <a:cxn ang="0">
                  <a:pos x="56" y="68"/>
                </a:cxn>
                <a:cxn ang="0">
                  <a:pos x="41" y="91"/>
                </a:cxn>
                <a:cxn ang="0">
                  <a:pos x="41" y="114"/>
                </a:cxn>
                <a:cxn ang="0">
                  <a:pos x="21" y="114"/>
                </a:cxn>
              </a:cxnLst>
              <a:rect l="0" t="0" r="r" b="b"/>
              <a:pathLst>
                <a:path w="65" h="115">
                  <a:moveTo>
                    <a:pt x="21" y="114"/>
                  </a:moveTo>
                  <a:lnTo>
                    <a:pt x="21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8" y="5"/>
                  </a:lnTo>
                  <a:lnTo>
                    <a:pt x="54" y="11"/>
                  </a:lnTo>
                  <a:lnTo>
                    <a:pt x="60" y="20"/>
                  </a:lnTo>
                  <a:lnTo>
                    <a:pt x="64" y="32"/>
                  </a:lnTo>
                  <a:lnTo>
                    <a:pt x="63" y="48"/>
                  </a:lnTo>
                  <a:lnTo>
                    <a:pt x="56" y="68"/>
                  </a:lnTo>
                  <a:lnTo>
                    <a:pt x="41" y="91"/>
                  </a:lnTo>
                  <a:lnTo>
                    <a:pt x="41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23" y="4089"/>
              <a:ext cx="17" cy="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5"/>
                </a:cxn>
                <a:cxn ang="0">
                  <a:pos x="2" y="6"/>
                </a:cxn>
                <a:cxn ang="0">
                  <a:pos x="2" y="77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3" y="84"/>
                </a:cxn>
                <a:cxn ang="0">
                  <a:pos x="16" y="83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3" y="4"/>
                </a:cxn>
                <a:cxn ang="0">
                  <a:pos x="4" y="0"/>
                </a:cxn>
              </a:cxnLst>
              <a:rect l="0" t="0" r="r" b="b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16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900" y="6373813"/>
            <a:ext cx="287338" cy="304800"/>
            <a:chOff x="136" y="4015"/>
            <a:chExt cx="181" cy="192"/>
          </a:xfrm>
        </p:grpSpPr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136" y="4015"/>
              <a:ext cx="181" cy="184"/>
            </a:xfrm>
            <a:custGeom>
              <a:avLst/>
              <a:gdLst/>
              <a:ahLst/>
              <a:cxnLst>
                <a:cxn ang="0">
                  <a:pos x="180" y="183"/>
                </a:cxn>
                <a:cxn ang="0">
                  <a:pos x="180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180" y="183"/>
                </a:cxn>
              </a:cxnLst>
              <a:rect l="0" t="0" r="r" b="b"/>
              <a:pathLst>
                <a:path w="181" h="184">
                  <a:moveTo>
                    <a:pt x="180" y="183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80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17" y="4189"/>
              <a:ext cx="28" cy="18"/>
            </a:xfrm>
            <a:custGeom>
              <a:avLst/>
              <a:gdLst/>
              <a:ahLst/>
              <a:cxnLst>
                <a:cxn ang="0">
                  <a:pos x="27" y="17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27" y="17"/>
                </a:cxn>
              </a:cxnLst>
              <a:rect l="0" t="0" r="r" b="b"/>
              <a:pathLst>
                <a:path w="28" h="18">
                  <a:moveTo>
                    <a:pt x="27" y="17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7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9" y="4068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0"/>
                </a:cxn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25" y="20"/>
                  </a:lnTo>
                  <a:lnTo>
                    <a:pt x="31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269" y="4068"/>
              <a:ext cx="34" cy="2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" y="20"/>
                </a:cxn>
                <a:cxn ang="0">
                  <a:pos x="0" y="9"/>
                </a:cxn>
                <a:cxn ang="0">
                  <a:pos x="33" y="0"/>
                </a:cxn>
              </a:cxnLst>
              <a:rect l="0" t="0" r="r" b="b"/>
              <a:pathLst>
                <a:path w="34" h="21">
                  <a:moveTo>
                    <a:pt x="33" y="0"/>
                  </a:moveTo>
                  <a:lnTo>
                    <a:pt x="6" y="20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" y="4107"/>
              <a:ext cx="33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2" y="13"/>
                </a:cxn>
                <a:cxn ang="0">
                  <a:pos x="30" y="0"/>
                </a:cxn>
                <a:cxn ang="0">
                  <a:pos x="0" y="17"/>
                </a:cxn>
              </a:cxnLst>
              <a:rect l="0" t="0" r="r" b="b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72" y="4108"/>
              <a:ext cx="34" cy="18"/>
            </a:xfrm>
            <a:custGeom>
              <a:avLst/>
              <a:gdLst/>
              <a:ahLst/>
              <a:cxnLst>
                <a:cxn ang="0">
                  <a:pos x="33" y="17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33" y="17"/>
                </a:cxn>
              </a:cxnLst>
              <a:rect l="0" t="0" r="r" b="b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81" y="4031"/>
              <a:ext cx="2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46" y="4032"/>
              <a:ext cx="29" cy="3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30"/>
                </a:cxn>
                <a:cxn ang="0">
                  <a:pos x="0" y="22"/>
                </a:cxn>
                <a:cxn ang="0">
                  <a:pos x="28" y="0"/>
                </a:cxn>
              </a:cxnLst>
              <a:rect l="0" t="0" r="r" b="b"/>
              <a:pathLst>
                <a:path w="29" h="31">
                  <a:moveTo>
                    <a:pt x="28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221" y="4021"/>
              <a:ext cx="18" cy="3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9"/>
                </a:cxn>
                <a:cxn ang="0">
                  <a:pos x="17" y="28"/>
                </a:cxn>
                <a:cxn ang="0">
                  <a:pos x="7" y="0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197" y="4067"/>
              <a:ext cx="65" cy="115"/>
            </a:xfrm>
            <a:custGeom>
              <a:avLst/>
              <a:gdLst/>
              <a:ahLst/>
              <a:cxnLst>
                <a:cxn ang="0">
                  <a:pos x="21" y="114"/>
                </a:cxn>
                <a:cxn ang="0">
                  <a:pos x="21" y="94"/>
                </a:cxn>
                <a:cxn ang="0">
                  <a:pos x="20" y="91"/>
                </a:cxn>
                <a:cxn ang="0">
                  <a:pos x="14" y="83"/>
                </a:cxn>
                <a:cxn ang="0">
                  <a:pos x="8" y="72"/>
                </a:cxn>
                <a:cxn ang="0">
                  <a:pos x="3" y="58"/>
                </a:cxn>
                <a:cxn ang="0">
                  <a:pos x="0" y="42"/>
                </a:cxn>
                <a:cxn ang="0">
                  <a:pos x="0" y="27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41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4" y="11"/>
                </a:cxn>
                <a:cxn ang="0">
                  <a:pos x="60" y="20"/>
                </a:cxn>
                <a:cxn ang="0">
                  <a:pos x="64" y="32"/>
                </a:cxn>
                <a:cxn ang="0">
                  <a:pos x="63" y="48"/>
                </a:cxn>
                <a:cxn ang="0">
                  <a:pos x="56" y="68"/>
                </a:cxn>
                <a:cxn ang="0">
                  <a:pos x="41" y="91"/>
                </a:cxn>
                <a:cxn ang="0">
                  <a:pos x="41" y="114"/>
                </a:cxn>
                <a:cxn ang="0">
                  <a:pos x="21" y="114"/>
                </a:cxn>
              </a:cxnLst>
              <a:rect l="0" t="0" r="r" b="b"/>
              <a:pathLst>
                <a:path w="65" h="115">
                  <a:moveTo>
                    <a:pt x="21" y="114"/>
                  </a:moveTo>
                  <a:lnTo>
                    <a:pt x="21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8" y="5"/>
                  </a:lnTo>
                  <a:lnTo>
                    <a:pt x="54" y="11"/>
                  </a:lnTo>
                  <a:lnTo>
                    <a:pt x="60" y="20"/>
                  </a:lnTo>
                  <a:lnTo>
                    <a:pt x="64" y="32"/>
                  </a:lnTo>
                  <a:lnTo>
                    <a:pt x="63" y="48"/>
                  </a:lnTo>
                  <a:lnTo>
                    <a:pt x="56" y="68"/>
                  </a:lnTo>
                  <a:lnTo>
                    <a:pt x="41" y="91"/>
                  </a:lnTo>
                  <a:lnTo>
                    <a:pt x="41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23" y="4089"/>
              <a:ext cx="17" cy="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5"/>
                </a:cxn>
                <a:cxn ang="0">
                  <a:pos x="2" y="6"/>
                </a:cxn>
                <a:cxn ang="0">
                  <a:pos x="2" y="77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3" y="84"/>
                </a:cxn>
                <a:cxn ang="0">
                  <a:pos x="16" y="83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3" y="4"/>
                </a:cxn>
                <a:cxn ang="0">
                  <a:pos x="4" y="0"/>
                </a:cxn>
              </a:cxnLst>
              <a:rect l="0" t="0" r="r" b="b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20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900" y="6373813"/>
            <a:ext cx="287338" cy="304800"/>
            <a:chOff x="136" y="4015"/>
            <a:chExt cx="181" cy="192"/>
          </a:xfrm>
        </p:grpSpPr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136" y="4015"/>
              <a:ext cx="181" cy="184"/>
            </a:xfrm>
            <a:custGeom>
              <a:avLst/>
              <a:gdLst/>
              <a:ahLst/>
              <a:cxnLst>
                <a:cxn ang="0">
                  <a:pos x="180" y="183"/>
                </a:cxn>
                <a:cxn ang="0">
                  <a:pos x="180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180" y="183"/>
                </a:cxn>
              </a:cxnLst>
              <a:rect l="0" t="0" r="r" b="b"/>
              <a:pathLst>
                <a:path w="181" h="184">
                  <a:moveTo>
                    <a:pt x="180" y="183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80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217" y="4189"/>
              <a:ext cx="28" cy="18"/>
            </a:xfrm>
            <a:custGeom>
              <a:avLst/>
              <a:gdLst/>
              <a:ahLst/>
              <a:cxnLst>
                <a:cxn ang="0">
                  <a:pos x="27" y="17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27" y="17"/>
                </a:cxn>
              </a:cxnLst>
              <a:rect l="0" t="0" r="r" b="b"/>
              <a:pathLst>
                <a:path w="28" h="18">
                  <a:moveTo>
                    <a:pt x="27" y="17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7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59" y="4068"/>
              <a:ext cx="3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0"/>
                </a:cxn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lnTo>
                    <a:pt x="25" y="20"/>
                  </a:lnTo>
                  <a:lnTo>
                    <a:pt x="31" y="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269" y="4068"/>
              <a:ext cx="34" cy="2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" y="20"/>
                </a:cxn>
                <a:cxn ang="0">
                  <a:pos x="0" y="9"/>
                </a:cxn>
                <a:cxn ang="0">
                  <a:pos x="33" y="0"/>
                </a:cxn>
              </a:cxnLst>
              <a:rect l="0" t="0" r="r" b="b"/>
              <a:pathLst>
                <a:path w="34" h="21">
                  <a:moveTo>
                    <a:pt x="33" y="0"/>
                  </a:moveTo>
                  <a:lnTo>
                    <a:pt x="6" y="20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56" y="4107"/>
              <a:ext cx="33" cy="1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2" y="13"/>
                </a:cxn>
                <a:cxn ang="0">
                  <a:pos x="30" y="0"/>
                </a:cxn>
                <a:cxn ang="0">
                  <a:pos x="0" y="17"/>
                </a:cxn>
              </a:cxnLst>
              <a:rect l="0" t="0" r="r" b="b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272" y="4108"/>
              <a:ext cx="34" cy="18"/>
            </a:xfrm>
            <a:custGeom>
              <a:avLst/>
              <a:gdLst/>
              <a:ahLst/>
              <a:cxnLst>
                <a:cxn ang="0">
                  <a:pos x="33" y="17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33" y="17"/>
                </a:cxn>
              </a:cxnLst>
              <a:rect l="0" t="0" r="r" b="b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181" y="4031"/>
              <a:ext cx="2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46" y="4032"/>
              <a:ext cx="29" cy="31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1" y="30"/>
                </a:cxn>
                <a:cxn ang="0">
                  <a:pos x="0" y="22"/>
                </a:cxn>
                <a:cxn ang="0">
                  <a:pos x="28" y="0"/>
                </a:cxn>
              </a:cxnLst>
              <a:rect l="0" t="0" r="r" b="b"/>
              <a:pathLst>
                <a:path w="29" h="31">
                  <a:moveTo>
                    <a:pt x="28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221" y="4021"/>
              <a:ext cx="18" cy="3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9"/>
                </a:cxn>
                <a:cxn ang="0">
                  <a:pos x="17" y="28"/>
                </a:cxn>
                <a:cxn ang="0">
                  <a:pos x="7" y="0"/>
                </a:cxn>
              </a:cxnLst>
              <a:rect l="0" t="0" r="r" b="b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197" y="4067"/>
              <a:ext cx="65" cy="115"/>
            </a:xfrm>
            <a:custGeom>
              <a:avLst/>
              <a:gdLst/>
              <a:ahLst/>
              <a:cxnLst>
                <a:cxn ang="0">
                  <a:pos x="21" y="114"/>
                </a:cxn>
                <a:cxn ang="0">
                  <a:pos x="21" y="94"/>
                </a:cxn>
                <a:cxn ang="0">
                  <a:pos x="20" y="91"/>
                </a:cxn>
                <a:cxn ang="0">
                  <a:pos x="14" y="83"/>
                </a:cxn>
                <a:cxn ang="0">
                  <a:pos x="8" y="72"/>
                </a:cxn>
                <a:cxn ang="0">
                  <a:pos x="3" y="58"/>
                </a:cxn>
                <a:cxn ang="0">
                  <a:pos x="0" y="42"/>
                </a:cxn>
                <a:cxn ang="0">
                  <a:pos x="0" y="27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41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4" y="11"/>
                </a:cxn>
                <a:cxn ang="0">
                  <a:pos x="60" y="20"/>
                </a:cxn>
                <a:cxn ang="0">
                  <a:pos x="64" y="32"/>
                </a:cxn>
                <a:cxn ang="0">
                  <a:pos x="63" y="48"/>
                </a:cxn>
                <a:cxn ang="0">
                  <a:pos x="56" y="68"/>
                </a:cxn>
                <a:cxn ang="0">
                  <a:pos x="41" y="91"/>
                </a:cxn>
                <a:cxn ang="0">
                  <a:pos x="41" y="114"/>
                </a:cxn>
                <a:cxn ang="0">
                  <a:pos x="21" y="114"/>
                </a:cxn>
              </a:cxnLst>
              <a:rect l="0" t="0" r="r" b="b"/>
              <a:pathLst>
                <a:path w="65" h="115">
                  <a:moveTo>
                    <a:pt x="21" y="114"/>
                  </a:moveTo>
                  <a:lnTo>
                    <a:pt x="21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1"/>
                  </a:lnTo>
                  <a:lnTo>
                    <a:pt x="48" y="5"/>
                  </a:lnTo>
                  <a:lnTo>
                    <a:pt x="54" y="11"/>
                  </a:lnTo>
                  <a:lnTo>
                    <a:pt x="60" y="20"/>
                  </a:lnTo>
                  <a:lnTo>
                    <a:pt x="64" y="32"/>
                  </a:lnTo>
                  <a:lnTo>
                    <a:pt x="63" y="48"/>
                  </a:lnTo>
                  <a:lnTo>
                    <a:pt x="56" y="68"/>
                  </a:lnTo>
                  <a:lnTo>
                    <a:pt x="41" y="91"/>
                  </a:lnTo>
                  <a:lnTo>
                    <a:pt x="41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23" y="4089"/>
              <a:ext cx="17" cy="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5"/>
                </a:cxn>
                <a:cxn ang="0">
                  <a:pos x="2" y="6"/>
                </a:cxn>
                <a:cxn ang="0">
                  <a:pos x="2" y="77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3" y="84"/>
                </a:cxn>
                <a:cxn ang="0">
                  <a:pos x="16" y="83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3" y="38"/>
                </a:cxn>
                <a:cxn ang="0">
                  <a:pos x="13" y="4"/>
                </a:cxn>
                <a:cxn ang="0">
                  <a:pos x="4" y="0"/>
                </a:cxn>
              </a:cxnLst>
              <a:rect l="0" t="0" r="r" b="b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14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25AF1-C70C-4399-997E-65FE9AD7A608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6C39C8-FDF0-4792-B5F2-120605EB3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Definition Language</a:t>
            </a:r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828800"/>
            <a:ext cx="8686800" cy="3124200"/>
          </a:xfrm>
        </p:spPr>
        <p:txBody>
          <a:bodyPr>
            <a:noAutofit/>
          </a:bodyPr>
          <a:lstStyle/>
          <a:p>
            <a:pPr lvl="1"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	DDL statements are used to create, modify, or remove Oracle database structures. </a:t>
            </a:r>
          </a:p>
          <a:p>
            <a:pPr lvl="1" algn="just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These statements have an immediate effect on the database, and they also record information in the data dictionary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Arc 3"/>
          <p:cNvSpPr>
            <a:spLocks/>
          </p:cNvSpPr>
          <p:nvPr/>
        </p:nvSpPr>
        <p:spPr bwMode="ltGray">
          <a:xfrm>
            <a:off x="5380038" y="0"/>
            <a:ext cx="211137" cy="2254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304800" y="1871663"/>
            <a:ext cx="9220200" cy="2700337"/>
          </a:xfrm>
          <a:noFill/>
          <a:ln/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To create tables, views, synonyms, sequences, functions, procedures, packages etc.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White">
          <a:xfrm>
            <a:off x="152401" y="2743200"/>
            <a:ext cx="8610599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</a:rPr>
              <a:t>CREATE TABLE </a:t>
            </a:r>
            <a:r>
              <a:rPr lang="en-US" sz="2200" i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2200" i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Courier New" pitchFamily="49" charset="0"/>
              </a:rPr>
              <a:t>column1 </a:t>
            </a:r>
            <a:r>
              <a:rPr lang="en-US" sz="2200" i="1" dirty="0" err="1" smtClean="0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sz="22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2200" i="1" dirty="0" smtClean="0">
                <a:solidFill>
                  <a:srgbClr val="000000"/>
                </a:solidFill>
                <a:latin typeface="Courier New" pitchFamily="49" charset="0"/>
              </a:rPr>
              <a:t>column2 </a:t>
            </a:r>
            <a:r>
              <a:rPr lang="en-US" sz="2200" i="1" dirty="0" err="1" smtClean="0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sz="2200" i="1" dirty="0" smtClean="0">
                <a:solidFill>
                  <a:srgbClr val="000000"/>
                </a:solidFill>
                <a:latin typeface="Courier New" pitchFamily="49" charset="0"/>
              </a:rPr>
              <a:t>,. . .)</a:t>
            </a:r>
            <a:endParaRPr lang="en-US" sz="22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228600" y="4419600"/>
            <a:ext cx="8610600" cy="220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3820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0" dirty="0" smtClean="0">
                <a:solidFill>
                  <a:schemeClr val="tx1"/>
                </a:solidFill>
              </a:rPr>
              <a:t>SQL&gt;create </a:t>
            </a:r>
            <a:r>
              <a:rPr lang="en-US" sz="2600" b="0" dirty="0">
                <a:solidFill>
                  <a:schemeClr val="tx1"/>
                </a:solidFill>
              </a:rPr>
              <a:t>table emp (</a:t>
            </a:r>
            <a:r>
              <a:rPr lang="en-US" sz="2600" b="0" dirty="0" err="1">
                <a:solidFill>
                  <a:schemeClr val="tx1"/>
                </a:solidFill>
              </a:rPr>
              <a:t>empno</a:t>
            </a:r>
            <a:r>
              <a:rPr lang="en-US" sz="2600" b="0" dirty="0">
                <a:solidFill>
                  <a:schemeClr val="tx1"/>
                </a:solidFill>
              </a:rPr>
              <a:t> number(5) </a:t>
            </a:r>
            <a:r>
              <a:rPr lang="en-US" sz="2600" b="0" dirty="0" smtClean="0">
                <a:solidFill>
                  <a:schemeClr val="tx1"/>
                </a:solidFill>
              </a:rPr>
              <a:t>, name </a:t>
            </a:r>
            <a:r>
              <a:rPr lang="en-US" sz="2600" b="0" dirty="0">
                <a:solidFill>
                  <a:schemeClr val="tx1"/>
                </a:solidFill>
              </a:rPr>
              <a:t>varchar2(20</a:t>
            </a:r>
            <a:r>
              <a:rPr lang="en-US" sz="2600" b="0" dirty="0" smtClean="0">
                <a:solidFill>
                  <a:schemeClr val="tx1"/>
                </a:solidFill>
              </a:rPr>
              <a:t>), </a:t>
            </a:r>
            <a:r>
              <a:rPr lang="en-US" sz="2600" b="0" dirty="0">
                <a:solidFill>
                  <a:schemeClr val="tx1"/>
                </a:solidFill>
              </a:rPr>
              <a:t> </a:t>
            </a:r>
            <a:r>
              <a:rPr lang="en-US" sz="2600" b="0" dirty="0" err="1" smtClean="0">
                <a:solidFill>
                  <a:schemeClr val="tx1"/>
                </a:solidFill>
              </a:rPr>
              <a:t>sal</a:t>
            </a:r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tx1"/>
                </a:solidFill>
              </a:rPr>
              <a:t>number(10,2</a:t>
            </a:r>
            <a:r>
              <a:rPr lang="en-US" sz="2600" b="0" dirty="0" smtClean="0">
                <a:solidFill>
                  <a:schemeClr val="tx1"/>
                </a:solidFill>
              </a:rPr>
              <a:t>), job </a:t>
            </a:r>
            <a:r>
              <a:rPr lang="en-US" sz="2600" b="0" dirty="0">
                <a:solidFill>
                  <a:schemeClr val="tx1"/>
                </a:solidFill>
              </a:rPr>
              <a:t>varchar2(20</a:t>
            </a:r>
            <a:r>
              <a:rPr lang="en-US" sz="2600" b="0" dirty="0" smtClean="0">
                <a:solidFill>
                  <a:schemeClr val="tx1"/>
                </a:solidFill>
              </a:rPr>
              <a:t>), mgr</a:t>
            </a:r>
            <a:r>
              <a:rPr lang="en-US" sz="2600" b="0" dirty="0">
                <a:solidFill>
                  <a:schemeClr val="tx1"/>
                </a:solidFill>
              </a:rPr>
              <a:t>  number(5</a:t>
            </a:r>
            <a:r>
              <a:rPr lang="en-US" sz="2600" b="0" dirty="0" smtClean="0">
                <a:solidFill>
                  <a:schemeClr val="tx1"/>
                </a:solidFill>
              </a:rPr>
              <a:t>), </a:t>
            </a:r>
            <a:r>
              <a:rPr lang="en-US" sz="2600" b="0" dirty="0" err="1" smtClean="0">
                <a:solidFill>
                  <a:schemeClr val="tx1"/>
                </a:solidFill>
              </a:rPr>
              <a:t>Hiredate</a:t>
            </a:r>
            <a:r>
              <a:rPr lang="en-US" sz="2600" b="0" dirty="0">
                <a:solidFill>
                  <a:schemeClr val="tx1"/>
                </a:solidFill>
              </a:rPr>
              <a:t>  </a:t>
            </a:r>
            <a:r>
              <a:rPr lang="en-US" sz="2600" b="0" dirty="0" smtClean="0">
                <a:solidFill>
                  <a:schemeClr val="tx1"/>
                </a:solidFill>
              </a:rPr>
              <a:t>date);</a:t>
            </a:r>
          </a:p>
          <a:p>
            <a:pPr algn="l"/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</a:rPr>
              <a:t>Rsult</a:t>
            </a:r>
            <a:r>
              <a:rPr lang="en-US" sz="2600" b="0" dirty="0" smtClean="0">
                <a:solidFill>
                  <a:schemeClr val="tx1"/>
                </a:solidFill>
              </a:rPr>
              <a:t>: Table created</a:t>
            </a:r>
            <a:endParaRPr lang="en-US" sz="2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152400" y="3276600"/>
            <a:ext cx="8839200" cy="335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DESCRIBE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60425" y="1417638"/>
            <a:ext cx="7385050" cy="904875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Describes the structure of a table</a:t>
            </a:r>
            <a:endParaRPr lang="en-US" dirty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blackWhite">
          <a:xfrm>
            <a:off x="230188" y="4419600"/>
            <a:ext cx="86090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2600" b="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26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2600" b="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26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2600" b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152401" y="1981200"/>
            <a:ext cx="8839199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</a:rPr>
              <a:t>DESCRIBE or DESC </a:t>
            </a: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</a:rPr>
              <a:t>tablename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200" i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8610600" cy="384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chemeClr val="tx1"/>
                </a:solidFill>
              </a:rPr>
              <a:t>SQL&gt; describe emp;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Name </a:t>
            </a:r>
            <a:r>
              <a:rPr lang="en-US" sz="1600" dirty="0">
                <a:solidFill>
                  <a:schemeClr val="tx1"/>
                </a:solidFill>
              </a:rPr>
              <a:t>Null? </a:t>
            </a:r>
            <a:r>
              <a:rPr lang="en-US" sz="1600" dirty="0" smtClean="0">
                <a:solidFill>
                  <a:schemeClr val="tx1"/>
                </a:solidFill>
              </a:rPr>
              <a:t>Type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……………………………………..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EMPNO  NUMBER(5)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NAME     VARCHAR2(20)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SAL         NUMBER(10,2)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JOB         VARCHAR2(20)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MGR        NUMBER(5)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HIREDATE	DATE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228600" y="2092325"/>
            <a:ext cx="8686799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304800" y="4724400"/>
            <a:ext cx="8382000" cy="84087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9906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Inserting </a:t>
            </a:r>
            <a:r>
              <a:rPr lang="en-US" dirty="0" smtClean="0">
                <a:solidFill>
                  <a:schemeClr val="tx1"/>
                </a:solidFill>
              </a:rPr>
              <a:t>a row in a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60425" y="1566863"/>
            <a:ext cx="7385050" cy="498475"/>
          </a:xfrm>
          <a:noFill/>
          <a:ln/>
        </p:spPr>
        <p:txBody>
          <a:bodyPr>
            <a:normAutofit/>
          </a:bodyPr>
          <a:lstStyle/>
          <a:p>
            <a:pPr lvl="1"/>
            <a:r>
              <a:rPr lang="en-US" dirty="0"/>
              <a:t>Add a new employee.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blackWhite">
          <a:xfrm>
            <a:off x="304800" y="2071688"/>
            <a:ext cx="8475662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INSERT INTO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VALUES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(2296,'AROMANO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', 7782, 'SALESMAN',1221,’01-JUL-13);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	</a:t>
            </a:r>
            <a:r>
              <a:rPr lang="en-US" sz="1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1 </a:t>
            </a:r>
            <a:r>
              <a:rPr lang="en-US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row created.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blackWhite">
          <a:xfrm>
            <a:off x="381000" y="4724400"/>
            <a:ext cx="822960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EMPNO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NAME   SAL    JOB     MGR     HIREDATE    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 -------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---    ----   ------  --------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2296 AROMANO 7782  SALESMAN  1221   03-FEB-97           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3921125"/>
            <a:ext cx="8382000" cy="49847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en-US" sz="2600" b="0" dirty="0" smtClean="0">
                <a:solidFill>
                  <a:schemeClr val="tx1"/>
                </a:solidFill>
                <a:latin typeface="+mn-lt"/>
              </a:rPr>
              <a:t>Verification of Insertion: SELECT * FROM emp;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990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ALTER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-152400" y="1566863"/>
            <a:ext cx="8077200" cy="498475"/>
          </a:xfrm>
          <a:noFill/>
          <a:ln/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800" b="1" dirty="0" smtClean="0"/>
              <a:t>Modifies the structure of a table</a:t>
            </a:r>
            <a:endParaRPr lang="en-US" sz="2800" b="1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2400" y="2057400"/>
            <a:ext cx="7385050" cy="49847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columns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44538" y="2590800"/>
            <a:ext cx="7713661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896938" y="2590800"/>
            <a:ext cx="6799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tablename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ADD( newcol1 type, newcol2 type)</a:t>
            </a:r>
            <a:endParaRPr lang="en-US" sz="1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228600" y="4191000"/>
            <a:ext cx="8686799" cy="838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114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ALTER TABLE emp ADD( DOB date, City varchar2(15))</a:t>
            </a:r>
          </a:p>
          <a:p>
            <a:pPr algn="l"/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altered.</a:t>
            </a:r>
            <a:endParaRPr lang="en-US" sz="2000" b="0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152260" y="3581400"/>
            <a:ext cx="1582484" cy="426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b="0" dirty="0" smtClean="0">
                <a:solidFill>
                  <a:schemeClr val="tx1"/>
                </a:solidFill>
              </a:rPr>
              <a:t>Example: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990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ALTER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2400" y="1524000"/>
            <a:ext cx="7385050" cy="49847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Modifying Existing </a:t>
            </a:r>
            <a:r>
              <a:rPr lang="en-US" sz="2600" b="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olumns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152400" y="2057400"/>
            <a:ext cx="88392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609599" y="2057400"/>
            <a:ext cx="6705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tablename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MODIFY(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colname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newdatatype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newsize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));</a:t>
            </a:r>
            <a:endParaRPr lang="en-US" sz="1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228601" y="4267200"/>
            <a:ext cx="8686799" cy="838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165937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SQL&gt;ALTER TABLE emp MODIFY(JOB varchar2(15))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Table altered.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52260" y="3383986"/>
            <a:ext cx="1582484" cy="426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Example: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990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RENAME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2400" y="1524000"/>
            <a:ext cx="7385050" cy="49847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en-US" sz="2600" b="0" dirty="0" smtClean="0">
                <a:solidFill>
                  <a:schemeClr val="tx1"/>
                </a:solidFill>
                <a:latin typeface="+mn-lt"/>
              </a:rPr>
              <a:t>Renames the table name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152400" y="2057400"/>
            <a:ext cx="88392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609599" y="2057400"/>
            <a:ext cx="6705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RENAME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oldtablename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TO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newtablename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228601" y="4267200"/>
            <a:ext cx="8686799" cy="838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165937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SQL&gt;RENAME emp to EMPLOYEE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Table renamed.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52260" y="3383986"/>
            <a:ext cx="1582484" cy="426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Example: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990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TRUNCATE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2400" y="1524000"/>
            <a:ext cx="7385050" cy="49847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en-US" sz="2600" b="0" dirty="0" smtClean="0">
                <a:solidFill>
                  <a:schemeClr val="tx1"/>
                </a:solidFill>
                <a:latin typeface="+mn-lt"/>
              </a:rPr>
              <a:t>Removes all the rows from a table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152400" y="2057400"/>
            <a:ext cx="88392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609599" y="2057400"/>
            <a:ext cx="6705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TRUNCATE TABLE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tablename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228601" y="4267200"/>
            <a:ext cx="8686799" cy="838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165937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SQL&gt; TRUNCATE TABLE employee;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Table truncated.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52260" y="3383986"/>
            <a:ext cx="1582484" cy="426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Example: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990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DROP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2400" y="1524000"/>
            <a:ext cx="8686800" cy="49847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en-US" sz="2600" b="0" dirty="0" smtClean="0">
                <a:solidFill>
                  <a:schemeClr val="tx1"/>
                </a:solidFill>
                <a:latin typeface="+mn-lt"/>
              </a:rPr>
              <a:t>Deletes table along with structure from </a:t>
            </a:r>
            <a:r>
              <a:rPr lang="en-US" sz="2600" b="0" dirty="0" err="1" smtClean="0">
                <a:solidFill>
                  <a:schemeClr val="tx1"/>
                </a:solidFill>
                <a:latin typeface="+mn-lt"/>
              </a:rPr>
              <a:t>tablespace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152400" y="2057400"/>
            <a:ext cx="88392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609599" y="2057400"/>
            <a:ext cx="6705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DROP TABLE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tablename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228601" y="4267200"/>
            <a:ext cx="8686799" cy="838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165937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SQL&gt; DROP TABLE employee;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Table dropped.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52260" y="3383986"/>
            <a:ext cx="1582484" cy="426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Example: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5FDBC8-BD89-4E1B-8652-8081895121EC}"/>
</file>

<file path=customXml/itemProps2.xml><?xml version="1.0" encoding="utf-8"?>
<ds:datastoreItem xmlns:ds="http://schemas.openxmlformats.org/officeDocument/2006/customXml" ds:itemID="{B1709245-7C8A-4FA1-A8CD-9AEC2FF63F22}"/>
</file>

<file path=customXml/itemProps3.xml><?xml version="1.0" encoding="utf-8"?>
<ds:datastoreItem xmlns:ds="http://schemas.openxmlformats.org/officeDocument/2006/customXml" ds:itemID="{9727B782-12D4-4365-8F12-D8CA0B895877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3088</TotalTime>
  <Words>298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Courier New</vt:lpstr>
      <vt:lpstr>Times New Roman</vt:lpstr>
      <vt:lpstr>Tw Cen MT</vt:lpstr>
      <vt:lpstr>Wingdings</vt:lpstr>
      <vt:lpstr>Wingdings 2</vt:lpstr>
      <vt:lpstr>Median</vt:lpstr>
      <vt:lpstr>Data Definition Language</vt:lpstr>
      <vt:lpstr>The CREATE Statement</vt:lpstr>
      <vt:lpstr>The DESCRIBE statement</vt:lpstr>
      <vt:lpstr>Inserting a row in a table</vt:lpstr>
      <vt:lpstr>The ALTER Statement</vt:lpstr>
      <vt:lpstr>The ALTER Statement</vt:lpstr>
      <vt:lpstr>The RENAME Statement</vt:lpstr>
      <vt:lpstr>The TRUNCATE Statement</vt:lpstr>
      <vt:lpstr>The DROP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Neha More</cp:lastModifiedBy>
  <cp:revision>321</cp:revision>
  <cp:lastPrinted>1998-07-01T18:34:08Z</cp:lastPrinted>
  <dcterms:created xsi:type="dcterms:W3CDTF">1995-06-17T23:31:02Z</dcterms:created>
  <dcterms:modified xsi:type="dcterms:W3CDTF">2017-12-26T04:37:26Z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