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
  </p:notesMasterIdLst>
  <p:handoutMasterIdLst>
    <p:handoutMasterId r:id="rId13"/>
  </p:handoutMasterIdLst>
  <p:sldIdLst>
    <p:sldId id="258" r:id="rId2"/>
    <p:sldId id="259" r:id="rId3"/>
    <p:sldId id="262" r:id="rId4"/>
    <p:sldId id="334" r:id="rId5"/>
    <p:sldId id="325" r:id="rId6"/>
    <p:sldId id="306" r:id="rId7"/>
    <p:sldId id="328" r:id="rId8"/>
    <p:sldId id="309" r:id="rId9"/>
    <p:sldId id="335" r:id="rId10"/>
    <p:sldId id="336" r:id="rId1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66"/>
    <a:srgbClr val="FF3300"/>
    <a:srgbClr val="FFCC00"/>
    <a:srgbClr val="669900"/>
    <a:srgbClr val="CC3399"/>
    <a:srgbClr val="FFFF99"/>
    <a:srgbClr val="FC01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448" y="11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8335D97B-F9B1-433E-AFAF-0B3D0BC47E5C}"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5188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9</a:t>
            </a:r>
            <a:r>
              <a:rPr lang="en-US" sz="1000">
                <a:solidFill>
                  <a:schemeClr val="tx1"/>
                </a:solidFill>
                <a:latin typeface="Times New Roman" pitchFamily="18" charset="0"/>
              </a:rPr>
              <a:t>-</a:t>
            </a:r>
            <a:fld id="{D61C9548-9762-4AB6-BBE2-B045C5570F59}"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0244" name="Rectangle 4"/>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 </a:t>
            </a:r>
            <a:r>
              <a:rPr lang="en-US"/>
              <a:t>(</a:t>
            </a:r>
            <a:r>
              <a:rPr lang="en-US">
                <a:solidFill>
                  <a:srgbClr val="FC0128"/>
                </a:solidFill>
              </a:rPr>
              <a:t>DML)</a:t>
            </a:r>
            <a:r>
              <a:rPr lang="en-US"/>
              <a:t> is a core part of SQL. When you want to add, update, or delete data in the database, you execute a DML statement. A collection of DML statements that form a logical unit of work is called a </a:t>
            </a:r>
            <a:r>
              <a:rPr lang="en-US" i="1"/>
              <a:t>transaction</a:t>
            </a:r>
            <a:r>
              <a:rPr lang="en-US" b="1" i="1"/>
              <a:t>.</a:t>
            </a:r>
            <a:r>
              <a:rPr lang="en-US"/>
              <a:t>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a:t>
            </a:r>
            <a:r>
              <a:rPr lang="en-US">
                <a:solidFill>
                  <a:srgbClr val="FC0128"/>
                </a:solidFill>
              </a:rPr>
              <a:t>transaction </a:t>
            </a:r>
            <a:r>
              <a:rPr 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chemeClr val="accent2"/>
                </a:solidFill>
              </a:rPr>
              <a:t>Class Management Note</a:t>
            </a:r>
          </a:p>
          <a:p>
            <a:pPr lvl="1"/>
            <a:r>
              <a:rPr lang="en-US">
                <a:solidFill>
                  <a:schemeClr val="accent2"/>
                </a:solidFill>
              </a:rPr>
              <a:t>DML statements can be issued directly in SQL*Plus, performed automatically by tools such as Oracle Developer or programmed with tools such as the 3GL precompilers. </a:t>
            </a:r>
          </a:p>
          <a:p>
            <a:pPr lvl="1"/>
            <a:r>
              <a:rPr 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solidFill>
                  <a:schemeClr val="accent2"/>
                </a:solidFill>
              </a:rPr>
              <a:t>Starting with Oracle 7.2, you can place a subquery in the place of the table name in an UPDATE statement, essentially the same way a view is used.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xfrm>
            <a:off x="371475" y="4765675"/>
            <a:ext cx="5995988" cy="3749675"/>
          </a:xfrm>
          <a:noFill/>
          <a:ln/>
        </p:spPr>
        <p:txBody>
          <a:bodyPr/>
          <a:lstStyle/>
          <a:p>
            <a:r>
              <a:rPr lang="en-US"/>
              <a:t>Deleting Rows (continued)</a:t>
            </a:r>
          </a:p>
          <a:p>
            <a:pPr lvl="1"/>
            <a:r>
              <a:rPr lang="en-US"/>
              <a:t>You can delete specific rows by specifying the WHERE clause in the DELETE statement. The slide example deletes the DEVELOPMENT department from the DEPARTMENT table. You can c</a:t>
            </a:r>
            <a:r>
              <a:rPr lang="en-US">
                <a:latin typeface="Times" charset="0"/>
              </a:rPr>
              <a:t>onfirm the delete operation by displaying the deleted rows using the SELECT statement. </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sz="400">
              <a:latin typeface="Times" charset="0"/>
            </a:endParaRPr>
          </a:p>
          <a:p>
            <a:r>
              <a:rPr lang="en-US"/>
              <a:t>Example</a:t>
            </a:r>
          </a:p>
          <a:p>
            <a:pPr lvl="1"/>
            <a:r>
              <a:rPr lang="en-US"/>
              <a:t>Remove all employees who started after January 1, 1997.</a:t>
            </a:r>
          </a:p>
          <a:p>
            <a:pPr lvl="1"/>
            <a:endParaRPr lang="en-US"/>
          </a:p>
          <a:p>
            <a:pPr lvl="1"/>
            <a:endParaRPr lang="en-US"/>
          </a:p>
          <a:p>
            <a:pPr lvl="1"/>
            <a:endParaRPr lang="en-US"/>
          </a:p>
          <a:p>
            <a:pPr lvl="1"/>
            <a:r>
              <a:rPr lang="en-US">
                <a:latin typeface="Times" charset="0"/>
              </a:rPr>
              <a:t>If you omit the WHERE clause, all rows in the table are deleted. The second example on the slide deletes all the rows from the DEPARTMENT table because no WHERE clause has been specified.</a:t>
            </a:r>
            <a:endParaRPr lang="en-US"/>
          </a:p>
          <a:p>
            <a:pPr lvl="1"/>
            <a:r>
              <a:rPr lang="en-US" b="1">
                <a:latin typeface="Times" charset="0"/>
              </a:rPr>
              <a:t>Note:</a:t>
            </a:r>
            <a:r>
              <a:rPr lang="en-US">
                <a:latin typeface="Times" charset="0"/>
              </a:rPr>
              <a:t> The DEPARTMENT table has the same data as the DEPT table.</a:t>
            </a:r>
          </a:p>
        </p:txBody>
      </p:sp>
      <p:sp>
        <p:nvSpPr>
          <p:cNvPr id="47108" name="Rectangle 4"/>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595313" y="5695950"/>
            <a:ext cx="3113087" cy="758825"/>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SELECT  *</a:t>
            </a:r>
          </a:p>
          <a:p>
            <a:pPr algn="l" defTabSz="828675">
              <a:lnSpc>
                <a:spcPct val="100000"/>
              </a:lnSpc>
              <a:spcBef>
                <a:spcPct val="0"/>
              </a:spcBef>
            </a:pPr>
            <a:r>
              <a:rPr lang="en-US" sz="1100">
                <a:solidFill>
                  <a:schemeClr val="tx1"/>
                </a:solidFill>
                <a:latin typeface="Courier New" pitchFamily="49" charset="0"/>
              </a:rPr>
              <a:t>  2  FROM    department</a:t>
            </a:r>
          </a:p>
          <a:p>
            <a:pPr algn="l" defTabSz="828675">
              <a:lnSpc>
                <a:spcPct val="100000"/>
              </a:lnSpc>
              <a:spcBef>
                <a:spcPct val="0"/>
              </a:spcBef>
            </a:pPr>
            <a:r>
              <a:rPr lang="en-US" sz="1100">
                <a:solidFill>
                  <a:schemeClr val="tx1"/>
                </a:solidFill>
                <a:latin typeface="Courier New" pitchFamily="49" charset="0"/>
              </a:rPr>
              <a:t>  3  WHERE   dname = </a:t>
            </a:r>
            <a:r>
              <a:rPr lang="en-US" sz="1100">
                <a:solidFill>
                  <a:srgbClr val="000000"/>
                </a:solidFill>
                <a:latin typeface="Courier New" pitchFamily="49" charset="0"/>
              </a:rPr>
              <a:t>'</a:t>
            </a:r>
            <a:r>
              <a:rPr lang="en-US" sz="1100">
                <a:solidFill>
                  <a:schemeClr val="tx1"/>
                </a:solidFill>
                <a:latin typeface="Courier New" pitchFamily="49" charset="0"/>
              </a:rPr>
              <a:t>DEVELOPMENT</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no rows selected.</a:t>
            </a:r>
          </a:p>
        </p:txBody>
      </p:sp>
      <p:sp>
        <p:nvSpPr>
          <p:cNvPr id="47110" name="Rectangle 6"/>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p:spPr>
        <p:txBody>
          <a:bodyPr wrap="none" anchor="ctr"/>
          <a:lstStyle/>
          <a:p>
            <a:endParaRPr lang="en-US"/>
          </a:p>
        </p:txBody>
      </p:sp>
      <p:sp>
        <p:nvSpPr>
          <p:cNvPr id="47111" name="Rectangle 7"/>
          <p:cNvSpPr>
            <a:spLocks noChangeArrowheads="1"/>
          </p:cNvSpPr>
          <p:nvPr/>
        </p:nvSpPr>
        <p:spPr bwMode="auto">
          <a:xfrm>
            <a:off x="598488" y="6967538"/>
            <a:ext cx="5292725" cy="590550"/>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DELETE FROM  emp</a:t>
            </a:r>
          </a:p>
          <a:p>
            <a:pPr algn="l" defTabSz="828675">
              <a:lnSpc>
                <a:spcPct val="100000"/>
              </a:lnSpc>
              <a:spcBef>
                <a:spcPct val="0"/>
              </a:spcBef>
            </a:pPr>
            <a:r>
              <a:rPr lang="en-US" sz="1100">
                <a:solidFill>
                  <a:schemeClr val="tx1"/>
                </a:solidFill>
                <a:latin typeface="Courier New" pitchFamily="49" charset="0"/>
              </a:rPr>
              <a:t>  2  WHERE        hiredate &gt; TO_DATE(</a:t>
            </a:r>
            <a:r>
              <a:rPr lang="en-US" sz="1100">
                <a:solidFill>
                  <a:srgbClr val="000000"/>
                </a:solidFill>
                <a:latin typeface="Courier New" pitchFamily="49" charset="0"/>
              </a:rPr>
              <a:t>'</a:t>
            </a:r>
            <a:r>
              <a:rPr lang="en-US" sz="1100">
                <a:solidFill>
                  <a:schemeClr val="tx1"/>
                </a:solidFill>
                <a:latin typeface="Courier New" pitchFamily="49" charset="0"/>
              </a:rPr>
              <a:t>01.01.97</a:t>
            </a:r>
            <a:r>
              <a:rPr lang="en-US" sz="1100">
                <a:solidFill>
                  <a:srgbClr val="000000"/>
                </a:solidFill>
                <a:latin typeface="Courier New" pitchFamily="49" charset="0"/>
              </a:rPr>
              <a:t>'</a:t>
            </a:r>
            <a:r>
              <a:rPr lang="en-US" sz="1100">
                <a:solidFill>
                  <a:schemeClr val="tx1"/>
                </a:solidFill>
                <a:latin typeface="Courier New" pitchFamily="49" charset="0"/>
              </a:rPr>
              <a:t>, </a:t>
            </a:r>
            <a:r>
              <a:rPr lang="en-US" sz="1100">
                <a:solidFill>
                  <a:srgbClr val="000000"/>
                </a:solidFill>
                <a:latin typeface="Courier New" pitchFamily="49" charset="0"/>
              </a:rPr>
              <a:t>'</a:t>
            </a:r>
            <a:r>
              <a:rPr lang="en-US" sz="1100">
                <a:solidFill>
                  <a:schemeClr val="tx1"/>
                </a:solidFill>
                <a:latin typeface="Courier New" pitchFamily="49" charset="0"/>
              </a:rPr>
              <a:t>DD.MM.YY</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 row deleted.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Adding a New Row to a Table (continued)</a:t>
            </a:r>
          </a:p>
          <a:p>
            <a:pPr lvl="1"/>
            <a:r>
              <a:rPr lang="en-US"/>
              <a:t>You can add new rows to a table by issuing the </a:t>
            </a:r>
            <a:r>
              <a:rPr lang="en-US">
                <a:solidFill>
                  <a:srgbClr val="FC0128"/>
                </a:solidFill>
              </a:rPr>
              <a:t>INSERT </a:t>
            </a:r>
            <a:r>
              <a:rPr lang="en-US"/>
              <a:t>statement.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VALUES clause adds only one row at a time to a table.</a:t>
            </a:r>
          </a:p>
          <a:p>
            <a:pPr lvl="1"/>
            <a:endParaRPr lang="en-US"/>
          </a:p>
          <a:p>
            <a:endParaRPr lang="en-US" b="0">
              <a:latin typeface="Times New Roman" pitchFamily="18" charset="0"/>
            </a:endParaRPr>
          </a:p>
        </p:txBody>
      </p:sp>
      <p:sp>
        <p:nvSpPr>
          <p:cNvPr id="14341"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4663" y="161925"/>
            <a:ext cx="5864225" cy="4397375"/>
          </a:xfrm>
          <a:ln cap="flat"/>
        </p:spPr>
      </p:sp>
      <p:sp>
        <p:nvSpPr>
          <p:cNvPr id="20483" name="Rectangle 3"/>
          <p:cNvSpPr>
            <a:spLocks noGrp="1" noChangeArrowheads="1"/>
          </p:cNvSpPr>
          <p:nvPr>
            <p:ph type="body" idx="1"/>
          </p:nvPr>
        </p:nvSpPr>
        <p:spPr>
          <a:noFill/>
          <a:ln/>
        </p:spPr>
        <p:txBody>
          <a:bodyPr/>
          <a:lstStyle/>
          <a:p>
            <a:pPr>
              <a:tabLst>
                <a:tab pos="1257300" algn="l"/>
              </a:tabLst>
            </a:pPr>
            <a:r>
              <a:rPr lang="en-US"/>
              <a:t>Inserting Special Values by Using SQL Functions</a:t>
            </a:r>
          </a:p>
          <a:p>
            <a:pPr lvl="1">
              <a:tabLst>
                <a:tab pos="1257300" algn="l"/>
              </a:tabLst>
            </a:pPr>
            <a:r>
              <a:rPr lang="en-US"/>
              <a:t>You can use pseudocolumns to enter special values in your table. </a:t>
            </a:r>
          </a:p>
          <a:p>
            <a:pPr lvl="1">
              <a:tabLst>
                <a:tab pos="1257300" algn="l"/>
              </a:tabLst>
            </a:pPr>
            <a:r>
              <a:rPr lang="en-US"/>
              <a:t>The slide example records information for employee Green in the EMP table. It supplies the current date and time in the HIREDATE column. It uses the SYSDATE function for current date and time. </a:t>
            </a:r>
          </a:p>
          <a:p>
            <a:pPr lvl="1">
              <a:tabLst>
                <a:tab pos="1257300" algn="l"/>
              </a:tabLst>
            </a:pPr>
            <a:r>
              <a:rPr lang="en-US"/>
              <a:t>You can also use the USER function when inserting rows in a table. The USER function records the current username.</a:t>
            </a:r>
          </a:p>
          <a:p>
            <a:pPr>
              <a:tabLst>
                <a:tab pos="1257300" algn="l"/>
              </a:tabLst>
            </a:pPr>
            <a:r>
              <a:rPr lang="en-US"/>
              <a:t>Confirming Additions to the Table</a:t>
            </a:r>
          </a:p>
          <a:p>
            <a:pPr>
              <a:spcBef>
                <a:spcPct val="65000"/>
              </a:spcBef>
              <a:tabLst>
                <a:tab pos="1257300" algn="l"/>
              </a:tabLst>
            </a:pPr>
            <a:r>
              <a:rPr lang="en-US"/>
              <a:t>      </a:t>
            </a:r>
            <a:r>
              <a:rPr lang="en-US">
                <a:latin typeface="Courier New" pitchFamily="49" charset="0"/>
              </a:rPr>
              <a:t>SQL&gt; SELECT  empno, ename, job, hiredate, comm</a:t>
            </a:r>
          </a:p>
          <a:p>
            <a:pPr>
              <a:spcBef>
                <a:spcPct val="0"/>
              </a:spcBef>
              <a:tabLst>
                <a:tab pos="1257300" algn="l"/>
              </a:tabLst>
            </a:pPr>
            <a:r>
              <a:rPr lang="en-US">
                <a:latin typeface="Courier New" pitchFamily="49" charset="0"/>
              </a:rPr>
              <a:t>     2  FROM   	emp</a:t>
            </a:r>
          </a:p>
          <a:p>
            <a:pPr>
              <a:spcBef>
                <a:spcPct val="0"/>
              </a:spcBef>
              <a:tabLst>
                <a:tab pos="1257300" algn="l"/>
              </a:tabLst>
            </a:pPr>
            <a:r>
              <a:rPr lang="en-US">
                <a:latin typeface="Courier New" pitchFamily="49" charset="0"/>
              </a:rPr>
              <a:t>     3  WHERE  	empno = 7196;</a:t>
            </a:r>
          </a:p>
        </p:txBody>
      </p:sp>
      <p:sp>
        <p:nvSpPr>
          <p:cNvPr id="20484" name="Rectangle 4"/>
          <p:cNvSpPr>
            <a:spLocks noChangeArrowheads="1"/>
          </p:cNvSpPr>
          <p:nvPr/>
        </p:nvSpPr>
        <p:spPr bwMode="auto">
          <a:xfrm>
            <a:off x="619125" y="6246813"/>
            <a:ext cx="5538788" cy="596900"/>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619125" y="6946900"/>
            <a:ext cx="5537200" cy="809625"/>
          </a:xfrm>
          <a:prstGeom prst="rect">
            <a:avLst/>
          </a:prstGeom>
          <a:no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596900" y="6813550"/>
            <a:ext cx="4368800" cy="819150"/>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2600"/>
              <a:t>    </a:t>
            </a:r>
            <a:r>
              <a:rPr lang="en-US" sz="1100" b="0">
                <a:solidFill>
                  <a:schemeClr val="tx1"/>
                </a:solidFill>
                <a:latin typeface="Courier New" pitchFamily="49" charset="0"/>
              </a:rPr>
              <a:t>EMPNO ENAME      JOB       HIREDATE       COMM</a:t>
            </a:r>
          </a:p>
          <a:p>
            <a:pPr algn="l" defTabSz="828675">
              <a:lnSpc>
                <a:spcPct val="100000"/>
              </a:lnSpc>
              <a:spcBef>
                <a:spcPct val="0"/>
              </a:spcBef>
            </a:pPr>
            <a:r>
              <a:rPr lang="en-US" sz="1100" b="0">
                <a:solidFill>
                  <a:schemeClr val="tx1"/>
                </a:solidFill>
                <a:latin typeface="Courier New" pitchFamily="49" charset="0"/>
              </a:rPr>
              <a:t>--------- ---------- --------- --------- ---------</a:t>
            </a:r>
          </a:p>
          <a:p>
            <a:pPr algn="l" defTabSz="828675">
              <a:lnSpc>
                <a:spcPct val="100000"/>
              </a:lnSpc>
              <a:spcBef>
                <a:spcPct val="0"/>
              </a:spcBef>
            </a:pPr>
            <a:r>
              <a:rPr lang="en-US" sz="1100" b="0">
                <a:solidFill>
                  <a:schemeClr val="tx1"/>
                </a:solidFill>
                <a:latin typeface="Courier New" pitchFamily="49" charset="0"/>
              </a:rPr>
              <a:t>     7196 GREEN      SALESMAN  01-DEC-97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4663" y="161925"/>
            <a:ext cx="5864225" cy="4397375"/>
          </a:xfrm>
          <a:ln cap="flat"/>
        </p:spPr>
      </p:sp>
      <p:sp>
        <p:nvSpPr>
          <p:cNvPr id="20483" name="Rectangle 3"/>
          <p:cNvSpPr>
            <a:spLocks noGrp="1" noChangeArrowheads="1"/>
          </p:cNvSpPr>
          <p:nvPr>
            <p:ph type="body" idx="1"/>
          </p:nvPr>
        </p:nvSpPr>
        <p:spPr>
          <a:noFill/>
          <a:ln/>
        </p:spPr>
        <p:txBody>
          <a:bodyPr/>
          <a:lstStyle/>
          <a:p>
            <a:pPr>
              <a:tabLst>
                <a:tab pos="1257300" algn="l"/>
              </a:tabLst>
            </a:pPr>
            <a:r>
              <a:rPr lang="en-US"/>
              <a:t>Inserting Special Values by Using SQL Functions</a:t>
            </a:r>
          </a:p>
          <a:p>
            <a:pPr lvl="1">
              <a:tabLst>
                <a:tab pos="1257300" algn="l"/>
              </a:tabLst>
            </a:pPr>
            <a:r>
              <a:rPr lang="en-US"/>
              <a:t>You can use pseudocolumns to enter special values in your table. </a:t>
            </a:r>
          </a:p>
          <a:p>
            <a:pPr lvl="1">
              <a:tabLst>
                <a:tab pos="1257300" algn="l"/>
              </a:tabLst>
            </a:pPr>
            <a:r>
              <a:rPr lang="en-US"/>
              <a:t>The slide example records information for employee Green in the EMP table. It supplies the current date and time in the HIREDATE column. It uses the SYSDATE function for current date and time. </a:t>
            </a:r>
          </a:p>
          <a:p>
            <a:pPr lvl="1">
              <a:tabLst>
                <a:tab pos="1257300" algn="l"/>
              </a:tabLst>
            </a:pPr>
            <a:r>
              <a:rPr lang="en-US"/>
              <a:t>You can also use the USER function when inserting rows in a table. The USER function records the current username.</a:t>
            </a:r>
          </a:p>
          <a:p>
            <a:pPr>
              <a:tabLst>
                <a:tab pos="1257300" algn="l"/>
              </a:tabLst>
            </a:pPr>
            <a:r>
              <a:rPr lang="en-US"/>
              <a:t>Confirming Additions to the Table</a:t>
            </a:r>
          </a:p>
          <a:p>
            <a:pPr>
              <a:spcBef>
                <a:spcPct val="65000"/>
              </a:spcBef>
              <a:tabLst>
                <a:tab pos="1257300" algn="l"/>
              </a:tabLst>
            </a:pPr>
            <a:r>
              <a:rPr lang="en-US"/>
              <a:t>      </a:t>
            </a:r>
            <a:r>
              <a:rPr lang="en-US">
                <a:latin typeface="Courier New" pitchFamily="49" charset="0"/>
              </a:rPr>
              <a:t>SQL&gt; SELECT  empno, ename, job, hiredate, comm</a:t>
            </a:r>
          </a:p>
          <a:p>
            <a:pPr>
              <a:spcBef>
                <a:spcPct val="0"/>
              </a:spcBef>
              <a:tabLst>
                <a:tab pos="1257300" algn="l"/>
              </a:tabLst>
            </a:pPr>
            <a:r>
              <a:rPr lang="en-US">
                <a:latin typeface="Courier New" pitchFamily="49" charset="0"/>
              </a:rPr>
              <a:t>     2  FROM   	emp</a:t>
            </a:r>
          </a:p>
          <a:p>
            <a:pPr>
              <a:spcBef>
                <a:spcPct val="0"/>
              </a:spcBef>
              <a:tabLst>
                <a:tab pos="1257300" algn="l"/>
              </a:tabLst>
            </a:pPr>
            <a:r>
              <a:rPr lang="en-US">
                <a:latin typeface="Courier New" pitchFamily="49" charset="0"/>
              </a:rPr>
              <a:t>     3  WHERE  	empno = 7196;</a:t>
            </a:r>
          </a:p>
        </p:txBody>
      </p:sp>
      <p:sp>
        <p:nvSpPr>
          <p:cNvPr id="20484" name="Rectangle 4"/>
          <p:cNvSpPr>
            <a:spLocks noChangeArrowheads="1"/>
          </p:cNvSpPr>
          <p:nvPr/>
        </p:nvSpPr>
        <p:spPr bwMode="auto">
          <a:xfrm>
            <a:off x="619125" y="6246813"/>
            <a:ext cx="5538788" cy="596900"/>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619125" y="6946900"/>
            <a:ext cx="5537200" cy="809625"/>
          </a:xfrm>
          <a:prstGeom prst="rect">
            <a:avLst/>
          </a:prstGeom>
          <a:no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596900" y="6813550"/>
            <a:ext cx="4368800" cy="819150"/>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2600"/>
              <a:t>    </a:t>
            </a:r>
            <a:r>
              <a:rPr lang="en-US" sz="1100" b="0">
                <a:solidFill>
                  <a:schemeClr val="tx1"/>
                </a:solidFill>
                <a:latin typeface="Courier New" pitchFamily="49" charset="0"/>
              </a:rPr>
              <a:t>EMPNO ENAME      JOB       HIREDATE       COMM</a:t>
            </a:r>
          </a:p>
          <a:p>
            <a:pPr algn="l" defTabSz="828675">
              <a:lnSpc>
                <a:spcPct val="100000"/>
              </a:lnSpc>
              <a:spcBef>
                <a:spcPct val="0"/>
              </a:spcBef>
            </a:pPr>
            <a:r>
              <a:rPr lang="en-US" sz="1100" b="0">
                <a:solidFill>
                  <a:schemeClr val="tx1"/>
                </a:solidFill>
                <a:latin typeface="Courier New" pitchFamily="49" charset="0"/>
              </a:rPr>
              <a:t>--------- ---------- --------- --------- ---------</a:t>
            </a:r>
          </a:p>
          <a:p>
            <a:pPr algn="l" defTabSz="828675">
              <a:lnSpc>
                <a:spcPct val="100000"/>
              </a:lnSpc>
              <a:spcBef>
                <a:spcPct val="0"/>
              </a:spcBef>
            </a:pPr>
            <a:r>
              <a:rPr lang="en-US" sz="1100" b="0">
                <a:solidFill>
                  <a:schemeClr val="tx1"/>
                </a:solidFill>
                <a:latin typeface="Courier New" pitchFamily="49" charset="0"/>
              </a:rPr>
              <a:t>     7196 GREEN      SALESMAN  01-DEC-97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2532" name="Rectangle 4"/>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Inserting Specific Date and Time Values</a:t>
            </a:r>
          </a:p>
          <a:p>
            <a:pPr lvl="1" defTabSz="377825">
              <a:tabLst>
                <a:tab pos="442913" algn="l"/>
              </a:tabLst>
            </a:pPr>
            <a:r>
              <a:rPr lang="en-US"/>
              <a:t>The format DD-MON-YY is usually used to insert a date value. With this format, recall that the century defaults to the current century. Because the date also contains time information, the default time is midnight (00:00:00).</a:t>
            </a:r>
          </a:p>
          <a:p>
            <a:pPr lvl="1" defTabSz="377825">
              <a:tabLst>
                <a:tab pos="442913" algn="l"/>
              </a:tabLst>
            </a:pPr>
            <a:r>
              <a:rPr lang="en-US"/>
              <a:t>If a date is required to be entered in a format other than the default (for example, another century) and/or a specific time is required, use the </a:t>
            </a:r>
            <a:r>
              <a:rPr lang="en-US">
                <a:solidFill>
                  <a:srgbClr val="FC0128"/>
                </a:solidFill>
              </a:rPr>
              <a:t>TO_DATE function.</a:t>
            </a:r>
            <a:endParaRPr lang="en-US"/>
          </a:p>
          <a:p>
            <a:pPr lvl="1" defTabSz="377825">
              <a:tabLst>
                <a:tab pos="442913" algn="l"/>
              </a:tabLst>
            </a:pPr>
            <a:r>
              <a:rPr lang="en-US"/>
              <a:t>The example on the slide records information for employee Aromano in the EMP table. It sets the HIREDATE column to be February 3, 1997.</a:t>
            </a:r>
          </a:p>
          <a:p>
            <a:pPr lvl="1" defTabSz="377825">
              <a:tabLst>
                <a:tab pos="442913" algn="l"/>
              </a:tabLst>
            </a:pPr>
            <a:r>
              <a:rPr lang="en-US"/>
              <a:t>If the RR format is set, the century may not be the current one.</a:t>
            </a:r>
          </a:p>
          <a:p>
            <a:pPr defTabSz="377825">
              <a:tabLst>
                <a:tab pos="442913" algn="l"/>
              </a:tabLst>
            </a:pPr>
            <a:endParaRPr lang="en-US" b="0">
              <a:latin typeface="Times New Roman" pitchFamily="18" charset="0"/>
            </a:endParaRPr>
          </a:p>
        </p:txBody>
      </p:sp>
      <p:sp>
        <p:nvSpPr>
          <p:cNvPr id="22533" name="Rectangle 5"/>
          <p:cNvSpPr>
            <a:spLocks noGrp="1" noRot="1" noChangeAspect="1" noChangeArrowheads="1" noTextEdit="1"/>
          </p:cNvSpPr>
          <p:nvPr>
            <p:ph type="sldImg"/>
          </p:nvPr>
        </p:nvSpPr>
        <p:spPr>
          <a:xfrm>
            <a:off x="442913" y="168275"/>
            <a:ext cx="5927725" cy="4445000"/>
          </a:xfrm>
          <a:ln cap="flat"/>
        </p:spPr>
      </p:sp>
      <p:grpSp>
        <p:nvGrpSpPr>
          <p:cNvPr id="22545" name="Group 17"/>
          <p:cNvGrpSpPr>
            <a:grpSpLocks/>
          </p:cNvGrpSpPr>
          <p:nvPr/>
        </p:nvGrpSpPr>
        <p:grpSpPr bwMode="auto">
          <a:xfrm>
            <a:off x="215900" y="6373813"/>
            <a:ext cx="287338" cy="304800"/>
            <a:chOff x="136" y="4015"/>
            <a:chExt cx="181" cy="192"/>
          </a:xfrm>
        </p:grpSpPr>
        <p:sp>
          <p:nvSpPr>
            <p:cNvPr id="22534" name="Freeform 6"/>
            <p:cNvSpPr>
              <a:spLocks/>
            </p:cNvSpPr>
            <p:nvPr/>
          </p:nvSpPr>
          <p:spPr bwMode="auto">
            <a:xfrm>
              <a:off x="136" y="4015"/>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22535" name="Freeform 7"/>
            <p:cNvSpPr>
              <a:spLocks/>
            </p:cNvSpPr>
            <p:nvPr/>
          </p:nvSpPr>
          <p:spPr bwMode="auto">
            <a:xfrm>
              <a:off x="217" y="4189"/>
              <a:ext cx="28" cy="18"/>
            </a:xfrm>
            <a:custGeom>
              <a:avLst/>
              <a:gdLst/>
              <a:ahLst/>
              <a:cxnLst>
                <a:cxn ang="0">
                  <a:pos x="27" y="17"/>
                </a:cxn>
                <a:cxn ang="0">
                  <a:pos x="27" y="0"/>
                </a:cxn>
                <a:cxn ang="0">
                  <a:pos x="0" y="0"/>
                </a:cxn>
                <a:cxn ang="0">
                  <a:pos x="0" y="17"/>
                </a:cxn>
                <a:cxn ang="0">
                  <a:pos x="27" y="17"/>
                </a:cxn>
              </a:cxnLst>
              <a:rect l="0" t="0" r="r" b="b"/>
              <a:pathLst>
                <a:path w="28" h="18">
                  <a:moveTo>
                    <a:pt x="27" y="17"/>
                  </a:moveTo>
                  <a:lnTo>
                    <a:pt x="27" y="0"/>
                  </a:lnTo>
                  <a:lnTo>
                    <a:pt x="0" y="0"/>
                  </a:lnTo>
                  <a:lnTo>
                    <a:pt x="0" y="17"/>
                  </a:lnTo>
                  <a:lnTo>
                    <a:pt x="27" y="17"/>
                  </a:lnTo>
                </a:path>
              </a:pathLst>
            </a:custGeom>
            <a:solidFill>
              <a:srgbClr val="FFFFFF"/>
            </a:solidFill>
            <a:ln w="9525" cap="rnd">
              <a:noFill/>
              <a:round/>
              <a:headEnd/>
              <a:tailEnd/>
            </a:ln>
            <a:effectLst/>
          </p:spPr>
          <p:txBody>
            <a:bodyPr/>
            <a:lstStyle/>
            <a:p>
              <a:endParaRPr lang="en-US"/>
            </a:p>
          </p:txBody>
        </p:sp>
        <p:sp>
          <p:nvSpPr>
            <p:cNvPr id="22536" name="Freeform 8"/>
            <p:cNvSpPr>
              <a:spLocks/>
            </p:cNvSpPr>
            <p:nvPr/>
          </p:nvSpPr>
          <p:spPr bwMode="auto">
            <a:xfrm>
              <a:off x="159" y="4068"/>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a:tailEnd/>
            </a:ln>
            <a:effectLst/>
          </p:spPr>
          <p:txBody>
            <a:bodyPr/>
            <a:lstStyle/>
            <a:p>
              <a:endParaRPr lang="en-US"/>
            </a:p>
          </p:txBody>
        </p:sp>
        <p:sp>
          <p:nvSpPr>
            <p:cNvPr id="22537" name="Freeform 9"/>
            <p:cNvSpPr>
              <a:spLocks/>
            </p:cNvSpPr>
            <p:nvPr/>
          </p:nvSpPr>
          <p:spPr bwMode="auto">
            <a:xfrm>
              <a:off x="269" y="4068"/>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a:tailEnd/>
            </a:ln>
            <a:effectLst/>
          </p:spPr>
          <p:txBody>
            <a:bodyPr/>
            <a:lstStyle/>
            <a:p>
              <a:endParaRPr lang="en-US"/>
            </a:p>
          </p:txBody>
        </p:sp>
        <p:sp>
          <p:nvSpPr>
            <p:cNvPr id="22538" name="Freeform 10"/>
            <p:cNvSpPr>
              <a:spLocks/>
            </p:cNvSpPr>
            <p:nvPr/>
          </p:nvSpPr>
          <p:spPr bwMode="auto">
            <a:xfrm>
              <a:off x="156" y="4107"/>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22539" name="Freeform 11"/>
            <p:cNvSpPr>
              <a:spLocks/>
            </p:cNvSpPr>
            <p:nvPr/>
          </p:nvSpPr>
          <p:spPr bwMode="auto">
            <a:xfrm>
              <a:off x="272" y="4108"/>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22540" name="Freeform 12"/>
            <p:cNvSpPr>
              <a:spLocks/>
            </p:cNvSpPr>
            <p:nvPr/>
          </p:nvSpPr>
          <p:spPr bwMode="auto">
            <a:xfrm>
              <a:off x="181" y="4031"/>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a:tailEnd/>
            </a:ln>
            <a:effectLst/>
          </p:spPr>
          <p:txBody>
            <a:bodyPr/>
            <a:lstStyle/>
            <a:p>
              <a:endParaRPr lang="en-US"/>
            </a:p>
          </p:txBody>
        </p:sp>
        <p:sp>
          <p:nvSpPr>
            <p:cNvPr id="22541" name="Freeform 13"/>
            <p:cNvSpPr>
              <a:spLocks/>
            </p:cNvSpPr>
            <p:nvPr/>
          </p:nvSpPr>
          <p:spPr bwMode="auto">
            <a:xfrm>
              <a:off x="246" y="4032"/>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22542" name="Freeform 14"/>
            <p:cNvSpPr>
              <a:spLocks/>
            </p:cNvSpPr>
            <p:nvPr/>
          </p:nvSpPr>
          <p:spPr bwMode="auto">
            <a:xfrm>
              <a:off x="221" y="4021"/>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22543" name="Freeform 15"/>
            <p:cNvSpPr>
              <a:spLocks/>
            </p:cNvSpPr>
            <p:nvPr/>
          </p:nvSpPr>
          <p:spPr bwMode="auto">
            <a:xfrm>
              <a:off x="197" y="4067"/>
              <a:ext cx="65" cy="115"/>
            </a:xfrm>
            <a:custGeom>
              <a:avLst/>
              <a:gdLst/>
              <a:ahLst/>
              <a:cxnLst>
                <a:cxn ang="0">
                  <a:pos x="21" y="114"/>
                </a:cxn>
                <a:cxn ang="0">
                  <a:pos x="21" y="94"/>
                </a:cxn>
                <a:cxn ang="0">
                  <a:pos x="20" y="91"/>
                </a:cxn>
                <a:cxn ang="0">
                  <a:pos x="14" y="83"/>
                </a:cxn>
                <a:cxn ang="0">
                  <a:pos x="8" y="72"/>
                </a:cxn>
                <a:cxn ang="0">
                  <a:pos x="3" y="58"/>
                </a:cxn>
                <a:cxn ang="0">
                  <a:pos x="0" y="42"/>
                </a:cxn>
                <a:cxn ang="0">
                  <a:pos x="0" y="27"/>
                </a:cxn>
                <a:cxn ang="0">
                  <a:pos x="7" y="12"/>
                </a:cxn>
                <a:cxn ang="0">
                  <a:pos x="21" y="0"/>
                </a:cxn>
                <a:cxn ang="0">
                  <a:pos x="41" y="0"/>
                </a:cxn>
                <a:cxn ang="0">
                  <a:pos x="43" y="1"/>
                </a:cxn>
                <a:cxn ang="0">
                  <a:pos x="48" y="5"/>
                </a:cxn>
                <a:cxn ang="0">
                  <a:pos x="54" y="11"/>
                </a:cxn>
                <a:cxn ang="0">
                  <a:pos x="60" y="20"/>
                </a:cxn>
                <a:cxn ang="0">
                  <a:pos x="64" y="32"/>
                </a:cxn>
                <a:cxn ang="0">
                  <a:pos x="63" y="48"/>
                </a:cxn>
                <a:cxn ang="0">
                  <a:pos x="56" y="68"/>
                </a:cxn>
                <a:cxn ang="0">
                  <a:pos x="41" y="91"/>
                </a:cxn>
                <a:cxn ang="0">
                  <a:pos x="41" y="114"/>
                </a:cxn>
                <a:cxn ang="0">
                  <a:pos x="21" y="114"/>
                </a:cxn>
              </a:cxnLst>
              <a:rect l="0" t="0" r="r" b="b"/>
              <a:pathLst>
                <a:path w="65" h="115">
                  <a:moveTo>
                    <a:pt x="21" y="114"/>
                  </a:moveTo>
                  <a:lnTo>
                    <a:pt x="21" y="94"/>
                  </a:lnTo>
                  <a:lnTo>
                    <a:pt x="20" y="91"/>
                  </a:lnTo>
                  <a:lnTo>
                    <a:pt x="14" y="83"/>
                  </a:lnTo>
                  <a:lnTo>
                    <a:pt x="8" y="72"/>
                  </a:lnTo>
                  <a:lnTo>
                    <a:pt x="3" y="58"/>
                  </a:lnTo>
                  <a:lnTo>
                    <a:pt x="0" y="42"/>
                  </a:lnTo>
                  <a:lnTo>
                    <a:pt x="0" y="27"/>
                  </a:lnTo>
                  <a:lnTo>
                    <a:pt x="7" y="12"/>
                  </a:lnTo>
                  <a:lnTo>
                    <a:pt x="21" y="0"/>
                  </a:lnTo>
                  <a:lnTo>
                    <a:pt x="41" y="0"/>
                  </a:lnTo>
                  <a:lnTo>
                    <a:pt x="43" y="1"/>
                  </a:lnTo>
                  <a:lnTo>
                    <a:pt x="48" y="5"/>
                  </a:lnTo>
                  <a:lnTo>
                    <a:pt x="54" y="11"/>
                  </a:lnTo>
                  <a:lnTo>
                    <a:pt x="60" y="20"/>
                  </a:lnTo>
                  <a:lnTo>
                    <a:pt x="64" y="32"/>
                  </a:lnTo>
                  <a:lnTo>
                    <a:pt x="63" y="48"/>
                  </a:lnTo>
                  <a:lnTo>
                    <a:pt x="56"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2544" name="Freeform 16"/>
            <p:cNvSpPr>
              <a:spLocks/>
            </p:cNvSpPr>
            <p:nvPr/>
          </p:nvSpPr>
          <p:spPr bwMode="auto">
            <a:xfrm>
              <a:off x="223" y="4089"/>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4663" y="161925"/>
            <a:ext cx="5864225" cy="4397375"/>
          </a:xfrm>
          <a:ln cap="flat"/>
        </p:spPr>
      </p:sp>
      <p:sp>
        <p:nvSpPr>
          <p:cNvPr id="24579" name="Rectangle 3"/>
          <p:cNvSpPr>
            <a:spLocks noGrp="1" noChangeArrowheads="1"/>
          </p:cNvSpPr>
          <p:nvPr>
            <p:ph type="body" idx="1"/>
          </p:nvPr>
        </p:nvSpPr>
        <p:spPr>
          <a:noFill/>
          <a:ln/>
        </p:spPr>
        <p:txBody>
          <a:bodyPr/>
          <a:lstStyle/>
          <a:p>
            <a:r>
              <a:rPr lang="en-US"/>
              <a:t>Inserting Values by Using Substitution Variables</a:t>
            </a:r>
          </a:p>
          <a:p>
            <a:pPr lvl="1"/>
            <a:r>
              <a:rPr lang="en-US"/>
              <a:t>You can produce an INSERT statement that allows the user to add values interactively by using SQL*Plus substitution variables.</a:t>
            </a:r>
          </a:p>
          <a:p>
            <a:pPr lvl="1"/>
            <a:r>
              <a:rPr lang="en-US"/>
              <a:t>The slide example records information for a department in the DEPT table. It prompts the user for the department number, department name, and location.</a:t>
            </a:r>
          </a:p>
          <a:p>
            <a:pPr lvl="1"/>
            <a:r>
              <a:rPr lang="en-US"/>
              <a:t>For date and character values, the ampersand and the variable name are enclosed in single quotation marks.</a:t>
            </a:r>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Be sure to mention the following points about the example: </a:t>
            </a:r>
          </a:p>
          <a:p>
            <a:pPr lvl="2"/>
            <a:r>
              <a:rPr lang="en-US">
                <a:solidFill>
                  <a:schemeClr val="accent2"/>
                </a:solidFill>
              </a:rPr>
              <a:t>The names of the SQL*Plus substitution parameters do not have to match the corresponding column names. </a:t>
            </a:r>
          </a:p>
          <a:p>
            <a:pPr lvl="2"/>
            <a:r>
              <a:rPr lang="en-US">
                <a:solidFill>
                  <a:schemeClr val="accent2"/>
                </a:solidFill>
              </a:rPr>
              <a:t>Substitution parameters are lexical variables. Whatever characters the user enters are substituted as text for the variable name.</a:t>
            </a:r>
          </a:p>
          <a:p>
            <a:pPr lvl="2"/>
            <a:r>
              <a:rPr lang="en-US">
                <a:solidFill>
                  <a:schemeClr val="accent2"/>
                </a:solidFill>
              </a:rPr>
              <a:t>The SQL*Plus SET VERIFY command lists the substitution before executing the statement.</a:t>
            </a:r>
          </a:p>
        </p:txBody>
      </p:sp>
      <p:grpSp>
        <p:nvGrpSpPr>
          <p:cNvPr id="24591" name="Group 15"/>
          <p:cNvGrpSpPr>
            <a:grpSpLocks/>
          </p:cNvGrpSpPr>
          <p:nvPr/>
        </p:nvGrpSpPr>
        <p:grpSpPr bwMode="auto">
          <a:xfrm>
            <a:off x="217488" y="5842000"/>
            <a:ext cx="285750" cy="303213"/>
            <a:chOff x="137" y="3680"/>
            <a:chExt cx="180" cy="191"/>
          </a:xfrm>
        </p:grpSpPr>
        <p:sp>
          <p:nvSpPr>
            <p:cNvPr id="24580" name="Freeform 4"/>
            <p:cNvSpPr>
              <a:spLocks/>
            </p:cNvSpPr>
            <p:nvPr/>
          </p:nvSpPr>
          <p:spPr bwMode="auto">
            <a:xfrm>
              <a:off x="137" y="3680"/>
              <a:ext cx="180" cy="182"/>
            </a:xfrm>
            <a:custGeom>
              <a:avLst/>
              <a:gdLst/>
              <a:ahLst/>
              <a:cxnLst>
                <a:cxn ang="0">
                  <a:pos x="179" y="181"/>
                </a:cxn>
                <a:cxn ang="0">
                  <a:pos x="179" y="0"/>
                </a:cxn>
                <a:cxn ang="0">
                  <a:pos x="0" y="0"/>
                </a:cxn>
                <a:cxn ang="0">
                  <a:pos x="0" y="181"/>
                </a:cxn>
                <a:cxn ang="0">
                  <a:pos x="179" y="181"/>
                </a:cxn>
              </a:cxnLst>
              <a:rect l="0" t="0" r="r" b="b"/>
              <a:pathLst>
                <a:path w="180" h="182">
                  <a:moveTo>
                    <a:pt x="179" y="181"/>
                  </a:moveTo>
                  <a:lnTo>
                    <a:pt x="179" y="0"/>
                  </a:lnTo>
                  <a:lnTo>
                    <a:pt x="0" y="0"/>
                  </a:lnTo>
                  <a:lnTo>
                    <a:pt x="0" y="181"/>
                  </a:lnTo>
                  <a:lnTo>
                    <a:pt x="179" y="181"/>
                  </a:lnTo>
                </a:path>
              </a:pathLst>
            </a:custGeom>
            <a:solidFill>
              <a:srgbClr val="000000"/>
            </a:solidFill>
            <a:ln w="9525" cap="rnd">
              <a:noFill/>
              <a:round/>
              <a:headEnd/>
              <a:tailEnd/>
            </a:ln>
            <a:effectLst/>
          </p:spPr>
          <p:txBody>
            <a:bodyPr/>
            <a:lstStyle/>
            <a:p>
              <a:endParaRPr lang="en-US"/>
            </a:p>
          </p:txBody>
        </p:sp>
        <p:sp>
          <p:nvSpPr>
            <p:cNvPr id="24581" name="Freeform 5"/>
            <p:cNvSpPr>
              <a:spLocks/>
            </p:cNvSpPr>
            <p:nvPr/>
          </p:nvSpPr>
          <p:spPr bwMode="auto">
            <a:xfrm>
              <a:off x="218" y="385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24582" name="Freeform 6"/>
            <p:cNvSpPr>
              <a:spLocks/>
            </p:cNvSpPr>
            <p:nvPr/>
          </p:nvSpPr>
          <p:spPr bwMode="auto">
            <a:xfrm>
              <a:off x="159" y="3733"/>
              <a:ext cx="32" cy="19"/>
            </a:xfrm>
            <a:custGeom>
              <a:avLst/>
              <a:gdLst/>
              <a:ahLst/>
              <a:cxnLst>
                <a:cxn ang="0">
                  <a:pos x="0" y="0"/>
                </a:cxn>
                <a:cxn ang="0">
                  <a:pos x="25" y="18"/>
                </a:cxn>
                <a:cxn ang="0">
                  <a:pos x="31" y="8"/>
                </a:cxn>
                <a:cxn ang="0">
                  <a:pos x="0" y="0"/>
                </a:cxn>
              </a:cxnLst>
              <a:rect l="0" t="0" r="r" b="b"/>
              <a:pathLst>
                <a:path w="32" h="19">
                  <a:moveTo>
                    <a:pt x="0" y="0"/>
                  </a:moveTo>
                  <a:lnTo>
                    <a:pt x="25" y="18"/>
                  </a:lnTo>
                  <a:lnTo>
                    <a:pt x="31" y="8"/>
                  </a:lnTo>
                  <a:lnTo>
                    <a:pt x="0" y="0"/>
                  </a:lnTo>
                </a:path>
              </a:pathLst>
            </a:custGeom>
            <a:solidFill>
              <a:srgbClr val="FFFFFF"/>
            </a:solidFill>
            <a:ln w="9525" cap="rnd">
              <a:noFill/>
              <a:round/>
              <a:headEnd/>
              <a:tailEnd/>
            </a:ln>
            <a:effectLst/>
          </p:spPr>
          <p:txBody>
            <a:bodyPr/>
            <a:lstStyle/>
            <a:p>
              <a:endParaRPr lang="en-US"/>
            </a:p>
          </p:txBody>
        </p:sp>
        <p:sp>
          <p:nvSpPr>
            <p:cNvPr id="24583" name="Freeform 7"/>
            <p:cNvSpPr>
              <a:spLocks/>
            </p:cNvSpPr>
            <p:nvPr/>
          </p:nvSpPr>
          <p:spPr bwMode="auto">
            <a:xfrm>
              <a:off x="269" y="3733"/>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24584" name="Freeform 8"/>
            <p:cNvSpPr>
              <a:spLocks/>
            </p:cNvSpPr>
            <p:nvPr/>
          </p:nvSpPr>
          <p:spPr bwMode="auto">
            <a:xfrm>
              <a:off x="156" y="3772"/>
              <a:ext cx="34" cy="18"/>
            </a:xfrm>
            <a:custGeom>
              <a:avLst/>
              <a:gdLst/>
              <a:ahLst/>
              <a:cxnLst>
                <a:cxn ang="0">
                  <a:pos x="0" y="17"/>
                </a:cxn>
                <a:cxn ang="0">
                  <a:pos x="33" y="13"/>
                </a:cxn>
                <a:cxn ang="0">
                  <a:pos x="31" y="0"/>
                </a:cxn>
                <a:cxn ang="0">
                  <a:pos x="0" y="17"/>
                </a:cxn>
              </a:cxnLst>
              <a:rect l="0" t="0" r="r" b="b"/>
              <a:pathLst>
                <a:path w="34" h="18">
                  <a:moveTo>
                    <a:pt x="0" y="17"/>
                  </a:moveTo>
                  <a:lnTo>
                    <a:pt x="33" y="13"/>
                  </a:lnTo>
                  <a:lnTo>
                    <a:pt x="31" y="0"/>
                  </a:lnTo>
                  <a:lnTo>
                    <a:pt x="0" y="17"/>
                  </a:lnTo>
                </a:path>
              </a:pathLst>
            </a:custGeom>
            <a:solidFill>
              <a:srgbClr val="FFFFFF"/>
            </a:solidFill>
            <a:ln w="9525" cap="rnd">
              <a:noFill/>
              <a:round/>
              <a:headEnd/>
              <a:tailEnd/>
            </a:ln>
            <a:effectLst/>
          </p:spPr>
          <p:txBody>
            <a:bodyPr/>
            <a:lstStyle/>
            <a:p>
              <a:endParaRPr lang="en-US"/>
            </a:p>
          </p:txBody>
        </p:sp>
        <p:sp>
          <p:nvSpPr>
            <p:cNvPr id="24585" name="Freeform 9"/>
            <p:cNvSpPr>
              <a:spLocks/>
            </p:cNvSpPr>
            <p:nvPr/>
          </p:nvSpPr>
          <p:spPr bwMode="auto">
            <a:xfrm>
              <a:off x="272" y="3773"/>
              <a:ext cx="35" cy="18"/>
            </a:xfrm>
            <a:custGeom>
              <a:avLst/>
              <a:gdLst/>
              <a:ahLst/>
              <a:cxnLst>
                <a:cxn ang="0">
                  <a:pos x="34" y="17"/>
                </a:cxn>
                <a:cxn ang="0">
                  <a:pos x="0" y="14"/>
                </a:cxn>
                <a:cxn ang="0">
                  <a:pos x="2" y="0"/>
                </a:cxn>
                <a:cxn ang="0">
                  <a:pos x="34" y="17"/>
                </a:cxn>
              </a:cxnLst>
              <a:rect l="0" t="0" r="r" b="b"/>
              <a:pathLst>
                <a:path w="35" h="18">
                  <a:moveTo>
                    <a:pt x="34" y="17"/>
                  </a:moveTo>
                  <a:lnTo>
                    <a:pt x="0" y="14"/>
                  </a:lnTo>
                  <a:lnTo>
                    <a:pt x="2" y="0"/>
                  </a:lnTo>
                  <a:lnTo>
                    <a:pt x="34" y="17"/>
                  </a:lnTo>
                </a:path>
              </a:pathLst>
            </a:custGeom>
            <a:solidFill>
              <a:srgbClr val="FFFFFF"/>
            </a:solidFill>
            <a:ln w="9525" cap="rnd">
              <a:noFill/>
              <a:round/>
              <a:headEnd/>
              <a:tailEnd/>
            </a:ln>
            <a:effectLst/>
          </p:spPr>
          <p:txBody>
            <a:bodyPr/>
            <a:lstStyle/>
            <a:p>
              <a:endParaRPr lang="en-US"/>
            </a:p>
          </p:txBody>
        </p:sp>
        <p:sp>
          <p:nvSpPr>
            <p:cNvPr id="24586" name="Freeform 10"/>
            <p:cNvSpPr>
              <a:spLocks/>
            </p:cNvSpPr>
            <p:nvPr/>
          </p:nvSpPr>
          <p:spPr bwMode="auto">
            <a:xfrm>
              <a:off x="182" y="3694"/>
              <a:ext cx="25" cy="30"/>
            </a:xfrm>
            <a:custGeom>
              <a:avLst/>
              <a:gdLst/>
              <a:ahLst/>
              <a:cxnLst>
                <a:cxn ang="0">
                  <a:pos x="0" y="0"/>
                </a:cxn>
                <a:cxn ang="0">
                  <a:pos x="14" y="29"/>
                </a:cxn>
                <a:cxn ang="0">
                  <a:pos x="24" y="22"/>
                </a:cxn>
                <a:cxn ang="0">
                  <a:pos x="0" y="0"/>
                </a:cxn>
              </a:cxnLst>
              <a:rect l="0" t="0" r="r" b="b"/>
              <a:pathLst>
                <a:path w="25" h="30">
                  <a:moveTo>
                    <a:pt x="0" y="0"/>
                  </a:moveTo>
                  <a:lnTo>
                    <a:pt x="14" y="29"/>
                  </a:lnTo>
                  <a:lnTo>
                    <a:pt x="24" y="22"/>
                  </a:lnTo>
                  <a:lnTo>
                    <a:pt x="0" y="0"/>
                  </a:lnTo>
                </a:path>
              </a:pathLst>
            </a:custGeom>
            <a:solidFill>
              <a:srgbClr val="FFFFFF"/>
            </a:solidFill>
            <a:ln w="9525" cap="rnd">
              <a:noFill/>
              <a:round/>
              <a:headEnd/>
              <a:tailEnd/>
            </a:ln>
            <a:effectLst/>
          </p:spPr>
          <p:txBody>
            <a:bodyPr/>
            <a:lstStyle/>
            <a:p>
              <a:endParaRPr lang="en-US"/>
            </a:p>
          </p:txBody>
        </p:sp>
        <p:sp>
          <p:nvSpPr>
            <p:cNvPr id="24587" name="Freeform 11"/>
            <p:cNvSpPr>
              <a:spLocks/>
            </p:cNvSpPr>
            <p:nvPr/>
          </p:nvSpPr>
          <p:spPr bwMode="auto">
            <a:xfrm>
              <a:off x="247" y="3696"/>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24588" name="Freeform 12"/>
            <p:cNvSpPr>
              <a:spLocks/>
            </p:cNvSpPr>
            <p:nvPr/>
          </p:nvSpPr>
          <p:spPr bwMode="auto">
            <a:xfrm>
              <a:off x="222" y="3685"/>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24589" name="Freeform 13"/>
            <p:cNvSpPr>
              <a:spLocks/>
            </p:cNvSpPr>
            <p:nvPr/>
          </p:nvSpPr>
          <p:spPr bwMode="auto">
            <a:xfrm>
              <a:off x="197" y="3732"/>
              <a:ext cx="66"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1" y="0"/>
                </a:cxn>
                <a:cxn ang="0">
                  <a:pos x="44" y="1"/>
                </a:cxn>
                <a:cxn ang="0">
                  <a:pos x="49" y="5"/>
                </a:cxn>
                <a:cxn ang="0">
                  <a:pos x="55" y="11"/>
                </a:cxn>
                <a:cxn ang="0">
                  <a:pos x="61" y="20"/>
                </a:cxn>
                <a:cxn ang="0">
                  <a:pos x="65" y="32"/>
                </a:cxn>
                <a:cxn ang="0">
                  <a:pos x="64" y="48"/>
                </a:cxn>
                <a:cxn ang="0">
                  <a:pos x="57" y="68"/>
                </a:cxn>
                <a:cxn ang="0">
                  <a:pos x="41" y="91"/>
                </a:cxn>
                <a:cxn ang="0">
                  <a:pos x="41" y="114"/>
                </a:cxn>
                <a:cxn ang="0">
                  <a:pos x="21" y="114"/>
                </a:cxn>
              </a:cxnLst>
              <a:rect l="0" t="0" r="r" b="b"/>
              <a:pathLst>
                <a:path w="66" h="115">
                  <a:moveTo>
                    <a:pt x="21" y="114"/>
                  </a:moveTo>
                  <a:lnTo>
                    <a:pt x="22" y="94"/>
                  </a:lnTo>
                  <a:lnTo>
                    <a:pt x="20" y="91"/>
                  </a:lnTo>
                  <a:lnTo>
                    <a:pt x="14" y="83"/>
                  </a:lnTo>
                  <a:lnTo>
                    <a:pt x="8" y="72"/>
                  </a:lnTo>
                  <a:lnTo>
                    <a:pt x="3" y="58"/>
                  </a:lnTo>
                  <a:lnTo>
                    <a:pt x="0" y="42"/>
                  </a:lnTo>
                  <a:lnTo>
                    <a:pt x="0" y="27"/>
                  </a:lnTo>
                  <a:lnTo>
                    <a:pt x="7" y="12"/>
                  </a:lnTo>
                  <a:lnTo>
                    <a:pt x="22" y="0"/>
                  </a:lnTo>
                  <a:lnTo>
                    <a:pt x="41" y="0"/>
                  </a:lnTo>
                  <a:lnTo>
                    <a:pt x="44" y="1"/>
                  </a:lnTo>
                  <a:lnTo>
                    <a:pt x="49" y="5"/>
                  </a:lnTo>
                  <a:lnTo>
                    <a:pt x="55" y="11"/>
                  </a:lnTo>
                  <a:lnTo>
                    <a:pt x="61" y="20"/>
                  </a:lnTo>
                  <a:lnTo>
                    <a:pt x="65" y="32"/>
                  </a:lnTo>
                  <a:lnTo>
                    <a:pt x="64" y="48"/>
                  </a:lnTo>
                  <a:lnTo>
                    <a:pt x="57"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4590" name="Freeform 14"/>
            <p:cNvSpPr>
              <a:spLocks/>
            </p:cNvSpPr>
            <p:nvPr/>
          </p:nvSpPr>
          <p:spPr bwMode="auto">
            <a:xfrm>
              <a:off x="224" y="3752"/>
              <a:ext cx="18" cy="89"/>
            </a:xfrm>
            <a:custGeom>
              <a:avLst/>
              <a:gdLst/>
              <a:ahLst/>
              <a:cxnLst>
                <a:cxn ang="0">
                  <a:pos x="4" y="0"/>
                </a:cxn>
                <a:cxn ang="0">
                  <a:pos x="7" y="6"/>
                </a:cxn>
                <a:cxn ang="0">
                  <a:pos x="2" y="7"/>
                </a:cxn>
                <a:cxn ang="0">
                  <a:pos x="2" y="79"/>
                </a:cxn>
                <a:cxn ang="0">
                  <a:pos x="0" y="80"/>
                </a:cxn>
                <a:cxn ang="0">
                  <a:pos x="0" y="88"/>
                </a:cxn>
                <a:cxn ang="0">
                  <a:pos x="2" y="88"/>
                </a:cxn>
                <a:cxn ang="0">
                  <a:pos x="4" y="88"/>
                </a:cxn>
                <a:cxn ang="0">
                  <a:pos x="7" y="88"/>
                </a:cxn>
                <a:cxn ang="0">
                  <a:pos x="9" y="86"/>
                </a:cxn>
                <a:cxn ang="0">
                  <a:pos x="14" y="86"/>
                </a:cxn>
                <a:cxn ang="0">
                  <a:pos x="17" y="85"/>
                </a:cxn>
                <a:cxn ang="0">
                  <a:pos x="17" y="83"/>
                </a:cxn>
                <a:cxn ang="0">
                  <a:pos x="17" y="80"/>
                </a:cxn>
                <a:cxn ang="0">
                  <a:pos x="17" y="49"/>
                </a:cxn>
                <a:cxn ang="0">
                  <a:pos x="14" y="48"/>
                </a:cxn>
                <a:cxn ang="0">
                  <a:pos x="14" y="39"/>
                </a:cxn>
                <a:cxn ang="0">
                  <a:pos x="14" y="5"/>
                </a:cxn>
                <a:cxn ang="0">
                  <a:pos x="4" y="0"/>
                </a:cxn>
              </a:cxnLst>
              <a:rect l="0" t="0" r="r" b="b"/>
              <a:pathLst>
                <a:path w="18" h="89">
                  <a:moveTo>
                    <a:pt x="4" y="0"/>
                  </a:moveTo>
                  <a:lnTo>
                    <a:pt x="7" y="6"/>
                  </a:lnTo>
                  <a:lnTo>
                    <a:pt x="2" y="7"/>
                  </a:lnTo>
                  <a:lnTo>
                    <a:pt x="2" y="79"/>
                  </a:lnTo>
                  <a:lnTo>
                    <a:pt x="0" y="80"/>
                  </a:lnTo>
                  <a:lnTo>
                    <a:pt x="0" y="88"/>
                  </a:lnTo>
                  <a:lnTo>
                    <a:pt x="2" y="88"/>
                  </a:lnTo>
                  <a:lnTo>
                    <a:pt x="4" y="88"/>
                  </a:lnTo>
                  <a:lnTo>
                    <a:pt x="7" y="88"/>
                  </a:lnTo>
                  <a:lnTo>
                    <a:pt x="9" y="86"/>
                  </a:lnTo>
                  <a:lnTo>
                    <a:pt x="14" y="86"/>
                  </a:lnTo>
                  <a:lnTo>
                    <a:pt x="17" y="85"/>
                  </a:lnTo>
                  <a:lnTo>
                    <a:pt x="17" y="83"/>
                  </a:lnTo>
                  <a:lnTo>
                    <a:pt x="17" y="80"/>
                  </a:lnTo>
                  <a:lnTo>
                    <a:pt x="17" y="49"/>
                  </a:lnTo>
                  <a:lnTo>
                    <a:pt x="14" y="48"/>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42913" y="168275"/>
            <a:ext cx="5927725" cy="4445000"/>
          </a:xfrm>
          <a:ln cap="flat"/>
        </p:spPr>
      </p:sp>
      <p:sp>
        <p:nvSpPr>
          <p:cNvPr id="34819" name="Rectangle 3"/>
          <p:cNvSpPr>
            <a:spLocks noGrp="1" noChangeArrowheads="1"/>
          </p:cNvSpPr>
          <p:nvPr>
            <p:ph type="body" idx="1"/>
          </p:nvPr>
        </p:nvSpPr>
        <p:spPr>
          <a:xfrm>
            <a:off x="414338" y="4762500"/>
            <a:ext cx="5911850" cy="3795713"/>
          </a:xfrm>
          <a:noFill/>
          <a:ln/>
        </p:spPr>
        <p:txBody>
          <a:bodyPr/>
          <a:lstStyle/>
          <a:p>
            <a:pPr defTabSz="377825">
              <a:tabLst>
                <a:tab pos="442913" algn="l"/>
              </a:tabLst>
            </a:pPr>
            <a:r>
              <a:rPr lang="en-US"/>
              <a:t>Updating Rows (continued)</a:t>
            </a:r>
          </a:p>
          <a:p>
            <a:pPr lvl="1" defTabSz="377825">
              <a:tabLst>
                <a:tab pos="442913" algn="l"/>
              </a:tabLst>
            </a:pPr>
            <a:r>
              <a:rPr lang="en-US"/>
              <a:t>The UPDATE statement modifies specific rows, if the WHERE clause is specified. The slide example transfers employee 7782 (Clark) to department 20.  </a:t>
            </a:r>
          </a:p>
          <a:p>
            <a:pPr lvl="1" defTabSz="377825">
              <a:tabLst>
                <a:tab pos="442913" algn="l"/>
              </a:tabLst>
            </a:pPr>
            <a:r>
              <a:rPr lang="en-US"/>
              <a:t>If you omit the WHERE clause, all the rows in the table are modified.</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spcBef>
                <a:spcPct val="0"/>
              </a:spcBef>
              <a:tabLst>
                <a:tab pos="442913" algn="l"/>
              </a:tabLst>
            </a:pPr>
            <a:r>
              <a:rPr lang="en-US" b="1"/>
              <a:t>Note:</a:t>
            </a:r>
            <a:r>
              <a:rPr lang="en-US"/>
              <a:t> The EMPLOYEE table has the same data as the EMP table. </a:t>
            </a:r>
          </a:p>
          <a:p>
            <a:pPr defTabSz="377825">
              <a:tabLst>
                <a:tab pos="442913" algn="l"/>
              </a:tabLst>
            </a:pPr>
            <a:endParaRPr lang="en-US" b="0">
              <a:latin typeface="Times New Roman" pitchFamily="18" charset="0"/>
            </a:endParaRPr>
          </a:p>
        </p:txBody>
      </p:sp>
      <p:sp>
        <p:nvSpPr>
          <p:cNvPr id="34820" name="Rectangle 4"/>
          <p:cNvSpPr>
            <a:spLocks noChangeArrowheads="1"/>
          </p:cNvSpPr>
          <p:nvPr/>
        </p:nvSpPr>
        <p:spPr bwMode="auto">
          <a:xfrm>
            <a:off x="604838" y="5694363"/>
            <a:ext cx="5551487" cy="449262"/>
          </a:xfrm>
          <a:prstGeom prst="rect">
            <a:avLst/>
          </a:prstGeom>
          <a:noFill/>
          <a:ln w="12700">
            <a:solidFill>
              <a:schemeClr val="tx1"/>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673100" y="5703888"/>
            <a:ext cx="2357438" cy="422275"/>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SELECT  ename, deptno</a:t>
            </a:r>
          </a:p>
          <a:p>
            <a:pPr algn="l" defTabSz="828675">
              <a:lnSpc>
                <a:spcPct val="100000"/>
              </a:lnSpc>
              <a:spcBef>
                <a:spcPct val="0"/>
              </a:spcBef>
            </a:pPr>
            <a:r>
              <a:rPr lang="en-US" sz="1100">
                <a:solidFill>
                  <a:schemeClr val="tx1"/>
                </a:solidFill>
                <a:latin typeface="Courier New" pitchFamily="49" charset="0"/>
              </a:rPr>
              <a:t>  2  FROM    employee;</a:t>
            </a:r>
          </a:p>
        </p:txBody>
      </p:sp>
      <p:sp>
        <p:nvSpPr>
          <p:cNvPr id="34822" name="Rectangle 6"/>
          <p:cNvSpPr>
            <a:spLocks noChangeArrowheads="1"/>
          </p:cNvSpPr>
          <p:nvPr/>
        </p:nvSpPr>
        <p:spPr bwMode="auto">
          <a:xfrm>
            <a:off x="619125" y="6269038"/>
            <a:ext cx="5537200" cy="2060575"/>
          </a:xfrm>
          <a:prstGeom prst="rect">
            <a:avLst/>
          </a:prstGeom>
          <a:noFill/>
          <a:ln w="12700">
            <a:solidFill>
              <a:schemeClr val="tx1"/>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709613" y="6292850"/>
            <a:ext cx="5172075" cy="1936750"/>
          </a:xfrm>
          <a:prstGeom prst="rect">
            <a:avLst/>
          </a:prstGeom>
          <a:noFill/>
          <a:ln w="9525">
            <a:noFill/>
            <a:miter lim="800000"/>
            <a:headEnd/>
            <a:tailEnd/>
          </a:ln>
          <a:effectLst/>
        </p:spPr>
        <p:txBody>
          <a:bodyPr lIns="88900" tIns="42862" rIns="88900" bIns="42862">
            <a:spAutoFit/>
          </a:bodyPr>
          <a:lstStyle/>
          <a:p>
            <a:pPr algn="l" defTabSz="828675">
              <a:lnSpc>
                <a:spcPct val="100000"/>
              </a:lnSpc>
              <a:spcBef>
                <a:spcPct val="0"/>
              </a:spcBef>
            </a:pPr>
            <a:r>
              <a:rPr lang="en-US" sz="1100" b="0">
                <a:solidFill>
                  <a:schemeClr val="tx1"/>
                </a:solidFill>
                <a:latin typeface="Courier New" pitchFamily="49" charset="0"/>
              </a:rPr>
              <a:t>ENAME         DEPTNO</a:t>
            </a:r>
          </a:p>
          <a:p>
            <a:pPr algn="l" defTabSz="828675">
              <a:lnSpc>
                <a:spcPct val="100000"/>
              </a:lnSpc>
              <a:spcBef>
                <a:spcPct val="0"/>
              </a:spcBef>
            </a:pPr>
            <a:r>
              <a:rPr lang="en-US" sz="1100" b="0">
                <a:solidFill>
                  <a:schemeClr val="tx1"/>
                </a:solidFill>
                <a:latin typeface="Courier New" pitchFamily="49" charset="0"/>
              </a:rPr>
              <a:t>---------- ---------</a:t>
            </a:r>
          </a:p>
          <a:p>
            <a:pPr algn="l" defTabSz="828675">
              <a:lnSpc>
                <a:spcPct val="100000"/>
              </a:lnSpc>
              <a:spcBef>
                <a:spcPct val="0"/>
              </a:spcBef>
            </a:pPr>
            <a:r>
              <a:rPr lang="en-US" sz="1100" b="0">
                <a:solidFill>
                  <a:schemeClr val="tx1"/>
                </a:solidFill>
                <a:latin typeface="Courier New" pitchFamily="49" charset="0"/>
              </a:rPr>
              <a:t>KING              20</a:t>
            </a:r>
          </a:p>
          <a:p>
            <a:pPr algn="l" defTabSz="828675">
              <a:lnSpc>
                <a:spcPct val="100000"/>
              </a:lnSpc>
              <a:spcBef>
                <a:spcPct val="0"/>
              </a:spcBef>
            </a:pPr>
            <a:r>
              <a:rPr lang="en-US" sz="1100" b="0">
                <a:solidFill>
                  <a:schemeClr val="tx1"/>
                </a:solidFill>
                <a:latin typeface="Courier New" pitchFamily="49" charset="0"/>
              </a:rPr>
              <a:t>BLAKE             20</a:t>
            </a:r>
          </a:p>
          <a:p>
            <a:pPr algn="l" defTabSz="828675">
              <a:lnSpc>
                <a:spcPct val="100000"/>
              </a:lnSpc>
              <a:spcBef>
                <a:spcPct val="0"/>
              </a:spcBef>
            </a:pPr>
            <a:r>
              <a:rPr lang="en-US" sz="1100" b="0">
                <a:solidFill>
                  <a:schemeClr val="tx1"/>
                </a:solidFill>
                <a:latin typeface="Courier New" pitchFamily="49" charset="0"/>
              </a:rPr>
              <a:t>CLARK             20</a:t>
            </a:r>
          </a:p>
          <a:p>
            <a:pPr algn="l" defTabSz="828675">
              <a:lnSpc>
                <a:spcPct val="100000"/>
              </a:lnSpc>
              <a:spcBef>
                <a:spcPct val="0"/>
              </a:spcBef>
            </a:pPr>
            <a:r>
              <a:rPr lang="en-US" sz="1100" b="0">
                <a:solidFill>
                  <a:schemeClr val="tx1"/>
                </a:solidFill>
                <a:latin typeface="Courier New" pitchFamily="49" charset="0"/>
              </a:rPr>
              <a:t>JONES             20</a:t>
            </a:r>
          </a:p>
          <a:p>
            <a:pPr algn="l" defTabSz="828675">
              <a:lnSpc>
                <a:spcPct val="100000"/>
              </a:lnSpc>
              <a:spcBef>
                <a:spcPct val="0"/>
              </a:spcBef>
            </a:pPr>
            <a:r>
              <a:rPr lang="en-US" sz="1100" b="0">
                <a:solidFill>
                  <a:schemeClr val="tx1"/>
                </a:solidFill>
                <a:latin typeface="Courier New" pitchFamily="49" charset="0"/>
              </a:rPr>
              <a:t>MARTIN            20</a:t>
            </a:r>
          </a:p>
          <a:p>
            <a:pPr algn="l" defTabSz="828675">
              <a:lnSpc>
                <a:spcPct val="100000"/>
              </a:lnSpc>
              <a:spcBef>
                <a:spcPct val="0"/>
              </a:spcBef>
            </a:pPr>
            <a:r>
              <a:rPr lang="en-US" sz="1100" b="0">
                <a:solidFill>
                  <a:schemeClr val="tx1"/>
                </a:solidFill>
                <a:latin typeface="Courier New" pitchFamily="49" charset="0"/>
              </a:rPr>
              <a:t>ALLEN             20</a:t>
            </a:r>
          </a:p>
          <a:p>
            <a:pPr algn="l" defTabSz="828675">
              <a:lnSpc>
                <a:spcPct val="100000"/>
              </a:lnSpc>
              <a:spcBef>
                <a:spcPct val="0"/>
              </a:spcBef>
            </a:pPr>
            <a:r>
              <a:rPr lang="en-US" sz="1100" b="0">
                <a:solidFill>
                  <a:schemeClr val="tx1"/>
                </a:solidFill>
                <a:latin typeface="Courier New" pitchFamily="49" charset="0"/>
              </a:rPr>
              <a:t>TURNER            20</a:t>
            </a:r>
          </a:p>
          <a:p>
            <a:pPr algn="l" defTabSz="828675">
              <a:lnSpc>
                <a:spcPct val="100000"/>
              </a:lnSpc>
              <a:spcBef>
                <a:spcPct val="0"/>
              </a:spcBef>
            </a:pPr>
            <a:r>
              <a:rPr lang="en-US" sz="1100" b="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14 rows selected.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xfrm>
            <a:off x="371475" y="4765675"/>
            <a:ext cx="5995988" cy="3749675"/>
          </a:xfrm>
          <a:noFill/>
          <a:ln/>
        </p:spPr>
        <p:txBody>
          <a:bodyPr/>
          <a:lstStyle/>
          <a:p>
            <a:r>
              <a:rPr lang="en-US"/>
              <a:t>Deleting Rows (continued)</a:t>
            </a:r>
          </a:p>
          <a:p>
            <a:pPr lvl="1"/>
            <a:r>
              <a:rPr lang="en-US"/>
              <a:t>You can delete specific rows by specifying the WHERE clause in the DELETE statement. The slide example deletes the DEVELOPMENT department from the DEPARTMENT table. You can c</a:t>
            </a:r>
            <a:r>
              <a:rPr lang="en-US">
                <a:latin typeface="Times" charset="0"/>
              </a:rPr>
              <a:t>onfirm the delete operation by displaying the deleted rows using the SELECT statement. </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sz="400">
              <a:latin typeface="Times" charset="0"/>
            </a:endParaRPr>
          </a:p>
          <a:p>
            <a:r>
              <a:rPr lang="en-US"/>
              <a:t>Example</a:t>
            </a:r>
          </a:p>
          <a:p>
            <a:pPr lvl="1"/>
            <a:r>
              <a:rPr lang="en-US"/>
              <a:t>Remove all employees who started after January 1, 1997.</a:t>
            </a:r>
          </a:p>
          <a:p>
            <a:pPr lvl="1"/>
            <a:endParaRPr lang="en-US"/>
          </a:p>
          <a:p>
            <a:pPr lvl="1"/>
            <a:endParaRPr lang="en-US"/>
          </a:p>
          <a:p>
            <a:pPr lvl="1"/>
            <a:endParaRPr lang="en-US"/>
          </a:p>
          <a:p>
            <a:pPr lvl="1"/>
            <a:r>
              <a:rPr lang="en-US">
                <a:latin typeface="Times" charset="0"/>
              </a:rPr>
              <a:t>If you omit the WHERE clause, all rows in the table are deleted. The second example on the slide deletes all the rows from the DEPARTMENT table because no WHERE clause has been specified.</a:t>
            </a:r>
            <a:endParaRPr lang="en-US"/>
          </a:p>
          <a:p>
            <a:pPr lvl="1"/>
            <a:r>
              <a:rPr lang="en-US" b="1">
                <a:latin typeface="Times" charset="0"/>
              </a:rPr>
              <a:t>Note:</a:t>
            </a:r>
            <a:r>
              <a:rPr lang="en-US">
                <a:latin typeface="Times" charset="0"/>
              </a:rPr>
              <a:t> The DEPARTMENT table has the same data as the DEPT table.</a:t>
            </a:r>
          </a:p>
        </p:txBody>
      </p:sp>
      <p:sp>
        <p:nvSpPr>
          <p:cNvPr id="47108" name="Rectangle 4"/>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595313" y="5695950"/>
            <a:ext cx="3113087" cy="758825"/>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SELECT  *</a:t>
            </a:r>
          </a:p>
          <a:p>
            <a:pPr algn="l" defTabSz="828675">
              <a:lnSpc>
                <a:spcPct val="100000"/>
              </a:lnSpc>
              <a:spcBef>
                <a:spcPct val="0"/>
              </a:spcBef>
            </a:pPr>
            <a:r>
              <a:rPr lang="en-US" sz="1100">
                <a:solidFill>
                  <a:schemeClr val="tx1"/>
                </a:solidFill>
                <a:latin typeface="Courier New" pitchFamily="49" charset="0"/>
              </a:rPr>
              <a:t>  2  FROM    department</a:t>
            </a:r>
          </a:p>
          <a:p>
            <a:pPr algn="l" defTabSz="828675">
              <a:lnSpc>
                <a:spcPct val="100000"/>
              </a:lnSpc>
              <a:spcBef>
                <a:spcPct val="0"/>
              </a:spcBef>
            </a:pPr>
            <a:r>
              <a:rPr lang="en-US" sz="1100">
                <a:solidFill>
                  <a:schemeClr val="tx1"/>
                </a:solidFill>
                <a:latin typeface="Courier New" pitchFamily="49" charset="0"/>
              </a:rPr>
              <a:t>  3  WHERE   dname = </a:t>
            </a:r>
            <a:r>
              <a:rPr lang="en-US" sz="1100">
                <a:solidFill>
                  <a:srgbClr val="000000"/>
                </a:solidFill>
                <a:latin typeface="Courier New" pitchFamily="49" charset="0"/>
              </a:rPr>
              <a:t>'</a:t>
            </a:r>
            <a:r>
              <a:rPr lang="en-US" sz="1100">
                <a:solidFill>
                  <a:schemeClr val="tx1"/>
                </a:solidFill>
                <a:latin typeface="Courier New" pitchFamily="49" charset="0"/>
              </a:rPr>
              <a:t>DEVELOPMENT</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no rows selected.</a:t>
            </a:r>
          </a:p>
        </p:txBody>
      </p:sp>
      <p:sp>
        <p:nvSpPr>
          <p:cNvPr id="47110" name="Rectangle 6"/>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p:spPr>
        <p:txBody>
          <a:bodyPr wrap="none" anchor="ctr"/>
          <a:lstStyle/>
          <a:p>
            <a:endParaRPr lang="en-US"/>
          </a:p>
        </p:txBody>
      </p:sp>
      <p:sp>
        <p:nvSpPr>
          <p:cNvPr id="47111" name="Rectangle 7"/>
          <p:cNvSpPr>
            <a:spLocks noChangeArrowheads="1"/>
          </p:cNvSpPr>
          <p:nvPr/>
        </p:nvSpPr>
        <p:spPr bwMode="auto">
          <a:xfrm>
            <a:off x="598488" y="6967538"/>
            <a:ext cx="5292725" cy="590550"/>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DELETE FROM  emp</a:t>
            </a:r>
          </a:p>
          <a:p>
            <a:pPr algn="l" defTabSz="828675">
              <a:lnSpc>
                <a:spcPct val="100000"/>
              </a:lnSpc>
              <a:spcBef>
                <a:spcPct val="0"/>
              </a:spcBef>
            </a:pPr>
            <a:r>
              <a:rPr lang="en-US" sz="1100">
                <a:solidFill>
                  <a:schemeClr val="tx1"/>
                </a:solidFill>
                <a:latin typeface="Courier New" pitchFamily="49" charset="0"/>
              </a:rPr>
              <a:t>  2  WHERE        hiredate &gt; TO_DATE(</a:t>
            </a:r>
            <a:r>
              <a:rPr lang="en-US" sz="1100">
                <a:solidFill>
                  <a:srgbClr val="000000"/>
                </a:solidFill>
                <a:latin typeface="Courier New" pitchFamily="49" charset="0"/>
              </a:rPr>
              <a:t>'</a:t>
            </a:r>
            <a:r>
              <a:rPr lang="en-US" sz="1100">
                <a:solidFill>
                  <a:schemeClr val="tx1"/>
                </a:solidFill>
                <a:latin typeface="Courier New" pitchFamily="49" charset="0"/>
              </a:rPr>
              <a:t>01.01.97</a:t>
            </a:r>
            <a:r>
              <a:rPr lang="en-US" sz="1100">
                <a:solidFill>
                  <a:srgbClr val="000000"/>
                </a:solidFill>
                <a:latin typeface="Courier New" pitchFamily="49" charset="0"/>
              </a:rPr>
              <a:t>'</a:t>
            </a:r>
            <a:r>
              <a:rPr lang="en-US" sz="1100">
                <a:solidFill>
                  <a:schemeClr val="tx1"/>
                </a:solidFill>
                <a:latin typeface="Courier New" pitchFamily="49" charset="0"/>
              </a:rPr>
              <a:t>, </a:t>
            </a:r>
            <a:r>
              <a:rPr lang="en-US" sz="1100">
                <a:solidFill>
                  <a:srgbClr val="000000"/>
                </a:solidFill>
                <a:latin typeface="Courier New" pitchFamily="49" charset="0"/>
              </a:rPr>
              <a:t>'</a:t>
            </a:r>
            <a:r>
              <a:rPr lang="en-US" sz="1100">
                <a:solidFill>
                  <a:schemeClr val="tx1"/>
                </a:solidFill>
                <a:latin typeface="Courier New" pitchFamily="49" charset="0"/>
              </a:rPr>
              <a:t>DD.MM.YY</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 row deleted.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xfrm>
            <a:off x="371475" y="4765675"/>
            <a:ext cx="5995988" cy="3749675"/>
          </a:xfrm>
          <a:noFill/>
          <a:ln/>
        </p:spPr>
        <p:txBody>
          <a:bodyPr/>
          <a:lstStyle/>
          <a:p>
            <a:r>
              <a:rPr lang="en-US"/>
              <a:t>Deleting Rows (continued)</a:t>
            </a:r>
          </a:p>
          <a:p>
            <a:pPr lvl="1"/>
            <a:r>
              <a:rPr lang="en-US"/>
              <a:t>You can delete specific rows by specifying the WHERE clause in the DELETE statement. The slide example deletes the DEVELOPMENT department from the DEPARTMENT table. You can c</a:t>
            </a:r>
            <a:r>
              <a:rPr lang="en-US">
                <a:latin typeface="Times" charset="0"/>
              </a:rPr>
              <a:t>onfirm the delete operation by displaying the deleted rows using the SELECT statement. </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sz="400">
              <a:latin typeface="Times" charset="0"/>
            </a:endParaRPr>
          </a:p>
          <a:p>
            <a:r>
              <a:rPr lang="en-US"/>
              <a:t>Example</a:t>
            </a:r>
          </a:p>
          <a:p>
            <a:pPr lvl="1"/>
            <a:r>
              <a:rPr lang="en-US"/>
              <a:t>Remove all employees who started after January 1, 1997.</a:t>
            </a:r>
          </a:p>
          <a:p>
            <a:pPr lvl="1"/>
            <a:endParaRPr lang="en-US"/>
          </a:p>
          <a:p>
            <a:pPr lvl="1"/>
            <a:endParaRPr lang="en-US"/>
          </a:p>
          <a:p>
            <a:pPr lvl="1"/>
            <a:endParaRPr lang="en-US"/>
          </a:p>
          <a:p>
            <a:pPr lvl="1"/>
            <a:r>
              <a:rPr lang="en-US">
                <a:latin typeface="Times" charset="0"/>
              </a:rPr>
              <a:t>If you omit the WHERE clause, all rows in the table are deleted. The second example on the slide deletes all the rows from the DEPARTMENT table because no WHERE clause has been specified.</a:t>
            </a:r>
            <a:endParaRPr lang="en-US"/>
          </a:p>
          <a:p>
            <a:pPr lvl="1"/>
            <a:r>
              <a:rPr lang="en-US" b="1">
                <a:latin typeface="Times" charset="0"/>
              </a:rPr>
              <a:t>Note:</a:t>
            </a:r>
            <a:r>
              <a:rPr lang="en-US">
                <a:latin typeface="Times" charset="0"/>
              </a:rPr>
              <a:t> The DEPARTMENT table has the same data as the DEPT table.</a:t>
            </a:r>
          </a:p>
        </p:txBody>
      </p:sp>
      <p:sp>
        <p:nvSpPr>
          <p:cNvPr id="47108" name="Rectangle 4"/>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595313" y="5695950"/>
            <a:ext cx="3113087" cy="758825"/>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SELECT  *</a:t>
            </a:r>
          </a:p>
          <a:p>
            <a:pPr algn="l" defTabSz="828675">
              <a:lnSpc>
                <a:spcPct val="100000"/>
              </a:lnSpc>
              <a:spcBef>
                <a:spcPct val="0"/>
              </a:spcBef>
            </a:pPr>
            <a:r>
              <a:rPr lang="en-US" sz="1100">
                <a:solidFill>
                  <a:schemeClr val="tx1"/>
                </a:solidFill>
                <a:latin typeface="Courier New" pitchFamily="49" charset="0"/>
              </a:rPr>
              <a:t>  2  FROM    department</a:t>
            </a:r>
          </a:p>
          <a:p>
            <a:pPr algn="l" defTabSz="828675">
              <a:lnSpc>
                <a:spcPct val="100000"/>
              </a:lnSpc>
              <a:spcBef>
                <a:spcPct val="0"/>
              </a:spcBef>
            </a:pPr>
            <a:r>
              <a:rPr lang="en-US" sz="1100">
                <a:solidFill>
                  <a:schemeClr val="tx1"/>
                </a:solidFill>
                <a:latin typeface="Courier New" pitchFamily="49" charset="0"/>
              </a:rPr>
              <a:t>  3  WHERE   dname = </a:t>
            </a:r>
            <a:r>
              <a:rPr lang="en-US" sz="1100">
                <a:solidFill>
                  <a:srgbClr val="000000"/>
                </a:solidFill>
                <a:latin typeface="Courier New" pitchFamily="49" charset="0"/>
              </a:rPr>
              <a:t>'</a:t>
            </a:r>
            <a:r>
              <a:rPr lang="en-US" sz="1100">
                <a:solidFill>
                  <a:schemeClr val="tx1"/>
                </a:solidFill>
                <a:latin typeface="Courier New" pitchFamily="49" charset="0"/>
              </a:rPr>
              <a:t>DEVELOPMENT</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no rows selected.</a:t>
            </a:r>
          </a:p>
        </p:txBody>
      </p:sp>
      <p:sp>
        <p:nvSpPr>
          <p:cNvPr id="47110" name="Rectangle 6"/>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p:spPr>
        <p:txBody>
          <a:bodyPr wrap="none" anchor="ctr"/>
          <a:lstStyle/>
          <a:p>
            <a:endParaRPr lang="en-US"/>
          </a:p>
        </p:txBody>
      </p:sp>
      <p:sp>
        <p:nvSpPr>
          <p:cNvPr id="47111" name="Rectangle 7"/>
          <p:cNvSpPr>
            <a:spLocks noChangeArrowheads="1"/>
          </p:cNvSpPr>
          <p:nvPr/>
        </p:nvSpPr>
        <p:spPr bwMode="auto">
          <a:xfrm>
            <a:off x="598488" y="6967538"/>
            <a:ext cx="5292725" cy="590550"/>
          </a:xfrm>
          <a:prstGeom prst="rect">
            <a:avLst/>
          </a:prstGeom>
          <a:noFill/>
          <a:ln w="9525">
            <a:noFill/>
            <a:miter lim="800000"/>
            <a:headEnd/>
            <a:tailEnd/>
          </a:ln>
          <a:effectLst/>
        </p:spPr>
        <p:txBody>
          <a:bodyPr wrap="none" lIns="88900" tIns="42862" rIns="88900" bIns="42862">
            <a:spAutoFit/>
          </a:bodyPr>
          <a:lstStyle/>
          <a:p>
            <a:pPr algn="l" defTabSz="828675">
              <a:lnSpc>
                <a:spcPct val="100000"/>
              </a:lnSpc>
              <a:spcBef>
                <a:spcPct val="0"/>
              </a:spcBef>
            </a:pPr>
            <a:r>
              <a:rPr lang="en-US" sz="1100">
                <a:solidFill>
                  <a:schemeClr val="tx1"/>
                </a:solidFill>
                <a:latin typeface="Courier New" pitchFamily="49" charset="0"/>
              </a:rPr>
              <a:t>SQL&gt; DELETE FROM  emp</a:t>
            </a:r>
          </a:p>
          <a:p>
            <a:pPr algn="l" defTabSz="828675">
              <a:lnSpc>
                <a:spcPct val="100000"/>
              </a:lnSpc>
              <a:spcBef>
                <a:spcPct val="0"/>
              </a:spcBef>
            </a:pPr>
            <a:r>
              <a:rPr lang="en-US" sz="1100">
                <a:solidFill>
                  <a:schemeClr val="tx1"/>
                </a:solidFill>
                <a:latin typeface="Courier New" pitchFamily="49" charset="0"/>
              </a:rPr>
              <a:t>  2  WHERE        hiredate &gt; TO_DATE(</a:t>
            </a:r>
            <a:r>
              <a:rPr lang="en-US" sz="1100">
                <a:solidFill>
                  <a:srgbClr val="000000"/>
                </a:solidFill>
                <a:latin typeface="Courier New" pitchFamily="49" charset="0"/>
              </a:rPr>
              <a:t>'</a:t>
            </a:r>
            <a:r>
              <a:rPr lang="en-US" sz="1100">
                <a:solidFill>
                  <a:schemeClr val="tx1"/>
                </a:solidFill>
                <a:latin typeface="Courier New" pitchFamily="49" charset="0"/>
              </a:rPr>
              <a:t>01.01.97</a:t>
            </a:r>
            <a:r>
              <a:rPr lang="en-US" sz="1100">
                <a:solidFill>
                  <a:srgbClr val="000000"/>
                </a:solidFill>
                <a:latin typeface="Courier New" pitchFamily="49" charset="0"/>
              </a:rPr>
              <a:t>'</a:t>
            </a:r>
            <a:r>
              <a:rPr lang="en-US" sz="1100">
                <a:solidFill>
                  <a:schemeClr val="tx1"/>
                </a:solidFill>
                <a:latin typeface="Courier New" pitchFamily="49" charset="0"/>
              </a:rPr>
              <a:t>, </a:t>
            </a:r>
            <a:r>
              <a:rPr lang="en-US" sz="1100">
                <a:solidFill>
                  <a:srgbClr val="000000"/>
                </a:solidFill>
                <a:latin typeface="Courier New" pitchFamily="49" charset="0"/>
              </a:rPr>
              <a:t>'</a:t>
            </a:r>
            <a:r>
              <a:rPr lang="en-US" sz="1100">
                <a:solidFill>
                  <a:schemeClr val="tx1"/>
                </a:solidFill>
                <a:latin typeface="Courier New" pitchFamily="49" charset="0"/>
              </a:rPr>
              <a:t>DD.MM.YY</a:t>
            </a:r>
            <a:r>
              <a:rPr lang="en-US" sz="1100">
                <a:solidFill>
                  <a:srgbClr val="000000"/>
                </a:solidFill>
                <a:latin typeface="Courier New" pitchFamily="49" charset="0"/>
              </a:rPr>
              <a:t>'</a:t>
            </a:r>
            <a:r>
              <a:rPr lang="en-US" sz="110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 row deleted.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7/31/2016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7/31/2016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7/31/2016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7/31/2016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a:t>
            </a:fld>
            <a:endParaRPr kumimoji="0"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7/31/2016</a:t>
            </a:fld>
            <a:endParaRPr lang="en-US" dirty="0">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a:t>
            </a:fld>
            <a:endParaRPr kumimoji="0" lang="en-US"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idx="1"/>
          </p:nvPr>
        </p:nvSpPr>
        <p:spPr>
          <a:xfrm>
            <a:off x="457200" y="1585913"/>
            <a:ext cx="7788275" cy="3824287"/>
          </a:xfrm>
          <a:noFill/>
          <a:ln/>
        </p:spPr>
        <p:txBody>
          <a:bodyPr/>
          <a:lstStyle/>
          <a:p>
            <a:pPr lvl="1">
              <a:buFont typeface="Wingdings" pitchFamily="2" charset="2"/>
              <a:buChar char="Ø"/>
            </a:pPr>
            <a:r>
              <a:rPr lang="en-US" sz="2800" dirty="0">
                <a:latin typeface="Arial" pitchFamily="34" charset="0"/>
                <a:cs typeface="Arial" pitchFamily="34" charset="0"/>
              </a:rPr>
              <a:t>A DML statement is </a:t>
            </a:r>
            <a:r>
              <a:rPr lang="en-US" sz="2800" dirty="0" smtClean="0">
                <a:latin typeface="Arial" pitchFamily="34" charset="0"/>
                <a:cs typeface="Arial" pitchFamily="34" charset="0"/>
              </a:rPr>
              <a:t>executed to:</a:t>
            </a:r>
            <a:endParaRPr lang="en-US" sz="2800" dirty="0">
              <a:latin typeface="Arial" pitchFamily="34" charset="0"/>
              <a:cs typeface="Arial" pitchFamily="34" charset="0"/>
            </a:endParaRPr>
          </a:p>
          <a:p>
            <a:pPr lvl="2"/>
            <a:endParaRPr lang="en-US" sz="2400" dirty="0" smtClean="0">
              <a:latin typeface="Arial" pitchFamily="34" charset="0"/>
              <a:cs typeface="Arial" pitchFamily="34" charset="0"/>
            </a:endParaRPr>
          </a:p>
          <a:p>
            <a:pPr lvl="2">
              <a:buFont typeface="Wingdings" pitchFamily="2" charset="2"/>
              <a:buChar char="§"/>
            </a:pPr>
            <a:r>
              <a:rPr lang="en-US" sz="2400" dirty="0" smtClean="0">
                <a:latin typeface="Arial" pitchFamily="34" charset="0"/>
                <a:cs typeface="Arial" pitchFamily="34" charset="0"/>
              </a:rPr>
              <a:t>Add </a:t>
            </a:r>
            <a:r>
              <a:rPr lang="en-US" sz="2400" dirty="0">
                <a:latin typeface="Arial" pitchFamily="34" charset="0"/>
                <a:cs typeface="Arial" pitchFamily="34" charset="0"/>
              </a:rPr>
              <a:t>new rows to a table</a:t>
            </a:r>
          </a:p>
          <a:p>
            <a:pPr lvl="2">
              <a:buFont typeface="Wingdings" pitchFamily="2" charset="2"/>
              <a:buChar char="§"/>
            </a:pPr>
            <a:r>
              <a:rPr lang="en-US" sz="2400" dirty="0">
                <a:latin typeface="Arial" pitchFamily="34" charset="0"/>
                <a:cs typeface="Arial" pitchFamily="34" charset="0"/>
              </a:rPr>
              <a:t>Modify existing rows in a table</a:t>
            </a:r>
          </a:p>
          <a:p>
            <a:pPr lvl="2">
              <a:buFont typeface="Wingdings" pitchFamily="2" charset="2"/>
              <a:buChar char="§"/>
            </a:pPr>
            <a:r>
              <a:rPr lang="en-US" sz="2400" dirty="0">
                <a:latin typeface="Arial" pitchFamily="34" charset="0"/>
                <a:cs typeface="Arial" pitchFamily="34" charset="0"/>
              </a:rPr>
              <a:t>Remove existing rows from a </a:t>
            </a:r>
            <a:r>
              <a:rPr lang="en-US" sz="2400" dirty="0" smtClean="0">
                <a:latin typeface="Arial" pitchFamily="34" charset="0"/>
                <a:cs typeface="Arial" pitchFamily="34" charset="0"/>
              </a:rPr>
              <a:t>table</a:t>
            </a:r>
          </a:p>
          <a:p>
            <a:pPr lvl="2">
              <a:buFont typeface="Wingdings" pitchFamily="2" charset="2"/>
              <a:buChar char="§"/>
            </a:pPr>
            <a:r>
              <a:rPr lang="en-US" sz="2400" dirty="0" smtClean="0">
                <a:latin typeface="Arial" pitchFamily="34" charset="0"/>
                <a:cs typeface="Arial" pitchFamily="34" charset="0"/>
              </a:rPr>
              <a:t>Retrieve the rows from a table</a:t>
            </a:r>
            <a:endParaRPr lang="en-US" sz="2400" dirty="0">
              <a:latin typeface="Arial" pitchFamily="34" charset="0"/>
              <a:cs typeface="Arial" pitchFamily="34" charset="0"/>
            </a:endParaRPr>
          </a:p>
        </p:txBody>
      </p:sp>
      <p:sp>
        <p:nvSpPr>
          <p:cNvPr id="9218" name="Rectangle 2"/>
          <p:cNvSpPr>
            <a:spLocks noGrp="1" noChangeArrowheads="1"/>
          </p:cNvSpPr>
          <p:nvPr>
            <p:ph type="title"/>
          </p:nvPr>
        </p:nvSpPr>
        <p:spPr>
          <a:noFill/>
          <a:ln/>
        </p:spPr>
        <p:txBody>
          <a:bodyPr/>
          <a:lstStyle/>
          <a:p>
            <a:r>
              <a:rPr lang="en-US" dirty="0"/>
              <a:t>Data Manipulation Language</a:t>
            </a:r>
          </a:p>
        </p:txBody>
      </p:sp>
      <p:sp>
        <p:nvSpPr>
          <p:cNvPr id="9219" name="Arc 3"/>
          <p:cNvSpPr>
            <a:spLocks/>
          </p:cNvSpPr>
          <p:nvPr/>
        </p:nvSpPr>
        <p:spPr bwMode="ltGray">
          <a:xfrm>
            <a:off x="5380038" y="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28600" y="1533525"/>
            <a:ext cx="8382000" cy="3492500"/>
          </a:xfrm>
          <a:noFill/>
          <a:ln/>
        </p:spPr>
        <p:txBody>
          <a:bodyPr/>
          <a:lstStyle/>
          <a:p>
            <a:pPr lvl="1">
              <a:buFont typeface="Wingdings" pitchFamily="2" charset="2"/>
              <a:buChar char="Ø"/>
            </a:pPr>
            <a:r>
              <a:rPr lang="en-US" dirty="0" smtClean="0"/>
              <a:t>Selecting specific columns and specific rows from the table</a:t>
            </a: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endParaRPr lang="en-US" dirty="0" smtClean="0"/>
          </a:p>
          <a:p>
            <a:pPr lvl="1">
              <a:buFont typeface="Wingdings" pitchFamily="2" charset="2"/>
              <a:buChar char="Ø"/>
            </a:pPr>
            <a:r>
              <a:rPr lang="en-US" dirty="0" smtClean="0"/>
              <a:t>All </a:t>
            </a:r>
            <a:r>
              <a:rPr lang="en-US" dirty="0"/>
              <a:t>rows </a:t>
            </a:r>
            <a:r>
              <a:rPr lang="en-US" dirty="0" smtClean="0"/>
              <a:t>from </a:t>
            </a:r>
            <a:r>
              <a:rPr lang="en-US" dirty="0"/>
              <a:t>the table </a:t>
            </a:r>
            <a:r>
              <a:rPr lang="en-US" dirty="0" smtClean="0"/>
              <a:t>with specific column names</a:t>
            </a:r>
            <a:endParaRPr lang="en-US" dirty="0"/>
          </a:p>
        </p:txBody>
      </p:sp>
      <p:sp>
        <p:nvSpPr>
          <p:cNvPr id="46083" name="Rectangle 3"/>
          <p:cNvSpPr>
            <a:spLocks noGrp="1" noChangeArrowheads="1"/>
          </p:cNvSpPr>
          <p:nvPr>
            <p:ph type="title"/>
          </p:nvPr>
        </p:nvSpPr>
        <p:spPr>
          <a:xfrm>
            <a:off x="0" y="274638"/>
            <a:ext cx="8915400" cy="1143000"/>
          </a:xfrm>
          <a:noFill/>
          <a:ln/>
        </p:spPr>
        <p:txBody>
          <a:bodyPr>
            <a:normAutofit/>
          </a:bodyPr>
          <a:lstStyle/>
          <a:p>
            <a:pPr algn="ctr"/>
            <a:r>
              <a:rPr lang="en-US" dirty="0" smtClean="0"/>
              <a:t>Retrieving</a:t>
            </a:r>
            <a:r>
              <a:rPr lang="en-US" dirty="0" smtClean="0"/>
              <a:t> selected columns</a:t>
            </a:r>
            <a:endParaRPr lang="en-US" dirty="0"/>
          </a:p>
        </p:txBody>
      </p:sp>
      <p:sp>
        <p:nvSpPr>
          <p:cNvPr id="46084" name="Rectangle 4"/>
          <p:cNvSpPr>
            <a:spLocks noChangeArrowheads="1"/>
          </p:cNvSpPr>
          <p:nvPr/>
        </p:nvSpPr>
        <p:spPr bwMode="blackWhite">
          <a:xfrm>
            <a:off x="933450" y="24050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EmpId,Name,Sal</a:t>
            </a:r>
            <a:r>
              <a:rPr lang="en-US" sz="1800" dirty="0" smtClean="0">
                <a:solidFill>
                  <a:srgbClr val="000000"/>
                </a:solidFill>
                <a:latin typeface="Courier New" pitchFamily="49" charset="0"/>
              </a:rPr>
              <a:t> FROM</a:t>
            </a:r>
            <a:r>
              <a:rPr lang="en-US" sz="1800" dirty="0">
                <a:solidFill>
                  <a:srgbClr val="000000"/>
                </a:solidFill>
                <a:latin typeface="Courier New" pitchFamily="49" charset="0"/>
              </a:rPr>
              <a:t>	</a:t>
            </a:r>
            <a:r>
              <a:rPr lang="en-US" sz="1800" dirty="0" smtClean="0">
                <a:solidFill>
                  <a:srgbClr val="000000"/>
                </a:solidFill>
                <a:latin typeface="Courier New" pitchFamily="49" charset="0"/>
              </a:rPr>
              <a:t>Employee</a:t>
            </a:r>
            <a:endParaRPr lang="en-US" sz="1800" dirty="0">
              <a:solidFill>
                <a:srgbClr val="000000"/>
              </a:solidFill>
              <a:latin typeface="Courier New" pitchFamily="49" charset="0"/>
            </a:endParaRPr>
          </a:p>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  2  WHERE 		</a:t>
            </a:r>
            <a:r>
              <a:rPr lang="en-US" sz="1800" dirty="0" err="1" smtClean="0">
                <a:solidFill>
                  <a:srgbClr val="000000"/>
                </a:solidFill>
                <a:latin typeface="Courier New" pitchFamily="49" charset="0"/>
              </a:rPr>
              <a:t>EmpId</a:t>
            </a:r>
            <a:r>
              <a:rPr lang="en-US" sz="1800" dirty="0" smtClean="0">
                <a:solidFill>
                  <a:srgbClr val="000000"/>
                </a:solidFill>
                <a:latin typeface="Courier New" pitchFamily="49" charset="0"/>
              </a:rPr>
              <a:t> </a:t>
            </a:r>
            <a:r>
              <a:rPr lang="en-US" sz="1800" dirty="0">
                <a:solidFill>
                  <a:srgbClr val="000000"/>
                </a:solidFill>
                <a:latin typeface="Courier New" pitchFamily="49" charset="0"/>
              </a:rPr>
              <a:t>= </a:t>
            </a:r>
            <a:r>
              <a:rPr lang="en-US" sz="1800" dirty="0" smtClean="0">
                <a:solidFill>
                  <a:srgbClr val="000000"/>
                </a:solidFill>
                <a:latin typeface="Courier New" pitchFamily="49" charset="0"/>
              </a:rPr>
              <a:t>101; </a:t>
            </a:r>
            <a:endParaRPr lang="en-US" sz="1800" dirty="0">
              <a:solidFill>
                <a:srgbClr val="000000"/>
              </a:solidFill>
              <a:latin typeface="Courier New" pitchFamily="49" charset="0"/>
            </a:endParaRPr>
          </a:p>
          <a:p>
            <a:pPr algn="l">
              <a:lnSpc>
                <a:spcPct val="100000"/>
              </a:lnSpc>
              <a:spcBef>
                <a:spcPct val="0"/>
              </a:spcBef>
              <a:tabLst>
                <a:tab pos="688975" algn="l"/>
                <a:tab pos="1824038" algn="l"/>
                <a:tab pos="2735263" algn="l"/>
                <a:tab pos="4579938" algn="l"/>
              </a:tabLst>
            </a:pPr>
            <a:r>
              <a:rPr lang="en-US" sz="1800" dirty="0">
                <a:solidFill>
                  <a:srgbClr val="FF3300"/>
                </a:solidFill>
                <a:effectLst>
                  <a:outerShdw blurRad="38100" dist="38100" dir="2700000" algn="tl">
                    <a:srgbClr val="000000"/>
                  </a:outerShdw>
                </a:effectLst>
                <a:latin typeface="Courier New" pitchFamily="49" charset="0"/>
              </a:rPr>
              <a:t>1 row </a:t>
            </a:r>
            <a:r>
              <a:rPr lang="en-US" sz="1800" dirty="0" smtClean="0">
                <a:solidFill>
                  <a:srgbClr val="FF3300"/>
                </a:solidFill>
                <a:effectLst>
                  <a:outerShdw blurRad="38100" dist="38100" dir="2700000" algn="tl">
                    <a:srgbClr val="000000"/>
                  </a:outerShdw>
                </a:effectLst>
                <a:latin typeface="Courier New" pitchFamily="49" charset="0"/>
              </a:rPr>
              <a:t>selected</a:t>
            </a:r>
            <a:r>
              <a:rPr lang="en-US" sz="1800" dirty="0" smtClean="0">
                <a:solidFill>
                  <a:srgbClr val="FF3300"/>
                </a:solidFill>
                <a:effectLst>
                  <a:outerShdw blurRad="38100" dist="38100" dir="2700000" algn="tl">
                    <a:srgbClr val="000000"/>
                  </a:outerShdw>
                </a:effectLst>
                <a:latin typeface="Courier New" pitchFamily="49" charset="0"/>
              </a:rPr>
              <a:t>.</a:t>
            </a:r>
            <a:endParaRPr lang="en-US" sz="1800" dirty="0">
              <a:solidFill>
                <a:srgbClr val="FF3300"/>
              </a:solidFill>
              <a:effectLst>
                <a:outerShdw blurRad="38100" dist="38100" dir="2700000" algn="tl">
                  <a:srgbClr val="000000"/>
                </a:outerShdw>
              </a:effectLst>
              <a:latin typeface="Courier New" pitchFamily="49" charset="0"/>
            </a:endParaRPr>
          </a:p>
        </p:txBody>
      </p:sp>
      <p:sp>
        <p:nvSpPr>
          <p:cNvPr id="46085" name="Rectangle 5"/>
          <p:cNvSpPr>
            <a:spLocks noChangeArrowheads="1"/>
          </p:cNvSpPr>
          <p:nvPr/>
        </p:nvSpPr>
        <p:spPr bwMode="blackWhite">
          <a:xfrm>
            <a:off x="931863" y="4800600"/>
            <a:ext cx="7678737"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 </a:t>
            </a:r>
            <a:r>
              <a:rPr lang="en-US" sz="1800" dirty="0" err="1" smtClean="0">
                <a:solidFill>
                  <a:srgbClr val="000000"/>
                </a:solidFill>
                <a:latin typeface="Courier New" pitchFamily="49" charset="0"/>
              </a:rPr>
              <a:t>EmpId,Name,Sal</a:t>
            </a:r>
            <a:r>
              <a:rPr lang="en-US" sz="1800" dirty="0" smtClean="0">
                <a:solidFill>
                  <a:srgbClr val="000000"/>
                </a:solidFill>
                <a:latin typeface="Courier New" pitchFamily="49" charset="0"/>
              </a:rPr>
              <a:t> FROM	Employee;</a:t>
            </a:r>
            <a:endParaRPr lang="en-US" sz="1800" dirty="0">
              <a:solidFill>
                <a:srgbClr val="000000"/>
              </a:solidFill>
              <a:latin typeface="Courier New" pitchFamily="49" charset="0"/>
            </a:endParaRPr>
          </a:p>
          <a:p>
            <a:pPr algn="l">
              <a:lnSpc>
                <a:spcPct val="100000"/>
              </a:lnSpc>
              <a:spcBef>
                <a:spcPct val="0"/>
              </a:spcBef>
              <a:tabLst>
                <a:tab pos="688975" algn="l"/>
                <a:tab pos="1824038" algn="l"/>
                <a:tab pos="2735263" algn="l"/>
                <a:tab pos="4579938" algn="l"/>
              </a:tabLst>
            </a:pPr>
            <a:r>
              <a:rPr lang="en-US" sz="1800" dirty="0" smtClean="0">
                <a:solidFill>
                  <a:srgbClr val="FF3300"/>
                </a:solidFill>
                <a:effectLst>
                  <a:outerShdw blurRad="38100" dist="38100" dir="2700000" algn="tl">
                    <a:srgbClr val="000000"/>
                  </a:outerShdw>
                </a:effectLst>
                <a:latin typeface="Courier New" pitchFamily="49" charset="0"/>
              </a:rPr>
              <a:t>14 </a:t>
            </a:r>
            <a:r>
              <a:rPr lang="en-US" sz="1800" dirty="0">
                <a:solidFill>
                  <a:srgbClr val="FF3300"/>
                </a:solidFill>
                <a:effectLst>
                  <a:outerShdw blurRad="38100" dist="38100" dir="2700000" algn="tl">
                    <a:srgbClr val="000000"/>
                  </a:outerShdw>
                </a:effectLst>
                <a:latin typeface="Courier New" pitchFamily="49" charset="0"/>
              </a:rPr>
              <a:t>rows deleted.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1795463"/>
            <a:ext cx="8381999" cy="4071937"/>
          </a:xfrm>
          <a:noFill/>
          <a:ln/>
        </p:spPr>
        <p:txBody>
          <a:bodyPr>
            <a:normAutofit lnSpcReduction="10000"/>
          </a:bodyPr>
          <a:lstStyle/>
          <a:p>
            <a:pPr lvl="1">
              <a:buFont typeface="Wingdings" pitchFamily="2" charset="2"/>
              <a:buChar char="Ø"/>
            </a:pPr>
            <a:r>
              <a:rPr lang="en-US" sz="3000" dirty="0"/>
              <a:t>Add new rows to a table by using the INSERT statement</a:t>
            </a:r>
            <a:r>
              <a:rPr lang="en-US" sz="3000" dirty="0" smtClean="0"/>
              <a:t>.</a:t>
            </a:r>
          </a:p>
          <a:p>
            <a:pPr lvl="1">
              <a:buNone/>
            </a:pPr>
            <a:r>
              <a:rPr lang="en-US" dirty="0"/>
              <a:t/>
            </a:r>
            <a:br>
              <a:rPr lang="en-US" dirty="0"/>
            </a:br>
            <a:r>
              <a:rPr lang="en-US" dirty="0"/>
              <a:t/>
            </a:r>
            <a:br>
              <a:rPr lang="en-US" dirty="0"/>
            </a:br>
            <a:endParaRPr lang="en-US" dirty="0"/>
          </a:p>
          <a:p>
            <a:pPr lvl="1">
              <a:buFontTx/>
              <a:buNone/>
            </a:pPr>
            <a:endParaRPr lang="en-US" dirty="0"/>
          </a:p>
          <a:p>
            <a:pPr lvl="1">
              <a:buFont typeface="Wingdings" pitchFamily="2" charset="2"/>
              <a:buChar char="Ø"/>
            </a:pPr>
            <a:endParaRPr lang="en-US" sz="2400" dirty="0" smtClean="0"/>
          </a:p>
          <a:p>
            <a:pPr lvl="1">
              <a:buFont typeface="Wingdings" pitchFamily="2" charset="2"/>
              <a:buChar char="Ø"/>
            </a:pPr>
            <a:endParaRPr lang="en-US" sz="2400" dirty="0" smtClean="0"/>
          </a:p>
          <a:p>
            <a:pPr lvl="1">
              <a:buFont typeface="Wingdings" pitchFamily="2" charset="2"/>
              <a:buChar char="Ø"/>
            </a:pPr>
            <a:r>
              <a:rPr lang="en-US" sz="3000" dirty="0" smtClean="0"/>
              <a:t>Only </a:t>
            </a:r>
            <a:r>
              <a:rPr lang="en-US" sz="3000" dirty="0"/>
              <a:t>one row is inserted at a time with this syntax</a:t>
            </a:r>
            <a:r>
              <a:rPr lang="en-US" sz="2400" dirty="0"/>
              <a:t>.</a:t>
            </a:r>
          </a:p>
        </p:txBody>
      </p:sp>
      <p:sp>
        <p:nvSpPr>
          <p:cNvPr id="13314" name="Rectangle 2"/>
          <p:cNvSpPr>
            <a:spLocks noGrp="1" noChangeArrowheads="1"/>
          </p:cNvSpPr>
          <p:nvPr>
            <p:ph type="title"/>
          </p:nvPr>
        </p:nvSpPr>
        <p:spPr>
          <a:noFill/>
          <a:ln/>
        </p:spPr>
        <p:txBody>
          <a:bodyPr>
            <a:normAutofit/>
          </a:bodyPr>
          <a:lstStyle/>
          <a:p>
            <a:r>
              <a:rPr lang="en-US" dirty="0"/>
              <a:t>The INSERT Statement</a:t>
            </a:r>
          </a:p>
        </p:txBody>
      </p:sp>
      <p:sp>
        <p:nvSpPr>
          <p:cNvPr id="13316" name="Rectangle 4"/>
          <p:cNvSpPr>
            <a:spLocks noChangeArrowheads="1"/>
          </p:cNvSpPr>
          <p:nvPr/>
        </p:nvSpPr>
        <p:spPr bwMode="blackWhite">
          <a:xfrm>
            <a:off x="1185863" y="2971800"/>
            <a:ext cx="7500937" cy="1219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2400" dirty="0">
                <a:solidFill>
                  <a:srgbClr val="000000"/>
                </a:solidFill>
                <a:latin typeface="Courier New" pitchFamily="49" charset="0"/>
              </a:rPr>
              <a:t>INSERT INTO	</a:t>
            </a:r>
            <a:r>
              <a:rPr lang="en-US" sz="2400" i="1" dirty="0">
                <a:solidFill>
                  <a:srgbClr val="000000"/>
                </a:solidFill>
                <a:latin typeface="Courier New" pitchFamily="49" charset="0"/>
              </a:rPr>
              <a:t>table </a:t>
            </a:r>
            <a:r>
              <a:rPr lang="en-US" sz="2400" dirty="0" smtClean="0">
                <a:solidFill>
                  <a:srgbClr val="000000"/>
                </a:solidFill>
                <a:latin typeface="Courier New" pitchFamily="49" charset="0"/>
              </a:rPr>
              <a:t>(</a:t>
            </a:r>
            <a:r>
              <a:rPr lang="en-US" sz="2400" i="1" dirty="0" smtClean="0">
                <a:solidFill>
                  <a:srgbClr val="000000"/>
                </a:solidFill>
                <a:latin typeface="Courier New" pitchFamily="49" charset="0"/>
              </a:rPr>
              <a:t>column, column,…)</a:t>
            </a:r>
          </a:p>
          <a:p>
            <a:pPr algn="l">
              <a:lnSpc>
                <a:spcPct val="100000"/>
              </a:lnSpc>
              <a:spcBef>
                <a:spcPct val="0"/>
              </a:spcBef>
              <a:tabLst>
                <a:tab pos="1200150" algn="l"/>
              </a:tabLst>
            </a:pPr>
            <a:r>
              <a:rPr lang="en-US" sz="2400" dirty="0" smtClean="0">
                <a:solidFill>
                  <a:srgbClr val="000000"/>
                </a:solidFill>
                <a:latin typeface="Courier New" pitchFamily="49" charset="0"/>
              </a:rPr>
              <a:t>VALUES		</a:t>
            </a:r>
            <a:r>
              <a:rPr lang="en-US" sz="2400" i="1" dirty="0" smtClean="0">
                <a:solidFill>
                  <a:srgbClr val="000000"/>
                </a:solidFill>
                <a:latin typeface="Courier New" pitchFamily="49" charset="0"/>
              </a:rPr>
              <a:t>(</a:t>
            </a:r>
            <a:r>
              <a:rPr lang="en-US" sz="2400" i="1" dirty="0" err="1" smtClean="0">
                <a:solidFill>
                  <a:srgbClr val="000000"/>
                </a:solidFill>
                <a:latin typeface="Courier New" pitchFamily="49" charset="0"/>
              </a:rPr>
              <a:t>value,value</a:t>
            </a:r>
            <a:r>
              <a:rPr lang="en-US" sz="2400" i="1" dirty="0" smtClean="0">
                <a:solidFill>
                  <a:srgbClr val="000000"/>
                </a:solidFill>
                <a:latin typeface="Courier New" pitchFamily="49" charset="0"/>
              </a:rPr>
              <a:t>, ...</a:t>
            </a:r>
            <a:r>
              <a:rPr lang="en-US" sz="2400" dirty="0" smtClean="0">
                <a:solidFill>
                  <a:srgbClr val="000000"/>
                </a:solidFill>
                <a:latin typeface="Courier New" pitchFamily="49" charset="0"/>
              </a:rPr>
              <a:t>)</a:t>
            </a:r>
            <a:r>
              <a:rPr lang="en-US" sz="2400" i="1" dirty="0" smtClean="0">
                <a:solidFill>
                  <a:srgbClr val="000000"/>
                </a:solidFill>
                <a:latin typeface="Courier New" pitchFamily="49" charset="0"/>
              </a:rPr>
              <a:t>;</a:t>
            </a:r>
            <a:endParaRPr lang="en-US" sz="2400" i="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609600" y="2209800"/>
            <a:ext cx="8077199" cy="3733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60" name="Rectangle 4"/>
          <p:cNvSpPr>
            <a:spLocks noGrp="1" noChangeArrowheads="1"/>
          </p:cNvSpPr>
          <p:nvPr>
            <p:ph idx="1"/>
          </p:nvPr>
        </p:nvSpPr>
        <p:spPr>
          <a:xfrm>
            <a:off x="860425" y="1417638"/>
            <a:ext cx="7385050" cy="904875"/>
          </a:xfrm>
          <a:noFill/>
          <a:ln/>
        </p:spPr>
        <p:txBody>
          <a:bodyPr>
            <a:normAutofit/>
          </a:bodyPr>
          <a:lstStyle/>
          <a:p>
            <a:r>
              <a:rPr lang="en-US" dirty="0" smtClean="0"/>
              <a:t>Inserting a row in </a:t>
            </a:r>
            <a:r>
              <a:rPr lang="en-US" dirty="0" err="1" smtClean="0"/>
              <a:t>emp</a:t>
            </a:r>
            <a:r>
              <a:rPr lang="en-US" dirty="0" smtClean="0"/>
              <a:t> table</a:t>
            </a:r>
            <a:endParaRPr lang="en-US" dirty="0"/>
          </a:p>
        </p:txBody>
      </p:sp>
      <p:sp>
        <p:nvSpPr>
          <p:cNvPr id="19459" name="Rectangle 3"/>
          <p:cNvSpPr>
            <a:spLocks noGrp="1" noChangeArrowheads="1"/>
          </p:cNvSpPr>
          <p:nvPr>
            <p:ph type="title"/>
          </p:nvPr>
        </p:nvSpPr>
        <p:spPr>
          <a:noFill/>
          <a:ln/>
        </p:spPr>
        <p:txBody>
          <a:bodyPr>
            <a:normAutofit/>
          </a:bodyPr>
          <a:lstStyle/>
          <a:p>
            <a:r>
              <a:rPr lang="en-US" dirty="0"/>
              <a:t>Inserting </a:t>
            </a:r>
            <a:r>
              <a:rPr lang="en-US" dirty="0" smtClean="0"/>
              <a:t>Values</a:t>
            </a:r>
            <a:endParaRPr lang="en-US" dirty="0"/>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685800" y="2286000"/>
            <a:ext cx="8001000" cy="3200399"/>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2000" dirty="0">
                <a:solidFill>
                  <a:srgbClr val="000000"/>
                </a:solidFill>
                <a:latin typeface="Courier New" pitchFamily="49" charset="0"/>
              </a:rPr>
              <a:t>SQL&gt; INSERT INTO	</a:t>
            </a:r>
            <a:r>
              <a:rPr lang="en-US" sz="2000" dirty="0" err="1">
                <a:solidFill>
                  <a:srgbClr val="000000"/>
                </a:solidFill>
                <a:latin typeface="Courier New" pitchFamily="49" charset="0"/>
              </a:rPr>
              <a:t>emp</a:t>
            </a:r>
            <a:r>
              <a:rPr lang="en-US" sz="2000" dirty="0">
                <a:solidFill>
                  <a:srgbClr val="000000"/>
                </a:solidFill>
                <a:latin typeface="Courier New" pitchFamily="49" charset="0"/>
              </a:rPr>
              <a:t> (</a:t>
            </a:r>
            <a:r>
              <a:rPr lang="en-US" sz="2000" dirty="0" err="1">
                <a:solidFill>
                  <a:srgbClr val="000000"/>
                </a:solidFill>
                <a:latin typeface="Courier New" pitchFamily="49" charset="0"/>
              </a:rPr>
              <a:t>empno</a:t>
            </a:r>
            <a:r>
              <a:rPr lang="en-US" sz="2000" dirty="0">
                <a:solidFill>
                  <a:srgbClr val="000000"/>
                </a:solidFill>
                <a:latin typeface="Courier New" pitchFamily="49" charset="0"/>
              </a:rPr>
              <a:t>, </a:t>
            </a:r>
            <a:r>
              <a:rPr lang="en-US" sz="2000" dirty="0" err="1">
                <a:solidFill>
                  <a:srgbClr val="000000"/>
                </a:solidFill>
                <a:latin typeface="Courier New" pitchFamily="49" charset="0"/>
              </a:rPr>
              <a:t>ename</a:t>
            </a:r>
            <a:r>
              <a:rPr lang="en-US" sz="2000" dirty="0">
                <a:solidFill>
                  <a:srgbClr val="000000"/>
                </a:solidFill>
                <a:latin typeface="Courier New" pitchFamily="49" charset="0"/>
              </a:rPr>
              <a:t>, job,</a:t>
            </a:r>
          </a:p>
          <a:p>
            <a:pPr algn="l">
              <a:lnSpc>
                <a:spcPct val="100000"/>
              </a:lnSpc>
              <a:spcBef>
                <a:spcPct val="0"/>
              </a:spcBef>
              <a:tabLst>
                <a:tab pos="1200150" algn="l"/>
              </a:tabLst>
            </a:pPr>
            <a:r>
              <a:rPr lang="en-US" sz="2000" dirty="0">
                <a:solidFill>
                  <a:srgbClr val="000000"/>
                </a:solidFill>
                <a:latin typeface="Courier New" pitchFamily="49" charset="0"/>
              </a:rPr>
              <a:t>  2			mgr, </a:t>
            </a:r>
            <a:r>
              <a:rPr lang="en-US" sz="2000" dirty="0" err="1">
                <a:solidFill>
                  <a:srgbClr val="000000"/>
                </a:solidFill>
                <a:latin typeface="Courier New" pitchFamily="49" charset="0"/>
              </a:rPr>
              <a:t>hiredate</a:t>
            </a:r>
            <a:r>
              <a:rPr lang="en-US" sz="2000" dirty="0">
                <a:solidFill>
                  <a:srgbClr val="000000"/>
                </a:solidFill>
                <a:latin typeface="Courier New" pitchFamily="49" charset="0"/>
              </a:rPr>
              <a:t>,</a:t>
            </a:r>
            <a:r>
              <a:rPr lang="en-US" sz="2000" dirty="0">
                <a:solidFill>
                  <a:srgbClr val="000000"/>
                </a:solidFill>
                <a:latin typeface="Courier New" pitchFamily="49" charset="0"/>
              </a:rPr>
              <a:t> </a:t>
            </a:r>
            <a:r>
              <a:rPr lang="en-US" sz="2000" dirty="0" err="1">
                <a:solidFill>
                  <a:srgbClr val="000000"/>
                </a:solidFill>
                <a:latin typeface="Courier New" pitchFamily="49" charset="0"/>
              </a:rPr>
              <a:t>sal</a:t>
            </a:r>
            <a:r>
              <a:rPr lang="en-US" sz="2000" dirty="0">
                <a:solidFill>
                  <a:srgbClr val="000000"/>
                </a:solidFill>
                <a:latin typeface="Courier New" pitchFamily="49" charset="0"/>
              </a:rPr>
              <a:t>, </a:t>
            </a:r>
            <a:r>
              <a:rPr lang="en-US" sz="2000" dirty="0" err="1">
                <a:solidFill>
                  <a:srgbClr val="000000"/>
                </a:solidFill>
                <a:latin typeface="Courier New" pitchFamily="49" charset="0"/>
              </a:rPr>
              <a:t>comm</a:t>
            </a:r>
            <a:r>
              <a:rPr lang="en-US" sz="2000" dirty="0">
                <a:solidFill>
                  <a:srgbClr val="000000"/>
                </a:solidFill>
                <a:latin typeface="Courier New" pitchFamily="49" charset="0"/>
              </a:rPr>
              <a:t>,</a:t>
            </a:r>
          </a:p>
          <a:p>
            <a:pPr algn="l">
              <a:lnSpc>
                <a:spcPct val="100000"/>
              </a:lnSpc>
              <a:spcBef>
                <a:spcPct val="0"/>
              </a:spcBef>
              <a:tabLst>
                <a:tab pos="1200150" algn="l"/>
              </a:tabLst>
            </a:pPr>
            <a:r>
              <a:rPr lang="en-US" sz="2000" dirty="0">
                <a:solidFill>
                  <a:srgbClr val="000000"/>
                </a:solidFill>
                <a:latin typeface="Courier New" pitchFamily="49" charset="0"/>
              </a:rPr>
              <a:t>  3			</a:t>
            </a:r>
            <a:r>
              <a:rPr lang="en-US" sz="2000" dirty="0" err="1">
                <a:solidFill>
                  <a:srgbClr val="000000"/>
                </a:solidFill>
                <a:latin typeface="Courier New" pitchFamily="49" charset="0"/>
              </a:rPr>
              <a:t>deptno</a:t>
            </a:r>
            <a:r>
              <a:rPr lang="en-US" sz="2000" dirty="0">
                <a:solidFill>
                  <a:srgbClr val="000000"/>
                </a:solidFill>
                <a:latin typeface="Courier New" pitchFamily="49" charset="0"/>
              </a:rPr>
              <a:t>)</a:t>
            </a:r>
          </a:p>
          <a:p>
            <a:pPr algn="l">
              <a:lnSpc>
                <a:spcPct val="100000"/>
              </a:lnSpc>
              <a:spcBef>
                <a:spcPct val="0"/>
              </a:spcBef>
              <a:tabLst>
                <a:tab pos="1200150" algn="l"/>
              </a:tabLst>
            </a:pPr>
            <a:r>
              <a:rPr lang="en-US" sz="2000" dirty="0">
                <a:solidFill>
                  <a:srgbClr val="000000"/>
                </a:solidFill>
                <a:latin typeface="Courier New" pitchFamily="49" charset="0"/>
              </a:rPr>
              <a:t>  4  VALUES		(7196, 'GREEN', 'SALESMAN',</a:t>
            </a:r>
          </a:p>
          <a:p>
            <a:pPr algn="l">
              <a:lnSpc>
                <a:spcPct val="100000"/>
              </a:lnSpc>
              <a:spcBef>
                <a:spcPct val="0"/>
              </a:spcBef>
              <a:tabLst>
                <a:tab pos="1200150" algn="l"/>
              </a:tabLst>
            </a:pPr>
            <a:r>
              <a:rPr lang="en-US" sz="2000" dirty="0">
                <a:solidFill>
                  <a:srgbClr val="000000"/>
                </a:solidFill>
                <a:latin typeface="Courier New" pitchFamily="49" charset="0"/>
              </a:rPr>
              <a:t>  5			7782, </a:t>
            </a:r>
            <a:r>
              <a:rPr lang="en-US" sz="2000" dirty="0" smtClean="0">
                <a:solidFill>
                  <a:srgbClr val="000000"/>
                </a:solidFill>
                <a:latin typeface="Courier New" pitchFamily="49" charset="0"/>
              </a:rPr>
              <a:t>’01-Aug-2016’</a:t>
            </a:r>
            <a:r>
              <a:rPr lang="en-US" sz="2000" dirty="0" smtClean="0">
                <a:solidFill>
                  <a:srgbClr val="000000"/>
                </a:solidFill>
                <a:latin typeface="Courier New" pitchFamily="49" charset="0"/>
              </a:rPr>
              <a:t>, </a:t>
            </a:r>
            <a:r>
              <a:rPr lang="en-US" sz="2000" dirty="0">
                <a:solidFill>
                  <a:srgbClr val="000000"/>
                </a:solidFill>
                <a:latin typeface="Courier New" pitchFamily="49" charset="0"/>
              </a:rPr>
              <a:t>2000, NULL,</a:t>
            </a:r>
          </a:p>
          <a:p>
            <a:pPr algn="l">
              <a:lnSpc>
                <a:spcPct val="100000"/>
              </a:lnSpc>
              <a:spcBef>
                <a:spcPct val="0"/>
              </a:spcBef>
              <a:tabLst>
                <a:tab pos="1200150" algn="l"/>
              </a:tabLst>
            </a:pPr>
            <a:r>
              <a:rPr lang="en-US" sz="2000" dirty="0">
                <a:solidFill>
                  <a:srgbClr val="000000"/>
                </a:solidFill>
                <a:latin typeface="Courier New" pitchFamily="49" charset="0"/>
              </a:rPr>
              <a:t>  </a:t>
            </a:r>
            <a:r>
              <a:rPr lang="en-US" sz="2000" dirty="0" smtClean="0">
                <a:solidFill>
                  <a:srgbClr val="000000"/>
                </a:solidFill>
                <a:latin typeface="Courier New" pitchFamily="49" charset="0"/>
              </a:rPr>
              <a:t>6</a:t>
            </a:r>
          </a:p>
          <a:p>
            <a:pPr algn="l">
              <a:lnSpc>
                <a:spcPct val="100000"/>
              </a:lnSpc>
              <a:spcBef>
                <a:spcPct val="0"/>
              </a:spcBef>
              <a:tabLst>
                <a:tab pos="1200150" algn="l"/>
              </a:tabLst>
            </a:pPr>
            <a:r>
              <a:rPr lang="en-US" sz="2000" dirty="0">
                <a:solidFill>
                  <a:srgbClr val="000000"/>
                </a:solidFill>
                <a:latin typeface="Courier New" pitchFamily="49" charset="0"/>
              </a:rPr>
              <a:t>			10);</a:t>
            </a:r>
          </a:p>
          <a:p>
            <a:pPr algn="l">
              <a:lnSpc>
                <a:spcPct val="100000"/>
              </a:lnSpc>
              <a:spcBef>
                <a:spcPct val="0"/>
              </a:spcBef>
              <a:tabLst>
                <a:tab pos="1200150" algn="l"/>
              </a:tabLst>
            </a:pPr>
            <a:r>
              <a:rPr lang="en-US" sz="2000" dirty="0">
                <a:solidFill>
                  <a:srgbClr val="FF3300"/>
                </a:solidFill>
                <a:effectLst>
                  <a:outerShdw blurRad="38100" dist="38100" dir="2700000" algn="tl">
                    <a:srgbClr val="000000"/>
                  </a:outerShdw>
                </a:effectLst>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609601" y="2741612"/>
            <a:ext cx="8305800" cy="2516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60" name="Rectangle 4"/>
          <p:cNvSpPr>
            <a:spLocks noGrp="1" noChangeArrowheads="1"/>
          </p:cNvSpPr>
          <p:nvPr>
            <p:ph idx="1"/>
          </p:nvPr>
        </p:nvSpPr>
        <p:spPr>
          <a:xfrm>
            <a:off x="860425" y="1417638"/>
            <a:ext cx="7385050" cy="904875"/>
          </a:xfrm>
          <a:noFill/>
          <a:ln/>
        </p:spPr>
        <p:txBody>
          <a:bodyPr>
            <a:normAutofit lnSpcReduction="10000"/>
          </a:bodyPr>
          <a:lstStyle/>
          <a:p>
            <a:r>
              <a:rPr lang="en-US" dirty="0"/>
              <a:t>The SYSDATE function records the current date and time.</a:t>
            </a:r>
          </a:p>
        </p:txBody>
      </p:sp>
      <p:sp>
        <p:nvSpPr>
          <p:cNvPr id="19459" name="Rectangle 3"/>
          <p:cNvSpPr>
            <a:spLocks noGrp="1" noChangeArrowheads="1"/>
          </p:cNvSpPr>
          <p:nvPr>
            <p:ph type="title"/>
          </p:nvPr>
        </p:nvSpPr>
        <p:spPr>
          <a:noFill/>
          <a:ln/>
        </p:spPr>
        <p:txBody>
          <a:bodyPr/>
          <a:lstStyle/>
          <a:p>
            <a:r>
              <a:rPr lang="en-US"/>
              <a:t>Inserting Special Values</a:t>
            </a:r>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884238" y="2362200"/>
            <a:ext cx="7313612" cy="304800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2000" dirty="0">
                <a:solidFill>
                  <a:srgbClr val="000000"/>
                </a:solidFill>
                <a:latin typeface="Courier New" pitchFamily="49" charset="0"/>
              </a:rPr>
              <a:t>SQL&gt; INSERT INTO	</a:t>
            </a:r>
            <a:r>
              <a:rPr lang="en-US" sz="2000" dirty="0" err="1">
                <a:solidFill>
                  <a:srgbClr val="000000"/>
                </a:solidFill>
                <a:latin typeface="Courier New" pitchFamily="49" charset="0"/>
              </a:rPr>
              <a:t>emp</a:t>
            </a:r>
            <a:r>
              <a:rPr lang="en-US" sz="2000" dirty="0">
                <a:solidFill>
                  <a:srgbClr val="000000"/>
                </a:solidFill>
                <a:latin typeface="Courier New" pitchFamily="49" charset="0"/>
              </a:rPr>
              <a:t> (</a:t>
            </a:r>
            <a:r>
              <a:rPr lang="en-US" sz="2000" dirty="0" err="1">
                <a:solidFill>
                  <a:srgbClr val="000000"/>
                </a:solidFill>
                <a:latin typeface="Courier New" pitchFamily="49" charset="0"/>
              </a:rPr>
              <a:t>empno</a:t>
            </a:r>
            <a:r>
              <a:rPr lang="en-US" sz="2000" dirty="0">
                <a:solidFill>
                  <a:srgbClr val="000000"/>
                </a:solidFill>
                <a:latin typeface="Courier New" pitchFamily="49" charset="0"/>
              </a:rPr>
              <a:t>, </a:t>
            </a:r>
            <a:r>
              <a:rPr lang="en-US" sz="2000" dirty="0" err="1">
                <a:solidFill>
                  <a:srgbClr val="000000"/>
                </a:solidFill>
                <a:latin typeface="Courier New" pitchFamily="49" charset="0"/>
              </a:rPr>
              <a:t>ename</a:t>
            </a:r>
            <a:r>
              <a:rPr lang="en-US" sz="2000" dirty="0">
                <a:solidFill>
                  <a:srgbClr val="000000"/>
                </a:solidFill>
                <a:latin typeface="Courier New" pitchFamily="49" charset="0"/>
              </a:rPr>
              <a:t>, job,</a:t>
            </a:r>
          </a:p>
          <a:p>
            <a:pPr algn="l">
              <a:lnSpc>
                <a:spcPct val="100000"/>
              </a:lnSpc>
              <a:spcBef>
                <a:spcPct val="0"/>
              </a:spcBef>
              <a:tabLst>
                <a:tab pos="1200150" algn="l"/>
              </a:tabLst>
            </a:pPr>
            <a:r>
              <a:rPr lang="en-US" sz="2000" dirty="0">
                <a:solidFill>
                  <a:srgbClr val="000000"/>
                </a:solidFill>
                <a:latin typeface="Courier New" pitchFamily="49" charset="0"/>
              </a:rPr>
              <a:t>  2			mgr, </a:t>
            </a:r>
            <a:r>
              <a:rPr lang="en-US" sz="2000" dirty="0" err="1">
                <a:solidFill>
                  <a:srgbClr val="000000"/>
                </a:solidFill>
                <a:latin typeface="Courier New" pitchFamily="49" charset="0"/>
              </a:rPr>
              <a:t>hiredate</a:t>
            </a:r>
            <a:r>
              <a:rPr lang="en-US" sz="2000" dirty="0">
                <a:solidFill>
                  <a:srgbClr val="000000"/>
                </a:solidFill>
                <a:latin typeface="Courier New" pitchFamily="49" charset="0"/>
              </a:rPr>
              <a:t>, </a:t>
            </a:r>
            <a:r>
              <a:rPr lang="en-US" sz="2000" dirty="0" err="1">
                <a:solidFill>
                  <a:srgbClr val="000000"/>
                </a:solidFill>
                <a:latin typeface="Courier New" pitchFamily="49" charset="0"/>
              </a:rPr>
              <a:t>sal</a:t>
            </a:r>
            <a:r>
              <a:rPr lang="en-US" sz="2000" dirty="0">
                <a:solidFill>
                  <a:srgbClr val="000000"/>
                </a:solidFill>
                <a:latin typeface="Courier New" pitchFamily="49" charset="0"/>
              </a:rPr>
              <a:t>, </a:t>
            </a:r>
            <a:r>
              <a:rPr lang="en-US" sz="2000" dirty="0" err="1">
                <a:solidFill>
                  <a:srgbClr val="000000"/>
                </a:solidFill>
                <a:latin typeface="Courier New" pitchFamily="49" charset="0"/>
              </a:rPr>
              <a:t>comm</a:t>
            </a:r>
            <a:r>
              <a:rPr lang="en-US" sz="2000" dirty="0">
                <a:solidFill>
                  <a:srgbClr val="000000"/>
                </a:solidFill>
                <a:latin typeface="Courier New" pitchFamily="49" charset="0"/>
              </a:rPr>
              <a:t>,</a:t>
            </a:r>
          </a:p>
          <a:p>
            <a:pPr algn="l">
              <a:lnSpc>
                <a:spcPct val="100000"/>
              </a:lnSpc>
              <a:spcBef>
                <a:spcPct val="0"/>
              </a:spcBef>
              <a:tabLst>
                <a:tab pos="1200150" algn="l"/>
              </a:tabLst>
            </a:pPr>
            <a:r>
              <a:rPr lang="en-US" sz="2000" dirty="0">
                <a:solidFill>
                  <a:srgbClr val="000000"/>
                </a:solidFill>
                <a:latin typeface="Courier New" pitchFamily="49" charset="0"/>
              </a:rPr>
              <a:t>  3			</a:t>
            </a:r>
            <a:r>
              <a:rPr lang="en-US" sz="2000" dirty="0" err="1">
                <a:solidFill>
                  <a:srgbClr val="000000"/>
                </a:solidFill>
                <a:latin typeface="Courier New" pitchFamily="49" charset="0"/>
              </a:rPr>
              <a:t>deptno</a:t>
            </a:r>
            <a:r>
              <a:rPr lang="en-US" sz="2000" dirty="0">
                <a:solidFill>
                  <a:srgbClr val="000000"/>
                </a:solidFill>
                <a:latin typeface="Courier New" pitchFamily="49" charset="0"/>
              </a:rPr>
              <a:t>)</a:t>
            </a:r>
          </a:p>
          <a:p>
            <a:pPr algn="l">
              <a:lnSpc>
                <a:spcPct val="100000"/>
              </a:lnSpc>
              <a:spcBef>
                <a:spcPct val="0"/>
              </a:spcBef>
              <a:tabLst>
                <a:tab pos="1200150" algn="l"/>
              </a:tabLst>
            </a:pPr>
            <a:r>
              <a:rPr lang="en-US" sz="2000" dirty="0">
                <a:solidFill>
                  <a:srgbClr val="000000"/>
                </a:solidFill>
                <a:latin typeface="Courier New" pitchFamily="49" charset="0"/>
              </a:rPr>
              <a:t>  4  VALUES		(7196, 'GREEN', 'SALESMAN',</a:t>
            </a:r>
          </a:p>
          <a:p>
            <a:pPr algn="l">
              <a:lnSpc>
                <a:spcPct val="100000"/>
              </a:lnSpc>
              <a:spcBef>
                <a:spcPct val="0"/>
              </a:spcBef>
              <a:tabLst>
                <a:tab pos="1200150" algn="l"/>
              </a:tabLst>
            </a:pPr>
            <a:r>
              <a:rPr lang="en-US" sz="2000" dirty="0">
                <a:solidFill>
                  <a:srgbClr val="000000"/>
                </a:solidFill>
                <a:latin typeface="Courier New" pitchFamily="49" charset="0"/>
              </a:rPr>
              <a:t>  5			7782, SYSDATE, 2000, NULL,</a:t>
            </a:r>
          </a:p>
          <a:p>
            <a:pPr algn="l">
              <a:lnSpc>
                <a:spcPct val="100000"/>
              </a:lnSpc>
              <a:spcBef>
                <a:spcPct val="0"/>
              </a:spcBef>
              <a:tabLst>
                <a:tab pos="1200150" algn="l"/>
              </a:tabLst>
            </a:pPr>
            <a:r>
              <a:rPr lang="en-US" sz="2000" dirty="0">
                <a:solidFill>
                  <a:srgbClr val="000000"/>
                </a:solidFill>
                <a:latin typeface="Courier New" pitchFamily="49" charset="0"/>
              </a:rPr>
              <a:t>  6			10);</a:t>
            </a:r>
          </a:p>
          <a:p>
            <a:pPr algn="l">
              <a:lnSpc>
                <a:spcPct val="100000"/>
              </a:lnSpc>
              <a:spcBef>
                <a:spcPct val="0"/>
              </a:spcBef>
              <a:tabLst>
                <a:tab pos="1200150" algn="l"/>
              </a:tabLst>
            </a:pPr>
            <a:r>
              <a:rPr lang="en-US" sz="2000" dirty="0">
                <a:solidFill>
                  <a:srgbClr val="FF3300"/>
                </a:solidFill>
                <a:effectLst>
                  <a:outerShdw blurRad="38100" dist="38100" dir="2700000" algn="tl">
                    <a:srgbClr val="000000"/>
                  </a:outerShdw>
                </a:effectLst>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17575" y="1730375"/>
            <a:ext cx="7921625" cy="2155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07" name="Rectangle 3"/>
          <p:cNvSpPr>
            <a:spLocks noChangeArrowheads="1"/>
          </p:cNvSpPr>
          <p:nvPr/>
        </p:nvSpPr>
        <p:spPr bwMode="blackWhite">
          <a:xfrm>
            <a:off x="923925" y="446597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21509" name="Rectangle 5"/>
          <p:cNvSpPr>
            <a:spLocks noGrp="1" noChangeArrowheads="1"/>
          </p:cNvSpPr>
          <p:nvPr>
            <p:ph idx="1"/>
          </p:nvPr>
        </p:nvSpPr>
        <p:spPr>
          <a:xfrm>
            <a:off x="860425" y="1219200"/>
            <a:ext cx="7385050" cy="498475"/>
          </a:xfrm>
          <a:noFill/>
          <a:ln/>
        </p:spPr>
        <p:txBody>
          <a:bodyPr/>
          <a:lstStyle/>
          <a:p>
            <a:pPr lvl="1">
              <a:buFont typeface="Wingdings" pitchFamily="2" charset="2"/>
              <a:buChar char="Ø"/>
            </a:pPr>
            <a:r>
              <a:rPr lang="en-US" dirty="0"/>
              <a:t>Add a new employee.</a:t>
            </a:r>
          </a:p>
        </p:txBody>
      </p:sp>
      <p:sp>
        <p:nvSpPr>
          <p:cNvPr id="21508" name="Rectangle 4"/>
          <p:cNvSpPr>
            <a:spLocks noGrp="1" noChangeArrowheads="1"/>
          </p:cNvSpPr>
          <p:nvPr>
            <p:ph type="title"/>
          </p:nvPr>
        </p:nvSpPr>
        <p:spPr>
          <a:xfrm>
            <a:off x="457200" y="274638"/>
            <a:ext cx="8229600" cy="868362"/>
          </a:xfrm>
          <a:noFill/>
          <a:ln/>
        </p:spPr>
        <p:txBody>
          <a:bodyPr/>
          <a:lstStyle/>
          <a:p>
            <a:r>
              <a:rPr lang="en-US" dirty="0"/>
              <a:t>Inserting Specific Date Values</a:t>
            </a:r>
          </a:p>
        </p:txBody>
      </p:sp>
      <p:sp>
        <p:nvSpPr>
          <p:cNvPr id="21510" name="Rectangle 6"/>
          <p:cNvSpPr>
            <a:spLocks noChangeArrowheads="1"/>
          </p:cNvSpPr>
          <p:nvPr/>
        </p:nvSpPr>
        <p:spPr bwMode="ltGray">
          <a:xfrm>
            <a:off x="3275013" y="2798763"/>
            <a:ext cx="4619625"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1"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896938" y="2547938"/>
            <a:ext cx="7789862" cy="728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VALUES      (2296,'AROMANO','SALESMAN',7782,</a:t>
            </a:r>
          </a:p>
          <a:p>
            <a:pPr algn="l">
              <a:lnSpc>
                <a:spcPct val="100000"/>
              </a:lnSpc>
              <a:spcBef>
                <a:spcPct val="0"/>
              </a:spcBef>
              <a:tabLst>
                <a:tab pos="1200150" algn="l"/>
              </a:tabLst>
            </a:pPr>
            <a:r>
              <a:rPr lang="en-US" sz="1800" dirty="0">
                <a:solidFill>
                  <a:srgbClr val="000000"/>
                </a:solidFill>
                <a:latin typeface="Courier New" pitchFamily="49" charset="0"/>
              </a:rPr>
              <a:t>  3		    TO_DATE('FEB 3, 97', 'MON DD, YY'),</a:t>
            </a:r>
          </a:p>
          <a:p>
            <a:pPr algn="l">
              <a:lnSpc>
                <a:spcPct val="100000"/>
              </a:lnSpc>
              <a:spcBef>
                <a:spcPct val="0"/>
              </a:spcBef>
              <a:tabLst>
                <a:tab pos="1200150" algn="l"/>
              </a:tabLst>
            </a:pPr>
            <a:r>
              <a:rPr lang="en-US" sz="1800" dirty="0">
                <a:solidFill>
                  <a:srgbClr val="000000"/>
                </a:solidFill>
                <a:latin typeface="Courier New" pitchFamily="49" charset="0"/>
              </a:rPr>
              <a:t>  4		    1300, NULL, 10);</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1514" name="Rectangle 10"/>
          <p:cNvSpPr>
            <a:spLocks noChangeArrowheads="1"/>
          </p:cNvSpPr>
          <p:nvPr/>
        </p:nvSpPr>
        <p:spPr bwMode="blackWhite">
          <a:xfrm>
            <a:off x="928688" y="4418013"/>
            <a:ext cx="7759700" cy="91598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dirty="0">
                <a:solidFill>
                  <a:srgbClr val="000000"/>
                </a:solidFill>
                <a:latin typeface="Courier New" pitchFamily="49" charset="0"/>
              </a:rPr>
              <a:t>EMPNO ENAME   JOB      MGR   HIREDATE  SAL COMM DEPTNO</a:t>
            </a:r>
          </a:p>
          <a:p>
            <a:pPr algn="l">
              <a:lnSpc>
                <a:spcPct val="100000"/>
              </a:lnSpc>
              <a:spcBef>
                <a:spcPct val="0"/>
              </a:spcBef>
              <a:tabLst>
                <a:tab pos="1200150" algn="l"/>
              </a:tabLst>
            </a:pPr>
            <a:r>
              <a:rPr lang="en-US" sz="1800" dirty="0">
                <a:solidFill>
                  <a:srgbClr val="000000"/>
                </a:solidFill>
                <a:latin typeface="Courier New" pitchFamily="49" charset="0"/>
              </a:rPr>
              <a:t>----- ------- -------- ---- --------- ---- ---- ------</a:t>
            </a:r>
          </a:p>
          <a:p>
            <a:pPr algn="l">
              <a:lnSpc>
                <a:spcPct val="100000"/>
              </a:lnSpc>
              <a:spcBef>
                <a:spcPct val="0"/>
              </a:spcBef>
              <a:tabLst>
                <a:tab pos="1200150" algn="l"/>
              </a:tabLst>
            </a:pPr>
            <a:r>
              <a:rPr lang="en-US" sz="1800" dirty="0">
                <a:solidFill>
                  <a:srgbClr val="000000"/>
                </a:solidFill>
                <a:latin typeface="Courier New" pitchFamily="49" charset="0"/>
              </a:rPr>
              <a:t> 2296 AROMANO SALESMAN 7782 03-FEB-97 1300          10</a:t>
            </a:r>
          </a:p>
        </p:txBody>
      </p:sp>
      <p:sp>
        <p:nvSpPr>
          <p:cNvPr id="11" name="Rectangle 5"/>
          <p:cNvSpPr txBox="1">
            <a:spLocks noChangeArrowheads="1"/>
          </p:cNvSpPr>
          <p:nvPr/>
        </p:nvSpPr>
        <p:spPr>
          <a:xfrm>
            <a:off x="539750" y="3997325"/>
            <a:ext cx="7385050" cy="498475"/>
          </a:xfrm>
          <a:prstGeom prst="rect">
            <a:avLst/>
          </a:prstGeom>
          <a:noFill/>
          <a:ln/>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Wingdings" pitchFamily="2" charset="2"/>
              <a:buChar char="Ø"/>
              <a:tabLst/>
              <a:defRPr/>
            </a:pPr>
            <a:r>
              <a:rPr lang="en-US" sz="2300" b="0" dirty="0" smtClean="0">
                <a:solidFill>
                  <a:schemeClr val="tx1"/>
                </a:solidFill>
                <a:latin typeface="+mn-lt"/>
              </a:rPr>
              <a:t>Verification</a:t>
            </a: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up)">
                                      <p:cBhvr>
                                        <p:cTn id="11"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4563" y="4202113"/>
            <a:ext cx="7510462" cy="1625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25513" y="2760663"/>
            <a:ext cx="7510462" cy="987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3557" name="Rectangle 5"/>
          <p:cNvSpPr>
            <a:spLocks noGrp="1" noChangeArrowheads="1"/>
          </p:cNvSpPr>
          <p:nvPr>
            <p:ph idx="1"/>
          </p:nvPr>
        </p:nvSpPr>
        <p:spPr>
          <a:xfrm>
            <a:off x="860425" y="1795463"/>
            <a:ext cx="7385050" cy="904875"/>
          </a:xfrm>
          <a:noFill/>
          <a:ln/>
        </p:spPr>
        <p:txBody>
          <a:bodyPr>
            <a:normAutofit lnSpcReduction="10000"/>
          </a:bodyPr>
          <a:lstStyle/>
          <a:p>
            <a:r>
              <a:rPr lang="en-US"/>
              <a:t>Create an interactive script by using SQL*Plus substitution parameters.</a:t>
            </a:r>
          </a:p>
        </p:txBody>
      </p:sp>
      <p:sp>
        <p:nvSpPr>
          <p:cNvPr id="23556" name="Rectangle 4"/>
          <p:cNvSpPr>
            <a:spLocks noGrp="1" noChangeArrowheads="1"/>
          </p:cNvSpPr>
          <p:nvPr>
            <p:ph type="title"/>
          </p:nvPr>
        </p:nvSpPr>
        <p:spPr>
          <a:noFill/>
          <a:ln/>
        </p:spPr>
        <p:txBody>
          <a:bodyPr>
            <a:normAutofit fontScale="90000"/>
          </a:bodyPr>
          <a:lstStyle/>
          <a:p>
            <a:r>
              <a:rPr lang="en-US" dirty="0"/>
              <a:t>Inserting Values by Using Substitution Variables</a:t>
            </a:r>
          </a:p>
        </p:txBody>
      </p:sp>
      <p:grpSp>
        <p:nvGrpSpPr>
          <p:cNvPr id="23560" name="Group 8"/>
          <p:cNvGrpSpPr>
            <a:grpSpLocks/>
          </p:cNvGrpSpPr>
          <p:nvPr/>
        </p:nvGrpSpPr>
        <p:grpSpPr bwMode="auto">
          <a:xfrm>
            <a:off x="3087688" y="3125788"/>
            <a:ext cx="2782887" cy="1414462"/>
            <a:chOff x="1945" y="1969"/>
            <a:chExt cx="1753" cy="891"/>
          </a:xfrm>
        </p:grpSpPr>
        <p:sp>
          <p:nvSpPr>
            <p:cNvPr id="23558" name="Rectangle 6"/>
            <p:cNvSpPr>
              <a:spLocks noChangeArrowheads="1"/>
            </p:cNvSpPr>
            <p:nvPr/>
          </p:nvSpPr>
          <p:spPr bwMode="ltGray">
            <a:xfrm>
              <a:off x="2376" y="1969"/>
              <a:ext cx="1322" cy="18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ltGray">
            <a:xfrm>
              <a:off x="1945" y="2687"/>
              <a:ext cx="1322" cy="173"/>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23563" name="Group 11"/>
          <p:cNvGrpSpPr>
            <a:grpSpLocks/>
          </p:cNvGrpSpPr>
          <p:nvPr/>
        </p:nvGrpSpPr>
        <p:grpSpPr bwMode="auto">
          <a:xfrm>
            <a:off x="3095625" y="3424238"/>
            <a:ext cx="3163888" cy="1404937"/>
            <a:chOff x="1950" y="2157"/>
            <a:chExt cx="1993" cy="885"/>
          </a:xfrm>
        </p:grpSpPr>
        <p:sp>
          <p:nvSpPr>
            <p:cNvPr id="23561" name="Rectangle 9"/>
            <p:cNvSpPr>
              <a:spLocks noChangeArrowheads="1"/>
            </p:cNvSpPr>
            <p:nvPr/>
          </p:nvSpPr>
          <p:spPr bwMode="ltGray">
            <a:xfrm>
              <a:off x="2374" y="2157"/>
              <a:ext cx="1569" cy="158"/>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3562" name="Rectangle 10"/>
            <p:cNvSpPr>
              <a:spLocks noChangeArrowheads="1"/>
            </p:cNvSpPr>
            <p:nvPr/>
          </p:nvSpPr>
          <p:spPr bwMode="ltGray">
            <a:xfrm>
              <a:off x="1950" y="2869"/>
              <a:ext cx="1475" cy="173"/>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23566" name="Group 14"/>
          <p:cNvGrpSpPr>
            <a:grpSpLocks/>
          </p:cNvGrpSpPr>
          <p:nvPr/>
        </p:nvGrpSpPr>
        <p:grpSpPr bwMode="auto">
          <a:xfrm>
            <a:off x="3094038" y="3406775"/>
            <a:ext cx="4908550" cy="1652588"/>
            <a:chOff x="1949" y="2146"/>
            <a:chExt cx="3092" cy="1041"/>
          </a:xfrm>
        </p:grpSpPr>
        <p:sp>
          <p:nvSpPr>
            <p:cNvPr id="23564" name="Rectangle 12"/>
            <p:cNvSpPr>
              <a:spLocks noChangeArrowheads="1"/>
            </p:cNvSpPr>
            <p:nvPr/>
          </p:nvSpPr>
          <p:spPr bwMode="ltGray">
            <a:xfrm>
              <a:off x="4105" y="2146"/>
              <a:ext cx="936" cy="159"/>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23565" name="Rectangle 13"/>
            <p:cNvSpPr>
              <a:spLocks noChangeArrowheads="1"/>
            </p:cNvSpPr>
            <p:nvPr/>
          </p:nvSpPr>
          <p:spPr bwMode="ltGray">
            <a:xfrm>
              <a:off x="1949" y="3040"/>
              <a:ext cx="850" cy="147"/>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23567" name="Rectangle 15"/>
          <p:cNvSpPr>
            <a:spLocks noChangeArrowheads="1"/>
          </p:cNvSpPr>
          <p:nvPr/>
        </p:nvSpPr>
        <p:spPr bwMode="blackWhite">
          <a:xfrm>
            <a:off x="912813" y="2654300"/>
            <a:ext cx="7535862"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dept (deptno, dname, loc)</a:t>
            </a:r>
          </a:p>
          <a:p>
            <a:pPr algn="l">
              <a:lnSpc>
                <a:spcPct val="100000"/>
              </a:lnSpc>
              <a:spcBef>
                <a:spcPct val="0"/>
              </a:spcBef>
              <a:tabLst>
                <a:tab pos="1200150" algn="l"/>
              </a:tabLst>
            </a:pPr>
            <a:r>
              <a:rPr lang="en-US" sz="1800">
                <a:solidFill>
                  <a:srgbClr val="000000"/>
                </a:solidFill>
                <a:latin typeface="Courier New" pitchFamily="49" charset="0"/>
              </a:rPr>
              <a:t>  2  VALUES	  	(&amp;department_id,</a:t>
            </a:r>
          </a:p>
          <a:p>
            <a:pPr algn="l">
              <a:lnSpc>
                <a:spcPct val="100000"/>
              </a:lnSpc>
              <a:spcBef>
                <a:spcPct val="0"/>
              </a:spcBef>
              <a:tabLst>
                <a:tab pos="1200150" algn="l"/>
              </a:tabLst>
            </a:pPr>
            <a:r>
              <a:rPr lang="en-US" sz="1800">
                <a:solidFill>
                  <a:srgbClr val="000000"/>
                </a:solidFill>
                <a:latin typeface="Courier New" pitchFamily="49" charset="0"/>
              </a:rPr>
              <a:t>  3                 '&amp;department_name', '&amp;location');</a:t>
            </a:r>
          </a:p>
        </p:txBody>
      </p:sp>
      <p:sp>
        <p:nvSpPr>
          <p:cNvPr id="23568" name="Rectangle 16"/>
          <p:cNvSpPr>
            <a:spLocks noChangeArrowheads="1"/>
          </p:cNvSpPr>
          <p:nvPr/>
        </p:nvSpPr>
        <p:spPr bwMode="blackWhite">
          <a:xfrm>
            <a:off x="928688" y="4206875"/>
            <a:ext cx="7485062" cy="14652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Enter value for department_id: </a:t>
            </a:r>
            <a:r>
              <a:rPr lang="en-US" sz="1800">
                <a:solidFill>
                  <a:srgbClr val="FF3300"/>
                </a:solidFill>
                <a:effectLst>
                  <a:outerShdw blurRad="38100" dist="38100" dir="2700000" algn="tl">
                    <a:srgbClr val="000000"/>
                  </a:outerShdw>
                </a:effectLst>
                <a:latin typeface="Courier New" pitchFamily="49" charset="0"/>
              </a:rPr>
              <a:t>80</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Enter value for department_name: </a:t>
            </a:r>
            <a:r>
              <a:rPr lang="en-US" sz="1800">
                <a:solidFill>
                  <a:srgbClr val="FF3300"/>
                </a:solidFill>
                <a:effectLst>
                  <a:outerShdw blurRad="38100" dist="38100" dir="2700000" algn="tl">
                    <a:srgbClr val="000000"/>
                  </a:outerShdw>
                </a:effectLst>
                <a:latin typeface="Courier New" pitchFamily="49" charset="0"/>
              </a:rPr>
              <a:t>EDUCATION</a:t>
            </a:r>
          </a:p>
          <a:p>
            <a:pPr algn="l">
              <a:lnSpc>
                <a:spcPct val="100000"/>
              </a:lnSpc>
              <a:spcBef>
                <a:spcPct val="0"/>
              </a:spcBef>
              <a:tabLst>
                <a:tab pos="1200150" algn="l"/>
              </a:tabLst>
            </a:pPr>
            <a:r>
              <a:rPr lang="en-US" sz="1800">
                <a:solidFill>
                  <a:srgbClr val="000000"/>
                </a:solidFill>
                <a:latin typeface="Courier New" pitchFamily="49" charset="0"/>
              </a:rPr>
              <a:t>Enter value for location: </a:t>
            </a:r>
            <a:r>
              <a:rPr lang="en-US" sz="1800">
                <a:solidFill>
                  <a:srgbClr val="FF3300"/>
                </a:solidFill>
                <a:effectLst>
                  <a:outerShdw blurRad="38100" dist="38100" dir="2700000" algn="tl">
                    <a:srgbClr val="000000"/>
                  </a:outerShdw>
                </a:effectLst>
                <a:latin typeface="Courier New" pitchFamily="49" charset="0"/>
              </a:rPr>
              <a:t>ATLANTA</a:t>
            </a:r>
            <a:endParaRPr lang="en-US" sz="1800">
              <a:solidFill>
                <a:srgbClr val="000000"/>
              </a:solidFill>
              <a:effectLst>
                <a:outerShdw blurRad="38100" dist="38100" dir="2700000" algn="tl">
                  <a:srgbClr val="FFFFFF"/>
                </a:outerShdw>
              </a:effectLst>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563"/>
                                        </p:tgtEl>
                                        <p:attrNameLst>
                                          <p:attrName>style.visibility</p:attrName>
                                        </p:attrNameLst>
                                      </p:cBhvr>
                                      <p:to>
                                        <p:strVal val="visible"/>
                                      </p:to>
                                    </p:set>
                                    <p:animEffect transition="in" filter="wipe(up)">
                                      <p:cBhvr>
                                        <p:cTn id="11" dur="500"/>
                                        <p:tgtEl>
                                          <p:spTgt spid="2356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566"/>
                                        </p:tgtEl>
                                        <p:attrNameLst>
                                          <p:attrName>style.visibility</p:attrName>
                                        </p:attrNameLst>
                                      </p:cBhvr>
                                      <p:to>
                                        <p:strVal val="visible"/>
                                      </p:to>
                                    </p:set>
                                    <p:animEffect transition="in" filter="wipe(up)">
                                      <p:cBhvr>
                                        <p:cTn id="15" dur="500"/>
                                        <p:tgtEl>
                                          <p:spTgt spid="2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6" name="Rectangle 4"/>
          <p:cNvSpPr>
            <a:spLocks noGrp="1" noChangeArrowheads="1"/>
          </p:cNvSpPr>
          <p:nvPr>
            <p:ph idx="1"/>
          </p:nvPr>
        </p:nvSpPr>
        <p:spPr>
          <a:xfrm>
            <a:off x="769938" y="1447801"/>
            <a:ext cx="7385050" cy="3428999"/>
          </a:xfrm>
          <a:noFill/>
          <a:ln/>
        </p:spPr>
        <p:txBody>
          <a:bodyPr>
            <a:normAutofit lnSpcReduction="10000"/>
          </a:bodyPr>
          <a:lstStyle/>
          <a:p>
            <a:pPr lvl="1">
              <a:buFont typeface="Wingdings" pitchFamily="2" charset="2"/>
              <a:buChar char="Ø"/>
            </a:pPr>
            <a:r>
              <a:rPr lang="en-US" dirty="0"/>
              <a:t>Specific row or rows are modified when you specify the WHERE clause</a:t>
            </a:r>
            <a:r>
              <a:rPr lang="en-US" dirty="0" smtClean="0"/>
              <a:t>.</a:t>
            </a:r>
          </a:p>
          <a:p>
            <a:pPr lvl="1">
              <a:buNone/>
            </a:pPr>
            <a:endParaRPr lang="en-US" dirty="0" smtClean="0"/>
          </a:p>
          <a:p>
            <a:pPr lvl="1">
              <a:buNone/>
            </a:pPr>
            <a:endParaRPr lang="en-US" dirty="0"/>
          </a:p>
          <a:p>
            <a:pPr lvl="1">
              <a:buFontTx/>
              <a:buNone/>
            </a:pPr>
            <a:endParaRPr lang="en-US" dirty="0"/>
          </a:p>
          <a:p>
            <a:pPr lvl="1">
              <a:buFontTx/>
              <a:buNone/>
            </a:pPr>
            <a:endParaRPr lang="en-US" dirty="0"/>
          </a:p>
          <a:p>
            <a:pPr lvl="1">
              <a:buFontTx/>
              <a:buNone/>
            </a:pPr>
            <a:endParaRPr lang="en-US" dirty="0"/>
          </a:p>
          <a:p>
            <a:pPr lvl="1">
              <a:buFont typeface="Wingdings" pitchFamily="2" charset="2"/>
              <a:buChar char="Ø"/>
            </a:pPr>
            <a:r>
              <a:rPr lang="en-US" dirty="0"/>
              <a:t>All rows in the table are modified if you omit the WHERE clause.</a:t>
            </a:r>
          </a:p>
        </p:txBody>
      </p:sp>
      <p:sp>
        <p:nvSpPr>
          <p:cNvPr id="33795" name="Rectangle 3"/>
          <p:cNvSpPr>
            <a:spLocks noGrp="1" noChangeArrowheads="1"/>
          </p:cNvSpPr>
          <p:nvPr>
            <p:ph type="title"/>
          </p:nvPr>
        </p:nvSpPr>
        <p:spPr>
          <a:xfrm>
            <a:off x="304800" y="381001"/>
            <a:ext cx="8610600" cy="1030288"/>
          </a:xfrm>
          <a:noFill/>
          <a:ln/>
        </p:spPr>
        <p:txBody>
          <a:bodyPr>
            <a:normAutofit fontScale="90000"/>
          </a:bodyPr>
          <a:lstStyle/>
          <a:p>
            <a:pPr algn="ctr"/>
            <a:r>
              <a:rPr lang="en-US" dirty="0"/>
              <a:t>Updating Rows </a:t>
            </a:r>
            <a:r>
              <a:rPr lang="en-US" dirty="0" smtClean="0"/>
              <a:t>using UPDATE statement</a:t>
            </a:r>
            <a:endParaRPr lang="en-US" dirty="0"/>
          </a:p>
        </p:txBody>
      </p:sp>
      <p:sp>
        <p:nvSpPr>
          <p:cNvPr id="33797"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8" name="Rectangle 6"/>
          <p:cNvSpPr>
            <a:spLocks noChangeArrowheads="1"/>
          </p:cNvSpPr>
          <p:nvPr/>
        </p:nvSpPr>
        <p:spPr bwMode="blackWhite">
          <a:xfrm>
            <a:off x="915988" y="2549525"/>
            <a:ext cx="7529512" cy="1108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UPDATE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SET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20</a:t>
            </a:r>
          </a:p>
          <a:p>
            <a:pPr algn="l">
              <a:lnSpc>
                <a:spcPct val="100000"/>
              </a:lnSpc>
              <a:spcBef>
                <a:spcPct val="0"/>
              </a:spcBef>
              <a:tabLst>
                <a:tab pos="12001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7782;</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a:t>
            </a:r>
            <a:r>
              <a:rPr lang="en-US" sz="1800" dirty="0" smtClean="0">
                <a:solidFill>
                  <a:srgbClr val="FF3300"/>
                </a:solidFill>
                <a:effectLst>
                  <a:outerShdw blurRad="38100" dist="38100" dir="2700000" algn="tl">
                    <a:srgbClr val="000000"/>
                  </a:outerShdw>
                </a:effectLst>
                <a:latin typeface="Courier New" pitchFamily="49" charset="0"/>
              </a:rPr>
              <a:t>row </a:t>
            </a:r>
            <a:r>
              <a:rPr lang="en-US" sz="1800" dirty="0">
                <a:solidFill>
                  <a:srgbClr val="FF3300"/>
                </a:solidFill>
                <a:effectLst>
                  <a:outerShdw blurRad="38100" dist="38100" dir="2700000" algn="tl">
                    <a:srgbClr val="000000"/>
                  </a:outerShdw>
                </a:effectLst>
                <a:latin typeface="Courier New" pitchFamily="49" charset="0"/>
              </a:rPr>
              <a:t>updated.</a:t>
            </a:r>
          </a:p>
        </p:txBody>
      </p:sp>
      <p:sp>
        <p:nvSpPr>
          <p:cNvPr id="33799"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UPDATE 	employee</a:t>
            </a:r>
          </a:p>
          <a:p>
            <a:pPr algn="l">
              <a:lnSpc>
                <a:spcPct val="100000"/>
              </a:lnSpc>
              <a:spcBef>
                <a:spcPct val="0"/>
              </a:spcBef>
              <a:tabLst>
                <a:tab pos="1200150" algn="l"/>
              </a:tabLst>
            </a:pPr>
            <a:r>
              <a:rPr lang="en-US" sz="1800">
                <a:solidFill>
                  <a:srgbClr val="000000"/>
                </a:solidFill>
                <a:latin typeface="Courier New" pitchFamily="49" charset="0"/>
              </a:rPr>
              <a:t>  2  SET    	deptno = 20;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14 rows updated.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up)">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757238" y="1533525"/>
            <a:ext cx="7385050" cy="3492500"/>
          </a:xfrm>
          <a:noFill/>
          <a:ln/>
        </p:spPr>
        <p:txBody>
          <a:bodyPr/>
          <a:lstStyle/>
          <a:p>
            <a:pPr lvl="1"/>
            <a:r>
              <a:rPr lang="en-US"/>
              <a:t>Specific rows are deleted when you specify the WHERE clause.</a:t>
            </a:r>
            <a:br>
              <a:rPr lang="en-US"/>
            </a:br>
            <a:r>
              <a:rPr lang="en-US"/>
              <a:t/>
            </a:r>
            <a:br>
              <a:rPr lang="en-US"/>
            </a:br>
            <a:r>
              <a:rPr lang="en-US"/>
              <a:t/>
            </a:r>
            <a:br>
              <a:rPr lang="en-US"/>
            </a:br>
            <a:r>
              <a:rPr lang="en-US"/>
              <a:t/>
            </a:r>
            <a:br>
              <a:rPr lang="en-US"/>
            </a:br>
            <a:endParaRPr lang="en-US"/>
          </a:p>
          <a:p>
            <a:pPr lvl="1"/>
            <a:r>
              <a:rPr lang="en-US"/>
              <a:t>All rows in the table are deleted if you omit the WHERE clause.</a:t>
            </a:r>
          </a:p>
        </p:txBody>
      </p:sp>
      <p:sp>
        <p:nvSpPr>
          <p:cNvPr id="46083" name="Rectangle 3"/>
          <p:cNvSpPr>
            <a:spLocks noGrp="1" noChangeArrowheads="1"/>
          </p:cNvSpPr>
          <p:nvPr>
            <p:ph type="title"/>
          </p:nvPr>
        </p:nvSpPr>
        <p:spPr>
          <a:xfrm>
            <a:off x="0" y="274638"/>
            <a:ext cx="8915400" cy="1143000"/>
          </a:xfrm>
          <a:noFill/>
          <a:ln/>
        </p:spPr>
        <p:txBody>
          <a:bodyPr>
            <a:normAutofit fontScale="90000"/>
          </a:bodyPr>
          <a:lstStyle/>
          <a:p>
            <a:pPr algn="ctr"/>
            <a:r>
              <a:rPr lang="en-US" dirty="0"/>
              <a:t>Deleting Rows </a:t>
            </a:r>
            <a:r>
              <a:rPr lang="en-US" dirty="0" smtClean="0"/>
              <a:t>using DELETE statement</a:t>
            </a:r>
            <a:endParaRPr lang="en-US" dirty="0"/>
          </a:p>
        </p:txBody>
      </p:sp>
      <p:sp>
        <p:nvSpPr>
          <p:cNvPr id="4608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  2  WHERE 		dname = 'DEVELOPMENT'; </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1 row deleted.</a:t>
            </a:r>
          </a:p>
        </p:txBody>
      </p:sp>
      <p:sp>
        <p:nvSpPr>
          <p:cNvPr id="4608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4 rows deleted.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28600" y="1533525"/>
            <a:ext cx="8382000" cy="3492500"/>
          </a:xfrm>
          <a:noFill/>
          <a:ln/>
        </p:spPr>
        <p:txBody>
          <a:bodyPr/>
          <a:lstStyle/>
          <a:p>
            <a:pPr lvl="1"/>
            <a:r>
              <a:rPr lang="en-US" dirty="0"/>
              <a:t>Specific rows are </a:t>
            </a:r>
            <a:r>
              <a:rPr lang="en-US" dirty="0" smtClean="0"/>
              <a:t>retrieved </a:t>
            </a:r>
            <a:r>
              <a:rPr lang="en-US" dirty="0"/>
              <a:t>when you specify the WHERE clause.</a:t>
            </a:r>
            <a:br>
              <a:rPr lang="en-US" dirty="0"/>
            </a:br>
            <a:r>
              <a:rPr lang="en-US" dirty="0"/>
              <a:t/>
            </a:r>
            <a:br>
              <a:rPr lang="en-US" dirty="0"/>
            </a:br>
            <a:r>
              <a:rPr lang="en-US" dirty="0"/>
              <a:t/>
            </a:r>
            <a:br>
              <a:rPr lang="en-US" dirty="0"/>
            </a:br>
            <a:r>
              <a:rPr lang="en-US" dirty="0"/>
              <a:t/>
            </a:r>
            <a:br>
              <a:rPr lang="en-US" dirty="0"/>
            </a:br>
            <a:endParaRPr lang="en-US" dirty="0"/>
          </a:p>
          <a:p>
            <a:pPr lvl="1"/>
            <a:endParaRPr lang="en-US" dirty="0" smtClean="0"/>
          </a:p>
          <a:p>
            <a:pPr lvl="1"/>
            <a:r>
              <a:rPr lang="en-US" dirty="0" smtClean="0"/>
              <a:t>All </a:t>
            </a:r>
            <a:r>
              <a:rPr lang="en-US" dirty="0"/>
              <a:t>rows in the table are </a:t>
            </a:r>
            <a:r>
              <a:rPr lang="en-US" dirty="0" smtClean="0"/>
              <a:t>retrieved</a:t>
            </a:r>
            <a:r>
              <a:rPr lang="en-US" dirty="0" smtClean="0"/>
              <a:t> </a:t>
            </a:r>
            <a:r>
              <a:rPr lang="en-US" dirty="0"/>
              <a:t>if </a:t>
            </a:r>
            <a:r>
              <a:rPr lang="en-US" dirty="0" smtClean="0"/>
              <a:t>we</a:t>
            </a:r>
            <a:r>
              <a:rPr lang="en-US" dirty="0" smtClean="0"/>
              <a:t> </a:t>
            </a:r>
            <a:r>
              <a:rPr lang="en-US" dirty="0"/>
              <a:t>omit the WHERE clause.</a:t>
            </a:r>
          </a:p>
        </p:txBody>
      </p:sp>
      <p:sp>
        <p:nvSpPr>
          <p:cNvPr id="46083" name="Rectangle 3"/>
          <p:cNvSpPr>
            <a:spLocks noGrp="1" noChangeArrowheads="1"/>
          </p:cNvSpPr>
          <p:nvPr>
            <p:ph type="title"/>
          </p:nvPr>
        </p:nvSpPr>
        <p:spPr>
          <a:xfrm>
            <a:off x="0" y="274638"/>
            <a:ext cx="8915400" cy="1143000"/>
          </a:xfrm>
          <a:noFill/>
          <a:ln/>
        </p:spPr>
        <p:txBody>
          <a:bodyPr>
            <a:normAutofit fontScale="90000"/>
          </a:bodyPr>
          <a:lstStyle/>
          <a:p>
            <a:pPr algn="ctr"/>
            <a:r>
              <a:rPr lang="en-US" dirty="0" smtClean="0"/>
              <a:t>Retrieving</a:t>
            </a:r>
            <a:r>
              <a:rPr lang="en-US" dirty="0" smtClean="0"/>
              <a:t> </a:t>
            </a:r>
            <a:r>
              <a:rPr lang="en-US" dirty="0"/>
              <a:t>Rows </a:t>
            </a:r>
            <a:r>
              <a:rPr lang="en-US" dirty="0" smtClean="0"/>
              <a:t>using SELECT statement</a:t>
            </a:r>
            <a:endParaRPr lang="en-US" dirty="0"/>
          </a:p>
        </p:txBody>
      </p:sp>
      <p:sp>
        <p:nvSpPr>
          <p:cNvPr id="4608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a:t>
            </a:r>
            <a:r>
              <a:rPr lang="en-US" sz="1800" dirty="0" smtClean="0">
                <a:solidFill>
                  <a:srgbClr val="000000"/>
                </a:solidFill>
                <a:latin typeface="Courier New" pitchFamily="49" charset="0"/>
              </a:rPr>
              <a:t> </a:t>
            </a:r>
            <a:r>
              <a:rPr lang="en-US" sz="1800" dirty="0">
                <a:solidFill>
                  <a:srgbClr val="000000"/>
                </a:solidFill>
                <a:latin typeface="Courier New" pitchFamily="49" charset="0"/>
              </a:rPr>
              <a:t>FROM	department</a:t>
            </a:r>
          </a:p>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  2  WHERE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 'DEVELOPMENT'; </a:t>
            </a:r>
          </a:p>
          <a:p>
            <a:pPr algn="l">
              <a:lnSpc>
                <a:spcPct val="100000"/>
              </a:lnSpc>
              <a:spcBef>
                <a:spcPct val="0"/>
              </a:spcBef>
              <a:tabLst>
                <a:tab pos="688975" algn="l"/>
                <a:tab pos="1824038" algn="l"/>
                <a:tab pos="2735263" algn="l"/>
                <a:tab pos="4579938" algn="l"/>
              </a:tabLst>
            </a:pPr>
            <a:r>
              <a:rPr lang="en-US" sz="1800" dirty="0">
                <a:solidFill>
                  <a:srgbClr val="FF3300"/>
                </a:solidFill>
                <a:effectLst>
                  <a:outerShdw blurRad="38100" dist="38100" dir="2700000" algn="tl">
                    <a:srgbClr val="000000"/>
                  </a:outerShdw>
                </a:effectLst>
                <a:latin typeface="Courier New" pitchFamily="49" charset="0"/>
              </a:rPr>
              <a:t>1 row </a:t>
            </a:r>
            <a:r>
              <a:rPr lang="en-US" sz="1800" dirty="0" smtClean="0">
                <a:solidFill>
                  <a:srgbClr val="FF3300"/>
                </a:solidFill>
                <a:effectLst>
                  <a:outerShdw blurRad="38100" dist="38100" dir="2700000" algn="tl">
                    <a:srgbClr val="000000"/>
                  </a:outerShdw>
                </a:effectLst>
                <a:latin typeface="Courier New" pitchFamily="49" charset="0"/>
              </a:rPr>
              <a:t>selected</a:t>
            </a:r>
            <a:r>
              <a:rPr lang="en-US" sz="1800" dirty="0" smtClean="0">
                <a:solidFill>
                  <a:srgbClr val="FF3300"/>
                </a:solidFill>
                <a:effectLst>
                  <a:outerShdw blurRad="38100" dist="38100" dir="2700000" algn="tl">
                    <a:srgbClr val="000000"/>
                  </a:outerShdw>
                </a:effectLst>
                <a:latin typeface="Courier New" pitchFamily="49" charset="0"/>
              </a:rPr>
              <a:t>.</a:t>
            </a:r>
            <a:endParaRPr lang="en-US" sz="1800" dirty="0">
              <a:solidFill>
                <a:srgbClr val="FF3300"/>
              </a:solidFill>
              <a:effectLst>
                <a:outerShdw blurRad="38100" dist="38100" dir="2700000" algn="tl">
                  <a:srgbClr val="000000"/>
                </a:outerShdw>
              </a:effectLst>
              <a:latin typeface="Courier New" pitchFamily="49" charset="0"/>
            </a:endParaRPr>
          </a:p>
        </p:txBody>
      </p:sp>
      <p:sp>
        <p:nvSpPr>
          <p:cNvPr id="4608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 *</a:t>
            </a:r>
            <a:r>
              <a:rPr lang="en-US" sz="1800" dirty="0" smtClean="0">
                <a:solidFill>
                  <a:srgbClr val="000000"/>
                </a:solidFill>
                <a:latin typeface="Courier New" pitchFamily="49" charset="0"/>
              </a:rPr>
              <a:t> </a:t>
            </a:r>
            <a:r>
              <a:rPr lang="en-US" sz="1800" dirty="0">
                <a:solidFill>
                  <a:srgbClr val="000000"/>
                </a:solidFill>
                <a:latin typeface="Courier New" pitchFamily="49" charset="0"/>
              </a:rPr>
              <a:t>FROM	department;</a:t>
            </a:r>
          </a:p>
          <a:p>
            <a:pPr algn="l">
              <a:lnSpc>
                <a:spcPct val="100000"/>
              </a:lnSpc>
              <a:spcBef>
                <a:spcPct val="0"/>
              </a:spcBef>
              <a:tabLst>
                <a:tab pos="688975" algn="l"/>
                <a:tab pos="1824038" algn="l"/>
                <a:tab pos="2735263" algn="l"/>
                <a:tab pos="4579938" algn="l"/>
              </a:tabLst>
            </a:pPr>
            <a:r>
              <a:rPr lang="en-US" sz="1800" dirty="0" smtClean="0">
                <a:solidFill>
                  <a:srgbClr val="FF3300"/>
                </a:solidFill>
                <a:effectLst>
                  <a:outerShdw blurRad="38100" dist="38100" dir="2700000" algn="tl">
                    <a:srgbClr val="000000"/>
                  </a:outerShdw>
                </a:effectLst>
                <a:latin typeface="Courier New" pitchFamily="49" charset="0"/>
              </a:rPr>
              <a:t>14 </a:t>
            </a:r>
            <a:r>
              <a:rPr lang="en-US" sz="1800" dirty="0">
                <a:solidFill>
                  <a:srgbClr val="FF3300"/>
                </a:solidFill>
                <a:effectLst>
                  <a:outerShdw blurRad="38100" dist="38100" dir="2700000" algn="tl">
                    <a:srgbClr val="000000"/>
                  </a:outerShdw>
                </a:effectLst>
                <a:latin typeface="Courier New" pitchFamily="49" charset="0"/>
              </a:rPr>
              <a:t>rows deleted.</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F29FC23D62A8478C800C94D4E929C7" ma:contentTypeVersion="0" ma:contentTypeDescription="Create a new document." ma:contentTypeScope="" ma:versionID="15dfa381dba2a10ec55e8ccef67d921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13E67-DB93-4F83-9A16-71D48D3A4F15}"/>
</file>

<file path=customXml/itemProps2.xml><?xml version="1.0" encoding="utf-8"?>
<ds:datastoreItem xmlns:ds="http://schemas.openxmlformats.org/officeDocument/2006/customXml" ds:itemID="{893076AD-D982-40BF-82B8-53C1DE964CE2}"/>
</file>

<file path=customXml/itemProps3.xml><?xml version="1.0" encoding="utf-8"?>
<ds:datastoreItem xmlns:ds="http://schemas.openxmlformats.org/officeDocument/2006/customXml" ds:itemID="{932C244D-3208-4678-8499-7E64596F6AF7}"/>
</file>

<file path=docProps/app.xml><?xml version="1.0" encoding="utf-8"?>
<Properties xmlns="http://schemas.openxmlformats.org/officeDocument/2006/extended-properties" xmlns:vt="http://schemas.openxmlformats.org/officeDocument/2006/docPropsVTypes">
  <Template/>
  <TotalTime>2902</TotalTime>
  <Words>1592</Words>
  <Application>Microsoft Office PowerPoint</Application>
  <PresentationFormat>On-screen Show (4:3)</PresentationFormat>
  <Paragraphs>250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Data Manipulation Language</vt:lpstr>
      <vt:lpstr>The INSERT Statement</vt:lpstr>
      <vt:lpstr>Inserting Values</vt:lpstr>
      <vt:lpstr>Inserting Special Values</vt:lpstr>
      <vt:lpstr>Inserting Specific Date Values</vt:lpstr>
      <vt:lpstr>Inserting Values by Using Substitution Variables</vt:lpstr>
      <vt:lpstr>Updating Rows using UPDATE statement</vt:lpstr>
      <vt:lpstr>Deleting Rows using DELETE statement</vt:lpstr>
      <vt:lpstr>Retrieving Rows using SELECT statement</vt:lpstr>
      <vt:lpstr>Retrieving selected columns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mrs</cp:lastModifiedBy>
  <cp:revision>311</cp:revision>
  <cp:lastPrinted>1998-07-01T18:34:08Z</cp:lastPrinted>
  <dcterms:created xsi:type="dcterms:W3CDTF">1995-06-17T23:31:02Z</dcterms:created>
  <dcterms:modified xsi:type="dcterms:W3CDTF">2016-07-31T14:41:22Z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0x01010074F29FC23D62A8478C800C94D4E929C7</vt:lpwstr>
  </property>
</Properties>
</file>