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sldIdLst>
    <p:sldId id="257" r:id="rId2"/>
    <p:sldId id="351" r:id="rId3"/>
    <p:sldId id="261" r:id="rId4"/>
    <p:sldId id="346" r:id="rId5"/>
    <p:sldId id="315" r:id="rId6"/>
    <p:sldId id="259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21" r:id="rId28"/>
    <p:sldId id="283" r:id="rId29"/>
    <p:sldId id="316" r:id="rId30"/>
    <p:sldId id="285" r:id="rId31"/>
    <p:sldId id="322" r:id="rId32"/>
    <p:sldId id="348" r:id="rId33"/>
    <p:sldId id="288" r:id="rId34"/>
    <p:sldId id="289" r:id="rId35"/>
    <p:sldId id="290" r:id="rId36"/>
    <p:sldId id="291" r:id="rId37"/>
    <p:sldId id="317" r:id="rId38"/>
    <p:sldId id="349" r:id="rId39"/>
    <p:sldId id="323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52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CC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0929"/>
  </p:normalViewPr>
  <p:slideViewPr>
    <p:cSldViewPr>
      <p:cViewPr varScale="1">
        <p:scale>
          <a:sx n="92" d="100"/>
          <a:sy n="92" d="100"/>
        </p:scale>
        <p:origin x="13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04"/>
    </p:cViewPr>
  </p:sorterViewPr>
  <p:notesViewPr>
    <p:cSldViewPr>
      <p:cViewPr varScale="1">
        <p:scale>
          <a:sx n="54" d="100"/>
          <a:sy n="54" d="100"/>
        </p:scale>
        <p:origin x="-177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9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fld id="{172D0D8B-2B98-48E9-BB52-012A44B7803E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85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7D5D0A-459E-40E3-928E-E614B99EA274}" type="slidenum">
              <a:rPr lang="ar-SA"/>
              <a:pPr/>
              <a:t>22</a:t>
            </a:fld>
            <a:endParaRPr lang="en-US"/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843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A81E5-AC30-4A9A-B7D4-A5E14B80811C}" type="slidenum">
              <a:rPr lang="ar-SA"/>
              <a:pPr/>
              <a:t>43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9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SQL (DML)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A5C5FE-E4B8-4B91-8F6F-54E281BBA81E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SQL (DML)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27B00-9D2B-44B3-B125-95730E9F63A1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SQL (DML)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5D13B0-C031-465C-9DF8-BF115BB45D5D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SQL (DML)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DD41C-E817-4C6C-93A7-0C7939A664BB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SQL (DML)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65AB2D-355C-4EF0-A920-DC4FC1A91B53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SQL (DML)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BD43B4-D072-4723-9D12-8492F0AA2297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SQL (DML)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2FE5B-75CA-4729-8E7E-2DCA2870F2C5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SQL (DML)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51E1ED-E807-46E1-9810-D03AA37BA122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SQL (DML)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160C47-3101-4B1D-ACAE-7D765BEF2E2E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SQL (DML)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EAC46-DC67-405C-947F-2DF3F6D41280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SQL (DML)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79E78-C265-4793-853A-079D6D7DD5BC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SQL (DML)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  <a:cs typeface="Times New Roman" pitchFamily="18" charset="0"/>
              </a:defRPr>
            </a:lvl1pPr>
          </a:lstStyle>
          <a:p>
            <a:fld id="{28888318-7780-4C27-A636-B0284DE37196}" type="slidenum">
              <a:rPr lang="ar-SA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04800" y="1905000"/>
            <a:ext cx="861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54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</a:t>
            </a:r>
            <a:r>
              <a:rPr lang="en-US" sz="54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Manipulation </a:t>
            </a:r>
            <a:r>
              <a:rPr lang="en-US" sz="54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Language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54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Statements and AGGREGATE Functions</a:t>
            </a:r>
            <a:endParaRPr lang="en-US" sz="60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728654-752A-4332-B2AB-08642C392CEC}" type="slidenum">
              <a:rPr lang="ar-SA"/>
              <a:pPr/>
              <a:t>10</a:t>
            </a:fld>
            <a:endParaRPr lang="en-US"/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b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 of DISTINCT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228600" y="1524000"/>
            <a:ext cx="86868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DISTINCT eliminates duplicated tuples.</a:t>
            </a:r>
          </a:p>
          <a:p>
            <a:endParaRPr lang="en-US" sz="2000" b="1">
              <a:latin typeface="Arial" pitchFamily="34" charset="0"/>
            </a:endParaRPr>
          </a:p>
          <a:p>
            <a:r>
              <a:rPr lang="en-US" sz="1800" b="1">
                <a:latin typeface="Arial" pitchFamily="34" charset="0"/>
              </a:rPr>
              <a:t>Syntax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SELECT [DISTINCT|</a:t>
            </a:r>
            <a:r>
              <a:rPr lang="en-US" sz="1800" u="sng">
                <a:latin typeface="Courier New" pitchFamily="49" charset="0"/>
              </a:rPr>
              <a:t>ALL</a:t>
            </a:r>
            <a:r>
              <a:rPr lang="en-US" sz="1800">
                <a:latin typeface="Courier New" pitchFamily="49" charset="0"/>
              </a:rPr>
              <a:t>] {* | column |column_expression [,…]}</a:t>
            </a:r>
          </a:p>
          <a:p>
            <a:r>
              <a:rPr lang="en-US" sz="1800">
                <a:latin typeface="Courier New" pitchFamily="49" charset="0"/>
              </a:rPr>
              <a:t>   FROM   table_name;</a:t>
            </a:r>
          </a:p>
          <a:p>
            <a:endParaRPr lang="en-US" sz="2000" b="1">
              <a:latin typeface="Arial" pitchFamily="34" charset="0"/>
            </a:endParaRPr>
          </a:p>
          <a:p>
            <a:endParaRPr lang="en-US" sz="2000" b="1">
              <a:latin typeface="Arial" pitchFamily="34" charset="0"/>
            </a:endParaRPr>
          </a:p>
          <a:p>
            <a:r>
              <a:rPr lang="en-US" sz="2000" b="1" u="sng">
                <a:latin typeface="Arial" pitchFamily="34" charset="0"/>
              </a:rPr>
              <a:t>Example</a:t>
            </a:r>
            <a:r>
              <a:rPr lang="en-US" sz="2000" b="1">
                <a:latin typeface="Arial" pitchFamily="34" charset="0"/>
              </a:rPr>
              <a:t>:</a:t>
            </a:r>
            <a:r>
              <a:rPr lang="en-US" sz="2000">
                <a:latin typeface="Arial" pitchFamily="34" charset="0"/>
              </a:rPr>
              <a:t>   </a:t>
            </a:r>
            <a:r>
              <a:rPr lang="en-US" sz="1600">
                <a:latin typeface="Arial" pitchFamily="34" charset="0"/>
              </a:rPr>
              <a:t>STAFF(sno, fname, lname, position, sex, dob, salary, bno)</a:t>
            </a:r>
          </a:p>
          <a:p>
            <a:endParaRPr lang="en-US" sz="2000">
              <a:latin typeface="Arial" pitchFamily="34" charset="0"/>
            </a:endParaRPr>
          </a:p>
          <a:p>
            <a:r>
              <a:rPr lang="en-US" sz="2000">
                <a:latin typeface="Arial" pitchFamily="34" charset="0"/>
              </a:rPr>
              <a:t>List the available positions for staff .</a:t>
            </a: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SELECT DISTINCT position</a:t>
            </a:r>
          </a:p>
          <a:p>
            <a:r>
              <a:rPr lang="en-US" sz="2000">
                <a:latin typeface="Courier New" pitchFamily="49" charset="0"/>
              </a:rPr>
              <a:t> FROM  staff;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21B1C9-622C-4B05-A398-8C8938A0D4F1}" type="slidenum">
              <a:rPr lang="ar-SA"/>
              <a:pPr/>
              <a:t>11</a:t>
            </a:fld>
            <a:endParaRPr lang="en-US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1676400" y="2438400"/>
            <a:ext cx="1219200" cy="207168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677988" y="2043113"/>
            <a:ext cx="1219200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31"/>
          <p:cNvSpPr txBox="1">
            <a:spLocks noChangeArrowheads="1"/>
          </p:cNvSpPr>
          <p:nvPr/>
        </p:nvSpPr>
        <p:spPr bwMode="auto">
          <a:xfrm>
            <a:off x="1760538" y="2057400"/>
            <a:ext cx="874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13319" name="Text Box 32"/>
          <p:cNvSpPr txBox="1">
            <a:spLocks noChangeArrowheads="1"/>
          </p:cNvSpPr>
          <p:nvPr/>
        </p:nvSpPr>
        <p:spPr bwMode="auto">
          <a:xfrm>
            <a:off x="1676400" y="2652713"/>
            <a:ext cx="985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Manager</a:t>
            </a:r>
          </a:p>
        </p:txBody>
      </p:sp>
      <p:sp>
        <p:nvSpPr>
          <p:cNvPr id="13320" name="Text Box 33"/>
          <p:cNvSpPr txBox="1">
            <a:spLocks noChangeArrowheads="1"/>
          </p:cNvSpPr>
          <p:nvPr/>
        </p:nvSpPr>
        <p:spPr bwMode="auto">
          <a:xfrm>
            <a:off x="1676400" y="3001963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Assistant</a:t>
            </a:r>
          </a:p>
        </p:txBody>
      </p:sp>
      <p:sp>
        <p:nvSpPr>
          <p:cNvPr id="13321" name="Text Box 34"/>
          <p:cNvSpPr txBox="1">
            <a:spLocks noChangeArrowheads="1"/>
          </p:cNvSpPr>
          <p:nvPr/>
        </p:nvSpPr>
        <p:spPr bwMode="auto">
          <a:xfrm>
            <a:off x="1676400" y="3414713"/>
            <a:ext cx="1154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Supervisor</a:t>
            </a:r>
          </a:p>
        </p:txBody>
      </p:sp>
      <p:sp>
        <p:nvSpPr>
          <p:cNvPr id="13322" name="Text Box 35"/>
          <p:cNvSpPr txBox="1">
            <a:spLocks noChangeArrowheads="1"/>
          </p:cNvSpPr>
          <p:nvPr/>
        </p:nvSpPr>
        <p:spPr bwMode="auto">
          <a:xfrm>
            <a:off x="1676400" y="3795713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Assistant</a:t>
            </a:r>
          </a:p>
        </p:txBody>
      </p:sp>
      <p:sp>
        <p:nvSpPr>
          <p:cNvPr id="13323" name="Text Box 36"/>
          <p:cNvSpPr txBox="1">
            <a:spLocks noChangeArrowheads="1"/>
          </p:cNvSpPr>
          <p:nvPr/>
        </p:nvSpPr>
        <p:spPr bwMode="auto">
          <a:xfrm>
            <a:off x="1676400" y="4144963"/>
            <a:ext cx="985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Manager</a:t>
            </a:r>
          </a:p>
        </p:txBody>
      </p:sp>
      <p:sp>
        <p:nvSpPr>
          <p:cNvPr id="13324" name="Rectangle 65"/>
          <p:cNvSpPr>
            <a:spLocks noChangeArrowheads="1"/>
          </p:cNvSpPr>
          <p:nvPr/>
        </p:nvSpPr>
        <p:spPr bwMode="auto">
          <a:xfrm>
            <a:off x="5561013" y="2424113"/>
            <a:ext cx="1219200" cy="130968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Rectangle 66"/>
          <p:cNvSpPr>
            <a:spLocks noChangeArrowheads="1"/>
          </p:cNvSpPr>
          <p:nvPr/>
        </p:nvSpPr>
        <p:spPr bwMode="auto">
          <a:xfrm>
            <a:off x="5562600" y="2028825"/>
            <a:ext cx="1219200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Text Box 67"/>
          <p:cNvSpPr txBox="1">
            <a:spLocks noChangeArrowheads="1"/>
          </p:cNvSpPr>
          <p:nvPr/>
        </p:nvSpPr>
        <p:spPr bwMode="auto">
          <a:xfrm>
            <a:off x="5645150" y="2043113"/>
            <a:ext cx="874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13327" name="Text Box 68"/>
          <p:cNvSpPr txBox="1">
            <a:spLocks noChangeArrowheads="1"/>
          </p:cNvSpPr>
          <p:nvPr/>
        </p:nvSpPr>
        <p:spPr bwMode="auto">
          <a:xfrm>
            <a:off x="5561013" y="2638425"/>
            <a:ext cx="985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Manager</a:t>
            </a:r>
          </a:p>
        </p:txBody>
      </p:sp>
      <p:sp>
        <p:nvSpPr>
          <p:cNvPr id="13328" name="Text Box 69"/>
          <p:cNvSpPr txBox="1">
            <a:spLocks noChangeArrowheads="1"/>
          </p:cNvSpPr>
          <p:nvPr/>
        </p:nvSpPr>
        <p:spPr bwMode="auto">
          <a:xfrm>
            <a:off x="5561013" y="2987675"/>
            <a:ext cx="100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Assistant</a:t>
            </a:r>
          </a:p>
        </p:txBody>
      </p:sp>
      <p:sp>
        <p:nvSpPr>
          <p:cNvPr id="13329" name="Text Box 70"/>
          <p:cNvSpPr txBox="1">
            <a:spLocks noChangeArrowheads="1"/>
          </p:cNvSpPr>
          <p:nvPr/>
        </p:nvSpPr>
        <p:spPr bwMode="auto">
          <a:xfrm>
            <a:off x="5561013" y="3400425"/>
            <a:ext cx="1154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Supervisor</a:t>
            </a:r>
          </a:p>
        </p:txBody>
      </p:sp>
      <p:sp>
        <p:nvSpPr>
          <p:cNvPr id="13330" name="Text Box 74"/>
          <p:cNvSpPr txBox="1">
            <a:spLocks noChangeArrowheads="1"/>
          </p:cNvSpPr>
          <p:nvPr/>
        </p:nvSpPr>
        <p:spPr bwMode="auto">
          <a:xfrm>
            <a:off x="1143000" y="4724400"/>
            <a:ext cx="247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SELECT position</a:t>
            </a:r>
          </a:p>
          <a:p>
            <a:r>
              <a:rPr lang="en-US" sz="2000">
                <a:latin typeface="Courier New" pitchFamily="49" charset="0"/>
              </a:rPr>
              <a:t> FROM  staff;</a:t>
            </a:r>
          </a:p>
        </p:txBody>
      </p:sp>
      <p:sp>
        <p:nvSpPr>
          <p:cNvPr id="13331" name="Text Box 75"/>
          <p:cNvSpPr txBox="1">
            <a:spLocks noChangeArrowheads="1"/>
          </p:cNvSpPr>
          <p:nvPr/>
        </p:nvSpPr>
        <p:spPr bwMode="auto">
          <a:xfrm>
            <a:off x="4616450" y="3946525"/>
            <a:ext cx="3841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SELECT DISTINCT position</a:t>
            </a:r>
          </a:p>
          <a:p>
            <a:r>
              <a:rPr lang="en-US" sz="2000">
                <a:latin typeface="Courier New" pitchFamily="49" charset="0"/>
              </a:rPr>
              <a:t> FROM  staff;</a:t>
            </a:r>
          </a:p>
        </p:txBody>
      </p:sp>
      <p:sp>
        <p:nvSpPr>
          <p:cNvPr id="20" name="Text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96200" y="5791200"/>
            <a:ext cx="106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dirty="0" smtClean="0">
                <a:hlinkClick r:id="rId2" action="ppaction://hlinksldjump"/>
              </a:rPr>
              <a:t>Table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D5C7D9-956E-4F2A-9A1C-55572B10E117}" type="slidenum">
              <a:rPr lang="ar-SA"/>
              <a:pPr/>
              <a:t>12</a:t>
            </a:fld>
            <a:endParaRPr lang="en-US"/>
          </a:p>
        </p:txBody>
      </p:sp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b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Calculated fields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28600" y="1406525"/>
            <a:ext cx="8915400" cy="509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900" dirty="0">
                <a:latin typeface="Arial" pitchFamily="34" charset="0"/>
              </a:rPr>
              <a:t> The SQL expression in the SELECT list specifies a derived field.</a:t>
            </a:r>
          </a:p>
          <a:p>
            <a:pPr>
              <a:buFont typeface="Wingdings" pitchFamily="2" charset="2"/>
              <a:buChar char="§"/>
            </a:pPr>
            <a:r>
              <a:rPr lang="en-US" sz="1900" dirty="0">
                <a:latin typeface="Arial" pitchFamily="34" charset="0"/>
              </a:rPr>
              <a:t> Columns referenced in the arithmetic expression must have a numeric type.</a:t>
            </a:r>
          </a:p>
          <a:p>
            <a:pPr>
              <a:buFont typeface="Wingdings" pitchFamily="2" charset="2"/>
              <a:buChar char="§"/>
            </a:pPr>
            <a:r>
              <a:rPr lang="en-US" sz="1900" dirty="0">
                <a:latin typeface="Arial" pitchFamily="34" charset="0"/>
              </a:rPr>
              <a:t> SQL expression can involve + ,  -  ,  *  ,  /  ,  (  ,  ).</a:t>
            </a:r>
          </a:p>
          <a:p>
            <a:pPr>
              <a:buFont typeface="Wingdings" pitchFamily="2" charset="2"/>
              <a:buChar char="§"/>
            </a:pPr>
            <a:r>
              <a:rPr lang="en-US" sz="1900" dirty="0">
                <a:latin typeface="Arial" pitchFamily="34" charset="0"/>
              </a:rPr>
              <a:t> AS clause is used to name the derived column.</a:t>
            </a:r>
          </a:p>
          <a:p>
            <a:endParaRPr lang="en-US" sz="2000" dirty="0">
              <a:latin typeface="Arial" pitchFamily="34" charset="0"/>
            </a:endParaRPr>
          </a:p>
          <a:p>
            <a:r>
              <a:rPr lang="en-US" sz="1900" b="1" dirty="0">
                <a:latin typeface="Arial" pitchFamily="34" charset="0"/>
              </a:rPr>
              <a:t>Syntax</a:t>
            </a:r>
          </a:p>
          <a:p>
            <a:r>
              <a:rPr lang="en-US" sz="1800" dirty="0">
                <a:latin typeface="Courier New" pitchFamily="49" charset="0"/>
              </a:rPr>
              <a:t>SELECT {* | column| </a:t>
            </a:r>
            <a:r>
              <a:rPr lang="en-US" sz="1800" dirty="0" err="1">
                <a:latin typeface="Courier New" pitchFamily="49" charset="0"/>
              </a:rPr>
              <a:t>column_expression</a:t>
            </a:r>
            <a:r>
              <a:rPr lang="en-US" sz="1800" dirty="0">
                <a:latin typeface="Courier New" pitchFamily="49" charset="0"/>
              </a:rPr>
              <a:t> [AS </a:t>
            </a:r>
            <a:r>
              <a:rPr lang="en-US" sz="1800" dirty="0" err="1">
                <a:latin typeface="Courier New" pitchFamily="49" charset="0"/>
              </a:rPr>
              <a:t>new_name</a:t>
            </a:r>
            <a:r>
              <a:rPr lang="en-US" sz="1800" dirty="0">
                <a:latin typeface="Courier New" pitchFamily="49" charset="0"/>
              </a:rPr>
              <a:t>] [,…]}</a:t>
            </a:r>
          </a:p>
          <a:p>
            <a:r>
              <a:rPr lang="en-US" sz="1800" dirty="0">
                <a:latin typeface="Courier New" pitchFamily="49" charset="0"/>
              </a:rPr>
              <a:t>   FROM   </a:t>
            </a:r>
            <a:r>
              <a:rPr lang="en-US" sz="1800" dirty="0" err="1">
                <a:latin typeface="Courier New" pitchFamily="49" charset="0"/>
              </a:rPr>
              <a:t>table_name</a:t>
            </a:r>
            <a:r>
              <a:rPr lang="en-US" sz="1800" dirty="0">
                <a:latin typeface="Courier New" pitchFamily="49" charset="0"/>
              </a:rPr>
              <a:t>; </a:t>
            </a:r>
          </a:p>
          <a:p>
            <a:endParaRPr lang="en-US" sz="3200" dirty="0">
              <a:latin typeface="Courier New" pitchFamily="49" charset="0"/>
            </a:endParaRPr>
          </a:p>
          <a:p>
            <a:r>
              <a:rPr lang="en-US" sz="1900" b="1" u="sng" dirty="0">
                <a:latin typeface="Arial" pitchFamily="34" charset="0"/>
              </a:rPr>
              <a:t>Example</a:t>
            </a:r>
            <a:r>
              <a:rPr lang="en-US" sz="1900" b="1" dirty="0">
                <a:latin typeface="Arial" pitchFamily="34" charset="0"/>
              </a:rPr>
              <a:t>:    </a:t>
            </a:r>
            <a:r>
              <a:rPr lang="en-US" sz="1600" dirty="0">
                <a:latin typeface="Arial" pitchFamily="34" charset="0"/>
              </a:rPr>
              <a:t>STAFF(</a:t>
            </a:r>
            <a:r>
              <a:rPr lang="en-US" sz="1600" dirty="0" err="1">
                <a:latin typeface="Arial" pitchFamily="34" charset="0"/>
              </a:rPr>
              <a:t>sno</a:t>
            </a:r>
            <a:r>
              <a:rPr lang="en-US" sz="1600" dirty="0">
                <a:latin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</a:rPr>
              <a:t>fname</a:t>
            </a:r>
            <a:r>
              <a:rPr lang="en-US" sz="1600" dirty="0">
                <a:latin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</a:rPr>
              <a:t>lname</a:t>
            </a:r>
            <a:r>
              <a:rPr lang="en-US" sz="1600" dirty="0">
                <a:latin typeface="Arial" pitchFamily="34" charset="0"/>
              </a:rPr>
              <a:t>, position, sex, dob, salary, </a:t>
            </a:r>
            <a:r>
              <a:rPr lang="en-US" sz="1600" dirty="0" err="1">
                <a:latin typeface="Arial" pitchFamily="34" charset="0"/>
              </a:rPr>
              <a:t>bno</a:t>
            </a:r>
            <a:r>
              <a:rPr lang="en-US" sz="1600" dirty="0">
                <a:latin typeface="Arial" pitchFamily="34" charset="0"/>
              </a:rPr>
              <a:t>)</a:t>
            </a:r>
          </a:p>
          <a:p>
            <a:endParaRPr lang="en-US" sz="1900" dirty="0">
              <a:latin typeface="Arial" pitchFamily="34" charset="0"/>
            </a:endParaRPr>
          </a:p>
          <a:p>
            <a:r>
              <a:rPr lang="en-US" sz="1900" dirty="0">
                <a:latin typeface="Arial" pitchFamily="34" charset="0"/>
              </a:rPr>
              <a:t>List the monthly salaries for all staff, showing the staff number, the first and last names.</a:t>
            </a:r>
          </a:p>
          <a:p>
            <a:endParaRPr lang="en-US" sz="1000" b="1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</a:rPr>
              <a:t>sno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</a:rPr>
              <a:t>, salary/12 AS </a:t>
            </a:r>
            <a:r>
              <a:rPr lang="en-US" sz="1800" dirty="0" err="1">
                <a:latin typeface="Courier New" pitchFamily="49" charset="0"/>
              </a:rPr>
              <a:t>MonthlySalary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FROM  staff;</a:t>
            </a:r>
          </a:p>
          <a:p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52ED05-C956-4AA7-850F-E3AAC21346FE}" type="slidenum">
              <a:rPr lang="ar-SA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2513013" y="2438400"/>
            <a:ext cx="4421187" cy="207168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3"/>
          <p:cNvSpPr>
            <a:spLocks noChangeShapeType="1"/>
          </p:cNvSpPr>
          <p:nvPr/>
        </p:nvSpPr>
        <p:spPr bwMode="auto">
          <a:xfrm>
            <a:off x="3581400" y="2424113"/>
            <a:ext cx="1588" cy="2071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2514600" y="2043113"/>
            <a:ext cx="4421188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auto">
          <a:xfrm>
            <a:off x="4560888" y="2424113"/>
            <a:ext cx="1587" cy="2071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>
            <a:off x="5484813" y="2057400"/>
            <a:ext cx="1587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7"/>
          <p:cNvSpPr txBox="1">
            <a:spLocks noChangeArrowheads="1"/>
          </p:cNvSpPr>
          <p:nvPr/>
        </p:nvSpPr>
        <p:spPr bwMode="auto">
          <a:xfrm>
            <a:off x="2514600" y="262255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SL21</a:t>
            </a:r>
          </a:p>
        </p:txBody>
      </p:sp>
      <p:sp>
        <p:nvSpPr>
          <p:cNvPr id="15370" name="Text Box 8"/>
          <p:cNvSpPr txBox="1">
            <a:spLocks noChangeArrowheads="1"/>
          </p:cNvSpPr>
          <p:nvPr/>
        </p:nvSpPr>
        <p:spPr bwMode="auto">
          <a:xfrm>
            <a:off x="2508250" y="2995613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SG37</a:t>
            </a:r>
          </a:p>
        </p:txBody>
      </p:sp>
      <p:sp>
        <p:nvSpPr>
          <p:cNvPr id="15371" name="Text Box 9"/>
          <p:cNvSpPr txBox="1">
            <a:spLocks noChangeArrowheads="1"/>
          </p:cNvSpPr>
          <p:nvPr/>
        </p:nvSpPr>
        <p:spPr bwMode="auto">
          <a:xfrm>
            <a:off x="2508250" y="3376613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SG14</a:t>
            </a:r>
          </a:p>
        </p:txBody>
      </p:sp>
      <p:sp>
        <p:nvSpPr>
          <p:cNvPr id="15372" name="Text Box 10"/>
          <p:cNvSpPr txBox="1">
            <a:spLocks noChangeArrowheads="1"/>
          </p:cNvSpPr>
          <p:nvPr/>
        </p:nvSpPr>
        <p:spPr bwMode="auto">
          <a:xfrm>
            <a:off x="2520950" y="3765550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SA9</a:t>
            </a:r>
          </a:p>
        </p:txBody>
      </p:sp>
      <p:sp>
        <p:nvSpPr>
          <p:cNvPr id="15373" name="Text Box 11"/>
          <p:cNvSpPr txBox="1">
            <a:spLocks noChangeArrowheads="1"/>
          </p:cNvSpPr>
          <p:nvPr/>
        </p:nvSpPr>
        <p:spPr bwMode="auto">
          <a:xfrm>
            <a:off x="2514600" y="4138613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SG5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V="1">
            <a:off x="3581400" y="2043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Text Box 13"/>
          <p:cNvSpPr txBox="1">
            <a:spLocks noChangeArrowheads="1"/>
          </p:cNvSpPr>
          <p:nvPr/>
        </p:nvSpPr>
        <p:spPr bwMode="auto">
          <a:xfrm>
            <a:off x="2533650" y="2057400"/>
            <a:ext cx="514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Sno</a:t>
            </a:r>
          </a:p>
        </p:txBody>
      </p:sp>
      <p:sp>
        <p:nvSpPr>
          <p:cNvPr id="15376" name="Text Box 14"/>
          <p:cNvSpPr txBox="1">
            <a:spLocks noChangeArrowheads="1"/>
          </p:cNvSpPr>
          <p:nvPr/>
        </p:nvSpPr>
        <p:spPr bwMode="auto">
          <a:xfrm>
            <a:off x="3581400" y="2652713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John</a:t>
            </a:r>
          </a:p>
        </p:txBody>
      </p:sp>
      <p:sp>
        <p:nvSpPr>
          <p:cNvPr id="15377" name="Text Box 15"/>
          <p:cNvSpPr txBox="1">
            <a:spLocks noChangeArrowheads="1"/>
          </p:cNvSpPr>
          <p:nvPr/>
        </p:nvSpPr>
        <p:spPr bwMode="auto">
          <a:xfrm>
            <a:off x="3581400" y="30019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Ann</a:t>
            </a:r>
          </a:p>
        </p:txBody>
      </p:sp>
      <p:sp>
        <p:nvSpPr>
          <p:cNvPr id="15378" name="Text Box 16"/>
          <p:cNvSpPr txBox="1">
            <a:spLocks noChangeArrowheads="1"/>
          </p:cNvSpPr>
          <p:nvPr/>
        </p:nvSpPr>
        <p:spPr bwMode="auto">
          <a:xfrm>
            <a:off x="3581400" y="3382963"/>
            <a:ext cx="701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David</a:t>
            </a:r>
          </a:p>
        </p:txBody>
      </p:sp>
      <p:sp>
        <p:nvSpPr>
          <p:cNvPr id="15379" name="Text Box 17"/>
          <p:cNvSpPr txBox="1">
            <a:spLocks noChangeArrowheads="1"/>
          </p:cNvSpPr>
          <p:nvPr/>
        </p:nvSpPr>
        <p:spPr bwMode="auto">
          <a:xfrm>
            <a:off x="3581400" y="3763963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Mary</a:t>
            </a:r>
          </a:p>
        </p:txBody>
      </p:sp>
      <p:sp>
        <p:nvSpPr>
          <p:cNvPr id="15380" name="Text Box 18"/>
          <p:cNvSpPr txBox="1">
            <a:spLocks noChangeArrowheads="1"/>
          </p:cNvSpPr>
          <p:nvPr/>
        </p:nvSpPr>
        <p:spPr bwMode="auto">
          <a:xfrm>
            <a:off x="3581400" y="41449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Susan</a:t>
            </a:r>
          </a:p>
        </p:txBody>
      </p:sp>
      <p:sp>
        <p:nvSpPr>
          <p:cNvPr id="15381" name="Line 19"/>
          <p:cNvSpPr>
            <a:spLocks noChangeShapeType="1"/>
          </p:cNvSpPr>
          <p:nvPr/>
        </p:nvSpPr>
        <p:spPr bwMode="auto">
          <a:xfrm flipV="1">
            <a:off x="4560888" y="2043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Text Box 20"/>
          <p:cNvSpPr txBox="1">
            <a:spLocks noChangeArrowheads="1"/>
          </p:cNvSpPr>
          <p:nvPr/>
        </p:nvSpPr>
        <p:spPr bwMode="auto">
          <a:xfrm>
            <a:off x="3657600" y="2066925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FName</a:t>
            </a:r>
          </a:p>
        </p:txBody>
      </p:sp>
      <p:sp>
        <p:nvSpPr>
          <p:cNvPr id="15383" name="Text Box 21"/>
          <p:cNvSpPr txBox="1">
            <a:spLocks noChangeArrowheads="1"/>
          </p:cNvSpPr>
          <p:nvPr/>
        </p:nvSpPr>
        <p:spPr bwMode="auto">
          <a:xfrm>
            <a:off x="4573588" y="2652713"/>
            <a:ext cx="703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White</a:t>
            </a:r>
          </a:p>
        </p:txBody>
      </p:sp>
      <p:sp>
        <p:nvSpPr>
          <p:cNvPr id="15384" name="Text Box 22"/>
          <p:cNvSpPr txBox="1">
            <a:spLocks noChangeArrowheads="1"/>
          </p:cNvSpPr>
          <p:nvPr/>
        </p:nvSpPr>
        <p:spPr bwMode="auto">
          <a:xfrm>
            <a:off x="4573588" y="30019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Beech</a:t>
            </a:r>
          </a:p>
        </p:txBody>
      </p:sp>
      <p:sp>
        <p:nvSpPr>
          <p:cNvPr id="15385" name="Text Box 23"/>
          <p:cNvSpPr txBox="1">
            <a:spLocks noChangeArrowheads="1"/>
          </p:cNvSpPr>
          <p:nvPr/>
        </p:nvSpPr>
        <p:spPr bwMode="auto">
          <a:xfrm>
            <a:off x="4573588" y="3414713"/>
            <a:ext cx="601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Ford</a:t>
            </a:r>
          </a:p>
        </p:txBody>
      </p:sp>
      <p:sp>
        <p:nvSpPr>
          <p:cNvPr id="15386" name="Text Box 24"/>
          <p:cNvSpPr txBox="1">
            <a:spLocks noChangeArrowheads="1"/>
          </p:cNvSpPr>
          <p:nvPr/>
        </p:nvSpPr>
        <p:spPr bwMode="auto">
          <a:xfrm>
            <a:off x="4573588" y="3795713"/>
            <a:ext cx="701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Howe</a:t>
            </a:r>
          </a:p>
        </p:txBody>
      </p:sp>
      <p:sp>
        <p:nvSpPr>
          <p:cNvPr id="15387" name="Text Box 25"/>
          <p:cNvSpPr txBox="1">
            <a:spLocks noChangeArrowheads="1"/>
          </p:cNvSpPr>
          <p:nvPr/>
        </p:nvSpPr>
        <p:spPr bwMode="auto">
          <a:xfrm>
            <a:off x="4573588" y="4144963"/>
            <a:ext cx="725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Brand</a:t>
            </a:r>
          </a:p>
        </p:txBody>
      </p:sp>
      <p:sp>
        <p:nvSpPr>
          <p:cNvPr id="15388" name="Text Box 26"/>
          <p:cNvSpPr txBox="1">
            <a:spLocks noChangeArrowheads="1"/>
          </p:cNvSpPr>
          <p:nvPr/>
        </p:nvSpPr>
        <p:spPr bwMode="auto">
          <a:xfrm>
            <a:off x="4570413" y="2057400"/>
            <a:ext cx="827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LName</a:t>
            </a:r>
          </a:p>
        </p:txBody>
      </p:sp>
      <p:sp>
        <p:nvSpPr>
          <p:cNvPr id="15389" name="Text Box 28"/>
          <p:cNvSpPr txBox="1">
            <a:spLocks noChangeArrowheads="1"/>
          </p:cNvSpPr>
          <p:nvPr/>
        </p:nvSpPr>
        <p:spPr bwMode="auto">
          <a:xfrm>
            <a:off x="5410200" y="2057400"/>
            <a:ext cx="1495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MonthlySalary</a:t>
            </a:r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5803900" y="26670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2500</a:t>
            </a:r>
          </a:p>
        </p:txBody>
      </p:sp>
      <p:sp>
        <p:nvSpPr>
          <p:cNvPr id="15391" name="Text Box 30"/>
          <p:cNvSpPr txBox="1">
            <a:spLocks noChangeArrowheads="1"/>
          </p:cNvSpPr>
          <p:nvPr/>
        </p:nvSpPr>
        <p:spPr bwMode="auto">
          <a:xfrm>
            <a:off x="5797550" y="304006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1000</a:t>
            </a:r>
          </a:p>
        </p:txBody>
      </p:sp>
      <p:sp>
        <p:nvSpPr>
          <p:cNvPr id="15392" name="Text Box 31"/>
          <p:cNvSpPr txBox="1">
            <a:spLocks noChangeArrowheads="1"/>
          </p:cNvSpPr>
          <p:nvPr/>
        </p:nvSpPr>
        <p:spPr bwMode="auto">
          <a:xfrm>
            <a:off x="5797550" y="342106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1500</a:t>
            </a:r>
          </a:p>
        </p:txBody>
      </p:sp>
      <p:sp>
        <p:nvSpPr>
          <p:cNvPr id="15393" name="Text Box 32"/>
          <p:cNvSpPr txBox="1">
            <a:spLocks noChangeArrowheads="1"/>
          </p:cNvSpPr>
          <p:nvPr/>
        </p:nvSpPr>
        <p:spPr bwMode="auto">
          <a:xfrm>
            <a:off x="5867400" y="38100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750</a:t>
            </a:r>
          </a:p>
        </p:txBody>
      </p:sp>
      <p:sp>
        <p:nvSpPr>
          <p:cNvPr id="15394" name="Text Box 33"/>
          <p:cNvSpPr txBox="1">
            <a:spLocks noChangeArrowheads="1"/>
          </p:cNvSpPr>
          <p:nvPr/>
        </p:nvSpPr>
        <p:spPr bwMode="auto">
          <a:xfrm>
            <a:off x="5842000" y="41910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2000</a:t>
            </a:r>
          </a:p>
        </p:txBody>
      </p:sp>
      <p:sp>
        <p:nvSpPr>
          <p:cNvPr id="35" name="Text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96200" y="5791200"/>
            <a:ext cx="106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dirty="0" smtClean="0">
                <a:hlinkClick r:id="rId2" action="ppaction://hlinksldjump"/>
              </a:rPr>
              <a:t>Table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058299-4E72-4598-AD57-4909D193AD72}" type="slidenum">
              <a:rPr lang="ar-SA"/>
              <a:pPr/>
              <a:t>14</a:t>
            </a:fld>
            <a:endParaRPr lang="en-US"/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b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Row selection (WHERE clause)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228600" y="1714500"/>
            <a:ext cx="86868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 algn="just">
              <a:lnSpc>
                <a:spcPct val="160000"/>
              </a:lnSpc>
            </a:pPr>
            <a:r>
              <a:rPr lang="en-US" sz="1800" b="1">
                <a:latin typeface="Arial" pitchFamily="34" charset="0"/>
              </a:rPr>
              <a:t>WHERE clause consists of five basic search conditions:</a:t>
            </a:r>
          </a:p>
          <a:p>
            <a:pPr marL="225425" indent="-225425" algn="just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1800" b="1">
                <a:latin typeface="Arial" pitchFamily="34" charset="0"/>
              </a:rPr>
              <a:t>Comparison: </a:t>
            </a:r>
            <a:r>
              <a:rPr lang="en-US" sz="1800">
                <a:latin typeface="Arial" pitchFamily="34" charset="0"/>
              </a:rPr>
              <a:t>Compare the value of one expression to the value of another expression (= , &lt;, &gt;, &lt;=, &gt;=, &lt;&gt;).</a:t>
            </a:r>
          </a:p>
          <a:p>
            <a:pPr marL="225425" indent="-225425" algn="just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1800" b="1">
                <a:latin typeface="Arial" pitchFamily="34" charset="0"/>
              </a:rPr>
              <a:t>Range: </a:t>
            </a:r>
            <a:r>
              <a:rPr lang="en-US" sz="1800">
                <a:latin typeface="Arial" pitchFamily="34" charset="0"/>
              </a:rPr>
              <a:t>Test whether the value of an expression falls within a specified range of values (BETWEEN/ NOT BETWEEN).</a:t>
            </a:r>
          </a:p>
          <a:p>
            <a:pPr marL="225425" indent="-225425" algn="just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1800" b="1">
                <a:latin typeface="Arial" pitchFamily="34" charset="0"/>
              </a:rPr>
              <a:t>Set membership: </a:t>
            </a:r>
            <a:r>
              <a:rPr lang="en-US" sz="1800">
                <a:latin typeface="Arial" pitchFamily="34" charset="0"/>
              </a:rPr>
              <a:t>Test whether the value of an expression equals one of a set of values (IN/ NOT IN).</a:t>
            </a:r>
          </a:p>
          <a:p>
            <a:pPr marL="225425" indent="-225425" algn="just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1800" b="1">
                <a:latin typeface="Arial" pitchFamily="34" charset="0"/>
              </a:rPr>
              <a:t>Pattern match: </a:t>
            </a:r>
            <a:r>
              <a:rPr lang="en-US" sz="1800">
                <a:latin typeface="Arial" pitchFamily="34" charset="0"/>
              </a:rPr>
              <a:t>Test whether a string matches a specified pattern (LIKE/ NOT LIKE).</a:t>
            </a:r>
          </a:p>
          <a:p>
            <a:pPr marL="225425" indent="-225425" algn="just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1800" b="1">
                <a:latin typeface="Arial" pitchFamily="34" charset="0"/>
              </a:rPr>
              <a:t>NULL: </a:t>
            </a:r>
            <a:r>
              <a:rPr lang="en-US" sz="1800">
                <a:latin typeface="Arial" pitchFamily="34" charset="0"/>
              </a:rPr>
              <a:t>Test whether a column has null value (IS NULL/ IS NOT NULL).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959A33-88C8-4AAA-B523-86F42E5E4DC1}" type="slidenum">
              <a:rPr lang="ar-SA"/>
              <a:pPr/>
              <a:t>15</a:t>
            </a:fld>
            <a:endParaRPr lang="en-US"/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b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Comparison search condition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86868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Arial" pitchFamily="34" charset="0"/>
              </a:rPr>
              <a:t>Comparison operators:</a:t>
            </a:r>
            <a:r>
              <a:rPr lang="en-US" sz="2000">
                <a:latin typeface="Arial" pitchFamily="34" charset="0"/>
              </a:rPr>
              <a:t>  = , &lt; , &gt; , &lt;= , &gt;= , &lt;&gt;</a:t>
            </a:r>
          </a:p>
          <a:p>
            <a:endParaRPr lang="en-US" sz="2000">
              <a:latin typeface="Arial" pitchFamily="34" charset="0"/>
            </a:endParaRPr>
          </a:p>
          <a:p>
            <a:r>
              <a:rPr lang="en-US" sz="1800" b="1">
                <a:latin typeface="Arial" pitchFamily="34" charset="0"/>
              </a:rPr>
              <a:t>Syntax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SELECT [DISTINCT|</a:t>
            </a:r>
            <a:r>
              <a:rPr lang="en-US" sz="1800" u="sng">
                <a:latin typeface="Courier New" pitchFamily="49" charset="0"/>
              </a:rPr>
              <a:t>ALL</a:t>
            </a:r>
            <a:r>
              <a:rPr lang="en-US" sz="1800">
                <a:latin typeface="Courier New" pitchFamily="49" charset="0"/>
              </a:rPr>
              <a:t>] {* | column| [column_expression [AS new_name]] [,…]}</a:t>
            </a:r>
          </a:p>
          <a:p>
            <a:r>
              <a:rPr lang="en-US" sz="1800">
                <a:latin typeface="Courier New" pitchFamily="49" charset="0"/>
              </a:rPr>
              <a:t>   FROM   table_name</a:t>
            </a:r>
          </a:p>
          <a:p>
            <a:r>
              <a:rPr lang="en-US" sz="1800">
                <a:latin typeface="Courier New" pitchFamily="49" charset="0"/>
              </a:rPr>
              <a:t>     [WHERE  condition];</a:t>
            </a:r>
          </a:p>
          <a:p>
            <a:endParaRPr lang="en-US" b="1">
              <a:latin typeface="Arial" pitchFamily="34" charset="0"/>
            </a:endParaRPr>
          </a:p>
          <a:p>
            <a:r>
              <a:rPr lang="en-US" sz="2000" b="1" u="sng">
                <a:latin typeface="Arial" pitchFamily="34" charset="0"/>
              </a:rPr>
              <a:t>Example</a:t>
            </a:r>
            <a:r>
              <a:rPr lang="en-US" sz="2000" b="1">
                <a:latin typeface="Arial" pitchFamily="34" charset="0"/>
              </a:rPr>
              <a:t>:</a:t>
            </a:r>
            <a:r>
              <a:rPr lang="en-US" sz="2000">
                <a:latin typeface="Arial" pitchFamily="34" charset="0"/>
              </a:rPr>
              <a:t>   </a:t>
            </a:r>
            <a:r>
              <a:rPr lang="en-US" sz="1600">
                <a:latin typeface="Arial" pitchFamily="34" charset="0"/>
              </a:rPr>
              <a:t>STAFF(sno, fname, lname, position, sex, dob, salary, bno)</a:t>
            </a:r>
          </a:p>
          <a:p>
            <a:endParaRPr lang="en-US" sz="2000">
              <a:latin typeface="Arial" pitchFamily="34" charset="0"/>
            </a:endParaRPr>
          </a:p>
          <a:p>
            <a:r>
              <a:rPr lang="en-US" sz="2000">
                <a:latin typeface="Arial" pitchFamily="34" charset="0"/>
              </a:rPr>
              <a:t>List all staff with a salary greater than 10,000. showing number, name and salary.</a:t>
            </a:r>
          </a:p>
          <a:p>
            <a:endParaRPr lang="en-US" sz="1700">
              <a:latin typeface="Arial" pitchFamily="34" charset="0"/>
            </a:endParaRPr>
          </a:p>
          <a:p>
            <a:r>
              <a:rPr lang="en-US" sz="1800">
                <a:latin typeface="Courier New" pitchFamily="49" charset="0"/>
              </a:rPr>
              <a:t>SELECT sno, fname, lname, salary</a:t>
            </a:r>
          </a:p>
          <a:p>
            <a:r>
              <a:rPr lang="en-US" sz="1800">
                <a:latin typeface="Courier New" pitchFamily="49" charset="0"/>
              </a:rPr>
              <a:t>  FROM staff</a:t>
            </a:r>
          </a:p>
          <a:p>
            <a:r>
              <a:rPr lang="en-US" sz="1800">
                <a:latin typeface="Courier New" pitchFamily="49" charset="0"/>
              </a:rPr>
              <a:t>    WHERE  salary &gt; 10000;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941289-E988-4C69-96F9-9AE45DE9AC18}" type="slidenum">
              <a:rPr lang="ar-SA"/>
              <a:pPr/>
              <a:t>16</a:t>
            </a:fld>
            <a:endParaRPr lang="en-US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2513013" y="2438400"/>
            <a:ext cx="3962400" cy="207168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3"/>
          <p:cNvSpPr>
            <a:spLocks noChangeShapeType="1"/>
          </p:cNvSpPr>
          <p:nvPr/>
        </p:nvSpPr>
        <p:spPr bwMode="auto">
          <a:xfrm>
            <a:off x="3581400" y="2424113"/>
            <a:ext cx="1588" cy="2071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2514600" y="2043113"/>
            <a:ext cx="3962400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5"/>
          <p:cNvSpPr>
            <a:spLocks noChangeShapeType="1"/>
          </p:cNvSpPr>
          <p:nvPr/>
        </p:nvSpPr>
        <p:spPr bwMode="auto">
          <a:xfrm>
            <a:off x="4560888" y="2424113"/>
            <a:ext cx="1587" cy="2071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>
            <a:off x="5484813" y="2057400"/>
            <a:ext cx="1587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2514600" y="262255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SL21</a:t>
            </a:r>
          </a:p>
        </p:txBody>
      </p:sp>
      <p:sp>
        <p:nvSpPr>
          <p:cNvPr id="18442" name="Text Box 8"/>
          <p:cNvSpPr txBox="1">
            <a:spLocks noChangeArrowheads="1"/>
          </p:cNvSpPr>
          <p:nvPr/>
        </p:nvSpPr>
        <p:spPr bwMode="auto">
          <a:xfrm>
            <a:off x="2508250" y="2995613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SG37</a:t>
            </a:r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2508250" y="3376613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SG14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2514600" y="3733800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SG5</a:t>
            </a:r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3581400" y="2043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2533650" y="2057400"/>
            <a:ext cx="514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Sno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3581400" y="2652713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John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3581400" y="30019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Ann</a:t>
            </a:r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3581400" y="3382963"/>
            <a:ext cx="701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David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3581400" y="374015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Susan</a:t>
            </a:r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V="1">
            <a:off x="4560888" y="2043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657600" y="2066925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FName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4573588" y="2652713"/>
            <a:ext cx="703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White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4573588" y="30019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Beech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4573588" y="3414713"/>
            <a:ext cx="601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Ford</a:t>
            </a:r>
          </a:p>
        </p:txBody>
      </p:sp>
      <p:sp>
        <p:nvSpPr>
          <p:cNvPr id="18456" name="Text Box 25"/>
          <p:cNvSpPr txBox="1">
            <a:spLocks noChangeArrowheads="1"/>
          </p:cNvSpPr>
          <p:nvPr/>
        </p:nvSpPr>
        <p:spPr bwMode="auto">
          <a:xfrm>
            <a:off x="4573588" y="3740150"/>
            <a:ext cx="725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Brand</a:t>
            </a:r>
          </a:p>
        </p:txBody>
      </p: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4570413" y="2057400"/>
            <a:ext cx="827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LName</a:t>
            </a:r>
          </a:p>
        </p:txBody>
      </p:sp>
      <p:sp>
        <p:nvSpPr>
          <p:cNvPr id="18458" name="Text Box 28"/>
          <p:cNvSpPr txBox="1">
            <a:spLocks noChangeArrowheads="1"/>
          </p:cNvSpPr>
          <p:nvPr/>
        </p:nvSpPr>
        <p:spPr bwMode="auto">
          <a:xfrm>
            <a:off x="5546725" y="2057400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Salary</a:t>
            </a:r>
          </a:p>
        </p:txBody>
      </p:sp>
      <p:sp>
        <p:nvSpPr>
          <p:cNvPr id="18459" name="Text Box 29"/>
          <p:cNvSpPr txBox="1">
            <a:spLocks noChangeArrowheads="1"/>
          </p:cNvSpPr>
          <p:nvPr/>
        </p:nvSpPr>
        <p:spPr bwMode="auto">
          <a:xfrm>
            <a:off x="5575300" y="2667000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30000</a:t>
            </a:r>
          </a:p>
        </p:txBody>
      </p:sp>
      <p:sp>
        <p:nvSpPr>
          <p:cNvPr id="18460" name="Text Box 30"/>
          <p:cNvSpPr txBox="1">
            <a:spLocks noChangeArrowheads="1"/>
          </p:cNvSpPr>
          <p:nvPr/>
        </p:nvSpPr>
        <p:spPr bwMode="auto">
          <a:xfrm>
            <a:off x="5568950" y="3040063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12000</a:t>
            </a:r>
          </a:p>
        </p:txBody>
      </p:sp>
      <p:sp>
        <p:nvSpPr>
          <p:cNvPr id="18461" name="Text Box 31"/>
          <p:cNvSpPr txBox="1">
            <a:spLocks noChangeArrowheads="1"/>
          </p:cNvSpPr>
          <p:nvPr/>
        </p:nvSpPr>
        <p:spPr bwMode="auto">
          <a:xfrm>
            <a:off x="5568950" y="3421063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18000</a:t>
            </a:r>
          </a:p>
        </p:txBody>
      </p:sp>
      <p:sp>
        <p:nvSpPr>
          <p:cNvPr id="18462" name="Text Box 33"/>
          <p:cNvSpPr txBox="1">
            <a:spLocks noChangeArrowheads="1"/>
          </p:cNvSpPr>
          <p:nvPr/>
        </p:nvSpPr>
        <p:spPr bwMode="auto">
          <a:xfrm>
            <a:off x="5546725" y="3754438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24000</a:t>
            </a:r>
          </a:p>
        </p:txBody>
      </p:sp>
      <p:sp>
        <p:nvSpPr>
          <p:cNvPr id="31" name="Text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96200" y="5791200"/>
            <a:ext cx="106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dirty="0" smtClean="0">
                <a:hlinkClick r:id="rId2" action="ppaction://hlinksldjump"/>
              </a:rPr>
              <a:t>Table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844F1C-F786-4DE6-A4B8-003B4505394B}" type="slidenum">
              <a:rPr lang="ar-SA"/>
              <a:pPr/>
              <a:t>17</a:t>
            </a:fld>
            <a:endParaRPr lang="en-US"/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-457200" y="152400"/>
            <a:ext cx="10058400" cy="1143000"/>
          </a:xfrm>
        </p:spPr>
        <p:txBody>
          <a:bodyPr/>
          <a:lstStyle/>
          <a:p>
            <a:pPr>
              <a:defRPr/>
            </a:pPr>
            <a:r>
              <a:rPr lang="en-US" sz="43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br>
              <a:rPr lang="en-US" sz="43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3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Compound comparison search condition</a:t>
            </a:r>
            <a:endParaRPr lang="en-US" sz="4300" dirty="0" smtClean="0">
              <a:solidFill>
                <a:srgbClr val="000099"/>
              </a:solidFill>
            </a:endParaRP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228600" y="1663700"/>
            <a:ext cx="88392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4488" indent="-344488">
              <a:lnSpc>
                <a:spcPct val="90000"/>
              </a:lnSpc>
            </a:pPr>
            <a:r>
              <a:rPr lang="en-US" sz="2000" b="1">
                <a:latin typeface="Arial" pitchFamily="34" charset="0"/>
              </a:rPr>
              <a:t>Compound comparison operators: </a:t>
            </a:r>
            <a:r>
              <a:rPr lang="en-US" sz="2000">
                <a:latin typeface="Arial" pitchFamily="34" charset="0"/>
              </a:rPr>
              <a:t> AND , OR , NOT , (  )</a:t>
            </a:r>
          </a:p>
          <a:p>
            <a:pPr marL="344488" indent="-344488">
              <a:lnSpc>
                <a:spcPct val="90000"/>
              </a:lnSpc>
            </a:pPr>
            <a:endParaRPr lang="en-US" sz="2000">
              <a:latin typeface="Arial" pitchFamily="34" charset="0"/>
            </a:endParaRPr>
          </a:p>
          <a:p>
            <a:pPr marL="344488" indent="-344488">
              <a:lnSpc>
                <a:spcPct val="90000"/>
              </a:lnSpc>
            </a:pPr>
            <a:r>
              <a:rPr lang="en-US" sz="2000" b="1">
                <a:latin typeface="Arial" pitchFamily="34" charset="0"/>
              </a:rPr>
              <a:t>Order of evaluation:</a:t>
            </a:r>
          </a:p>
          <a:p>
            <a:pPr marL="344488" indent="-344488">
              <a:lnSpc>
                <a:spcPct val="90000"/>
              </a:lnSpc>
              <a:buFontTx/>
              <a:buChar char="•"/>
            </a:pPr>
            <a:r>
              <a:rPr lang="en-US" sz="2000">
                <a:latin typeface="Arial" pitchFamily="34" charset="0"/>
              </a:rPr>
              <a:t>Expression is evaluated left to right</a:t>
            </a:r>
          </a:p>
          <a:p>
            <a:pPr marL="344488" indent="-344488">
              <a:buFontTx/>
              <a:buChar char="•"/>
            </a:pPr>
            <a:r>
              <a:rPr lang="en-US" sz="2000">
                <a:latin typeface="Arial" pitchFamily="34" charset="0"/>
              </a:rPr>
              <a:t>Between brackets</a:t>
            </a:r>
          </a:p>
          <a:p>
            <a:pPr marL="344488" indent="-344488">
              <a:buFontTx/>
              <a:buChar char="•"/>
            </a:pPr>
            <a:r>
              <a:rPr lang="en-US" sz="2000">
                <a:latin typeface="Arial" pitchFamily="34" charset="0"/>
              </a:rPr>
              <a:t>NOT</a:t>
            </a:r>
          </a:p>
          <a:p>
            <a:pPr marL="344488" indent="-344488">
              <a:buFontTx/>
              <a:buChar char="•"/>
            </a:pPr>
            <a:r>
              <a:rPr lang="en-US" sz="2000">
                <a:latin typeface="Arial" pitchFamily="34" charset="0"/>
              </a:rPr>
              <a:t>AND</a:t>
            </a:r>
          </a:p>
          <a:p>
            <a:pPr marL="344488" indent="-344488">
              <a:buFontTx/>
              <a:buChar char="•"/>
            </a:pPr>
            <a:r>
              <a:rPr lang="en-US" sz="2000">
                <a:latin typeface="Arial" pitchFamily="34" charset="0"/>
              </a:rPr>
              <a:t>OR</a:t>
            </a:r>
          </a:p>
          <a:p>
            <a:pPr marL="344488" indent="-344488">
              <a:lnSpc>
                <a:spcPct val="90000"/>
              </a:lnSpc>
            </a:pPr>
            <a:endParaRPr lang="en-US" sz="2800">
              <a:latin typeface="Arial" pitchFamily="34" charset="0"/>
            </a:endParaRPr>
          </a:p>
          <a:p>
            <a:pPr marL="344488" indent="-344488">
              <a:lnSpc>
                <a:spcPct val="90000"/>
              </a:lnSpc>
            </a:pPr>
            <a:r>
              <a:rPr lang="en-US" sz="2000" b="1" u="sng">
                <a:latin typeface="Arial" pitchFamily="34" charset="0"/>
              </a:rPr>
              <a:t>Example</a:t>
            </a:r>
            <a:r>
              <a:rPr lang="en-US" sz="2000" b="1">
                <a:latin typeface="Arial" pitchFamily="34" charset="0"/>
              </a:rPr>
              <a:t>:</a:t>
            </a:r>
            <a:r>
              <a:rPr lang="en-US" sz="2000">
                <a:latin typeface="Arial" pitchFamily="34" charset="0"/>
              </a:rPr>
              <a:t>   </a:t>
            </a:r>
            <a:r>
              <a:rPr lang="en-US" sz="1600">
                <a:latin typeface="Arial" pitchFamily="34" charset="0"/>
              </a:rPr>
              <a:t>STAFF(sno, fname, lname, position, sex, dob, salary, bno)</a:t>
            </a:r>
          </a:p>
          <a:p>
            <a:pPr marL="344488" indent="-344488">
              <a:lnSpc>
                <a:spcPct val="90000"/>
              </a:lnSpc>
            </a:pPr>
            <a:endParaRPr lang="en-US" sz="2000">
              <a:latin typeface="Arial" pitchFamily="34" charset="0"/>
            </a:endParaRPr>
          </a:p>
          <a:p>
            <a:pPr marL="344488" indent="-344488">
              <a:lnSpc>
                <a:spcPct val="90000"/>
              </a:lnSpc>
            </a:pPr>
            <a:r>
              <a:rPr lang="en-US" sz="2000">
                <a:latin typeface="Arial" pitchFamily="34" charset="0"/>
              </a:rPr>
              <a:t>List all staff who works as managers or assistants.</a:t>
            </a:r>
          </a:p>
          <a:p>
            <a:pPr marL="344488" indent="-344488">
              <a:lnSpc>
                <a:spcPct val="90000"/>
              </a:lnSpc>
            </a:pPr>
            <a:endParaRPr lang="en-US" sz="1000">
              <a:latin typeface="Arial" pitchFamily="34" charset="0"/>
            </a:endParaRPr>
          </a:p>
          <a:p>
            <a:pPr marL="344488" indent="-344488">
              <a:lnSpc>
                <a:spcPct val="90000"/>
              </a:lnSpc>
            </a:pPr>
            <a:r>
              <a:rPr lang="en-US" sz="1800">
                <a:latin typeface="Courier New" pitchFamily="49" charset="0"/>
              </a:rPr>
              <a:t>SELECT sno, fname, lname, position</a:t>
            </a:r>
          </a:p>
          <a:p>
            <a:pPr marL="344488" indent="-344488">
              <a:lnSpc>
                <a:spcPct val="90000"/>
              </a:lnSpc>
            </a:pPr>
            <a:r>
              <a:rPr lang="en-US" sz="1800">
                <a:latin typeface="Courier New" pitchFamily="49" charset="0"/>
              </a:rPr>
              <a:t> FROM staff</a:t>
            </a:r>
          </a:p>
          <a:p>
            <a:pPr marL="344488" indent="-344488">
              <a:lnSpc>
                <a:spcPct val="90000"/>
              </a:lnSpc>
            </a:pPr>
            <a:r>
              <a:rPr lang="en-US" sz="1800">
                <a:latin typeface="Courier New" pitchFamily="49" charset="0"/>
              </a:rPr>
              <a:t>  WHERE  position = ‘Manager’ OR position = ‘Assistant’;</a:t>
            </a:r>
            <a:endParaRPr lang="en-US" sz="1800"/>
          </a:p>
          <a:p>
            <a:pPr marL="344488" indent="-344488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E2B11C-1B5E-4582-9202-A69487BE305C}" type="slidenum">
              <a:rPr lang="ar-SA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2513013" y="2438400"/>
            <a:ext cx="4421187" cy="207168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Line 3"/>
          <p:cNvSpPr>
            <a:spLocks noChangeShapeType="1"/>
          </p:cNvSpPr>
          <p:nvPr/>
        </p:nvSpPr>
        <p:spPr bwMode="auto">
          <a:xfrm>
            <a:off x="3581400" y="2424113"/>
            <a:ext cx="1588" cy="2071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2514600" y="2043113"/>
            <a:ext cx="4421188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5"/>
          <p:cNvSpPr>
            <a:spLocks noChangeShapeType="1"/>
          </p:cNvSpPr>
          <p:nvPr/>
        </p:nvSpPr>
        <p:spPr bwMode="auto">
          <a:xfrm>
            <a:off x="4560888" y="2424113"/>
            <a:ext cx="1587" cy="2071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5484813" y="2057400"/>
            <a:ext cx="1587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2514600" y="262255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SL21</a:t>
            </a:r>
          </a:p>
        </p:txBody>
      </p:sp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2508250" y="2995613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SG37</a:t>
            </a:r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2520950" y="3354388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SA9</a:t>
            </a: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2514600" y="3727450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SG5</a:t>
            </a: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 flipV="1">
            <a:off x="3581400" y="2043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Text Box 13"/>
          <p:cNvSpPr txBox="1">
            <a:spLocks noChangeArrowheads="1"/>
          </p:cNvSpPr>
          <p:nvPr/>
        </p:nvSpPr>
        <p:spPr bwMode="auto">
          <a:xfrm>
            <a:off x="2533650" y="2057400"/>
            <a:ext cx="514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Sno</a:t>
            </a:r>
          </a:p>
        </p:txBody>
      </p:sp>
      <p:sp>
        <p:nvSpPr>
          <p:cNvPr id="20495" name="Text Box 14"/>
          <p:cNvSpPr txBox="1">
            <a:spLocks noChangeArrowheads="1"/>
          </p:cNvSpPr>
          <p:nvPr/>
        </p:nvSpPr>
        <p:spPr bwMode="auto">
          <a:xfrm>
            <a:off x="3581400" y="2652713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John</a:t>
            </a:r>
          </a:p>
        </p:txBody>
      </p:sp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3581400" y="30019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Ann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3581400" y="33528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Mary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3581400" y="37338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Susan</a:t>
            </a:r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V="1">
            <a:off x="4560888" y="2043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3657600" y="2066925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FName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4573588" y="2652713"/>
            <a:ext cx="703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White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4573588" y="30019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Beech</a:t>
            </a:r>
          </a:p>
        </p:txBody>
      </p: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4573588" y="3384550"/>
            <a:ext cx="701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Howe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573588" y="3733800"/>
            <a:ext cx="725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Brand</a:t>
            </a:r>
          </a:p>
        </p:txBody>
      </p:sp>
      <p:sp>
        <p:nvSpPr>
          <p:cNvPr id="20505" name="Text Box 26"/>
          <p:cNvSpPr txBox="1">
            <a:spLocks noChangeArrowheads="1"/>
          </p:cNvSpPr>
          <p:nvPr/>
        </p:nvSpPr>
        <p:spPr bwMode="auto">
          <a:xfrm>
            <a:off x="4570413" y="2057400"/>
            <a:ext cx="827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LName</a:t>
            </a:r>
          </a:p>
        </p:txBody>
      </p:sp>
      <p:sp>
        <p:nvSpPr>
          <p:cNvPr id="20506" name="Text Box 28"/>
          <p:cNvSpPr txBox="1">
            <a:spLocks noChangeArrowheads="1"/>
          </p:cNvSpPr>
          <p:nvPr/>
        </p:nvSpPr>
        <p:spPr bwMode="auto">
          <a:xfrm>
            <a:off x="5791200" y="2057400"/>
            <a:ext cx="874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20507" name="Text Box 29"/>
          <p:cNvSpPr txBox="1">
            <a:spLocks noChangeArrowheads="1"/>
          </p:cNvSpPr>
          <p:nvPr/>
        </p:nvSpPr>
        <p:spPr bwMode="auto">
          <a:xfrm>
            <a:off x="5803900" y="2667000"/>
            <a:ext cx="985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Manager</a:t>
            </a:r>
          </a:p>
        </p:txBody>
      </p:sp>
      <p:sp>
        <p:nvSpPr>
          <p:cNvPr id="20508" name="Text Box 30"/>
          <p:cNvSpPr txBox="1">
            <a:spLocks noChangeArrowheads="1"/>
          </p:cNvSpPr>
          <p:nvPr/>
        </p:nvSpPr>
        <p:spPr bwMode="auto">
          <a:xfrm>
            <a:off x="5797550" y="3040063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Assistant</a:t>
            </a:r>
          </a:p>
        </p:txBody>
      </p:sp>
      <p:sp>
        <p:nvSpPr>
          <p:cNvPr id="20509" name="Text Box 32"/>
          <p:cNvSpPr txBox="1">
            <a:spLocks noChangeArrowheads="1"/>
          </p:cNvSpPr>
          <p:nvPr/>
        </p:nvSpPr>
        <p:spPr bwMode="auto">
          <a:xfrm>
            <a:off x="5791200" y="3398838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Assistant</a:t>
            </a:r>
          </a:p>
        </p:txBody>
      </p:sp>
      <p:sp>
        <p:nvSpPr>
          <p:cNvPr id="20510" name="Text Box 33"/>
          <p:cNvSpPr txBox="1">
            <a:spLocks noChangeArrowheads="1"/>
          </p:cNvSpPr>
          <p:nvPr/>
        </p:nvSpPr>
        <p:spPr bwMode="auto">
          <a:xfrm>
            <a:off x="5842000" y="3779838"/>
            <a:ext cx="985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Manager</a:t>
            </a:r>
          </a:p>
        </p:txBody>
      </p:sp>
      <p:sp>
        <p:nvSpPr>
          <p:cNvPr id="31" name="Text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96200" y="5791200"/>
            <a:ext cx="106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dirty="0" smtClean="0">
                <a:hlinkClick r:id="rId2" action="ppaction://hlinksldjump"/>
              </a:rPr>
              <a:t>Table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4F5D50-CAF8-4041-BAA7-C32B3DA9665C}" type="slidenum">
              <a:rPr lang="ar-SA"/>
              <a:pPr/>
              <a:t>19</a:t>
            </a:fld>
            <a:endParaRPr lang="en-US"/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-381000" y="152400"/>
            <a:ext cx="10058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b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BETWEEN/ NOT BETWEEN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152400" y="1400175"/>
            <a:ext cx="88392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BETWEEN checks if a value is within a range.</a:t>
            </a:r>
          </a:p>
          <a:p>
            <a:r>
              <a:rPr lang="en-US" sz="2000">
                <a:latin typeface="Arial" pitchFamily="34" charset="0"/>
              </a:rPr>
              <a:t>NOT BETWEEN checks if a value is outside a range.</a:t>
            </a:r>
          </a:p>
          <a:p>
            <a:endParaRPr lang="en-US" b="1">
              <a:latin typeface="Arial" pitchFamily="34" charset="0"/>
            </a:endParaRPr>
          </a:p>
          <a:p>
            <a:r>
              <a:rPr lang="en-US" sz="2000" b="1" u="sng">
                <a:latin typeface="Arial" pitchFamily="34" charset="0"/>
              </a:rPr>
              <a:t>Example</a:t>
            </a:r>
            <a:r>
              <a:rPr lang="en-US" sz="2000" b="1">
                <a:latin typeface="Arial" pitchFamily="34" charset="0"/>
              </a:rPr>
              <a:t>:    </a:t>
            </a:r>
            <a:r>
              <a:rPr lang="en-US" sz="1600">
                <a:latin typeface="Arial" pitchFamily="34" charset="0"/>
              </a:rPr>
              <a:t>STAFF(sno, fname, lname, position, sex, dob, salary, bno)</a:t>
            </a:r>
          </a:p>
          <a:p>
            <a:endParaRPr lang="en-US" sz="2000">
              <a:latin typeface="Arial" pitchFamily="34" charset="0"/>
            </a:endParaRPr>
          </a:p>
          <a:p>
            <a:r>
              <a:rPr lang="en-US" sz="2000">
                <a:latin typeface="Arial" pitchFamily="34" charset="0"/>
              </a:rPr>
              <a:t>List all staff with a salary between 20000 and 30000.</a:t>
            </a:r>
          </a:p>
          <a:p>
            <a:endParaRPr lang="en-US" sz="1000">
              <a:latin typeface="Arial" pitchFamily="34" charset="0"/>
            </a:endParaRPr>
          </a:p>
          <a:p>
            <a:r>
              <a:rPr lang="en-US" sz="1800">
                <a:latin typeface="Courier New" pitchFamily="49" charset="0"/>
              </a:rPr>
              <a:t>SELECT sno, fname, lname, salary</a:t>
            </a:r>
          </a:p>
          <a:p>
            <a:r>
              <a:rPr lang="en-US" sz="1800">
                <a:latin typeface="Courier New" pitchFamily="49" charset="0"/>
              </a:rPr>
              <a:t>  FROM staff</a:t>
            </a:r>
          </a:p>
          <a:p>
            <a:r>
              <a:rPr lang="en-US" sz="1800">
                <a:latin typeface="Courier New" pitchFamily="49" charset="0"/>
              </a:rPr>
              <a:t>    WHERE  salary BETWEEN 20000 AND 30000;</a:t>
            </a:r>
            <a:endParaRPr lang="en-US" sz="1800"/>
          </a:p>
          <a:p>
            <a:endParaRPr lang="en-US">
              <a:latin typeface="Arial" pitchFamily="34" charset="0"/>
            </a:endParaRPr>
          </a:p>
          <a:p>
            <a:r>
              <a:rPr lang="en-US" sz="2000" i="1">
                <a:latin typeface="Arial" pitchFamily="34" charset="0"/>
              </a:rPr>
              <a:t>This would be expressed as:</a:t>
            </a:r>
          </a:p>
          <a:p>
            <a:endParaRPr lang="en-US" sz="1000">
              <a:latin typeface="Arial" pitchFamily="34" charset="0"/>
            </a:endParaRPr>
          </a:p>
          <a:p>
            <a:r>
              <a:rPr lang="en-US" sz="1800">
                <a:latin typeface="Courier New" pitchFamily="49" charset="0"/>
              </a:rPr>
              <a:t>SELECT sno, fname, lname, salary</a:t>
            </a:r>
          </a:p>
          <a:p>
            <a:r>
              <a:rPr lang="en-US" sz="1800">
                <a:latin typeface="Courier New" pitchFamily="49" charset="0"/>
              </a:rPr>
              <a:t>  FROM staff</a:t>
            </a:r>
          </a:p>
          <a:p>
            <a:r>
              <a:rPr lang="en-US" sz="1800">
                <a:latin typeface="Courier New" pitchFamily="49" charset="0"/>
              </a:rPr>
              <a:t>    WHERE  salary &gt;= 20000 AND salary &lt;= 30000;</a:t>
            </a:r>
            <a:endParaRPr lang="en-US" sz="1800"/>
          </a:p>
          <a:p>
            <a:endParaRPr lang="en-US" sz="2000">
              <a:latin typeface="Arial" pitchFamily="34" charset="0"/>
            </a:endParaRP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SQL (DML)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0C47-3101-4B1D-ACAE-7D765BEF2E2E}" type="slidenum">
              <a:rPr lang="ar-SA" smtClean="0"/>
              <a:pPr/>
              <a:t>2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Learning Outcomes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85344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2000" dirty="0">
                <a:latin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</a:rPr>
              <a:t>students will be able to : </a:t>
            </a:r>
          </a:p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</a:rPr>
              <a:t> Write simple and condition based data retrieval queries using SELECT statement</a:t>
            </a:r>
          </a:p>
          <a:p>
            <a:pPr marL="290513" indent="-290513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</a:rPr>
              <a:t>Apply the knowledge of pattern matching concept in string oriented queries</a:t>
            </a:r>
          </a:p>
          <a:p>
            <a:pPr marL="290513" indent="-290513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</a:rPr>
              <a:t>Use aggregate functions supported by the Oracle</a:t>
            </a:r>
          </a:p>
          <a:p>
            <a:pPr marL="290513" indent="-290513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</a:rPr>
              <a:t>Verify Insert into, Update and Delete Statements</a:t>
            </a:r>
            <a:endParaRPr lang="en-US" sz="2000" dirty="0">
              <a:latin typeface="Arial" pitchFamily="34" charset="0"/>
            </a:endParaRPr>
          </a:p>
          <a:p>
            <a:pPr>
              <a:lnSpc>
                <a:spcPct val="170000"/>
              </a:lnSpc>
            </a:pPr>
            <a:endParaRPr lang="en-US" sz="20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D57756-5753-49B3-B2BC-E30C657E764E}" type="slidenum">
              <a:rPr lang="ar-SA"/>
              <a:pPr/>
              <a:t>20</a:t>
            </a:fld>
            <a:endParaRPr lang="en-US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2513013" y="2438400"/>
            <a:ext cx="3962400" cy="1143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3"/>
          <p:cNvSpPr>
            <a:spLocks noChangeShapeType="1"/>
          </p:cNvSpPr>
          <p:nvPr/>
        </p:nvSpPr>
        <p:spPr bwMode="auto">
          <a:xfrm>
            <a:off x="3581400" y="2424113"/>
            <a:ext cx="1588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2514600" y="2043113"/>
            <a:ext cx="3962400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4560888" y="2424113"/>
            <a:ext cx="1587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>
            <a:off x="5484813" y="2057400"/>
            <a:ext cx="1587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Text Box 7"/>
          <p:cNvSpPr txBox="1">
            <a:spLocks noChangeArrowheads="1"/>
          </p:cNvSpPr>
          <p:nvPr/>
        </p:nvSpPr>
        <p:spPr bwMode="auto">
          <a:xfrm>
            <a:off x="2514600" y="262255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SL21</a:t>
            </a:r>
          </a:p>
        </p:txBody>
      </p: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2514600" y="2971800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SG5</a:t>
            </a:r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V="1">
            <a:off x="3581400" y="2043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2533650" y="2057400"/>
            <a:ext cx="514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Sno</a:t>
            </a: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3581400" y="2652713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John</a:t>
            </a:r>
          </a:p>
        </p:txBody>
      </p:sp>
      <p:sp>
        <p:nvSpPr>
          <p:cNvPr id="22542" name="Text Box 18"/>
          <p:cNvSpPr txBox="1">
            <a:spLocks noChangeArrowheads="1"/>
          </p:cNvSpPr>
          <p:nvPr/>
        </p:nvSpPr>
        <p:spPr bwMode="auto">
          <a:xfrm>
            <a:off x="3581400" y="297815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Susan</a:t>
            </a:r>
          </a:p>
        </p:txBody>
      </p:sp>
      <p:sp>
        <p:nvSpPr>
          <p:cNvPr id="22543" name="Line 19"/>
          <p:cNvSpPr>
            <a:spLocks noChangeShapeType="1"/>
          </p:cNvSpPr>
          <p:nvPr/>
        </p:nvSpPr>
        <p:spPr bwMode="auto">
          <a:xfrm flipV="1">
            <a:off x="4560888" y="2043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Text Box 20"/>
          <p:cNvSpPr txBox="1">
            <a:spLocks noChangeArrowheads="1"/>
          </p:cNvSpPr>
          <p:nvPr/>
        </p:nvSpPr>
        <p:spPr bwMode="auto">
          <a:xfrm>
            <a:off x="3657600" y="2066925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FName</a:t>
            </a:r>
          </a:p>
        </p:txBody>
      </p:sp>
      <p:sp>
        <p:nvSpPr>
          <p:cNvPr id="22545" name="Text Box 21"/>
          <p:cNvSpPr txBox="1">
            <a:spLocks noChangeArrowheads="1"/>
          </p:cNvSpPr>
          <p:nvPr/>
        </p:nvSpPr>
        <p:spPr bwMode="auto">
          <a:xfrm>
            <a:off x="4573588" y="2652713"/>
            <a:ext cx="703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White</a:t>
            </a:r>
          </a:p>
        </p:txBody>
      </p:sp>
      <p:sp>
        <p:nvSpPr>
          <p:cNvPr id="22546" name="Text Box 25"/>
          <p:cNvSpPr txBox="1">
            <a:spLocks noChangeArrowheads="1"/>
          </p:cNvSpPr>
          <p:nvPr/>
        </p:nvSpPr>
        <p:spPr bwMode="auto">
          <a:xfrm>
            <a:off x="4573588" y="2978150"/>
            <a:ext cx="725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Brand</a:t>
            </a:r>
          </a:p>
        </p:txBody>
      </p:sp>
      <p:sp>
        <p:nvSpPr>
          <p:cNvPr id="22547" name="Text Box 26"/>
          <p:cNvSpPr txBox="1">
            <a:spLocks noChangeArrowheads="1"/>
          </p:cNvSpPr>
          <p:nvPr/>
        </p:nvSpPr>
        <p:spPr bwMode="auto">
          <a:xfrm>
            <a:off x="4570413" y="2057400"/>
            <a:ext cx="827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LName</a:t>
            </a:r>
          </a:p>
        </p:txBody>
      </p:sp>
      <p:sp>
        <p:nvSpPr>
          <p:cNvPr id="22548" name="Text Box 28"/>
          <p:cNvSpPr txBox="1">
            <a:spLocks noChangeArrowheads="1"/>
          </p:cNvSpPr>
          <p:nvPr/>
        </p:nvSpPr>
        <p:spPr bwMode="auto">
          <a:xfrm>
            <a:off x="5546725" y="2057400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Salary</a:t>
            </a:r>
          </a:p>
        </p:txBody>
      </p:sp>
      <p:sp>
        <p:nvSpPr>
          <p:cNvPr id="22549" name="Text Box 29"/>
          <p:cNvSpPr txBox="1">
            <a:spLocks noChangeArrowheads="1"/>
          </p:cNvSpPr>
          <p:nvPr/>
        </p:nvSpPr>
        <p:spPr bwMode="auto">
          <a:xfrm>
            <a:off x="5575300" y="2667000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30000</a:t>
            </a:r>
          </a:p>
        </p:txBody>
      </p:sp>
      <p:sp>
        <p:nvSpPr>
          <p:cNvPr id="22550" name="Text Box 33"/>
          <p:cNvSpPr txBox="1">
            <a:spLocks noChangeArrowheads="1"/>
          </p:cNvSpPr>
          <p:nvPr/>
        </p:nvSpPr>
        <p:spPr bwMode="auto">
          <a:xfrm>
            <a:off x="5546725" y="2992438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24000</a:t>
            </a:r>
          </a:p>
        </p:txBody>
      </p:sp>
      <p:sp>
        <p:nvSpPr>
          <p:cNvPr id="23" name="Text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96200" y="5791200"/>
            <a:ext cx="106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dirty="0" smtClean="0">
                <a:hlinkClick r:id="rId2" action="ppaction://hlinksldjump"/>
              </a:rPr>
              <a:t>Table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A98F0D-88E4-4C70-85B5-594666A960D8}" type="slidenum">
              <a:rPr lang="ar-SA"/>
              <a:pPr/>
              <a:t>21</a:t>
            </a:fld>
            <a:endParaRPr lang="en-US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-381000" y="152400"/>
            <a:ext cx="10058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b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IN/ NOT IN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76200" y="1595438"/>
            <a:ext cx="90678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IN tests whether a data value matches one of a list values.</a:t>
            </a:r>
          </a:p>
          <a:p>
            <a:r>
              <a:rPr lang="en-US" sz="2000">
                <a:latin typeface="Arial" pitchFamily="34" charset="0"/>
              </a:rPr>
              <a:t>NOT IN checks for data values that do not lie in a specific list of values.</a:t>
            </a:r>
          </a:p>
          <a:p>
            <a:endParaRPr lang="en-US"/>
          </a:p>
          <a:p>
            <a:r>
              <a:rPr lang="en-US" sz="2000" b="1" u="sng">
                <a:latin typeface="Arial" pitchFamily="34" charset="0"/>
              </a:rPr>
              <a:t>Example</a:t>
            </a:r>
            <a:r>
              <a:rPr lang="en-US" sz="2000" b="1">
                <a:latin typeface="Arial" pitchFamily="34" charset="0"/>
              </a:rPr>
              <a:t>:   </a:t>
            </a:r>
            <a:r>
              <a:rPr lang="en-US" sz="1600">
                <a:latin typeface="Arial" pitchFamily="34" charset="0"/>
              </a:rPr>
              <a:t>STAFF(sno, fname, lname, position, sex, dob, salary, bno)</a:t>
            </a:r>
          </a:p>
          <a:p>
            <a:endParaRPr lang="en-US" sz="2000">
              <a:latin typeface="Arial" pitchFamily="34" charset="0"/>
            </a:endParaRPr>
          </a:p>
          <a:p>
            <a:r>
              <a:rPr lang="en-US" sz="2000">
                <a:latin typeface="Arial" pitchFamily="34" charset="0"/>
              </a:rPr>
              <a:t>List all Managers or Assistants.</a:t>
            </a:r>
          </a:p>
          <a:p>
            <a:endParaRPr lang="en-US" sz="10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SELECT sno, fname, lname, position</a:t>
            </a:r>
          </a:p>
          <a:p>
            <a:r>
              <a:rPr lang="en-US" sz="1800">
                <a:latin typeface="Courier New" pitchFamily="49" charset="0"/>
              </a:rPr>
              <a:t>   FROM  staff</a:t>
            </a:r>
          </a:p>
          <a:p>
            <a:r>
              <a:rPr lang="en-US" sz="1800">
                <a:latin typeface="Courier New" pitchFamily="49" charset="0"/>
              </a:rPr>
              <a:t>      WHERE   position IN (‘Manager’, ‘Assistant’);</a:t>
            </a:r>
            <a:endParaRPr lang="en-US" sz="2000">
              <a:latin typeface="Courier New" pitchFamily="49" charset="0"/>
            </a:endParaRPr>
          </a:p>
          <a:p>
            <a:endParaRPr lang="en-US">
              <a:latin typeface="Arial" pitchFamily="34" charset="0"/>
            </a:endParaRPr>
          </a:p>
          <a:p>
            <a:r>
              <a:rPr lang="en-US" sz="2000" i="1">
                <a:latin typeface="Arial" pitchFamily="34" charset="0"/>
              </a:rPr>
              <a:t>This would be expressed as:</a:t>
            </a:r>
          </a:p>
          <a:p>
            <a:endParaRPr lang="en-US" sz="1000" i="1">
              <a:latin typeface="Arial" pitchFamily="34" charset="0"/>
            </a:endParaRPr>
          </a:p>
          <a:p>
            <a:r>
              <a:rPr lang="en-US" sz="1800">
                <a:latin typeface="Courier New" pitchFamily="49" charset="0"/>
              </a:rPr>
              <a:t>SELECT sno, fname, lname, position</a:t>
            </a:r>
          </a:p>
          <a:p>
            <a:r>
              <a:rPr lang="en-US" sz="1800">
                <a:latin typeface="Courier New" pitchFamily="49" charset="0"/>
              </a:rPr>
              <a:t>  FROM  staff</a:t>
            </a:r>
          </a:p>
          <a:p>
            <a:r>
              <a:rPr lang="en-US" sz="1800">
                <a:latin typeface="Courier New" pitchFamily="49" charset="0"/>
              </a:rPr>
              <a:t>   WHERE   position = ‘Manager’ OR position = ’Assistant’;</a:t>
            </a:r>
            <a:endParaRPr lang="en-US" sz="1800">
              <a:latin typeface="Courier"/>
            </a:endParaRPr>
          </a:p>
          <a:p>
            <a:endParaRPr lang="en-US" sz="2000" b="1">
              <a:latin typeface="Courier"/>
            </a:endParaRP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998190-CA60-42D9-A52F-DDA736FAA480}" type="slidenum">
              <a:rPr lang="ar-SA"/>
              <a:pPr/>
              <a:t>22</a:t>
            </a:fld>
            <a:endParaRPr lang="en-US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2513013" y="2438400"/>
            <a:ext cx="4421187" cy="207168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3"/>
          <p:cNvSpPr>
            <a:spLocks noChangeShapeType="1"/>
          </p:cNvSpPr>
          <p:nvPr/>
        </p:nvSpPr>
        <p:spPr bwMode="auto">
          <a:xfrm>
            <a:off x="3581400" y="2424113"/>
            <a:ext cx="1588" cy="2071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2514600" y="2043113"/>
            <a:ext cx="4421188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5"/>
          <p:cNvSpPr>
            <a:spLocks noChangeShapeType="1"/>
          </p:cNvSpPr>
          <p:nvPr/>
        </p:nvSpPr>
        <p:spPr bwMode="auto">
          <a:xfrm>
            <a:off x="4560888" y="2424113"/>
            <a:ext cx="1587" cy="2071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>
            <a:off x="5484813" y="2057400"/>
            <a:ext cx="1587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Text Box 7"/>
          <p:cNvSpPr txBox="1">
            <a:spLocks noChangeArrowheads="1"/>
          </p:cNvSpPr>
          <p:nvPr/>
        </p:nvSpPr>
        <p:spPr bwMode="auto">
          <a:xfrm>
            <a:off x="2514600" y="262255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SL21</a:t>
            </a:r>
          </a:p>
        </p:txBody>
      </p:sp>
      <p:sp>
        <p:nvSpPr>
          <p:cNvPr id="24586" name="Text Box 8"/>
          <p:cNvSpPr txBox="1">
            <a:spLocks noChangeArrowheads="1"/>
          </p:cNvSpPr>
          <p:nvPr/>
        </p:nvSpPr>
        <p:spPr bwMode="auto">
          <a:xfrm>
            <a:off x="2508250" y="2995613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SG37</a:t>
            </a:r>
          </a:p>
        </p:txBody>
      </p:sp>
      <p:sp>
        <p:nvSpPr>
          <p:cNvPr id="24587" name="Text Box 9"/>
          <p:cNvSpPr txBox="1">
            <a:spLocks noChangeArrowheads="1"/>
          </p:cNvSpPr>
          <p:nvPr/>
        </p:nvSpPr>
        <p:spPr bwMode="auto">
          <a:xfrm>
            <a:off x="2520950" y="3354388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SA9</a:t>
            </a:r>
          </a:p>
        </p:txBody>
      </p:sp>
      <p:sp>
        <p:nvSpPr>
          <p:cNvPr id="24588" name="Text Box 10"/>
          <p:cNvSpPr txBox="1">
            <a:spLocks noChangeArrowheads="1"/>
          </p:cNvSpPr>
          <p:nvPr/>
        </p:nvSpPr>
        <p:spPr bwMode="auto">
          <a:xfrm>
            <a:off x="2514600" y="3727450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SG5</a:t>
            </a:r>
          </a:p>
        </p:txBody>
      </p:sp>
      <p:sp>
        <p:nvSpPr>
          <p:cNvPr id="24589" name="Line 11"/>
          <p:cNvSpPr>
            <a:spLocks noChangeShapeType="1"/>
          </p:cNvSpPr>
          <p:nvPr/>
        </p:nvSpPr>
        <p:spPr bwMode="auto">
          <a:xfrm flipV="1">
            <a:off x="3581400" y="2043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Text Box 12"/>
          <p:cNvSpPr txBox="1">
            <a:spLocks noChangeArrowheads="1"/>
          </p:cNvSpPr>
          <p:nvPr/>
        </p:nvSpPr>
        <p:spPr bwMode="auto">
          <a:xfrm>
            <a:off x="2533650" y="2057400"/>
            <a:ext cx="514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Sno</a:t>
            </a:r>
          </a:p>
        </p:txBody>
      </p:sp>
      <p:sp>
        <p:nvSpPr>
          <p:cNvPr id="24591" name="Text Box 13"/>
          <p:cNvSpPr txBox="1">
            <a:spLocks noChangeArrowheads="1"/>
          </p:cNvSpPr>
          <p:nvPr/>
        </p:nvSpPr>
        <p:spPr bwMode="auto">
          <a:xfrm>
            <a:off x="3581400" y="2652713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John</a:t>
            </a:r>
          </a:p>
        </p:txBody>
      </p:sp>
      <p:sp>
        <p:nvSpPr>
          <p:cNvPr id="24592" name="Text Box 14"/>
          <p:cNvSpPr txBox="1">
            <a:spLocks noChangeArrowheads="1"/>
          </p:cNvSpPr>
          <p:nvPr/>
        </p:nvSpPr>
        <p:spPr bwMode="auto">
          <a:xfrm>
            <a:off x="3581400" y="30019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Ann</a:t>
            </a:r>
          </a:p>
        </p:txBody>
      </p:sp>
      <p:sp>
        <p:nvSpPr>
          <p:cNvPr id="24593" name="Text Box 15"/>
          <p:cNvSpPr txBox="1">
            <a:spLocks noChangeArrowheads="1"/>
          </p:cNvSpPr>
          <p:nvPr/>
        </p:nvSpPr>
        <p:spPr bwMode="auto">
          <a:xfrm>
            <a:off x="3581400" y="33528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Mary</a:t>
            </a:r>
          </a:p>
        </p:txBody>
      </p:sp>
      <p:sp>
        <p:nvSpPr>
          <p:cNvPr id="24594" name="Text Box 16"/>
          <p:cNvSpPr txBox="1">
            <a:spLocks noChangeArrowheads="1"/>
          </p:cNvSpPr>
          <p:nvPr/>
        </p:nvSpPr>
        <p:spPr bwMode="auto">
          <a:xfrm>
            <a:off x="3581400" y="37338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Susan</a:t>
            </a:r>
          </a:p>
        </p:txBody>
      </p:sp>
      <p:sp>
        <p:nvSpPr>
          <p:cNvPr id="24595" name="Line 17"/>
          <p:cNvSpPr>
            <a:spLocks noChangeShapeType="1"/>
          </p:cNvSpPr>
          <p:nvPr/>
        </p:nvSpPr>
        <p:spPr bwMode="auto">
          <a:xfrm flipV="1">
            <a:off x="4560888" y="2043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Text Box 18"/>
          <p:cNvSpPr txBox="1">
            <a:spLocks noChangeArrowheads="1"/>
          </p:cNvSpPr>
          <p:nvPr/>
        </p:nvSpPr>
        <p:spPr bwMode="auto">
          <a:xfrm>
            <a:off x="3657600" y="2066925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FName</a:t>
            </a:r>
          </a:p>
        </p:txBody>
      </p:sp>
      <p:sp>
        <p:nvSpPr>
          <p:cNvPr id="24597" name="Text Box 19"/>
          <p:cNvSpPr txBox="1">
            <a:spLocks noChangeArrowheads="1"/>
          </p:cNvSpPr>
          <p:nvPr/>
        </p:nvSpPr>
        <p:spPr bwMode="auto">
          <a:xfrm>
            <a:off x="4573588" y="2652713"/>
            <a:ext cx="703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White</a:t>
            </a:r>
          </a:p>
        </p:txBody>
      </p:sp>
      <p:sp>
        <p:nvSpPr>
          <p:cNvPr id="24598" name="Text Box 20"/>
          <p:cNvSpPr txBox="1">
            <a:spLocks noChangeArrowheads="1"/>
          </p:cNvSpPr>
          <p:nvPr/>
        </p:nvSpPr>
        <p:spPr bwMode="auto">
          <a:xfrm>
            <a:off x="4573588" y="30019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Beech</a:t>
            </a:r>
          </a:p>
        </p:txBody>
      </p:sp>
      <p:sp>
        <p:nvSpPr>
          <p:cNvPr id="24599" name="Text Box 21"/>
          <p:cNvSpPr txBox="1">
            <a:spLocks noChangeArrowheads="1"/>
          </p:cNvSpPr>
          <p:nvPr/>
        </p:nvSpPr>
        <p:spPr bwMode="auto">
          <a:xfrm>
            <a:off x="4573588" y="3384550"/>
            <a:ext cx="701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Howe</a:t>
            </a:r>
          </a:p>
        </p:txBody>
      </p:sp>
      <p:sp>
        <p:nvSpPr>
          <p:cNvPr id="24600" name="Text Box 22"/>
          <p:cNvSpPr txBox="1">
            <a:spLocks noChangeArrowheads="1"/>
          </p:cNvSpPr>
          <p:nvPr/>
        </p:nvSpPr>
        <p:spPr bwMode="auto">
          <a:xfrm>
            <a:off x="4573588" y="3733800"/>
            <a:ext cx="725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Brand</a:t>
            </a:r>
          </a:p>
        </p:txBody>
      </p:sp>
      <p:sp>
        <p:nvSpPr>
          <p:cNvPr id="24601" name="Text Box 23"/>
          <p:cNvSpPr txBox="1">
            <a:spLocks noChangeArrowheads="1"/>
          </p:cNvSpPr>
          <p:nvPr/>
        </p:nvSpPr>
        <p:spPr bwMode="auto">
          <a:xfrm>
            <a:off x="4570413" y="2057400"/>
            <a:ext cx="827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LName</a:t>
            </a:r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5791200" y="2057400"/>
            <a:ext cx="874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5803900" y="2667000"/>
            <a:ext cx="985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Manager</a:t>
            </a: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5797550" y="3040063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Assistant</a:t>
            </a:r>
          </a:p>
        </p:txBody>
      </p:sp>
      <p:sp>
        <p:nvSpPr>
          <p:cNvPr id="24605" name="Text Box 28"/>
          <p:cNvSpPr txBox="1">
            <a:spLocks noChangeArrowheads="1"/>
          </p:cNvSpPr>
          <p:nvPr/>
        </p:nvSpPr>
        <p:spPr bwMode="auto">
          <a:xfrm>
            <a:off x="5791200" y="3398838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Assistant</a:t>
            </a:r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5842000" y="3779838"/>
            <a:ext cx="985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Manager</a:t>
            </a:r>
          </a:p>
        </p:txBody>
      </p:sp>
      <p:sp>
        <p:nvSpPr>
          <p:cNvPr id="31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696200" y="5791200"/>
            <a:ext cx="106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dirty="0" smtClean="0">
                <a:hlinkClick r:id="rId3" action="ppaction://hlinksldjump"/>
              </a:rPr>
              <a:t>Table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CF5AC-2294-483A-BC7C-A5195405BFD9}" type="slidenum">
              <a:rPr lang="ar-SA"/>
              <a:pPr/>
              <a:t>23</a:t>
            </a:fld>
            <a:endParaRPr lang="en-US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-381000" y="76200"/>
            <a:ext cx="10058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b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LIKE/ NOT LIKE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52400" y="1530350"/>
            <a:ext cx="8839200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4488" indent="-344488" algn="just"/>
            <a:r>
              <a:rPr lang="en-US" sz="1800" b="1">
                <a:latin typeface="Arial" pitchFamily="34" charset="0"/>
              </a:rPr>
              <a:t>SQL has special pattern matching symbol:</a:t>
            </a:r>
          </a:p>
          <a:p>
            <a:pPr marL="344488" indent="-344488" algn="just">
              <a:spcBef>
                <a:spcPts val="1200"/>
              </a:spcBef>
            </a:pPr>
            <a:r>
              <a:rPr lang="en-US" sz="1800">
                <a:latin typeface="Arial" pitchFamily="34" charset="0"/>
              </a:rPr>
              <a:t>  %  represents any sequence of zero or more character (wildcard)</a:t>
            </a:r>
          </a:p>
          <a:p>
            <a:pPr marL="344488" indent="-344488" algn="just">
              <a:spcBef>
                <a:spcPts val="1200"/>
              </a:spcBef>
            </a:pPr>
            <a:r>
              <a:rPr lang="en-US" sz="1800">
                <a:latin typeface="Arial" pitchFamily="34" charset="0"/>
              </a:rPr>
              <a:t>  _   represents any single character</a:t>
            </a:r>
          </a:p>
          <a:p>
            <a:pPr marL="344488" indent="-344488" algn="just"/>
            <a:endParaRPr lang="en-US" b="1">
              <a:latin typeface="Arial" pitchFamily="34" charset="0"/>
            </a:endParaRPr>
          </a:p>
          <a:p>
            <a:pPr marL="344488" indent="-344488" algn="just"/>
            <a:r>
              <a:rPr lang="en-US" sz="1800" b="1" u="sng">
                <a:latin typeface="Arial" pitchFamily="34" charset="0"/>
              </a:rPr>
              <a:t>Example</a:t>
            </a:r>
            <a:r>
              <a:rPr lang="en-US" sz="1800" b="1">
                <a:latin typeface="Arial" pitchFamily="34" charset="0"/>
              </a:rPr>
              <a:t>:</a:t>
            </a:r>
          </a:p>
          <a:p>
            <a:pPr marL="344488" indent="-344488" algn="just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800">
                <a:latin typeface="Arial" pitchFamily="34" charset="0"/>
              </a:rPr>
              <a:t>Address LIKE ‘H%’  means that the first character must be </a:t>
            </a:r>
            <a:r>
              <a:rPr lang="en-US" sz="1800" i="1">
                <a:latin typeface="Arial" pitchFamily="34" charset="0"/>
              </a:rPr>
              <a:t>H</a:t>
            </a:r>
            <a:r>
              <a:rPr lang="en-US" sz="1800">
                <a:latin typeface="Arial" pitchFamily="34" charset="0"/>
              </a:rPr>
              <a:t>, but the rest can be anything.</a:t>
            </a:r>
          </a:p>
          <a:p>
            <a:pPr marL="344488" indent="-344488" algn="just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800">
                <a:latin typeface="Arial" pitchFamily="34" charset="0"/>
              </a:rPr>
              <a:t>Address LIKE ‘H_ _ _’ means that there must be exactly four characters in the string, the first of which must be </a:t>
            </a:r>
            <a:r>
              <a:rPr lang="en-US" sz="1800" i="1">
                <a:latin typeface="Arial" pitchFamily="34" charset="0"/>
              </a:rPr>
              <a:t>H.</a:t>
            </a:r>
            <a:endParaRPr lang="en-US" sz="1800">
              <a:latin typeface="Arial" pitchFamily="34" charset="0"/>
            </a:endParaRPr>
          </a:p>
          <a:p>
            <a:pPr marL="344488" indent="-344488" algn="just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800">
                <a:latin typeface="Arial" pitchFamily="34" charset="0"/>
              </a:rPr>
              <a:t>Address LIKE ‘%e’ means any sequence of characters, of length at least 1, with the last character an </a:t>
            </a:r>
            <a:r>
              <a:rPr lang="en-US" sz="1800" i="1">
                <a:latin typeface="Arial" pitchFamily="34" charset="0"/>
              </a:rPr>
              <a:t>e.</a:t>
            </a:r>
            <a:endParaRPr lang="en-US" sz="1800">
              <a:latin typeface="Arial" pitchFamily="34" charset="0"/>
            </a:endParaRPr>
          </a:p>
          <a:p>
            <a:pPr marL="344488" indent="-344488" algn="just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800">
                <a:latin typeface="Arial" pitchFamily="34" charset="0"/>
              </a:rPr>
              <a:t>Address LIKE ‘%Glasgow%’ means a sequence of characters of any length containing </a:t>
            </a:r>
            <a:r>
              <a:rPr lang="en-US" sz="1800" i="1">
                <a:latin typeface="Arial" pitchFamily="34" charset="0"/>
              </a:rPr>
              <a:t>Glasgow.</a:t>
            </a:r>
            <a:endParaRPr lang="en-US" sz="1800">
              <a:latin typeface="Arial" pitchFamily="34" charset="0"/>
            </a:endParaRPr>
          </a:p>
          <a:p>
            <a:pPr marL="344488" indent="-344488" algn="just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800">
                <a:latin typeface="Arial" pitchFamily="34" charset="0"/>
              </a:rPr>
              <a:t>Address NOT LIKE ‘H%’ means the first character can not be </a:t>
            </a:r>
            <a:r>
              <a:rPr lang="en-US" sz="1800" i="1">
                <a:latin typeface="Arial" pitchFamily="34" charset="0"/>
              </a:rPr>
              <a:t>H.</a:t>
            </a:r>
            <a:endParaRPr lang="en-US" sz="1800">
              <a:latin typeface="Courier"/>
            </a:endParaRPr>
          </a:p>
          <a:p>
            <a:pPr marL="344488" indent="-344488" algn="just">
              <a:lnSpc>
                <a:spcPct val="120000"/>
              </a:lnSpc>
            </a:pPr>
            <a:endParaRPr lang="en-US" sz="2000" i="1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CAF54C-798E-47A8-AE91-BF7C05C92DC7}" type="slidenum">
              <a:rPr lang="ar-SA"/>
              <a:pPr/>
              <a:t>24</a:t>
            </a:fld>
            <a:endParaRPr lang="en-US"/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-381000" y="76200"/>
            <a:ext cx="10058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b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LIKE/ NOT LIKE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52400" y="1598613"/>
            <a:ext cx="91440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If the search string can include the pattern-matching character itself, we can use an </a:t>
            </a:r>
            <a:r>
              <a:rPr lang="en-US" sz="2000" b="1">
                <a:latin typeface="Arial" pitchFamily="34" charset="0"/>
              </a:rPr>
              <a:t>escape</a:t>
            </a:r>
            <a:r>
              <a:rPr lang="en-US" sz="2000">
                <a:latin typeface="Arial" pitchFamily="34" charset="0"/>
              </a:rPr>
              <a:t> character to represent the pattern matching character.</a:t>
            </a:r>
          </a:p>
          <a:p>
            <a:endParaRPr lang="en-US" sz="2000" b="1">
              <a:latin typeface="Arial" pitchFamily="34" charset="0"/>
            </a:endParaRPr>
          </a:p>
          <a:p>
            <a:r>
              <a:rPr lang="en-US" sz="2000">
                <a:latin typeface="Arial" pitchFamily="34" charset="0"/>
              </a:rPr>
              <a:t>‘15%’ is represented by  LIKE ‘15#%’ ESCAPE ‘#’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 b="1" u="sng">
                <a:latin typeface="Arial" pitchFamily="34" charset="0"/>
              </a:rPr>
              <a:t>Example</a:t>
            </a:r>
            <a:r>
              <a:rPr lang="en-US" sz="2000" b="1">
                <a:latin typeface="Arial" pitchFamily="34" charset="0"/>
              </a:rPr>
              <a:t>:   </a:t>
            </a:r>
            <a:r>
              <a:rPr lang="en-US" sz="1600">
                <a:latin typeface="Arial" pitchFamily="34" charset="0"/>
              </a:rPr>
              <a:t>STAFF(sno, fname, lname, position, sex, dob, salary, address</a:t>
            </a:r>
            <a:r>
              <a:rPr lang="en-US" sz="1600">
                <a:latin typeface="Courier New" pitchFamily="49" charset="0"/>
              </a:rPr>
              <a:t>,</a:t>
            </a:r>
            <a:r>
              <a:rPr lang="en-US" sz="1600">
                <a:latin typeface="Arial" pitchFamily="34" charset="0"/>
              </a:rPr>
              <a:t> bno)</a:t>
            </a:r>
          </a:p>
          <a:p>
            <a:endParaRPr lang="en-US" sz="2000">
              <a:latin typeface="Arial" pitchFamily="34" charset="0"/>
            </a:endParaRPr>
          </a:p>
          <a:p>
            <a:r>
              <a:rPr lang="en-US" sz="2000">
                <a:latin typeface="Arial" pitchFamily="34" charset="0"/>
              </a:rPr>
              <a:t>List all staff with the string ‘Glasgow’ in their address.</a:t>
            </a:r>
          </a:p>
          <a:p>
            <a:endParaRPr lang="en-US" sz="9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SELECT sno, fname, lname, address</a:t>
            </a:r>
          </a:p>
          <a:p>
            <a:r>
              <a:rPr lang="en-US" sz="1800">
                <a:latin typeface="Courier New" pitchFamily="49" charset="0"/>
              </a:rPr>
              <a:t>   FROM  staff</a:t>
            </a:r>
          </a:p>
          <a:p>
            <a:r>
              <a:rPr lang="en-US" sz="1800">
                <a:latin typeface="Courier New" pitchFamily="49" charset="0"/>
              </a:rPr>
              <a:t>      WHERE   address LIKE ‘%Glasgow%’;</a:t>
            </a:r>
          </a:p>
          <a:p>
            <a:endParaRPr lang="en-US" sz="2000">
              <a:latin typeface="Courier"/>
            </a:endParaRPr>
          </a:p>
          <a:p>
            <a:endParaRPr lang="en-US" sz="2000">
              <a:latin typeface="Arial" pitchFamily="34" charset="0"/>
            </a:endParaRPr>
          </a:p>
          <a:p>
            <a:endParaRPr lang="en-US" sz="2000" b="1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63CDB4-AA72-4F00-8C5B-010DA2181CBA}" type="slidenum">
              <a:rPr lang="ar-SA"/>
              <a:pPr/>
              <a:t>25</a:t>
            </a:fld>
            <a:endParaRPr lang="en-US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1849438" y="2438400"/>
            <a:ext cx="5792787" cy="1295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3"/>
          <p:cNvSpPr>
            <a:spLocks noChangeShapeType="1"/>
          </p:cNvSpPr>
          <p:nvPr/>
        </p:nvSpPr>
        <p:spPr bwMode="auto">
          <a:xfrm>
            <a:off x="2917825" y="2424113"/>
            <a:ext cx="15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1851025" y="2043113"/>
            <a:ext cx="5792788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5"/>
          <p:cNvSpPr>
            <a:spLocks noChangeShapeType="1"/>
          </p:cNvSpPr>
          <p:nvPr/>
        </p:nvSpPr>
        <p:spPr bwMode="auto">
          <a:xfrm>
            <a:off x="3897313" y="2424113"/>
            <a:ext cx="1587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1851025" y="262255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SL21</a:t>
            </a: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1844675" y="2995613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SG37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 flipV="1">
            <a:off x="2917825" y="2043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1847850" y="2057400"/>
            <a:ext cx="514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Sno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2917825" y="2652713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John</a:t>
            </a:r>
          </a:p>
        </p:txBody>
      </p:sp>
      <p:sp>
        <p:nvSpPr>
          <p:cNvPr id="28685" name="Text Box 14"/>
          <p:cNvSpPr txBox="1">
            <a:spLocks noChangeArrowheads="1"/>
          </p:cNvSpPr>
          <p:nvPr/>
        </p:nvSpPr>
        <p:spPr bwMode="auto">
          <a:xfrm>
            <a:off x="2917825" y="30019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Ann</a:t>
            </a:r>
          </a:p>
        </p:txBody>
      </p:sp>
      <p:sp>
        <p:nvSpPr>
          <p:cNvPr id="28686" name="Line 17"/>
          <p:cNvSpPr>
            <a:spLocks noChangeShapeType="1"/>
          </p:cNvSpPr>
          <p:nvPr/>
        </p:nvSpPr>
        <p:spPr bwMode="auto">
          <a:xfrm flipV="1">
            <a:off x="3897313" y="2043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Text Box 18"/>
          <p:cNvSpPr txBox="1">
            <a:spLocks noChangeArrowheads="1"/>
          </p:cNvSpPr>
          <p:nvPr/>
        </p:nvSpPr>
        <p:spPr bwMode="auto">
          <a:xfrm>
            <a:off x="2994025" y="2066925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FName</a:t>
            </a:r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3910013" y="2652713"/>
            <a:ext cx="703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White</a:t>
            </a:r>
          </a:p>
        </p:txBody>
      </p:sp>
      <p:sp>
        <p:nvSpPr>
          <p:cNvPr id="28689" name="Text Box 20"/>
          <p:cNvSpPr txBox="1">
            <a:spLocks noChangeArrowheads="1"/>
          </p:cNvSpPr>
          <p:nvPr/>
        </p:nvSpPr>
        <p:spPr bwMode="auto">
          <a:xfrm>
            <a:off x="3910013" y="30019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Beech</a:t>
            </a:r>
          </a:p>
        </p:txBody>
      </p:sp>
      <p:sp>
        <p:nvSpPr>
          <p:cNvPr id="28690" name="Text Box 23"/>
          <p:cNvSpPr txBox="1">
            <a:spLocks noChangeArrowheads="1"/>
          </p:cNvSpPr>
          <p:nvPr/>
        </p:nvSpPr>
        <p:spPr bwMode="auto">
          <a:xfrm>
            <a:off x="3906838" y="2057400"/>
            <a:ext cx="827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LName</a:t>
            </a:r>
          </a:p>
        </p:txBody>
      </p:sp>
      <p:sp>
        <p:nvSpPr>
          <p:cNvPr id="28691" name="Text Box 25"/>
          <p:cNvSpPr txBox="1">
            <a:spLocks noChangeArrowheads="1"/>
          </p:cNvSpPr>
          <p:nvPr/>
        </p:nvSpPr>
        <p:spPr bwMode="auto">
          <a:xfrm>
            <a:off x="5127625" y="2057400"/>
            <a:ext cx="850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28692" name="Text Box 26"/>
          <p:cNvSpPr txBox="1">
            <a:spLocks noChangeArrowheads="1"/>
          </p:cNvSpPr>
          <p:nvPr/>
        </p:nvSpPr>
        <p:spPr bwMode="auto">
          <a:xfrm>
            <a:off x="4762500" y="2667000"/>
            <a:ext cx="280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Achray St,Glasgow G32 9DX</a:t>
            </a:r>
          </a:p>
        </p:txBody>
      </p:sp>
      <p:sp>
        <p:nvSpPr>
          <p:cNvPr id="28693" name="Text Box 27"/>
          <p:cNvSpPr txBox="1">
            <a:spLocks noChangeArrowheads="1"/>
          </p:cNvSpPr>
          <p:nvPr/>
        </p:nvSpPr>
        <p:spPr bwMode="auto">
          <a:xfrm>
            <a:off x="4756150" y="3040063"/>
            <a:ext cx="2228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Well  St, Glasgow G42</a:t>
            </a:r>
          </a:p>
        </p:txBody>
      </p:sp>
      <p:sp>
        <p:nvSpPr>
          <p:cNvPr id="28694" name="Line 30"/>
          <p:cNvSpPr>
            <a:spLocks noChangeShapeType="1"/>
          </p:cNvSpPr>
          <p:nvPr/>
        </p:nvSpPr>
        <p:spPr bwMode="auto">
          <a:xfrm>
            <a:off x="4800600" y="2057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96200" y="5791200"/>
            <a:ext cx="106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dirty="0" smtClean="0">
                <a:hlinkClick r:id="rId2" action="ppaction://hlinksldjump"/>
              </a:rPr>
              <a:t>Table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BB83E1-38CA-415C-9642-FAD3F77CBB60}" type="slidenum">
              <a:rPr lang="ar-SA"/>
              <a:pPr/>
              <a:t>26</a:t>
            </a:fld>
            <a:endParaRPr lang="en-US"/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-381000" y="76200"/>
            <a:ext cx="10058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b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IS NULL/ IS NOT NULL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152400" y="1447800"/>
            <a:ext cx="87630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1900">
                <a:latin typeface="Arial" pitchFamily="34" charset="0"/>
              </a:rPr>
              <a:t>NULL represents missing or unknown value.</a:t>
            </a:r>
          </a:p>
          <a:p>
            <a:pPr>
              <a:spcBef>
                <a:spcPts val="600"/>
              </a:spcBef>
            </a:pPr>
            <a:r>
              <a:rPr lang="en-US" sz="1900">
                <a:latin typeface="Arial" pitchFamily="34" charset="0"/>
              </a:rPr>
              <a:t>NULL can does not represent a zero or a string of blank spaces.</a:t>
            </a:r>
          </a:p>
          <a:p>
            <a:pPr>
              <a:spcBef>
                <a:spcPts val="600"/>
              </a:spcBef>
            </a:pPr>
            <a:r>
              <a:rPr lang="en-US" sz="1900">
                <a:latin typeface="Arial" pitchFamily="34" charset="0"/>
              </a:rPr>
              <a:t>A NULL value can not be tested with = or&lt;&gt; to another string. </a:t>
            </a:r>
          </a:p>
          <a:p>
            <a:pPr>
              <a:spcBef>
                <a:spcPts val="600"/>
              </a:spcBef>
            </a:pPr>
            <a:r>
              <a:rPr lang="en-US" sz="1900">
                <a:latin typeface="Arial" pitchFamily="34" charset="0"/>
              </a:rPr>
              <a:t>We have to test for NULL explicitly.</a:t>
            </a:r>
          </a:p>
          <a:p>
            <a:endParaRPr lang="en-US" sz="1900">
              <a:latin typeface="Arial" pitchFamily="34" charset="0"/>
            </a:endParaRPr>
          </a:p>
          <a:p>
            <a:r>
              <a:rPr lang="en-US" sz="1900" b="1" u="sng">
                <a:latin typeface="Arial" pitchFamily="34" charset="0"/>
              </a:rPr>
              <a:t>Example</a:t>
            </a:r>
            <a:r>
              <a:rPr lang="en-US" sz="1900" b="1">
                <a:latin typeface="Arial" pitchFamily="34" charset="0"/>
              </a:rPr>
              <a:t>:</a:t>
            </a:r>
          </a:p>
          <a:p>
            <a:endParaRPr lang="en-US" sz="1900"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Arial" pitchFamily="34" charset="0"/>
              </a:rPr>
              <a:t>VIEWING (ClientNo, PropertyNo, ViewDate, Comment)</a:t>
            </a:r>
          </a:p>
          <a:p>
            <a:pPr algn="just"/>
            <a:endParaRPr lang="en-US" sz="1900">
              <a:latin typeface="Arial" pitchFamily="34" charset="0"/>
            </a:endParaRPr>
          </a:p>
          <a:p>
            <a:pPr algn="just"/>
            <a:r>
              <a:rPr lang="en-US" sz="1900">
                <a:latin typeface="Arial" pitchFamily="34" charset="0"/>
              </a:rPr>
              <a:t>List the details of all viewing on property PG4 where a comment has not been supplied.</a:t>
            </a:r>
          </a:p>
          <a:p>
            <a:endParaRPr lang="en-US" sz="1000">
              <a:latin typeface="Arial" pitchFamily="34" charset="0"/>
            </a:endParaRPr>
          </a:p>
          <a:p>
            <a:r>
              <a:rPr lang="en-US" sz="1800">
                <a:latin typeface="Courier New" pitchFamily="49" charset="0"/>
              </a:rPr>
              <a:t>SELECT clientno, ViewDate</a:t>
            </a:r>
          </a:p>
          <a:p>
            <a:r>
              <a:rPr lang="en-US" sz="1800">
                <a:latin typeface="Courier New" pitchFamily="49" charset="0"/>
              </a:rPr>
              <a:t>   FROM  viewing</a:t>
            </a:r>
          </a:p>
          <a:p>
            <a:r>
              <a:rPr lang="en-US" sz="1800">
                <a:latin typeface="Courier New" pitchFamily="49" charset="0"/>
              </a:rPr>
              <a:t>     WHERE  PropertyNo= ‘PG4’ AND  comment IS NULL;</a:t>
            </a:r>
          </a:p>
          <a:p>
            <a:endParaRPr lang="en-US" sz="2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D54994-0723-43C7-8879-39E287DCAD83}" type="slidenum">
              <a:rPr lang="ar-SA"/>
              <a:pPr/>
              <a:t>27</a:t>
            </a:fld>
            <a:endParaRPr lang="en-US"/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>
          <a:xfrm>
            <a:off x="-381000" y="0"/>
            <a:ext cx="10058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Question</a:t>
            </a:r>
            <a:endParaRPr lang="en-US" dirty="0" smtClean="0">
              <a:solidFill>
                <a:srgbClr val="CC0000"/>
              </a:solidFill>
            </a:endParaRP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152400" y="1328738"/>
            <a:ext cx="87630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latin typeface="Arial" pitchFamily="34" charset="0"/>
              </a:rPr>
              <a:t>Assume the following relational schema:</a:t>
            </a:r>
          </a:p>
          <a:p>
            <a:pPr>
              <a:defRPr/>
            </a:pPr>
            <a:endParaRPr lang="en-US" sz="1800" dirty="0">
              <a:latin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</a:rPr>
              <a:t> EMPLOYEE(</a:t>
            </a:r>
            <a:r>
              <a:rPr lang="en-US" sz="1800" dirty="0" err="1">
                <a:latin typeface="Arial" pitchFamily="34" charset="0"/>
              </a:rPr>
              <a:t>Fname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</a:rPr>
              <a:t>Lname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u="sng" dirty="0">
                <a:latin typeface="Arial" pitchFamily="34" charset="0"/>
              </a:rPr>
              <a:t>SSN</a:t>
            </a:r>
            <a:r>
              <a:rPr lang="en-US" sz="1800" dirty="0">
                <a:latin typeface="Arial" pitchFamily="34" charset="0"/>
              </a:rPr>
              <a:t>, DOB, Address, Sex, salary, </a:t>
            </a:r>
            <a:r>
              <a:rPr lang="en-US" sz="1800" u="dash" dirty="0">
                <a:latin typeface="Arial" pitchFamily="34" charset="0"/>
              </a:rPr>
              <a:t>DeptNo</a:t>
            </a:r>
            <a:r>
              <a:rPr lang="en-US" sz="1800" dirty="0">
                <a:latin typeface="Arial" pitchFamily="34" charset="0"/>
              </a:rPr>
              <a:t>)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</a:rPr>
              <a:t> DEPARTMENT(</a:t>
            </a:r>
            <a:r>
              <a:rPr lang="en-US" sz="1800" dirty="0" err="1">
                <a:latin typeface="Arial" pitchFamily="34" charset="0"/>
              </a:rPr>
              <a:t>Dname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u="sng" dirty="0" err="1">
                <a:latin typeface="Arial" pitchFamily="34" charset="0"/>
              </a:rPr>
              <a:t>DNo</a:t>
            </a:r>
            <a:r>
              <a:rPr lang="en-US" sz="1800" dirty="0">
                <a:latin typeface="Arial" pitchFamily="34" charset="0"/>
              </a:rPr>
              <a:t> )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</a:rPr>
              <a:t> PROJECT(</a:t>
            </a:r>
            <a:r>
              <a:rPr lang="en-US" sz="1800" dirty="0" err="1">
                <a:latin typeface="Arial" pitchFamily="34" charset="0"/>
              </a:rPr>
              <a:t>PName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u="sng" dirty="0" err="1">
                <a:latin typeface="Arial" pitchFamily="34" charset="0"/>
              </a:rPr>
              <a:t>PNo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</a:rPr>
              <a:t>PLocation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u="dash" dirty="0" err="1">
                <a:latin typeface="Arial" pitchFamily="34" charset="0"/>
              </a:rPr>
              <a:t>Dno</a:t>
            </a:r>
            <a:r>
              <a:rPr lang="en-US" sz="1800" dirty="0">
                <a:latin typeface="Arial" pitchFamily="34" charset="0"/>
              </a:rPr>
              <a:t>)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</a:rPr>
              <a:t> WORKS_ON(</a:t>
            </a:r>
            <a:r>
              <a:rPr lang="en-US" sz="1800" u="sng" dirty="0">
                <a:latin typeface="Arial" pitchFamily="34" charset="0"/>
              </a:rPr>
              <a:t>SSN, </a:t>
            </a:r>
            <a:r>
              <a:rPr lang="en-US" sz="1800" u="sng" dirty="0" err="1">
                <a:latin typeface="Arial" pitchFamily="34" charset="0"/>
              </a:rPr>
              <a:t>PNo</a:t>
            </a:r>
            <a:r>
              <a:rPr lang="en-US" sz="1800" dirty="0">
                <a:latin typeface="Arial" pitchFamily="34" charset="0"/>
              </a:rPr>
              <a:t>, Hours)</a:t>
            </a:r>
          </a:p>
          <a:p>
            <a:pPr>
              <a:defRPr/>
            </a:pPr>
            <a:endParaRPr lang="en-US" sz="1800" dirty="0">
              <a:latin typeface="Arial" pitchFamily="34" charset="0"/>
            </a:endParaRPr>
          </a:p>
          <a:p>
            <a:pPr>
              <a:defRPr/>
            </a:pPr>
            <a:endParaRPr lang="en-US" sz="1800" dirty="0">
              <a:latin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</a:rPr>
              <a:t>List all employees in department 5 whose salary is between $30,000 &amp; $40,000.</a:t>
            </a:r>
          </a:p>
          <a:p>
            <a:pPr>
              <a:defRPr/>
            </a:pPr>
            <a:endParaRPr lang="en-US" sz="18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97CE12-ED86-4D77-BB35-1FD569C2EE83}" type="slidenum">
              <a:rPr lang="ar-SA"/>
              <a:pPr/>
              <a:t>28</a:t>
            </a:fld>
            <a:endParaRPr lang="en-US"/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-381000" y="76200"/>
            <a:ext cx="10058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b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ORDER BY clause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152400" y="1371600"/>
            <a:ext cx="8915400" cy="515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Arial" pitchFamily="34" charset="0"/>
              </a:rPr>
              <a:t>Allows the retrieved records to be ordered in ascending (ASC) or descending order (DESC) on any column or combination of columns.</a:t>
            </a:r>
            <a:endParaRPr lang="en-US" sz="2000" b="1" dirty="0">
              <a:latin typeface="Arial" pitchFamily="34" charset="0"/>
            </a:endParaRPr>
          </a:p>
          <a:p>
            <a:endParaRPr lang="en-US" sz="2000" b="1" dirty="0">
              <a:latin typeface="Arial" pitchFamily="34" charset="0"/>
            </a:endParaRPr>
          </a:p>
          <a:p>
            <a:r>
              <a:rPr lang="en-US" sz="1800" b="1" dirty="0">
                <a:latin typeface="Arial" pitchFamily="34" charset="0"/>
              </a:rPr>
              <a:t>Syntax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SELECT {* | [</a:t>
            </a:r>
            <a:r>
              <a:rPr lang="en-US" sz="1800" dirty="0" err="1">
                <a:latin typeface="Courier New" pitchFamily="49" charset="0"/>
              </a:rPr>
              <a:t>column_expression</a:t>
            </a:r>
            <a:r>
              <a:rPr lang="en-US" sz="1800" dirty="0">
                <a:latin typeface="Courier New" pitchFamily="49" charset="0"/>
              </a:rPr>
              <a:t>] [,…]}</a:t>
            </a:r>
          </a:p>
          <a:p>
            <a:r>
              <a:rPr lang="en-US" sz="1800" dirty="0">
                <a:latin typeface="Courier New" pitchFamily="49" charset="0"/>
              </a:rPr>
              <a:t>   FROM   </a:t>
            </a:r>
            <a:r>
              <a:rPr lang="en-US" sz="1800" dirty="0" err="1">
                <a:latin typeface="Courier New" pitchFamily="49" charset="0"/>
              </a:rPr>
              <a:t>table_name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 [ORDER BY  </a:t>
            </a:r>
            <a:r>
              <a:rPr lang="en-US" sz="1800" dirty="0" err="1">
                <a:latin typeface="Courier New" pitchFamily="49" charset="0"/>
              </a:rPr>
              <a:t>column_list</a:t>
            </a:r>
            <a:r>
              <a:rPr lang="en-US" sz="1800" dirty="0">
                <a:latin typeface="Courier New" pitchFamily="49" charset="0"/>
              </a:rPr>
              <a:t> [</a:t>
            </a:r>
            <a:r>
              <a:rPr lang="en-US" sz="1800" u="sng" dirty="0">
                <a:latin typeface="Courier New" pitchFamily="49" charset="0"/>
              </a:rPr>
              <a:t>ASC</a:t>
            </a:r>
            <a:r>
              <a:rPr lang="en-US" sz="1800" dirty="0">
                <a:latin typeface="Courier New" pitchFamily="49" charset="0"/>
              </a:rPr>
              <a:t>|DESC] ]</a:t>
            </a:r>
            <a:r>
              <a:rPr lang="en-US" sz="1800" b="1" dirty="0">
                <a:latin typeface="Arial" pitchFamily="34" charset="0"/>
              </a:rPr>
              <a:t> </a:t>
            </a:r>
          </a:p>
          <a:p>
            <a:endParaRPr lang="en-US" sz="3600" b="1" dirty="0">
              <a:latin typeface="Arial" pitchFamily="34" charset="0"/>
            </a:endParaRPr>
          </a:p>
          <a:p>
            <a:r>
              <a:rPr lang="en-US" sz="2000" b="1" dirty="0">
                <a:latin typeface="Arial" pitchFamily="34" charset="0"/>
              </a:rPr>
              <a:t>Single Column ordering</a:t>
            </a:r>
          </a:p>
          <a:p>
            <a:endParaRPr lang="en-US" sz="800" b="1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STAFF(</a:t>
            </a:r>
            <a:r>
              <a:rPr lang="en-US" sz="1600" dirty="0" err="1">
                <a:latin typeface="Arial" pitchFamily="34" charset="0"/>
              </a:rPr>
              <a:t>sno</a:t>
            </a:r>
            <a:r>
              <a:rPr lang="en-US" sz="1600" dirty="0">
                <a:latin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</a:rPr>
              <a:t>fname</a:t>
            </a:r>
            <a:r>
              <a:rPr lang="en-US" sz="1600" dirty="0">
                <a:latin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</a:rPr>
              <a:t>lname</a:t>
            </a:r>
            <a:r>
              <a:rPr lang="en-US" sz="1600" dirty="0">
                <a:latin typeface="Arial" pitchFamily="34" charset="0"/>
              </a:rPr>
              <a:t>, position, sex, dob, salary, </a:t>
            </a:r>
            <a:r>
              <a:rPr lang="en-US" sz="1600" dirty="0" err="1">
                <a:latin typeface="Arial" pitchFamily="34" charset="0"/>
              </a:rPr>
              <a:t>bno</a:t>
            </a:r>
            <a:r>
              <a:rPr lang="en-US" sz="1600" dirty="0">
                <a:latin typeface="Arial" pitchFamily="34" charset="0"/>
              </a:rPr>
              <a:t>)</a:t>
            </a:r>
            <a:endParaRPr lang="en-US" sz="2000" dirty="0">
              <a:latin typeface="Arial" pitchFamily="34" charset="0"/>
            </a:endParaRPr>
          </a:p>
          <a:p>
            <a:endParaRPr lang="en-US" sz="800" dirty="0">
              <a:latin typeface="Arial" pitchFamily="34" charset="0"/>
            </a:endParaRPr>
          </a:p>
          <a:p>
            <a:r>
              <a:rPr lang="en-US" sz="2000" dirty="0">
                <a:latin typeface="Arial" pitchFamily="34" charset="0"/>
              </a:rPr>
              <a:t>Produce a list of salaries for all staff, arranged in descending order of salary.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SELECT  </a:t>
            </a:r>
            <a:r>
              <a:rPr lang="en-US" sz="1800" dirty="0" err="1">
                <a:latin typeface="Courier New" pitchFamily="49" charset="0"/>
              </a:rPr>
              <a:t>sno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</a:rPr>
              <a:t>, salary</a:t>
            </a:r>
          </a:p>
          <a:p>
            <a:r>
              <a:rPr lang="en-US" sz="1800" dirty="0">
                <a:latin typeface="Courier New" pitchFamily="49" charset="0"/>
              </a:rPr>
              <a:t>  FROM  staff</a:t>
            </a:r>
          </a:p>
          <a:p>
            <a:r>
              <a:rPr lang="en-US" sz="1800" dirty="0">
                <a:latin typeface="Courier New" pitchFamily="49" charset="0"/>
              </a:rPr>
              <a:t>    ORDER BY salary  DESC;</a:t>
            </a:r>
          </a:p>
          <a:p>
            <a:endParaRPr lang="en-US" sz="2000" b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6F13F4-6139-4630-8817-0A04CD88CCE9}" type="slidenum">
              <a:rPr lang="ar-SA"/>
              <a:pPr/>
              <a:t>29</a:t>
            </a:fld>
            <a:endParaRPr lang="en-US"/>
          </a:p>
        </p:txBody>
      </p:sp>
      <p:sp>
        <p:nvSpPr>
          <p:cNvPr id="32772" name="Text Box 1026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title"/>
          </p:nvPr>
        </p:nvSpPr>
        <p:spPr>
          <a:xfrm>
            <a:off x="-381000" y="76200"/>
            <a:ext cx="10058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b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ORDER BY clause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32774" name="Text Box 1028"/>
          <p:cNvSpPr txBox="1">
            <a:spLocks noChangeArrowheads="1"/>
          </p:cNvSpPr>
          <p:nvPr/>
        </p:nvSpPr>
        <p:spPr bwMode="auto">
          <a:xfrm>
            <a:off x="152400" y="1811338"/>
            <a:ext cx="8839200" cy="307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Arial" pitchFamily="34" charset="0"/>
              </a:rPr>
              <a:t>Multiple columns ordering</a:t>
            </a:r>
          </a:p>
          <a:p>
            <a:endParaRPr lang="en-US" sz="1600">
              <a:latin typeface="Arial" pitchFamily="34" charset="0"/>
            </a:endParaRPr>
          </a:p>
          <a:p>
            <a:r>
              <a:rPr lang="en-US" sz="1600">
                <a:latin typeface="Arial" pitchFamily="34" charset="0"/>
              </a:rPr>
              <a:t>Property (PropertyNo, Street, City, postcode, Type, OwnerNo, Rooms, Rent)</a:t>
            </a:r>
            <a:r>
              <a:rPr lang="en-US" b="1"/>
              <a:t> </a:t>
            </a:r>
          </a:p>
          <a:p>
            <a:pPr algn="just"/>
            <a:endParaRPr lang="en-US" sz="2000">
              <a:latin typeface="Arial" pitchFamily="34" charset="0"/>
            </a:endParaRPr>
          </a:p>
          <a:p>
            <a:pPr algn="just"/>
            <a:r>
              <a:rPr lang="en-US" sz="2000">
                <a:latin typeface="Arial" pitchFamily="34" charset="0"/>
              </a:rPr>
              <a:t>Produce a list of properties arranged in order of property type and within each property type ordered by rent in descending order.</a:t>
            </a:r>
          </a:p>
          <a:p>
            <a:endParaRPr lang="en-US" sz="2000">
              <a:latin typeface="Arial" pitchFamily="34" charset="0"/>
            </a:endParaRPr>
          </a:p>
          <a:p>
            <a:r>
              <a:rPr lang="en-US" sz="1800">
                <a:latin typeface="Courier New" pitchFamily="49" charset="0"/>
              </a:rPr>
              <a:t>SELECT propertyNo, type, rooms, rent</a:t>
            </a:r>
          </a:p>
          <a:p>
            <a:r>
              <a:rPr lang="en-US" sz="1800">
                <a:latin typeface="Courier New" pitchFamily="49" charset="0"/>
              </a:rPr>
              <a:t>  FROM property</a:t>
            </a:r>
          </a:p>
          <a:p>
            <a:r>
              <a:rPr lang="en-US" sz="1800">
                <a:latin typeface="Courier New" pitchFamily="49" charset="0"/>
              </a:rPr>
              <a:t>     ORDER BY  type, rent  DESC;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AA5CA6-A823-4264-B94F-6028F5804E43}" type="slidenum">
              <a:rPr lang="ar-SA"/>
              <a:pPr/>
              <a:t>3</a:t>
            </a:fld>
            <a:endParaRPr lang="en-US"/>
          </a:p>
        </p:txBody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Manipulation Language (DML) Statements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304800" y="1981200"/>
            <a:ext cx="853440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sz="2000" dirty="0">
                <a:latin typeface="Arial" pitchFamily="34" charset="0"/>
              </a:rPr>
              <a:t>The main SQL data manipulation language statements are:</a:t>
            </a:r>
          </a:p>
          <a:p>
            <a:pPr>
              <a:lnSpc>
                <a:spcPct val="170000"/>
              </a:lnSpc>
            </a:pPr>
            <a:endParaRPr lang="en-US" sz="500" dirty="0">
              <a:latin typeface="Arial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000" dirty="0">
                <a:latin typeface="Arial" pitchFamily="34" charset="0"/>
              </a:rPr>
              <a:t>	SELECT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Arial" pitchFamily="34" charset="0"/>
              </a:rPr>
              <a:t>	INSERT INTO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Arial" pitchFamily="34" charset="0"/>
              </a:rPr>
              <a:t>	UPDATE 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Arial" pitchFamily="34" charset="0"/>
              </a:rPr>
              <a:t>	DELETE FROM</a:t>
            </a:r>
          </a:p>
          <a:p>
            <a:pPr>
              <a:lnSpc>
                <a:spcPct val="170000"/>
              </a:lnSpc>
            </a:pPr>
            <a:endParaRPr lang="en-US" sz="2000" dirty="0">
              <a:latin typeface="Arial" pitchFamily="34" charset="0"/>
            </a:endParaRPr>
          </a:p>
          <a:p>
            <a:pPr>
              <a:lnSpc>
                <a:spcPct val="170000"/>
              </a:lnSpc>
            </a:pPr>
            <a:endParaRPr lang="en-US" sz="20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3ABC8B-22A9-44D5-A734-BD43B9B3B397}" type="slidenum">
              <a:rPr lang="ar-SA"/>
              <a:pPr/>
              <a:t>30</a:t>
            </a:fld>
            <a:endParaRPr lang="en-US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2513013" y="2438400"/>
            <a:ext cx="4421187" cy="207168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3"/>
          <p:cNvSpPr>
            <a:spLocks noChangeShapeType="1"/>
          </p:cNvSpPr>
          <p:nvPr/>
        </p:nvSpPr>
        <p:spPr bwMode="auto">
          <a:xfrm>
            <a:off x="3581400" y="2424113"/>
            <a:ext cx="1588" cy="2071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2514600" y="2043113"/>
            <a:ext cx="4421188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4560888" y="2424113"/>
            <a:ext cx="1587" cy="2071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>
            <a:off x="5484813" y="2057400"/>
            <a:ext cx="1587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Text Box 7"/>
          <p:cNvSpPr txBox="1">
            <a:spLocks noChangeArrowheads="1"/>
          </p:cNvSpPr>
          <p:nvPr/>
        </p:nvSpPr>
        <p:spPr bwMode="auto">
          <a:xfrm>
            <a:off x="2514600" y="2622550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PG16</a:t>
            </a:r>
          </a:p>
        </p:txBody>
      </p:sp>
      <p:sp>
        <p:nvSpPr>
          <p:cNvPr id="33802" name="Text Box 8"/>
          <p:cNvSpPr txBox="1">
            <a:spLocks noChangeArrowheads="1"/>
          </p:cNvSpPr>
          <p:nvPr/>
        </p:nvSpPr>
        <p:spPr bwMode="auto">
          <a:xfrm>
            <a:off x="2508250" y="2995613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PL94</a:t>
            </a:r>
          </a:p>
        </p:txBody>
      </p:sp>
      <p:sp>
        <p:nvSpPr>
          <p:cNvPr id="33803" name="Text Box 9"/>
          <p:cNvSpPr txBox="1">
            <a:spLocks noChangeArrowheads="1"/>
          </p:cNvSpPr>
          <p:nvPr/>
        </p:nvSpPr>
        <p:spPr bwMode="auto">
          <a:xfrm>
            <a:off x="2508250" y="3376613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PG36</a:t>
            </a:r>
          </a:p>
        </p:txBody>
      </p:sp>
      <p:sp>
        <p:nvSpPr>
          <p:cNvPr id="33804" name="Text Box 10"/>
          <p:cNvSpPr txBox="1">
            <a:spLocks noChangeArrowheads="1"/>
          </p:cNvSpPr>
          <p:nvPr/>
        </p:nvSpPr>
        <p:spPr bwMode="auto">
          <a:xfrm>
            <a:off x="2520950" y="3765550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PG4</a:t>
            </a:r>
          </a:p>
        </p:txBody>
      </p:sp>
      <p:sp>
        <p:nvSpPr>
          <p:cNvPr id="33805" name="Line 11"/>
          <p:cNvSpPr>
            <a:spLocks noChangeShapeType="1"/>
          </p:cNvSpPr>
          <p:nvPr/>
        </p:nvSpPr>
        <p:spPr bwMode="auto">
          <a:xfrm flipV="1">
            <a:off x="3581400" y="2043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2428875" y="2057400"/>
            <a:ext cx="1109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PropertNo</a:t>
            </a:r>
          </a:p>
        </p:txBody>
      </p:sp>
      <p:sp>
        <p:nvSpPr>
          <p:cNvPr id="33807" name="Text Box 13"/>
          <p:cNvSpPr txBox="1">
            <a:spLocks noChangeArrowheads="1"/>
          </p:cNvSpPr>
          <p:nvPr/>
        </p:nvSpPr>
        <p:spPr bwMode="auto">
          <a:xfrm>
            <a:off x="3581400" y="2652713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Flat</a:t>
            </a:r>
          </a:p>
        </p:txBody>
      </p:sp>
      <p:sp>
        <p:nvSpPr>
          <p:cNvPr id="33808" name="Text Box 14"/>
          <p:cNvSpPr txBox="1">
            <a:spLocks noChangeArrowheads="1"/>
          </p:cNvSpPr>
          <p:nvPr/>
        </p:nvSpPr>
        <p:spPr bwMode="auto">
          <a:xfrm>
            <a:off x="3581400" y="3001963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Flat</a:t>
            </a:r>
          </a:p>
        </p:txBody>
      </p:sp>
      <p:sp>
        <p:nvSpPr>
          <p:cNvPr id="33809" name="Text Box 15"/>
          <p:cNvSpPr txBox="1">
            <a:spLocks noChangeArrowheads="1"/>
          </p:cNvSpPr>
          <p:nvPr/>
        </p:nvSpPr>
        <p:spPr bwMode="auto">
          <a:xfrm>
            <a:off x="3581400" y="3382963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Flat</a:t>
            </a:r>
          </a:p>
        </p:txBody>
      </p:sp>
      <p:sp>
        <p:nvSpPr>
          <p:cNvPr id="33810" name="Text Box 16"/>
          <p:cNvSpPr txBox="1">
            <a:spLocks noChangeArrowheads="1"/>
          </p:cNvSpPr>
          <p:nvPr/>
        </p:nvSpPr>
        <p:spPr bwMode="auto">
          <a:xfrm>
            <a:off x="3581400" y="3763963"/>
            <a:ext cx="769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House</a:t>
            </a:r>
          </a:p>
        </p:txBody>
      </p:sp>
      <p:sp>
        <p:nvSpPr>
          <p:cNvPr id="33811" name="Line 17"/>
          <p:cNvSpPr>
            <a:spLocks noChangeShapeType="1"/>
          </p:cNvSpPr>
          <p:nvPr/>
        </p:nvSpPr>
        <p:spPr bwMode="auto">
          <a:xfrm flipV="1">
            <a:off x="4560888" y="2043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Text Box 18"/>
          <p:cNvSpPr txBox="1">
            <a:spLocks noChangeArrowheads="1"/>
          </p:cNvSpPr>
          <p:nvPr/>
        </p:nvSpPr>
        <p:spPr bwMode="auto">
          <a:xfrm>
            <a:off x="3657600" y="2066925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Type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>
            <a:off x="4884738" y="2652713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4</a:t>
            </a:r>
          </a:p>
        </p:txBody>
      </p:sp>
      <p:sp>
        <p:nvSpPr>
          <p:cNvPr id="33814" name="Text Box 20"/>
          <p:cNvSpPr txBox="1">
            <a:spLocks noChangeArrowheads="1"/>
          </p:cNvSpPr>
          <p:nvPr/>
        </p:nvSpPr>
        <p:spPr bwMode="auto">
          <a:xfrm>
            <a:off x="4884738" y="3001963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4</a:t>
            </a:r>
          </a:p>
        </p:txBody>
      </p:sp>
      <p:sp>
        <p:nvSpPr>
          <p:cNvPr id="33815" name="Text Box 21"/>
          <p:cNvSpPr txBox="1">
            <a:spLocks noChangeArrowheads="1"/>
          </p:cNvSpPr>
          <p:nvPr/>
        </p:nvSpPr>
        <p:spPr bwMode="auto">
          <a:xfrm>
            <a:off x="4884738" y="3414713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3</a:t>
            </a:r>
          </a:p>
        </p:txBody>
      </p:sp>
      <p:sp>
        <p:nvSpPr>
          <p:cNvPr id="33816" name="Text Box 22"/>
          <p:cNvSpPr txBox="1">
            <a:spLocks noChangeArrowheads="1"/>
          </p:cNvSpPr>
          <p:nvPr/>
        </p:nvSpPr>
        <p:spPr bwMode="auto">
          <a:xfrm>
            <a:off x="4884738" y="3795713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3</a:t>
            </a:r>
          </a:p>
        </p:txBody>
      </p:sp>
      <p:sp>
        <p:nvSpPr>
          <p:cNvPr id="33817" name="Text Box 23"/>
          <p:cNvSpPr txBox="1">
            <a:spLocks noChangeArrowheads="1"/>
          </p:cNvSpPr>
          <p:nvPr/>
        </p:nvSpPr>
        <p:spPr bwMode="auto">
          <a:xfrm>
            <a:off x="4570413" y="2057400"/>
            <a:ext cx="782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Rooms</a:t>
            </a:r>
          </a:p>
        </p:txBody>
      </p:sp>
      <p:sp>
        <p:nvSpPr>
          <p:cNvPr id="33818" name="Text Box 25"/>
          <p:cNvSpPr txBox="1">
            <a:spLocks noChangeArrowheads="1"/>
          </p:cNvSpPr>
          <p:nvPr/>
        </p:nvSpPr>
        <p:spPr bwMode="auto">
          <a:xfrm>
            <a:off x="5867400" y="2057400"/>
            <a:ext cx="60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Rent</a:t>
            </a:r>
          </a:p>
        </p:txBody>
      </p:sp>
      <p:sp>
        <p:nvSpPr>
          <p:cNvPr id="33819" name="Text Box 26"/>
          <p:cNvSpPr txBox="1">
            <a:spLocks noChangeArrowheads="1"/>
          </p:cNvSpPr>
          <p:nvPr/>
        </p:nvSpPr>
        <p:spPr bwMode="auto">
          <a:xfrm>
            <a:off x="5878513" y="2667000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450</a:t>
            </a:r>
          </a:p>
        </p:txBody>
      </p:sp>
      <p:sp>
        <p:nvSpPr>
          <p:cNvPr id="33820" name="Text Box 27"/>
          <p:cNvSpPr txBox="1">
            <a:spLocks noChangeArrowheads="1"/>
          </p:cNvSpPr>
          <p:nvPr/>
        </p:nvSpPr>
        <p:spPr bwMode="auto">
          <a:xfrm>
            <a:off x="5872163" y="3040063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400</a:t>
            </a:r>
          </a:p>
        </p:txBody>
      </p:sp>
      <p:sp>
        <p:nvSpPr>
          <p:cNvPr id="33821" name="Text Box 28"/>
          <p:cNvSpPr txBox="1">
            <a:spLocks noChangeArrowheads="1"/>
          </p:cNvSpPr>
          <p:nvPr/>
        </p:nvSpPr>
        <p:spPr bwMode="auto">
          <a:xfrm>
            <a:off x="5872163" y="3421063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370</a:t>
            </a:r>
          </a:p>
        </p:txBody>
      </p:sp>
      <p:sp>
        <p:nvSpPr>
          <p:cNvPr id="33822" name="Text Box 29"/>
          <p:cNvSpPr txBox="1">
            <a:spLocks noChangeArrowheads="1"/>
          </p:cNvSpPr>
          <p:nvPr/>
        </p:nvSpPr>
        <p:spPr bwMode="auto">
          <a:xfrm>
            <a:off x="5867400" y="38100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650</a:t>
            </a:r>
          </a:p>
        </p:txBody>
      </p:sp>
      <p:sp>
        <p:nvSpPr>
          <p:cNvPr id="33823" name="Text Box 30"/>
          <p:cNvSpPr txBox="1">
            <a:spLocks noChangeArrowheads="1"/>
          </p:cNvSpPr>
          <p:nvPr/>
        </p:nvSpPr>
        <p:spPr bwMode="auto">
          <a:xfrm>
            <a:off x="2514600" y="4114800"/>
            <a:ext cx="679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PA14</a:t>
            </a:r>
          </a:p>
        </p:txBody>
      </p:sp>
      <p:sp>
        <p:nvSpPr>
          <p:cNvPr id="33824" name="Text Box 31"/>
          <p:cNvSpPr txBox="1">
            <a:spLocks noChangeArrowheads="1"/>
          </p:cNvSpPr>
          <p:nvPr/>
        </p:nvSpPr>
        <p:spPr bwMode="auto">
          <a:xfrm>
            <a:off x="3575050" y="4113213"/>
            <a:ext cx="769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House</a:t>
            </a:r>
          </a:p>
        </p:txBody>
      </p:sp>
      <p:sp>
        <p:nvSpPr>
          <p:cNvPr id="33825" name="Text Box 32"/>
          <p:cNvSpPr txBox="1">
            <a:spLocks noChangeArrowheads="1"/>
          </p:cNvSpPr>
          <p:nvPr/>
        </p:nvSpPr>
        <p:spPr bwMode="auto">
          <a:xfrm>
            <a:off x="4878388" y="4144963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6</a:t>
            </a:r>
          </a:p>
        </p:txBody>
      </p:sp>
      <p:sp>
        <p:nvSpPr>
          <p:cNvPr id="33826" name="Text Box 33"/>
          <p:cNvSpPr txBox="1">
            <a:spLocks noChangeArrowheads="1"/>
          </p:cNvSpPr>
          <p:nvPr/>
        </p:nvSpPr>
        <p:spPr bwMode="auto">
          <a:xfrm>
            <a:off x="5861050" y="415925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600</a:t>
            </a:r>
          </a:p>
        </p:txBody>
      </p:sp>
      <p:sp>
        <p:nvSpPr>
          <p:cNvPr id="35" name="Text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96200" y="5791200"/>
            <a:ext cx="106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dirty="0" smtClean="0">
                <a:hlinkClick r:id="rId2" action="ppaction://hlinksldjump"/>
              </a:rPr>
              <a:t>Table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AAD1A0-9CCA-4EBE-AAF4-E11D768B514C}" type="slidenum">
              <a:rPr lang="ar-SA"/>
              <a:pPr/>
              <a:t>31</a:t>
            </a:fld>
            <a:endParaRPr lang="en-US"/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>
          <a:xfrm>
            <a:off x="-381000" y="0"/>
            <a:ext cx="10058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Question</a:t>
            </a:r>
            <a:endParaRPr lang="en-US" dirty="0" smtClean="0">
              <a:solidFill>
                <a:srgbClr val="CC0000"/>
              </a:solidFill>
            </a:endParaRP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152400" y="1328738"/>
            <a:ext cx="88392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latin typeface="Arial" pitchFamily="34" charset="0"/>
              </a:rPr>
              <a:t>Assume the following relational schema:</a:t>
            </a:r>
          </a:p>
          <a:p>
            <a:pPr>
              <a:defRPr/>
            </a:pPr>
            <a:endParaRPr lang="en-US" sz="1800" dirty="0">
              <a:latin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</a:rPr>
              <a:t> EMPLOYEE(</a:t>
            </a:r>
            <a:r>
              <a:rPr lang="en-US" sz="1800" dirty="0" err="1">
                <a:latin typeface="Arial" pitchFamily="34" charset="0"/>
              </a:rPr>
              <a:t>Fname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</a:rPr>
              <a:t>Lname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u="sng" dirty="0">
                <a:latin typeface="Arial" pitchFamily="34" charset="0"/>
              </a:rPr>
              <a:t>SSN</a:t>
            </a:r>
            <a:r>
              <a:rPr lang="en-US" sz="1800" dirty="0">
                <a:latin typeface="Arial" pitchFamily="34" charset="0"/>
              </a:rPr>
              <a:t>, DOB, Address, Sex, salary, </a:t>
            </a:r>
            <a:r>
              <a:rPr lang="en-US" sz="1800" u="dash" dirty="0">
                <a:latin typeface="Arial" pitchFamily="34" charset="0"/>
              </a:rPr>
              <a:t>DeptNo</a:t>
            </a:r>
            <a:r>
              <a:rPr lang="en-US" sz="1800" dirty="0">
                <a:latin typeface="Arial" pitchFamily="34" charset="0"/>
              </a:rPr>
              <a:t>)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</a:rPr>
              <a:t> DEPARTMENT(</a:t>
            </a:r>
            <a:r>
              <a:rPr lang="en-US" sz="1800" dirty="0" err="1">
                <a:latin typeface="Arial" pitchFamily="34" charset="0"/>
              </a:rPr>
              <a:t>Dname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u="sng" dirty="0" err="1">
                <a:latin typeface="Arial" pitchFamily="34" charset="0"/>
              </a:rPr>
              <a:t>DNo</a:t>
            </a:r>
            <a:r>
              <a:rPr lang="en-US" sz="1800" dirty="0">
                <a:latin typeface="Arial" pitchFamily="34" charset="0"/>
              </a:rPr>
              <a:t> )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</a:rPr>
              <a:t> PROJECT(</a:t>
            </a:r>
            <a:r>
              <a:rPr lang="en-US" sz="1800" dirty="0" err="1">
                <a:latin typeface="Arial" pitchFamily="34" charset="0"/>
              </a:rPr>
              <a:t>PName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u="sng" dirty="0" err="1">
                <a:latin typeface="Arial" pitchFamily="34" charset="0"/>
              </a:rPr>
              <a:t>PNo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</a:rPr>
              <a:t>PLocation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u="dash" dirty="0" err="1">
                <a:latin typeface="Arial" pitchFamily="34" charset="0"/>
              </a:rPr>
              <a:t>Dno</a:t>
            </a:r>
            <a:r>
              <a:rPr lang="en-US" sz="1800" dirty="0">
                <a:latin typeface="Arial" pitchFamily="34" charset="0"/>
              </a:rPr>
              <a:t>)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</a:rPr>
              <a:t> WORKS_ON(</a:t>
            </a:r>
            <a:r>
              <a:rPr lang="en-US" sz="1800" u="sng" dirty="0">
                <a:latin typeface="Arial" pitchFamily="34" charset="0"/>
              </a:rPr>
              <a:t>SSN, </a:t>
            </a:r>
            <a:r>
              <a:rPr lang="en-US" sz="1800" u="sng" dirty="0" err="1">
                <a:latin typeface="Arial" pitchFamily="34" charset="0"/>
              </a:rPr>
              <a:t>PNo</a:t>
            </a:r>
            <a:r>
              <a:rPr lang="en-US" sz="1800" dirty="0">
                <a:latin typeface="Arial" pitchFamily="34" charset="0"/>
              </a:rPr>
              <a:t>, Hours)</a:t>
            </a:r>
          </a:p>
          <a:p>
            <a:pPr>
              <a:defRPr/>
            </a:pPr>
            <a:endParaRPr lang="en-US" sz="1800" dirty="0">
              <a:latin typeface="Arial" pitchFamily="34" charset="0"/>
            </a:endParaRPr>
          </a:p>
          <a:p>
            <a:pPr>
              <a:defRPr/>
            </a:pPr>
            <a:endParaRPr lang="en-US" sz="1800" dirty="0">
              <a:latin typeface="Arial" pitchFamily="34" charset="0"/>
            </a:endParaRPr>
          </a:p>
          <a:p>
            <a:pPr algn="just">
              <a:defRPr/>
            </a:pPr>
            <a:r>
              <a:rPr lang="en-US" sz="1800" dirty="0">
                <a:latin typeface="Arial" pitchFamily="34" charset="0"/>
              </a:rPr>
              <a:t>List all employees, ordered by department and, within each department, ordered alphabetically by last name, first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CBD830-9C23-4A0E-926B-D9AEEB0398AA}" type="slidenum">
              <a:rPr lang="ar-SA"/>
              <a:pPr/>
              <a:t>32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-381000" y="76200"/>
            <a:ext cx="10058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b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04800" y="1484313"/>
            <a:ext cx="8686800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900" dirty="0">
                <a:latin typeface="Arial" pitchFamily="34" charset="0"/>
              </a:rPr>
              <a:t>Functions that operate on a single column of a table and return a single value.</a:t>
            </a:r>
          </a:p>
          <a:p>
            <a:endParaRPr lang="en-US" sz="1900" dirty="0">
              <a:latin typeface="Arial" pitchFamily="34" charset="0"/>
            </a:endParaRPr>
          </a:p>
          <a:p>
            <a:r>
              <a:rPr lang="en-US" sz="1900" b="1" dirty="0">
                <a:latin typeface="Arial" pitchFamily="34" charset="0"/>
              </a:rPr>
              <a:t>Five aggregation functions defined in SQL:</a:t>
            </a:r>
          </a:p>
          <a:p>
            <a:r>
              <a:rPr lang="en-US" sz="1900" dirty="0">
                <a:latin typeface="Arial" pitchFamily="34" charset="0"/>
              </a:rPr>
              <a:t> COUNT  returns the number of rows in a specified column.	</a:t>
            </a:r>
          </a:p>
          <a:p>
            <a:r>
              <a:rPr lang="en-US" sz="1900" dirty="0">
                <a:latin typeface="Arial" pitchFamily="34" charset="0"/>
              </a:rPr>
              <a:t> SUM	  returns the sum of the values in a specified column.	</a:t>
            </a:r>
          </a:p>
          <a:p>
            <a:r>
              <a:rPr lang="en-US" sz="1900" dirty="0">
                <a:latin typeface="Arial" pitchFamily="34" charset="0"/>
              </a:rPr>
              <a:t> AVG	  returns the average of the values in a specified column.		</a:t>
            </a:r>
          </a:p>
          <a:p>
            <a:r>
              <a:rPr lang="en-US" sz="1900" dirty="0">
                <a:latin typeface="Arial" pitchFamily="34" charset="0"/>
              </a:rPr>
              <a:t> MIN	  returns the smallest value in a specified column.	</a:t>
            </a:r>
          </a:p>
          <a:p>
            <a:r>
              <a:rPr lang="en-US" sz="1900" dirty="0">
                <a:latin typeface="Arial" pitchFamily="34" charset="0"/>
              </a:rPr>
              <a:t> MAX	  returns the largest value in a specified column.	</a:t>
            </a:r>
          </a:p>
          <a:p>
            <a:endParaRPr lang="en-US" sz="1900" b="1" dirty="0">
              <a:latin typeface="Arial" pitchFamily="34" charset="0"/>
            </a:endParaRPr>
          </a:p>
          <a:p>
            <a:r>
              <a:rPr lang="en-US" sz="1900" b="1" u="sng" dirty="0">
                <a:latin typeface="Arial" pitchFamily="34" charset="0"/>
              </a:rPr>
              <a:t>Examples</a:t>
            </a:r>
            <a:r>
              <a:rPr lang="en-US" sz="1900" b="1" dirty="0">
                <a:latin typeface="Arial" pitchFamily="34" charset="0"/>
              </a:rPr>
              <a:t>:</a:t>
            </a: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Property (</a:t>
            </a:r>
            <a:r>
              <a:rPr lang="en-US" sz="1600" dirty="0" err="1">
                <a:latin typeface="Arial" pitchFamily="34" charset="0"/>
              </a:rPr>
              <a:t>PropertyNo</a:t>
            </a:r>
            <a:r>
              <a:rPr lang="en-US" sz="1600" dirty="0">
                <a:latin typeface="Arial" pitchFamily="34" charset="0"/>
              </a:rPr>
              <a:t>, Street, City, postcode, Type, </a:t>
            </a:r>
            <a:r>
              <a:rPr lang="en-US" sz="1600" dirty="0" err="1">
                <a:latin typeface="Arial" pitchFamily="34" charset="0"/>
              </a:rPr>
              <a:t>OwnerNo</a:t>
            </a:r>
            <a:r>
              <a:rPr lang="en-US" sz="1600" dirty="0">
                <a:latin typeface="Arial" pitchFamily="34" charset="0"/>
              </a:rPr>
              <a:t>, Rooms, Rent)</a:t>
            </a:r>
            <a:r>
              <a:rPr lang="en-US" b="1" dirty="0"/>
              <a:t> </a:t>
            </a:r>
          </a:p>
          <a:p>
            <a:endParaRPr lang="en-US" sz="1900" dirty="0">
              <a:latin typeface="Arial" pitchFamily="34" charset="0"/>
            </a:endParaRPr>
          </a:p>
          <a:p>
            <a:r>
              <a:rPr lang="en-US" sz="1900" dirty="0">
                <a:latin typeface="Arial" pitchFamily="34" charset="0"/>
              </a:rPr>
              <a:t>How many properties cost more than 350 per month to rent?</a:t>
            </a:r>
          </a:p>
          <a:p>
            <a:endParaRPr lang="en-US" sz="1000" dirty="0">
              <a:latin typeface="Arial" pitchFamily="34" charset="0"/>
            </a:endParaRPr>
          </a:p>
          <a:p>
            <a:r>
              <a:rPr lang="en-US" sz="1800" dirty="0">
                <a:latin typeface="Courier New" pitchFamily="49" charset="0"/>
              </a:rPr>
              <a:t>SELECT COUNT(*) AS count</a:t>
            </a:r>
          </a:p>
          <a:p>
            <a:r>
              <a:rPr lang="en-US" sz="1800" dirty="0">
                <a:latin typeface="Courier New" pitchFamily="49" charset="0"/>
              </a:rPr>
              <a:t>   FROM  property</a:t>
            </a:r>
          </a:p>
          <a:p>
            <a:r>
              <a:rPr lang="en-US" sz="1800" dirty="0">
                <a:latin typeface="Courier New" pitchFamily="49" charset="0"/>
              </a:rPr>
              <a:t>     WHERE   rent &gt; 350;</a:t>
            </a:r>
          </a:p>
          <a:p>
            <a:endParaRPr lang="en-US" sz="2000" dirty="0">
              <a:latin typeface="Courier New" pitchFamily="49" charset="0"/>
            </a:endParaRPr>
          </a:p>
          <a:p>
            <a:endParaRPr lang="en-US" sz="2000" dirty="0">
              <a:latin typeface="Arial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7540625" y="5500688"/>
            <a:ext cx="992188" cy="609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542213" y="5105400"/>
            <a:ext cx="992187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7932738" y="568483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7710488" y="5119688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9" name="Text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467600" y="6324600"/>
            <a:ext cx="106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dirty="0" smtClean="0">
                <a:hlinkClick r:id="rId2" action="ppaction://hlinksldjump"/>
              </a:rPr>
              <a:t>Table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69552C-1330-4570-8E98-839404AC892F}" type="slidenum">
              <a:rPr lang="ar-SA"/>
              <a:pPr/>
              <a:t>33</a:t>
            </a:fld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-381000" y="76200"/>
            <a:ext cx="10058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b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28600" y="2270125"/>
            <a:ext cx="87630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Arial" pitchFamily="34" charset="0"/>
              </a:rPr>
              <a:t>VIEWING (ClientNo, PropertyNo, ViewDate, Comment)</a:t>
            </a:r>
          </a:p>
          <a:p>
            <a:endParaRPr lang="en-US" sz="2000">
              <a:latin typeface="Arial" pitchFamily="34" charset="0"/>
            </a:endParaRPr>
          </a:p>
          <a:p>
            <a:r>
              <a:rPr lang="en-US" sz="2000">
                <a:latin typeface="Arial" pitchFamily="34" charset="0"/>
              </a:rPr>
              <a:t>How many different properties were viewed in May 1998?</a:t>
            </a:r>
          </a:p>
          <a:p>
            <a:endParaRPr lang="en-US" sz="2000">
              <a:latin typeface="Arial" pitchFamily="34" charset="0"/>
            </a:endParaRPr>
          </a:p>
          <a:p>
            <a:r>
              <a:rPr lang="en-US" sz="1800">
                <a:latin typeface="Courier New" pitchFamily="49" charset="0"/>
              </a:rPr>
              <a:t>SELECT  COUNT(DISTINCT  PropertyNo)  AS  count</a:t>
            </a:r>
          </a:p>
          <a:p>
            <a:r>
              <a:rPr lang="en-US" sz="1800">
                <a:latin typeface="Courier New" pitchFamily="49" charset="0"/>
              </a:rPr>
              <a:t>  FROM  viewing</a:t>
            </a:r>
          </a:p>
          <a:p>
            <a:r>
              <a:rPr lang="en-US" sz="1800">
                <a:latin typeface="Courier New" pitchFamily="49" charset="0"/>
              </a:rPr>
              <a:t>    WHERE  Viewdate   BETWEEN  ‘1-May-98’  AND  ‘31-May-98’;</a:t>
            </a: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Arial" pitchFamily="34" charset="0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4111625" y="5029200"/>
            <a:ext cx="992188" cy="609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4113213" y="4633913"/>
            <a:ext cx="992187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4503738" y="52133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</a:t>
            </a:r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4281488" y="4648200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4BFADC-CE63-40A4-BEA8-8D88440BA762}" type="slidenum">
              <a:rPr lang="ar-SA"/>
              <a:pPr/>
              <a:t>34</a:t>
            </a:fld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-381000" y="76200"/>
            <a:ext cx="10058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b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228600" y="2192338"/>
            <a:ext cx="8610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Arial" pitchFamily="34" charset="0"/>
              </a:rPr>
              <a:t>STAFF(sno, fname, lname, position, sex, dob, salary, bno)</a:t>
            </a:r>
            <a:endParaRPr lang="en-US" sz="2000">
              <a:latin typeface="Arial" pitchFamily="34" charset="0"/>
            </a:endParaRPr>
          </a:p>
          <a:p>
            <a:endParaRPr lang="en-US" sz="2000">
              <a:latin typeface="Arial" pitchFamily="34" charset="0"/>
            </a:endParaRPr>
          </a:p>
          <a:p>
            <a:r>
              <a:rPr lang="en-US" sz="2000">
                <a:latin typeface="Arial" pitchFamily="34" charset="0"/>
              </a:rPr>
              <a:t>Find the total number of Managers and the sum of their salaries.</a:t>
            </a:r>
          </a:p>
          <a:p>
            <a:endParaRPr lang="en-US" sz="2000">
              <a:latin typeface="Arial" pitchFamily="34" charset="0"/>
            </a:endParaRPr>
          </a:p>
          <a:p>
            <a:r>
              <a:rPr lang="en-US" sz="1800">
                <a:latin typeface="Courier New" pitchFamily="49" charset="0"/>
              </a:rPr>
              <a:t>SELECT  COUNT(sno)  AS  count,  SUM(salary)  AS  sum</a:t>
            </a:r>
          </a:p>
          <a:p>
            <a:r>
              <a:rPr lang="en-US" sz="1800">
                <a:latin typeface="Courier New" pitchFamily="49" charset="0"/>
              </a:rPr>
              <a:t>   FROM   staff</a:t>
            </a:r>
          </a:p>
          <a:p>
            <a:r>
              <a:rPr lang="en-US" sz="1800">
                <a:latin typeface="Courier New" pitchFamily="49" charset="0"/>
              </a:rPr>
              <a:t>     WHERE   position  =  ‘Manager’</a:t>
            </a:r>
            <a:r>
              <a:rPr lang="en-US" sz="1800">
                <a:latin typeface="Arial" pitchFamily="34" charset="0"/>
              </a:rPr>
              <a:t>;</a:t>
            </a:r>
          </a:p>
          <a:p>
            <a:endParaRPr lang="en-US" sz="2000">
              <a:latin typeface="Arial" pitchFamily="34" charset="0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3670300" y="4953000"/>
            <a:ext cx="1984375" cy="609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3671888" y="4557713"/>
            <a:ext cx="1984375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4062413" y="51371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</a:t>
            </a:r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3840163" y="4572000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37898" name="Line 9"/>
          <p:cNvSpPr>
            <a:spLocks noChangeShapeType="1"/>
          </p:cNvSpPr>
          <p:nvPr/>
        </p:nvSpPr>
        <p:spPr bwMode="auto">
          <a:xfrm>
            <a:off x="4664075" y="455771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Text Box 10"/>
          <p:cNvSpPr txBox="1">
            <a:spLocks noChangeArrowheads="1"/>
          </p:cNvSpPr>
          <p:nvPr/>
        </p:nvSpPr>
        <p:spPr bwMode="auto">
          <a:xfrm>
            <a:off x="4740275" y="5091113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54000</a:t>
            </a:r>
          </a:p>
        </p:txBody>
      </p: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4832350" y="4557713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sum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1BEE8B-6ECF-4B73-8705-D59373A4230C}" type="slidenum">
              <a:rPr lang="ar-SA"/>
              <a:pPr/>
              <a:t>35</a:t>
            </a:fld>
            <a:endParaRPr lang="en-US"/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1889125" y="-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-381000" y="76200"/>
            <a:ext cx="10058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b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304800" y="2209800"/>
            <a:ext cx="868680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Arial" pitchFamily="34" charset="0"/>
              </a:rPr>
              <a:t>STAFF(sno, fname, lname, position, sex, dob, salary, bno)</a:t>
            </a:r>
            <a:endParaRPr lang="en-US" sz="2000">
              <a:latin typeface="Arial" pitchFamily="34" charset="0"/>
            </a:endParaRPr>
          </a:p>
          <a:p>
            <a:endParaRPr lang="en-US" sz="2000">
              <a:latin typeface="Arial" pitchFamily="34" charset="0"/>
            </a:endParaRPr>
          </a:p>
          <a:p>
            <a:r>
              <a:rPr lang="en-US" sz="2000">
                <a:latin typeface="Arial" pitchFamily="34" charset="0"/>
              </a:rPr>
              <a:t>Find the minimum, maximum, and average staff salary.</a:t>
            </a:r>
          </a:p>
          <a:p>
            <a:endParaRPr lang="en-US" sz="20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SELECT MIN(salary) AS  min,  MAX(salary)  AS  max,        AVG(salary)  AS avg</a:t>
            </a:r>
          </a:p>
          <a:p>
            <a:r>
              <a:rPr lang="en-US" sz="1800">
                <a:latin typeface="Courier New" pitchFamily="49" charset="0"/>
              </a:rPr>
              <a:t>  FROM staff;</a:t>
            </a:r>
          </a:p>
          <a:p>
            <a:endParaRPr lang="en-US" sz="2000">
              <a:latin typeface="Arial" pitchFamily="34" charset="0"/>
            </a:endParaRPr>
          </a:p>
          <a:p>
            <a:endParaRPr lang="en-US" sz="2000">
              <a:latin typeface="Arial" pitchFamily="34" charset="0"/>
            </a:endParaRPr>
          </a:p>
          <a:p>
            <a:endParaRPr lang="en-US" sz="2000">
              <a:latin typeface="Arial" pitchFamily="34" charset="0"/>
            </a:endParaRPr>
          </a:p>
        </p:txBody>
      </p:sp>
      <p:sp>
        <p:nvSpPr>
          <p:cNvPr id="38919" name="Rectangle 5"/>
          <p:cNvSpPr>
            <a:spLocks noChangeArrowheads="1"/>
          </p:cNvSpPr>
          <p:nvPr/>
        </p:nvSpPr>
        <p:spPr bwMode="auto">
          <a:xfrm>
            <a:off x="3200400" y="4953000"/>
            <a:ext cx="3048000" cy="609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Rectangle 6"/>
          <p:cNvSpPr>
            <a:spLocks noChangeArrowheads="1"/>
          </p:cNvSpPr>
          <p:nvPr/>
        </p:nvSpPr>
        <p:spPr bwMode="auto">
          <a:xfrm>
            <a:off x="3201988" y="4557713"/>
            <a:ext cx="3048000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921" name="Text Box 7"/>
          <p:cNvSpPr txBox="1">
            <a:spLocks noChangeArrowheads="1"/>
          </p:cNvSpPr>
          <p:nvPr/>
        </p:nvSpPr>
        <p:spPr bwMode="auto">
          <a:xfrm>
            <a:off x="3352800" y="50292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9000</a:t>
            </a:r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3370263" y="4572000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min</a:t>
            </a:r>
          </a:p>
        </p:txBody>
      </p:sp>
      <p:sp>
        <p:nvSpPr>
          <p:cNvPr id="38923" name="Line 9"/>
          <p:cNvSpPr>
            <a:spLocks noChangeShapeType="1"/>
          </p:cNvSpPr>
          <p:nvPr/>
        </p:nvSpPr>
        <p:spPr bwMode="auto">
          <a:xfrm>
            <a:off x="4191000" y="4572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Text Box 10"/>
          <p:cNvSpPr txBox="1">
            <a:spLocks noChangeArrowheads="1"/>
          </p:cNvSpPr>
          <p:nvPr/>
        </p:nvSpPr>
        <p:spPr bwMode="auto">
          <a:xfrm>
            <a:off x="4270375" y="5029200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30000</a:t>
            </a:r>
          </a:p>
        </p:txBody>
      </p:sp>
      <p:sp>
        <p:nvSpPr>
          <p:cNvPr id="38925" name="Text Box 11"/>
          <p:cNvSpPr txBox="1">
            <a:spLocks noChangeArrowheads="1"/>
          </p:cNvSpPr>
          <p:nvPr/>
        </p:nvSpPr>
        <p:spPr bwMode="auto">
          <a:xfrm>
            <a:off x="4362450" y="4557713"/>
            <a:ext cx="557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max</a:t>
            </a:r>
          </a:p>
        </p:txBody>
      </p:sp>
      <p:sp>
        <p:nvSpPr>
          <p:cNvPr id="38926" name="Line 12"/>
          <p:cNvSpPr>
            <a:spLocks noChangeShapeType="1"/>
          </p:cNvSpPr>
          <p:nvPr/>
        </p:nvSpPr>
        <p:spPr bwMode="auto">
          <a:xfrm>
            <a:off x="5257800" y="4572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Text Box 13"/>
          <p:cNvSpPr txBox="1">
            <a:spLocks noChangeArrowheads="1"/>
          </p:cNvSpPr>
          <p:nvPr/>
        </p:nvSpPr>
        <p:spPr bwMode="auto">
          <a:xfrm>
            <a:off x="5486400" y="4572000"/>
            <a:ext cx="488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avg</a:t>
            </a:r>
          </a:p>
        </p:txBody>
      </p:sp>
      <p:sp>
        <p:nvSpPr>
          <p:cNvPr id="38928" name="Text Box 14"/>
          <p:cNvSpPr txBox="1">
            <a:spLocks noChangeArrowheads="1"/>
          </p:cNvSpPr>
          <p:nvPr/>
        </p:nvSpPr>
        <p:spPr bwMode="auto">
          <a:xfrm>
            <a:off x="5348288" y="5029200"/>
            <a:ext cx="747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17000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2C78D-D322-43D4-9FC3-2A61E0099C93}" type="slidenum">
              <a:rPr lang="ar-SA"/>
              <a:pPr/>
              <a:t>36</a:t>
            </a:fld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-381000" y="76200"/>
            <a:ext cx="10058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b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GROUP BY clause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52400" y="1708150"/>
            <a:ext cx="876300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000" dirty="0">
                <a:latin typeface="Arial" pitchFamily="34" charset="0"/>
              </a:rPr>
              <a:t>Groups the data from the SELECT table(s) and produces a single summary row for each group.</a:t>
            </a:r>
          </a:p>
          <a:p>
            <a:endParaRPr lang="en-US" sz="2000" dirty="0">
              <a:latin typeface="Arial" pitchFamily="34" charset="0"/>
            </a:endParaRPr>
          </a:p>
          <a:p>
            <a:r>
              <a:rPr lang="en-US" sz="2000" b="1" u="sng" dirty="0">
                <a:latin typeface="Arial" pitchFamily="34" charset="0"/>
              </a:rPr>
              <a:t>Example</a:t>
            </a:r>
            <a:r>
              <a:rPr lang="en-US" sz="2000" b="1" dirty="0">
                <a:latin typeface="Arial" pitchFamily="34" charset="0"/>
              </a:rPr>
              <a:t>:</a:t>
            </a: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STAFF(</a:t>
            </a:r>
            <a:r>
              <a:rPr lang="en-US" sz="1600" dirty="0" err="1">
                <a:latin typeface="Arial" pitchFamily="34" charset="0"/>
              </a:rPr>
              <a:t>sno</a:t>
            </a:r>
            <a:r>
              <a:rPr lang="en-US" sz="1600" dirty="0">
                <a:latin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</a:rPr>
              <a:t>fname</a:t>
            </a:r>
            <a:r>
              <a:rPr lang="en-US" sz="1600" dirty="0">
                <a:latin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</a:rPr>
              <a:t>lname</a:t>
            </a:r>
            <a:r>
              <a:rPr lang="en-US" sz="1600" dirty="0">
                <a:latin typeface="Arial" pitchFamily="34" charset="0"/>
              </a:rPr>
              <a:t>, position, sex, dob, salary, </a:t>
            </a:r>
            <a:r>
              <a:rPr lang="en-US" sz="1600" dirty="0" err="1">
                <a:latin typeface="Arial" pitchFamily="34" charset="0"/>
              </a:rPr>
              <a:t>bno</a:t>
            </a:r>
            <a:r>
              <a:rPr lang="en-US" sz="1600" dirty="0">
                <a:latin typeface="Arial" pitchFamily="34" charset="0"/>
              </a:rPr>
              <a:t>)</a:t>
            </a:r>
            <a:endParaRPr lang="en-US" sz="2000" dirty="0">
              <a:latin typeface="Arial" pitchFamily="34" charset="0"/>
            </a:endParaRPr>
          </a:p>
          <a:p>
            <a:pPr algn="just"/>
            <a:endParaRPr lang="en-US" sz="2000" dirty="0">
              <a:latin typeface="Arial" pitchFamily="34" charset="0"/>
            </a:endParaRPr>
          </a:p>
          <a:p>
            <a:pPr algn="just"/>
            <a:r>
              <a:rPr lang="en-US" sz="2000" dirty="0">
                <a:latin typeface="Arial" pitchFamily="34" charset="0"/>
              </a:rPr>
              <a:t>Find the number of staff working in each branch and the sum of their salaries.</a:t>
            </a: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800" dirty="0">
                <a:latin typeface="Courier New" pitchFamily="49" charset="0"/>
              </a:rPr>
              <a:t>SELECT  </a:t>
            </a:r>
            <a:r>
              <a:rPr lang="en-US" sz="1800" dirty="0" err="1">
                <a:latin typeface="Courier New" pitchFamily="49" charset="0"/>
              </a:rPr>
              <a:t>bno</a:t>
            </a:r>
            <a:r>
              <a:rPr lang="en-US" sz="1800" dirty="0">
                <a:latin typeface="Courier New" pitchFamily="49" charset="0"/>
              </a:rPr>
              <a:t>, COUNT(</a:t>
            </a:r>
            <a:r>
              <a:rPr lang="en-US" sz="1800" dirty="0" err="1">
                <a:latin typeface="Courier New" pitchFamily="49" charset="0"/>
              </a:rPr>
              <a:t>sno</a:t>
            </a:r>
            <a:r>
              <a:rPr lang="en-US" sz="1800" dirty="0">
                <a:latin typeface="Courier New" pitchFamily="49" charset="0"/>
              </a:rPr>
              <a:t>) AS count, SUM(salary) AS sum</a:t>
            </a:r>
          </a:p>
          <a:p>
            <a:r>
              <a:rPr lang="en-US" sz="1800" dirty="0">
                <a:latin typeface="Courier New" pitchFamily="49" charset="0"/>
              </a:rPr>
              <a:t>  FROM  staff</a:t>
            </a:r>
          </a:p>
          <a:p>
            <a:r>
              <a:rPr lang="en-US" sz="1800" dirty="0">
                <a:latin typeface="Courier New" pitchFamily="49" charset="0"/>
              </a:rPr>
              <a:t>    GROUP BY </a:t>
            </a:r>
            <a:r>
              <a:rPr lang="en-US" sz="1800" dirty="0" err="1">
                <a:latin typeface="Courier New" pitchFamily="49" charset="0"/>
              </a:rPr>
              <a:t>bno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</a:rPr>
              <a:t>       </a:t>
            </a:r>
          </a:p>
        </p:txBody>
      </p:sp>
      <p:grpSp>
        <p:nvGrpSpPr>
          <p:cNvPr id="39942" name="Group 24"/>
          <p:cNvGrpSpPr>
            <a:grpSpLocks/>
          </p:cNvGrpSpPr>
          <p:nvPr/>
        </p:nvGrpSpPr>
        <p:grpSpPr bwMode="auto">
          <a:xfrm>
            <a:off x="5789613" y="5014913"/>
            <a:ext cx="3049587" cy="1614487"/>
            <a:chOff x="3359" y="2784"/>
            <a:chExt cx="1921" cy="1017"/>
          </a:xfrm>
        </p:grpSpPr>
        <p:sp>
          <p:nvSpPr>
            <p:cNvPr id="39943" name="Rectangle 15"/>
            <p:cNvSpPr>
              <a:spLocks noChangeArrowheads="1"/>
            </p:cNvSpPr>
            <p:nvPr/>
          </p:nvSpPr>
          <p:spPr bwMode="auto">
            <a:xfrm>
              <a:off x="3359" y="3033"/>
              <a:ext cx="1920" cy="76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Rectangle 16"/>
            <p:cNvSpPr>
              <a:spLocks noChangeArrowheads="1"/>
            </p:cNvSpPr>
            <p:nvPr/>
          </p:nvSpPr>
          <p:spPr bwMode="auto">
            <a:xfrm>
              <a:off x="3360" y="2784"/>
              <a:ext cx="1920" cy="240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9945" name="Text Box 17"/>
            <p:cNvSpPr txBox="1">
              <a:spLocks noChangeArrowheads="1"/>
            </p:cNvSpPr>
            <p:nvPr/>
          </p:nvSpPr>
          <p:spPr bwMode="auto">
            <a:xfrm>
              <a:off x="3455" y="3081"/>
              <a:ext cx="4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pitchFamily="34" charset="0"/>
                </a:rPr>
                <a:t>B003</a:t>
              </a:r>
            </a:p>
          </p:txBody>
        </p:sp>
        <p:sp>
          <p:nvSpPr>
            <p:cNvPr id="39946" name="Text Box 18"/>
            <p:cNvSpPr txBox="1">
              <a:spLocks noChangeArrowheads="1"/>
            </p:cNvSpPr>
            <p:nvPr/>
          </p:nvSpPr>
          <p:spPr bwMode="auto">
            <a:xfrm>
              <a:off x="3466" y="2793"/>
              <a:ext cx="3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bno</a:t>
              </a:r>
            </a:p>
          </p:txBody>
        </p:sp>
        <p:sp>
          <p:nvSpPr>
            <p:cNvPr id="39947" name="Line 19"/>
            <p:cNvSpPr>
              <a:spLocks noChangeShapeType="1"/>
            </p:cNvSpPr>
            <p:nvPr/>
          </p:nvSpPr>
          <p:spPr bwMode="auto">
            <a:xfrm>
              <a:off x="3983" y="2793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Text Box 20"/>
            <p:cNvSpPr txBox="1">
              <a:spLocks noChangeArrowheads="1"/>
            </p:cNvSpPr>
            <p:nvPr/>
          </p:nvSpPr>
          <p:spPr bwMode="auto">
            <a:xfrm>
              <a:off x="4223" y="308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pitchFamily="34" charset="0"/>
                </a:rPr>
                <a:t>3</a:t>
              </a:r>
            </a:p>
          </p:txBody>
        </p:sp>
        <p:sp>
          <p:nvSpPr>
            <p:cNvPr id="39949" name="Text Box 21"/>
            <p:cNvSpPr txBox="1">
              <a:spLocks noChangeArrowheads="1"/>
            </p:cNvSpPr>
            <p:nvPr/>
          </p:nvSpPr>
          <p:spPr bwMode="auto">
            <a:xfrm>
              <a:off x="4091" y="2784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count</a:t>
              </a:r>
            </a:p>
          </p:txBody>
        </p:sp>
        <p:sp>
          <p:nvSpPr>
            <p:cNvPr id="39950" name="Line 22"/>
            <p:cNvSpPr>
              <a:spLocks noChangeShapeType="1"/>
            </p:cNvSpPr>
            <p:nvPr/>
          </p:nvSpPr>
          <p:spPr bwMode="auto">
            <a:xfrm>
              <a:off x="4655" y="2793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Text Box 23"/>
            <p:cNvSpPr txBox="1">
              <a:spLocks noChangeArrowheads="1"/>
            </p:cNvSpPr>
            <p:nvPr/>
          </p:nvSpPr>
          <p:spPr bwMode="auto">
            <a:xfrm>
              <a:off x="4799" y="2793"/>
              <a:ext cx="3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sum</a:t>
              </a:r>
            </a:p>
          </p:txBody>
        </p:sp>
        <p:sp>
          <p:nvSpPr>
            <p:cNvPr id="39952" name="Text Box 24"/>
            <p:cNvSpPr txBox="1">
              <a:spLocks noChangeArrowheads="1"/>
            </p:cNvSpPr>
            <p:nvPr/>
          </p:nvSpPr>
          <p:spPr bwMode="auto">
            <a:xfrm>
              <a:off x="4712" y="3081"/>
              <a:ext cx="4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pitchFamily="34" charset="0"/>
                </a:rPr>
                <a:t>54000</a:t>
              </a:r>
            </a:p>
          </p:txBody>
        </p:sp>
        <p:sp>
          <p:nvSpPr>
            <p:cNvPr id="39953" name="Text Box 25"/>
            <p:cNvSpPr txBox="1">
              <a:spLocks noChangeArrowheads="1"/>
            </p:cNvSpPr>
            <p:nvPr/>
          </p:nvSpPr>
          <p:spPr bwMode="auto">
            <a:xfrm>
              <a:off x="3455" y="3301"/>
              <a:ext cx="4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pitchFamily="34" charset="0"/>
                </a:rPr>
                <a:t>B005</a:t>
              </a:r>
            </a:p>
          </p:txBody>
        </p:sp>
        <p:sp>
          <p:nvSpPr>
            <p:cNvPr id="39954" name="Text Box 26"/>
            <p:cNvSpPr txBox="1">
              <a:spLocks noChangeArrowheads="1"/>
            </p:cNvSpPr>
            <p:nvPr/>
          </p:nvSpPr>
          <p:spPr bwMode="auto">
            <a:xfrm>
              <a:off x="4223" y="3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pitchFamily="34" charset="0"/>
                </a:rPr>
                <a:t>2</a:t>
              </a:r>
            </a:p>
          </p:txBody>
        </p:sp>
        <p:sp>
          <p:nvSpPr>
            <p:cNvPr id="39955" name="Text Box 27"/>
            <p:cNvSpPr txBox="1">
              <a:spLocks noChangeArrowheads="1"/>
            </p:cNvSpPr>
            <p:nvPr/>
          </p:nvSpPr>
          <p:spPr bwMode="auto">
            <a:xfrm>
              <a:off x="4712" y="3301"/>
              <a:ext cx="4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pitchFamily="34" charset="0"/>
                </a:rPr>
                <a:t>39000</a:t>
              </a:r>
            </a:p>
          </p:txBody>
        </p:sp>
        <p:sp>
          <p:nvSpPr>
            <p:cNvPr id="39956" name="Text Box 28"/>
            <p:cNvSpPr txBox="1">
              <a:spLocks noChangeArrowheads="1"/>
            </p:cNvSpPr>
            <p:nvPr/>
          </p:nvSpPr>
          <p:spPr bwMode="auto">
            <a:xfrm>
              <a:off x="3455" y="3513"/>
              <a:ext cx="4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pitchFamily="34" charset="0"/>
                </a:rPr>
                <a:t>B007</a:t>
              </a:r>
            </a:p>
          </p:txBody>
        </p:sp>
        <p:sp>
          <p:nvSpPr>
            <p:cNvPr id="39957" name="Text Box 29"/>
            <p:cNvSpPr txBox="1">
              <a:spLocks noChangeArrowheads="1"/>
            </p:cNvSpPr>
            <p:nvPr/>
          </p:nvSpPr>
          <p:spPr bwMode="auto">
            <a:xfrm>
              <a:off x="4223" y="351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pitchFamily="34" charset="0"/>
                </a:rPr>
                <a:t>1</a:t>
              </a:r>
            </a:p>
          </p:txBody>
        </p:sp>
        <p:sp>
          <p:nvSpPr>
            <p:cNvPr id="39958" name="Text Box 30"/>
            <p:cNvSpPr txBox="1">
              <a:spLocks noChangeArrowheads="1"/>
            </p:cNvSpPr>
            <p:nvPr/>
          </p:nvSpPr>
          <p:spPr bwMode="auto">
            <a:xfrm>
              <a:off x="4712" y="3513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pitchFamily="34" charset="0"/>
                </a:rPr>
                <a:t>9000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313CB9-7A30-4B87-A9A6-180A65E19329}" type="slidenum">
              <a:rPr lang="ar-SA"/>
              <a:pPr/>
              <a:t>37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0" y="76200"/>
            <a:ext cx="10058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b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GROUP BY clause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219200" y="2667000"/>
            <a:ext cx="3048000" cy="228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1220788" y="2286000"/>
            <a:ext cx="3048000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1371600" y="3443288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B003</a:t>
            </a: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1389063" y="2300288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bno</a:t>
            </a: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>
            <a:off x="2209800" y="22860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2457450" y="3443288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SG5</a:t>
            </a: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514600" y="228600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sno</a:t>
            </a:r>
          </a:p>
        </p:txBody>
      </p:sp>
      <p:sp>
        <p:nvSpPr>
          <p:cNvPr id="40972" name="Line 11"/>
          <p:cNvSpPr>
            <a:spLocks noChangeShapeType="1"/>
          </p:cNvSpPr>
          <p:nvPr/>
        </p:nvSpPr>
        <p:spPr bwMode="auto">
          <a:xfrm>
            <a:off x="3276600" y="22860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3352800" y="2300288"/>
            <a:ext cx="715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salary</a:t>
            </a:r>
          </a:p>
        </p:txBody>
      </p:sp>
      <p:sp>
        <p:nvSpPr>
          <p:cNvPr id="40974" name="Text Box 13"/>
          <p:cNvSpPr txBox="1">
            <a:spLocks noChangeArrowheads="1"/>
          </p:cNvSpPr>
          <p:nvPr/>
        </p:nvSpPr>
        <p:spPr bwMode="auto">
          <a:xfrm>
            <a:off x="3367088" y="3443288"/>
            <a:ext cx="747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24000</a:t>
            </a:r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1371600" y="3792538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B005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2438400" y="3792538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SL21</a:t>
            </a:r>
          </a:p>
        </p:txBody>
      </p:sp>
      <p:sp>
        <p:nvSpPr>
          <p:cNvPr id="40977" name="Text Box 16"/>
          <p:cNvSpPr txBox="1">
            <a:spLocks noChangeArrowheads="1"/>
          </p:cNvSpPr>
          <p:nvPr/>
        </p:nvSpPr>
        <p:spPr bwMode="auto">
          <a:xfrm>
            <a:off x="3367088" y="3792538"/>
            <a:ext cx="747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30000</a:t>
            </a:r>
          </a:p>
        </p:txBody>
      </p:sp>
      <p:sp>
        <p:nvSpPr>
          <p:cNvPr id="40978" name="Text Box 17"/>
          <p:cNvSpPr txBox="1">
            <a:spLocks noChangeArrowheads="1"/>
          </p:cNvSpPr>
          <p:nvPr/>
        </p:nvSpPr>
        <p:spPr bwMode="auto">
          <a:xfrm>
            <a:off x="1371600" y="457200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Arial" pitchFamily="34" charset="0"/>
              </a:rPr>
              <a:t>B007</a:t>
            </a:r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2438400" y="415925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SL41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3403600" y="4129088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9000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6019800" y="3367088"/>
            <a:ext cx="2055813" cy="1219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6021388" y="2971800"/>
            <a:ext cx="2055812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6399213" y="344328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3</a:t>
            </a:r>
          </a:p>
        </p:txBody>
      </p:sp>
      <p:sp>
        <p:nvSpPr>
          <p:cNvPr id="40984" name="Text Box 26"/>
          <p:cNvSpPr txBox="1">
            <a:spLocks noChangeArrowheads="1"/>
          </p:cNvSpPr>
          <p:nvPr/>
        </p:nvSpPr>
        <p:spPr bwMode="auto">
          <a:xfrm>
            <a:off x="6189663" y="2971800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40985" name="Line 27"/>
          <p:cNvSpPr>
            <a:spLocks noChangeShapeType="1"/>
          </p:cNvSpPr>
          <p:nvPr/>
        </p:nvSpPr>
        <p:spPr bwMode="auto">
          <a:xfrm>
            <a:off x="7085013" y="2986088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8"/>
          <p:cNvSpPr txBox="1">
            <a:spLocks noChangeArrowheads="1"/>
          </p:cNvSpPr>
          <p:nvPr/>
        </p:nvSpPr>
        <p:spPr bwMode="auto">
          <a:xfrm>
            <a:off x="7313613" y="2986088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sum</a:t>
            </a:r>
          </a:p>
        </p:txBody>
      </p:sp>
      <p:sp>
        <p:nvSpPr>
          <p:cNvPr id="40987" name="Text Box 29"/>
          <p:cNvSpPr txBox="1">
            <a:spLocks noChangeArrowheads="1"/>
          </p:cNvSpPr>
          <p:nvPr/>
        </p:nvSpPr>
        <p:spPr bwMode="auto">
          <a:xfrm>
            <a:off x="7175500" y="3443288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54000</a:t>
            </a:r>
          </a:p>
        </p:txBody>
      </p:sp>
      <p:sp>
        <p:nvSpPr>
          <p:cNvPr id="40988" name="Text Box 31"/>
          <p:cNvSpPr txBox="1">
            <a:spLocks noChangeArrowheads="1"/>
          </p:cNvSpPr>
          <p:nvPr/>
        </p:nvSpPr>
        <p:spPr bwMode="auto">
          <a:xfrm>
            <a:off x="6399213" y="379253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</a:t>
            </a:r>
          </a:p>
        </p:txBody>
      </p:sp>
      <p:sp>
        <p:nvSpPr>
          <p:cNvPr id="40989" name="Text Box 32"/>
          <p:cNvSpPr txBox="1">
            <a:spLocks noChangeArrowheads="1"/>
          </p:cNvSpPr>
          <p:nvPr/>
        </p:nvSpPr>
        <p:spPr bwMode="auto">
          <a:xfrm>
            <a:off x="7175500" y="3792538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39000</a:t>
            </a:r>
          </a:p>
        </p:txBody>
      </p:sp>
      <p:sp>
        <p:nvSpPr>
          <p:cNvPr id="40990" name="Text Box 34"/>
          <p:cNvSpPr txBox="1">
            <a:spLocks noChangeArrowheads="1"/>
          </p:cNvSpPr>
          <p:nvPr/>
        </p:nvSpPr>
        <p:spPr bwMode="auto">
          <a:xfrm>
            <a:off x="6399213" y="412908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1</a:t>
            </a:r>
          </a:p>
        </p:txBody>
      </p:sp>
      <p:sp>
        <p:nvSpPr>
          <p:cNvPr id="40991" name="Text Box 35"/>
          <p:cNvSpPr txBox="1">
            <a:spLocks noChangeArrowheads="1"/>
          </p:cNvSpPr>
          <p:nvPr/>
        </p:nvSpPr>
        <p:spPr bwMode="auto">
          <a:xfrm>
            <a:off x="7175500" y="4129088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9000</a:t>
            </a:r>
          </a:p>
        </p:txBody>
      </p:sp>
      <p:sp>
        <p:nvSpPr>
          <p:cNvPr id="40992" name="Text Box 52"/>
          <p:cNvSpPr txBox="1">
            <a:spLocks noChangeArrowheads="1"/>
          </p:cNvSpPr>
          <p:nvPr/>
        </p:nvSpPr>
        <p:spPr bwMode="auto">
          <a:xfrm>
            <a:off x="1371600" y="312420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B003</a:t>
            </a:r>
          </a:p>
        </p:txBody>
      </p:sp>
      <p:sp>
        <p:nvSpPr>
          <p:cNvPr id="40993" name="Text Box 53"/>
          <p:cNvSpPr txBox="1">
            <a:spLocks noChangeArrowheads="1"/>
          </p:cNvSpPr>
          <p:nvPr/>
        </p:nvSpPr>
        <p:spPr bwMode="auto">
          <a:xfrm>
            <a:off x="1371600" y="281940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B003</a:t>
            </a:r>
          </a:p>
        </p:txBody>
      </p:sp>
      <p:sp>
        <p:nvSpPr>
          <p:cNvPr id="40994" name="Text Box 54"/>
          <p:cNvSpPr txBox="1">
            <a:spLocks noChangeArrowheads="1"/>
          </p:cNvSpPr>
          <p:nvPr/>
        </p:nvSpPr>
        <p:spPr bwMode="auto">
          <a:xfrm>
            <a:off x="1371600" y="415925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B005</a:t>
            </a:r>
          </a:p>
        </p:txBody>
      </p:sp>
      <p:sp>
        <p:nvSpPr>
          <p:cNvPr id="40995" name="Text Box 55"/>
          <p:cNvSpPr txBox="1">
            <a:spLocks noChangeArrowheads="1"/>
          </p:cNvSpPr>
          <p:nvPr/>
        </p:nvSpPr>
        <p:spPr bwMode="auto">
          <a:xfrm>
            <a:off x="2438400" y="3124200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SG14</a:t>
            </a:r>
          </a:p>
        </p:txBody>
      </p:sp>
      <p:sp>
        <p:nvSpPr>
          <p:cNvPr id="40996" name="Text Box 56"/>
          <p:cNvSpPr txBox="1">
            <a:spLocks noChangeArrowheads="1"/>
          </p:cNvSpPr>
          <p:nvPr/>
        </p:nvSpPr>
        <p:spPr bwMode="auto">
          <a:xfrm>
            <a:off x="2438400" y="2819400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SG37</a:t>
            </a:r>
          </a:p>
        </p:txBody>
      </p:sp>
      <p:sp>
        <p:nvSpPr>
          <p:cNvPr id="40997" name="Text Box 57"/>
          <p:cNvSpPr txBox="1">
            <a:spLocks noChangeArrowheads="1"/>
          </p:cNvSpPr>
          <p:nvPr/>
        </p:nvSpPr>
        <p:spPr bwMode="auto">
          <a:xfrm>
            <a:off x="2466975" y="4540250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SA9</a:t>
            </a:r>
          </a:p>
        </p:txBody>
      </p:sp>
      <p:sp>
        <p:nvSpPr>
          <p:cNvPr id="40998" name="Text Box 58"/>
          <p:cNvSpPr txBox="1">
            <a:spLocks noChangeArrowheads="1"/>
          </p:cNvSpPr>
          <p:nvPr/>
        </p:nvSpPr>
        <p:spPr bwMode="auto">
          <a:xfrm>
            <a:off x="3403600" y="454025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9000</a:t>
            </a:r>
          </a:p>
        </p:txBody>
      </p:sp>
      <p:sp>
        <p:nvSpPr>
          <p:cNvPr id="40999" name="Text Box 59"/>
          <p:cNvSpPr txBox="1">
            <a:spLocks noChangeArrowheads="1"/>
          </p:cNvSpPr>
          <p:nvPr/>
        </p:nvSpPr>
        <p:spPr bwMode="auto">
          <a:xfrm>
            <a:off x="3367088" y="3124200"/>
            <a:ext cx="747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18000</a:t>
            </a:r>
          </a:p>
        </p:txBody>
      </p:sp>
      <p:sp>
        <p:nvSpPr>
          <p:cNvPr id="41000" name="Text Box 60"/>
          <p:cNvSpPr txBox="1">
            <a:spLocks noChangeArrowheads="1"/>
          </p:cNvSpPr>
          <p:nvPr/>
        </p:nvSpPr>
        <p:spPr bwMode="auto">
          <a:xfrm>
            <a:off x="3352800" y="2819400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12000</a:t>
            </a:r>
          </a:p>
        </p:txBody>
      </p:sp>
      <p:sp>
        <p:nvSpPr>
          <p:cNvPr id="41001" name="AutoShape 61"/>
          <p:cNvSpPr>
            <a:spLocks/>
          </p:cNvSpPr>
          <p:nvPr/>
        </p:nvSpPr>
        <p:spPr bwMode="auto">
          <a:xfrm>
            <a:off x="4419600" y="281940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2" name="AutoShape 62"/>
          <p:cNvSpPr>
            <a:spLocks/>
          </p:cNvSpPr>
          <p:nvPr/>
        </p:nvSpPr>
        <p:spPr bwMode="auto">
          <a:xfrm>
            <a:off x="4343400" y="38862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3" name="AutoShape 63"/>
          <p:cNvSpPr>
            <a:spLocks/>
          </p:cNvSpPr>
          <p:nvPr/>
        </p:nvSpPr>
        <p:spPr bwMode="auto">
          <a:xfrm>
            <a:off x="4343400" y="4572000"/>
            <a:ext cx="152400" cy="304800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4" name="Line 64"/>
          <p:cNvSpPr>
            <a:spLocks noChangeShapeType="1"/>
          </p:cNvSpPr>
          <p:nvPr/>
        </p:nvSpPr>
        <p:spPr bwMode="auto">
          <a:xfrm>
            <a:off x="4572000" y="32766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5" name="Line 65"/>
          <p:cNvSpPr>
            <a:spLocks noChangeShapeType="1"/>
          </p:cNvSpPr>
          <p:nvPr/>
        </p:nvSpPr>
        <p:spPr bwMode="auto">
          <a:xfrm flipV="1">
            <a:off x="4495800" y="3962400"/>
            <a:ext cx="1447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6" name="Line 66"/>
          <p:cNvSpPr>
            <a:spLocks noChangeShapeType="1"/>
          </p:cNvSpPr>
          <p:nvPr/>
        </p:nvSpPr>
        <p:spPr bwMode="auto">
          <a:xfrm flipV="1">
            <a:off x="4572000" y="43434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BE1188-C267-4E37-8216-6DF343466DF0}" type="slidenum">
              <a:rPr lang="ar-SA"/>
              <a:pPr/>
              <a:t>38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0" y="76200"/>
            <a:ext cx="10058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b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HAVING clause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152400" y="1371600"/>
            <a:ext cx="8839200" cy="506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900">
                <a:latin typeface="Arial" pitchFamily="34" charset="0"/>
              </a:rPr>
              <a:t>Designed for use with the GROUP BY clause to restrict the groups that appear in the final result table.</a:t>
            </a:r>
          </a:p>
          <a:p>
            <a:r>
              <a:rPr lang="en-US" sz="1900">
                <a:latin typeface="Arial" pitchFamily="34" charset="0"/>
              </a:rPr>
              <a:t>WHERE clause filters individual rows going into the final result table.</a:t>
            </a:r>
          </a:p>
          <a:p>
            <a:r>
              <a:rPr lang="en-US" sz="1900">
                <a:latin typeface="Arial" pitchFamily="34" charset="0"/>
              </a:rPr>
              <a:t>HAVING clause filters groups going into the final result table.</a:t>
            </a:r>
          </a:p>
          <a:p>
            <a:endParaRPr lang="en-US" sz="1900" b="1">
              <a:latin typeface="Arial" pitchFamily="34" charset="0"/>
            </a:endParaRPr>
          </a:p>
          <a:p>
            <a:r>
              <a:rPr lang="en-US" sz="1900" b="1" u="sng">
                <a:latin typeface="Arial" pitchFamily="34" charset="0"/>
              </a:rPr>
              <a:t>Example</a:t>
            </a:r>
            <a:r>
              <a:rPr lang="en-US" sz="1900" b="1">
                <a:latin typeface="Arial" pitchFamily="34" charset="0"/>
              </a:rPr>
              <a:t>:</a:t>
            </a:r>
            <a:endParaRPr lang="en-US" sz="1900">
              <a:latin typeface="Arial" pitchFamily="34" charset="0"/>
            </a:endParaRPr>
          </a:p>
          <a:p>
            <a:endParaRPr lang="en-US" sz="1600">
              <a:latin typeface="Arial" pitchFamily="34" charset="0"/>
            </a:endParaRPr>
          </a:p>
          <a:p>
            <a:r>
              <a:rPr lang="en-US" sz="1600">
                <a:latin typeface="Arial" pitchFamily="34" charset="0"/>
              </a:rPr>
              <a:t>STAFF(sno, fname, lname, position, sex, dob, salary, bno)</a:t>
            </a:r>
            <a:endParaRPr lang="en-US" sz="2000">
              <a:latin typeface="Arial" pitchFamily="34" charset="0"/>
            </a:endParaRPr>
          </a:p>
          <a:p>
            <a:endParaRPr lang="en-US" sz="1900">
              <a:latin typeface="Arial" pitchFamily="34" charset="0"/>
            </a:endParaRPr>
          </a:p>
          <a:p>
            <a:r>
              <a:rPr lang="en-US" sz="1900">
                <a:latin typeface="Arial" pitchFamily="34" charset="0"/>
              </a:rPr>
              <a:t>For each branch office with more than one member of staff, find the number of staff working in each branch and the sum of their salaries.</a:t>
            </a:r>
          </a:p>
          <a:p>
            <a:endParaRPr lang="en-US" sz="10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SELECT  bno, COUNT(sno) AS count, SUM(salary) AS sum</a:t>
            </a:r>
          </a:p>
          <a:p>
            <a:r>
              <a:rPr lang="en-US" sz="1800">
                <a:latin typeface="Courier New" pitchFamily="49" charset="0"/>
              </a:rPr>
              <a:t>  FROM  staff</a:t>
            </a:r>
          </a:p>
          <a:p>
            <a:r>
              <a:rPr lang="en-US" sz="1800">
                <a:latin typeface="Courier New" pitchFamily="49" charset="0"/>
              </a:rPr>
              <a:t>    GROUP BY bno</a:t>
            </a:r>
          </a:p>
          <a:p>
            <a:r>
              <a:rPr lang="en-US" sz="1800">
                <a:latin typeface="Courier New" pitchFamily="49" charset="0"/>
              </a:rPr>
              <a:t>      HAVING COUNT(sno) &gt; 1;</a:t>
            </a:r>
          </a:p>
          <a:p>
            <a:r>
              <a:rPr lang="en-US" sz="1800">
                <a:latin typeface="Courier New" pitchFamily="49" charset="0"/>
              </a:rPr>
              <a:t>       </a:t>
            </a: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41990" name="Rectangle 20"/>
          <p:cNvSpPr>
            <a:spLocks noChangeArrowheads="1"/>
          </p:cNvSpPr>
          <p:nvPr/>
        </p:nvSpPr>
        <p:spPr bwMode="auto">
          <a:xfrm>
            <a:off x="5789613" y="5424488"/>
            <a:ext cx="3048000" cy="76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21"/>
          <p:cNvSpPr>
            <a:spLocks noChangeArrowheads="1"/>
          </p:cNvSpPr>
          <p:nvPr/>
        </p:nvSpPr>
        <p:spPr bwMode="auto">
          <a:xfrm>
            <a:off x="5791200" y="5029200"/>
            <a:ext cx="3048000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992" name="Text Box 22"/>
          <p:cNvSpPr txBox="1">
            <a:spLocks noChangeArrowheads="1"/>
          </p:cNvSpPr>
          <p:nvPr/>
        </p:nvSpPr>
        <p:spPr bwMode="auto">
          <a:xfrm>
            <a:off x="5942013" y="5500688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B003</a:t>
            </a:r>
          </a:p>
        </p:txBody>
      </p:sp>
      <p:sp>
        <p:nvSpPr>
          <p:cNvPr id="41993" name="Text Box 23"/>
          <p:cNvSpPr txBox="1">
            <a:spLocks noChangeArrowheads="1"/>
          </p:cNvSpPr>
          <p:nvPr/>
        </p:nvSpPr>
        <p:spPr bwMode="auto">
          <a:xfrm>
            <a:off x="5959475" y="5043488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bno</a:t>
            </a:r>
          </a:p>
        </p:txBody>
      </p:sp>
      <p:sp>
        <p:nvSpPr>
          <p:cNvPr id="41994" name="Line 24"/>
          <p:cNvSpPr>
            <a:spLocks noChangeShapeType="1"/>
          </p:cNvSpPr>
          <p:nvPr/>
        </p:nvSpPr>
        <p:spPr bwMode="auto">
          <a:xfrm>
            <a:off x="6780213" y="504348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Text Box 25"/>
          <p:cNvSpPr txBox="1">
            <a:spLocks noChangeArrowheads="1"/>
          </p:cNvSpPr>
          <p:nvPr/>
        </p:nvSpPr>
        <p:spPr bwMode="auto">
          <a:xfrm>
            <a:off x="7161213" y="550068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3</a:t>
            </a:r>
          </a:p>
        </p:txBody>
      </p:sp>
      <p:sp>
        <p:nvSpPr>
          <p:cNvPr id="41996" name="Text Box 26"/>
          <p:cNvSpPr txBox="1">
            <a:spLocks noChangeArrowheads="1"/>
          </p:cNvSpPr>
          <p:nvPr/>
        </p:nvSpPr>
        <p:spPr bwMode="auto">
          <a:xfrm>
            <a:off x="6951663" y="5029200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41997" name="Line 27"/>
          <p:cNvSpPr>
            <a:spLocks noChangeShapeType="1"/>
          </p:cNvSpPr>
          <p:nvPr/>
        </p:nvSpPr>
        <p:spPr bwMode="auto">
          <a:xfrm>
            <a:off x="7847013" y="504348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Text Box 28"/>
          <p:cNvSpPr txBox="1">
            <a:spLocks noChangeArrowheads="1"/>
          </p:cNvSpPr>
          <p:nvPr/>
        </p:nvSpPr>
        <p:spPr bwMode="auto">
          <a:xfrm>
            <a:off x="8075613" y="5043488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sum</a:t>
            </a:r>
          </a:p>
        </p:txBody>
      </p:sp>
      <p:sp>
        <p:nvSpPr>
          <p:cNvPr id="41999" name="Text Box 29"/>
          <p:cNvSpPr txBox="1">
            <a:spLocks noChangeArrowheads="1"/>
          </p:cNvSpPr>
          <p:nvPr/>
        </p:nvSpPr>
        <p:spPr bwMode="auto">
          <a:xfrm>
            <a:off x="7937500" y="5500688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54000</a:t>
            </a:r>
          </a:p>
        </p:txBody>
      </p:sp>
      <p:sp>
        <p:nvSpPr>
          <p:cNvPr id="42000" name="Text Box 30"/>
          <p:cNvSpPr txBox="1">
            <a:spLocks noChangeArrowheads="1"/>
          </p:cNvSpPr>
          <p:nvPr/>
        </p:nvSpPr>
        <p:spPr bwMode="auto">
          <a:xfrm>
            <a:off x="5942013" y="5849938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B005</a:t>
            </a:r>
          </a:p>
        </p:txBody>
      </p:sp>
      <p:sp>
        <p:nvSpPr>
          <p:cNvPr id="42001" name="Text Box 31"/>
          <p:cNvSpPr txBox="1">
            <a:spLocks noChangeArrowheads="1"/>
          </p:cNvSpPr>
          <p:nvPr/>
        </p:nvSpPr>
        <p:spPr bwMode="auto">
          <a:xfrm>
            <a:off x="7161213" y="584993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</a:t>
            </a:r>
          </a:p>
        </p:txBody>
      </p:sp>
      <p:sp>
        <p:nvSpPr>
          <p:cNvPr id="42002" name="Text Box 32"/>
          <p:cNvSpPr txBox="1">
            <a:spLocks noChangeArrowheads="1"/>
          </p:cNvSpPr>
          <p:nvPr/>
        </p:nvSpPr>
        <p:spPr bwMode="auto">
          <a:xfrm>
            <a:off x="7937500" y="5849938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39000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052FC6-94B3-481E-88EB-D66A48B87E5E}" type="slidenum">
              <a:rPr lang="ar-SA"/>
              <a:pPr/>
              <a:t>39</a:t>
            </a:fld>
            <a:endParaRPr lang="en-US"/>
          </a:p>
        </p:txBody>
      </p:sp>
      <p:sp>
        <p:nvSpPr>
          <p:cNvPr id="43012" name="Text Box 1026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933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-381000" y="0"/>
            <a:ext cx="10058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Question</a:t>
            </a:r>
            <a:endParaRPr lang="en-US" dirty="0" smtClean="0">
              <a:solidFill>
                <a:srgbClr val="CC0000"/>
              </a:solidFill>
            </a:endParaRPr>
          </a:p>
        </p:txBody>
      </p:sp>
      <p:sp>
        <p:nvSpPr>
          <p:cNvPr id="40967" name="Text Box 1028"/>
          <p:cNvSpPr txBox="1">
            <a:spLocks noChangeArrowheads="1"/>
          </p:cNvSpPr>
          <p:nvPr/>
        </p:nvSpPr>
        <p:spPr bwMode="auto">
          <a:xfrm>
            <a:off x="152400" y="1328738"/>
            <a:ext cx="88392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latin typeface="Arial" pitchFamily="34" charset="0"/>
              </a:rPr>
              <a:t>Assume the following relational schema:</a:t>
            </a:r>
          </a:p>
          <a:p>
            <a:pPr>
              <a:defRPr/>
            </a:pPr>
            <a:endParaRPr lang="en-US" sz="1800" dirty="0">
              <a:latin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</a:rPr>
              <a:t> EMPLOYEE(</a:t>
            </a:r>
            <a:r>
              <a:rPr lang="en-US" sz="1800" dirty="0" err="1">
                <a:latin typeface="Arial" pitchFamily="34" charset="0"/>
              </a:rPr>
              <a:t>Fname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</a:rPr>
              <a:t>Lname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u="sng" dirty="0">
                <a:latin typeface="Arial" pitchFamily="34" charset="0"/>
              </a:rPr>
              <a:t>SSN</a:t>
            </a:r>
            <a:r>
              <a:rPr lang="en-US" sz="1800" dirty="0">
                <a:latin typeface="Arial" pitchFamily="34" charset="0"/>
              </a:rPr>
              <a:t>, DOB, Address, Sex, salary, </a:t>
            </a:r>
            <a:r>
              <a:rPr lang="en-US" sz="1800" u="dash" dirty="0">
                <a:latin typeface="Arial" pitchFamily="34" charset="0"/>
              </a:rPr>
              <a:t>DeptNo</a:t>
            </a:r>
            <a:r>
              <a:rPr lang="en-US" sz="1800" dirty="0">
                <a:latin typeface="Arial" pitchFamily="34" charset="0"/>
              </a:rPr>
              <a:t>)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</a:rPr>
              <a:t> DEPARTMENT(</a:t>
            </a:r>
            <a:r>
              <a:rPr lang="en-US" sz="1800" dirty="0" err="1">
                <a:latin typeface="Arial" pitchFamily="34" charset="0"/>
              </a:rPr>
              <a:t>Dname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u="sng" dirty="0" err="1">
                <a:latin typeface="Arial" pitchFamily="34" charset="0"/>
              </a:rPr>
              <a:t>DNo</a:t>
            </a:r>
            <a:r>
              <a:rPr lang="en-US" sz="1800" dirty="0">
                <a:latin typeface="Arial" pitchFamily="34" charset="0"/>
              </a:rPr>
              <a:t> )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</a:rPr>
              <a:t> PROJECT(</a:t>
            </a:r>
            <a:r>
              <a:rPr lang="en-US" sz="1800" dirty="0" err="1">
                <a:latin typeface="Arial" pitchFamily="34" charset="0"/>
              </a:rPr>
              <a:t>PName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u="sng" dirty="0" err="1">
                <a:latin typeface="Arial" pitchFamily="34" charset="0"/>
              </a:rPr>
              <a:t>PNo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</a:rPr>
              <a:t>PLocation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u="dash" dirty="0" err="1">
                <a:latin typeface="Arial" pitchFamily="34" charset="0"/>
              </a:rPr>
              <a:t>Dno</a:t>
            </a:r>
            <a:r>
              <a:rPr lang="en-US" sz="1800" dirty="0">
                <a:latin typeface="Arial" pitchFamily="34" charset="0"/>
              </a:rPr>
              <a:t>)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</a:rPr>
              <a:t> WORKS_ON(</a:t>
            </a:r>
            <a:r>
              <a:rPr lang="en-US" sz="1800" u="sng" dirty="0">
                <a:latin typeface="Arial" pitchFamily="34" charset="0"/>
              </a:rPr>
              <a:t>SSN, </a:t>
            </a:r>
            <a:r>
              <a:rPr lang="en-US" sz="1800" u="sng" dirty="0" err="1">
                <a:latin typeface="Arial" pitchFamily="34" charset="0"/>
              </a:rPr>
              <a:t>PNo</a:t>
            </a:r>
            <a:r>
              <a:rPr lang="en-US" sz="1800" dirty="0">
                <a:latin typeface="Arial" pitchFamily="34" charset="0"/>
              </a:rPr>
              <a:t>, Hours)</a:t>
            </a:r>
          </a:p>
          <a:p>
            <a:pPr>
              <a:defRPr/>
            </a:pPr>
            <a:endParaRPr lang="en-US" sz="1800" dirty="0">
              <a:latin typeface="Arial" pitchFamily="34" charset="0"/>
            </a:endParaRPr>
          </a:p>
          <a:p>
            <a:pPr>
              <a:defRPr/>
            </a:pPr>
            <a:endParaRPr lang="en-US" sz="1800" dirty="0">
              <a:latin typeface="Arial" pitchFamily="34" charset="0"/>
            </a:endParaRPr>
          </a:p>
          <a:p>
            <a:pPr algn="just">
              <a:defRPr/>
            </a:pPr>
            <a:r>
              <a:rPr lang="en-US" sz="1800" dirty="0">
                <a:latin typeface="Arial" pitchFamily="34" charset="0"/>
              </a:rPr>
              <a:t>For each project on which more than two employees work, retrieve the project number and the number of employees who work on the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C7F772-EEC6-4E1F-89B1-3536A12473FA}" type="slidenum">
              <a:rPr lang="ar-SA"/>
              <a:pPr/>
              <a:t>4</a:t>
            </a:fld>
            <a:endParaRPr lang="en-US"/>
          </a:p>
        </p:txBody>
      </p:sp>
      <p:sp>
        <p:nvSpPr>
          <p:cNvPr id="6148" name="Text Box 1026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517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Notations</a:t>
            </a:r>
            <a:endParaRPr lang="en-US" smtClean="0">
              <a:solidFill>
                <a:srgbClr val="000099"/>
              </a:solidFill>
            </a:endParaRPr>
          </a:p>
        </p:txBody>
      </p:sp>
      <p:sp>
        <p:nvSpPr>
          <p:cNvPr id="6150" name="Text Box 1028"/>
          <p:cNvSpPr txBox="1">
            <a:spLocks noChangeArrowheads="1"/>
          </p:cNvSpPr>
          <p:nvPr/>
        </p:nvSpPr>
        <p:spPr bwMode="auto">
          <a:xfrm>
            <a:off x="381000" y="1411288"/>
            <a:ext cx="8458200" cy="430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sz="1900" b="1">
                <a:latin typeface="Arial" pitchFamily="34" charset="0"/>
              </a:rPr>
              <a:t>Notations to define SQL statements:</a:t>
            </a:r>
          </a:p>
          <a:p>
            <a:pPr>
              <a:lnSpc>
                <a:spcPct val="170000"/>
              </a:lnSpc>
            </a:pPr>
            <a:endParaRPr lang="en-US" sz="900" b="1">
              <a:latin typeface="Arial" pitchFamily="34" charset="0"/>
            </a:endParaRPr>
          </a:p>
          <a:p>
            <a:pPr>
              <a:lnSpc>
                <a:spcPct val="170000"/>
              </a:lnSpc>
              <a:buFontTx/>
              <a:buChar char="•"/>
            </a:pPr>
            <a:r>
              <a:rPr lang="en-US" sz="1900">
                <a:latin typeface="Arial" pitchFamily="34" charset="0"/>
              </a:rPr>
              <a:t>  UPPER-CASE letters represents reserved words.</a:t>
            </a:r>
          </a:p>
          <a:p>
            <a:pPr>
              <a:lnSpc>
                <a:spcPct val="170000"/>
              </a:lnSpc>
              <a:buFontTx/>
              <a:buChar char="•"/>
            </a:pPr>
            <a:r>
              <a:rPr lang="en-US" sz="1900">
                <a:latin typeface="Arial" pitchFamily="34" charset="0"/>
              </a:rPr>
              <a:t>  Lower-case letters represents user-defined words.</a:t>
            </a:r>
          </a:p>
          <a:p>
            <a:pPr>
              <a:lnSpc>
                <a:spcPct val="170000"/>
              </a:lnSpc>
              <a:buFontTx/>
              <a:buChar char="•"/>
            </a:pPr>
            <a:r>
              <a:rPr lang="en-US" sz="1900">
                <a:latin typeface="Arial" pitchFamily="34" charset="0"/>
              </a:rPr>
              <a:t>  |  indicates a choice among alternatives; (e.g.  a | b | c).</a:t>
            </a:r>
          </a:p>
          <a:p>
            <a:pPr>
              <a:lnSpc>
                <a:spcPct val="170000"/>
              </a:lnSpc>
              <a:buFontTx/>
              <a:buChar char="•"/>
            </a:pPr>
            <a:r>
              <a:rPr lang="en-US" sz="1900">
                <a:latin typeface="Arial" pitchFamily="34" charset="0"/>
              </a:rPr>
              <a:t>  { } indicates  a </a:t>
            </a:r>
            <a:r>
              <a:rPr lang="en-US" sz="1900" b="1">
                <a:latin typeface="Arial" pitchFamily="34" charset="0"/>
              </a:rPr>
              <a:t>required</a:t>
            </a:r>
            <a:r>
              <a:rPr lang="en-US" sz="1900">
                <a:latin typeface="Arial" pitchFamily="34" charset="0"/>
              </a:rPr>
              <a:t> element.</a:t>
            </a:r>
          </a:p>
          <a:p>
            <a:pPr>
              <a:lnSpc>
                <a:spcPct val="170000"/>
              </a:lnSpc>
              <a:buFontTx/>
              <a:buChar char="•"/>
            </a:pPr>
            <a:r>
              <a:rPr lang="en-US" sz="1900">
                <a:latin typeface="Arial" pitchFamily="34" charset="0"/>
              </a:rPr>
              <a:t>  [ ] indicates an </a:t>
            </a:r>
            <a:r>
              <a:rPr lang="en-US" sz="1900" b="1">
                <a:latin typeface="Arial" pitchFamily="34" charset="0"/>
              </a:rPr>
              <a:t>optional</a:t>
            </a:r>
            <a:r>
              <a:rPr lang="en-US" sz="1900">
                <a:latin typeface="Arial" pitchFamily="34" charset="0"/>
              </a:rPr>
              <a:t> element.</a:t>
            </a:r>
          </a:p>
          <a:p>
            <a:pPr>
              <a:lnSpc>
                <a:spcPct val="170000"/>
              </a:lnSpc>
              <a:buFontTx/>
              <a:buChar char="•"/>
            </a:pPr>
            <a:r>
              <a:rPr lang="en-US" sz="1900">
                <a:latin typeface="Arial" pitchFamily="34" charset="0"/>
              </a:rPr>
              <a:t>  … indicates </a:t>
            </a:r>
            <a:r>
              <a:rPr lang="en-US" sz="1900" b="1">
                <a:latin typeface="Arial" pitchFamily="34" charset="0"/>
              </a:rPr>
              <a:t>optional</a:t>
            </a:r>
            <a:r>
              <a:rPr lang="en-US" sz="1900">
                <a:latin typeface="Arial" pitchFamily="34" charset="0"/>
              </a:rPr>
              <a:t> repetition of an item zero or more times.</a:t>
            </a:r>
          </a:p>
          <a:p>
            <a:pPr>
              <a:lnSpc>
                <a:spcPct val="170000"/>
              </a:lnSpc>
              <a:buFontTx/>
              <a:buChar char="•"/>
            </a:pPr>
            <a:r>
              <a:rPr lang="en-US" sz="1900">
                <a:latin typeface="Arial" pitchFamily="34" charset="0"/>
              </a:rPr>
              <a:t> </a:t>
            </a:r>
            <a:r>
              <a:rPr lang="en-US" sz="1900" u="sng">
                <a:latin typeface="Arial" pitchFamily="34" charset="0"/>
              </a:rPr>
              <a:t>Underlined</a:t>
            </a:r>
            <a:r>
              <a:rPr lang="en-US" sz="1900">
                <a:latin typeface="Arial" pitchFamily="34" charset="0"/>
              </a:rPr>
              <a:t> words represent default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1105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5957EF-3A01-4841-B2EC-63CCAD041BE2}" type="slidenum">
              <a:rPr lang="ar-SA"/>
              <a:pPr/>
              <a:t>40</a:t>
            </a:fld>
            <a:endParaRPr lang="en-US"/>
          </a:p>
        </p:txBody>
      </p:sp>
      <p:sp>
        <p:nvSpPr>
          <p:cNvPr id="110596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Simple INSERT</a:t>
            </a:r>
          </a:p>
        </p:txBody>
      </p:sp>
      <p:sp>
        <p:nvSpPr>
          <p:cNvPr id="110598" name="Text Box 4"/>
          <p:cNvSpPr txBox="1">
            <a:spLocks noChangeArrowheads="1"/>
          </p:cNvSpPr>
          <p:nvPr/>
        </p:nvSpPr>
        <p:spPr bwMode="auto">
          <a:xfrm>
            <a:off x="228600" y="1646238"/>
            <a:ext cx="8763000" cy="307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STAFF(sno, fname, lname, position, sex, DOB, salary, bno)</a:t>
            </a:r>
          </a:p>
          <a:p>
            <a:endParaRPr lang="en-US" sz="2000" b="1">
              <a:latin typeface="Arial" pitchFamily="34" charset="0"/>
            </a:endParaRPr>
          </a:p>
          <a:p>
            <a:endParaRPr lang="en-US" sz="2000" b="1">
              <a:latin typeface="Arial" pitchFamily="34" charset="0"/>
            </a:endParaRPr>
          </a:p>
          <a:p>
            <a:r>
              <a:rPr lang="en-US" sz="2000" b="1" u="sng">
                <a:latin typeface="Arial" pitchFamily="34" charset="0"/>
              </a:rPr>
              <a:t>Example</a:t>
            </a:r>
            <a:r>
              <a:rPr lang="en-US" sz="2000" b="1">
                <a:latin typeface="Arial" pitchFamily="34" charset="0"/>
              </a:rPr>
              <a:t>:</a:t>
            </a:r>
          </a:p>
          <a:p>
            <a:r>
              <a:rPr lang="en-US" sz="2000">
                <a:latin typeface="Arial" pitchFamily="34" charset="0"/>
              </a:rPr>
              <a:t>Insert a new row into the staff table supplying data for all columns.</a:t>
            </a:r>
          </a:p>
          <a:p>
            <a:endParaRPr lang="en-US" sz="2000">
              <a:latin typeface="Arial" pitchFamily="34" charset="0"/>
            </a:endParaRPr>
          </a:p>
          <a:p>
            <a:r>
              <a:rPr lang="en-US" sz="1800">
                <a:latin typeface="Courier New" pitchFamily="49" charset="0"/>
              </a:rPr>
              <a:t>INSERT INTO staff</a:t>
            </a:r>
          </a:p>
          <a:p>
            <a:r>
              <a:rPr lang="en-US" sz="1800">
                <a:latin typeface="Courier New" pitchFamily="49" charset="0"/>
              </a:rPr>
              <a:t>VALUES (‘SG16’, ‘Alan’, ‘Brown’, ‘Assistant’, ‘M’,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        DATE ‘1957-05-25’, 8300, ‘B003’);</a:t>
            </a:r>
          </a:p>
          <a:p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1116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89B1E9-43BE-408D-B684-8F0EAB227EE7}" type="slidenum">
              <a:rPr lang="ar-SA"/>
              <a:pPr/>
              <a:t>41</a:t>
            </a:fld>
            <a:endParaRPr lang="en-US"/>
          </a:p>
        </p:txBody>
      </p:sp>
      <p:sp>
        <p:nvSpPr>
          <p:cNvPr id="111620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162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Simple INSERT</a:t>
            </a:r>
          </a:p>
        </p:txBody>
      </p:sp>
      <p:sp>
        <p:nvSpPr>
          <p:cNvPr id="111622" name="Text Box 4"/>
          <p:cNvSpPr txBox="1">
            <a:spLocks noChangeArrowheads="1"/>
          </p:cNvSpPr>
          <p:nvPr/>
        </p:nvSpPr>
        <p:spPr bwMode="auto">
          <a:xfrm>
            <a:off x="152400" y="1474788"/>
            <a:ext cx="91440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Arial" pitchFamily="34" charset="0"/>
              </a:rPr>
              <a:t>STAFF(sno, fname, lname, position, sex, DOB, salary, bno)</a:t>
            </a:r>
          </a:p>
          <a:p>
            <a:endParaRPr lang="en-US" sz="1800" b="1">
              <a:latin typeface="Arial" pitchFamily="34" charset="0"/>
            </a:endParaRPr>
          </a:p>
          <a:p>
            <a:endParaRPr lang="en-US" sz="1800" b="1">
              <a:latin typeface="Arial" pitchFamily="34" charset="0"/>
            </a:endParaRPr>
          </a:p>
          <a:p>
            <a:r>
              <a:rPr lang="en-US" sz="1800" b="1" u="sng">
                <a:latin typeface="Arial" pitchFamily="34" charset="0"/>
              </a:rPr>
              <a:t>Example</a:t>
            </a:r>
            <a:r>
              <a:rPr lang="en-US" sz="1800" b="1">
                <a:latin typeface="Arial" pitchFamily="34" charset="0"/>
              </a:rPr>
              <a:t>:</a:t>
            </a:r>
          </a:p>
          <a:p>
            <a:r>
              <a:rPr lang="en-US" sz="1800">
                <a:latin typeface="Arial" pitchFamily="34" charset="0"/>
              </a:rPr>
              <a:t>Insert a new row into the staff table supplying data for all mandatory columns, knowing that the sex and birth date are optional fields.</a:t>
            </a:r>
          </a:p>
          <a:p>
            <a:endParaRPr lang="en-US" sz="1800">
              <a:latin typeface="Arial" pitchFamily="34" charset="0"/>
            </a:endParaRPr>
          </a:p>
          <a:p>
            <a:r>
              <a:rPr lang="en-US" sz="1800">
                <a:latin typeface="Courier New" pitchFamily="49" charset="0"/>
              </a:rPr>
              <a:t>INSERT INTO staff (Sno, fname, lname, position, salary, bno)</a:t>
            </a:r>
          </a:p>
          <a:p>
            <a:r>
              <a:rPr lang="en-US" sz="1800">
                <a:latin typeface="Courier New" pitchFamily="49" charset="0"/>
              </a:rPr>
              <a:t>VALUES (‘SG16’, ‘Alan’, ‘Brown’, ‘Assistant’, 8300, ‘B003’);</a:t>
            </a:r>
          </a:p>
          <a:p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i="1">
                <a:latin typeface="Arial" pitchFamily="34" charset="0"/>
                <a:cs typeface="Arial" pitchFamily="34" charset="0"/>
              </a:rPr>
              <a:t>Alternative:</a:t>
            </a:r>
          </a:p>
          <a:p>
            <a:endParaRPr lang="en-US" sz="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INSERT INTO staff</a:t>
            </a:r>
          </a:p>
          <a:p>
            <a:r>
              <a:rPr lang="en-US" sz="1800">
                <a:latin typeface="Courier New" pitchFamily="49" charset="0"/>
              </a:rPr>
              <a:t>VALUES (‘SG16’, ‘Alan’, ‘Brown’, ‘Assistant’, NULL, NULL, 8300,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       ‘B003’);</a:t>
            </a:r>
          </a:p>
          <a:p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1BD8DE-A584-4381-8418-B292DA54668C}" type="slidenum">
              <a:rPr lang="ar-SA"/>
              <a:pPr/>
              <a:t>42</a:t>
            </a:fld>
            <a:endParaRPr lang="en-US"/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INSERT with subqueries</a:t>
            </a:r>
          </a:p>
        </p:txBody>
      </p:sp>
      <p:sp>
        <p:nvSpPr>
          <p:cNvPr id="112645" name="Text Box 4"/>
          <p:cNvSpPr txBox="1">
            <a:spLocks noChangeArrowheads="1"/>
          </p:cNvSpPr>
          <p:nvPr/>
        </p:nvSpPr>
        <p:spPr bwMode="auto">
          <a:xfrm>
            <a:off x="152400" y="1350963"/>
            <a:ext cx="8763000" cy="563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Arial" pitchFamily="34" charset="0"/>
              </a:rPr>
              <a:t>STAFF(</a:t>
            </a:r>
            <a:r>
              <a:rPr lang="en-US" sz="1800" dirty="0" err="1">
                <a:latin typeface="Arial" pitchFamily="34" charset="0"/>
              </a:rPr>
              <a:t>sno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</a:rPr>
              <a:t>fname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</a:rPr>
              <a:t>lname</a:t>
            </a:r>
            <a:r>
              <a:rPr lang="en-US" sz="1800" dirty="0">
                <a:latin typeface="Arial" pitchFamily="34" charset="0"/>
              </a:rPr>
              <a:t>, position, sex, DOB, salary, </a:t>
            </a:r>
            <a:r>
              <a:rPr lang="en-US" sz="1800" dirty="0" err="1">
                <a:latin typeface="Arial" pitchFamily="34" charset="0"/>
              </a:rPr>
              <a:t>bno</a:t>
            </a:r>
            <a:r>
              <a:rPr lang="en-US" sz="1800" dirty="0">
                <a:latin typeface="Arial" pitchFamily="34" charset="0"/>
              </a:rPr>
              <a:t>)</a:t>
            </a:r>
          </a:p>
          <a:p>
            <a:r>
              <a:rPr lang="en-US" sz="1800" dirty="0">
                <a:latin typeface="Arial" pitchFamily="34" charset="0"/>
              </a:rPr>
              <a:t>PROPERTYFORRENT(</a:t>
            </a:r>
            <a:r>
              <a:rPr lang="en-US" sz="1800" dirty="0" err="1">
                <a:latin typeface="Arial" pitchFamily="34" charset="0"/>
              </a:rPr>
              <a:t>Pno</a:t>
            </a:r>
            <a:r>
              <a:rPr lang="en-US" sz="1800" dirty="0">
                <a:latin typeface="Arial" pitchFamily="34" charset="0"/>
              </a:rPr>
              <a:t>, street, city, postcode, type, rooms, rent, </a:t>
            </a:r>
            <a:r>
              <a:rPr lang="en-US" sz="1800" dirty="0" err="1">
                <a:latin typeface="Arial" pitchFamily="34" charset="0"/>
              </a:rPr>
              <a:t>ono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</a:rPr>
              <a:t>sno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</a:rPr>
              <a:t>bno</a:t>
            </a:r>
            <a:r>
              <a:rPr lang="en-US" sz="1800" dirty="0">
                <a:latin typeface="Arial" pitchFamily="34" charset="0"/>
              </a:rPr>
              <a:t>)</a:t>
            </a:r>
          </a:p>
          <a:p>
            <a:r>
              <a:rPr lang="en-US" sz="1800" dirty="0" err="1">
                <a:latin typeface="Arial" pitchFamily="34" charset="0"/>
              </a:rPr>
              <a:t>StaffPropCount</a:t>
            </a:r>
            <a:r>
              <a:rPr lang="en-US" sz="1800" dirty="0">
                <a:latin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</a:rPr>
              <a:t>sno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</a:rPr>
              <a:t>fname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</a:rPr>
              <a:t>lname</a:t>
            </a:r>
            <a:r>
              <a:rPr lang="en-US" sz="1800" dirty="0">
                <a:latin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</a:rPr>
              <a:t>propcount</a:t>
            </a:r>
            <a:r>
              <a:rPr lang="en-US" sz="1800" dirty="0">
                <a:latin typeface="Arial" pitchFamily="34" charset="0"/>
              </a:rPr>
              <a:t>)</a:t>
            </a:r>
          </a:p>
          <a:p>
            <a:endParaRPr lang="en-US" sz="1800" b="1" dirty="0">
              <a:latin typeface="Arial" pitchFamily="34" charset="0"/>
            </a:endParaRPr>
          </a:p>
          <a:p>
            <a:endParaRPr lang="en-US" sz="1800" b="1" dirty="0">
              <a:latin typeface="Arial" pitchFamily="34" charset="0"/>
            </a:endParaRPr>
          </a:p>
          <a:p>
            <a:r>
              <a:rPr lang="en-US" sz="1800" b="1" u="sng" dirty="0">
                <a:latin typeface="Arial" pitchFamily="34" charset="0"/>
              </a:rPr>
              <a:t>Example</a:t>
            </a:r>
            <a:r>
              <a:rPr lang="en-US" sz="1800" b="1" dirty="0">
                <a:latin typeface="Arial" pitchFamily="34" charset="0"/>
              </a:rPr>
              <a:t>:</a:t>
            </a:r>
          </a:p>
          <a:p>
            <a:pPr algn="just"/>
            <a:r>
              <a:rPr lang="en-US" sz="1800" dirty="0">
                <a:latin typeface="Arial" pitchFamily="34" charset="0"/>
              </a:rPr>
              <a:t>Insert rows into the </a:t>
            </a:r>
            <a:r>
              <a:rPr lang="en-US" sz="1800" dirty="0" err="1">
                <a:latin typeface="Arial" pitchFamily="34" charset="0"/>
              </a:rPr>
              <a:t>StaffPropCount</a:t>
            </a:r>
            <a:r>
              <a:rPr lang="en-US" sz="1800" dirty="0">
                <a:latin typeface="Arial" pitchFamily="34" charset="0"/>
              </a:rPr>
              <a:t> table using the staff and </a:t>
            </a:r>
            <a:r>
              <a:rPr lang="en-US" sz="1800" dirty="0" err="1">
                <a:latin typeface="Arial" pitchFamily="34" charset="0"/>
              </a:rPr>
              <a:t>property_for_rent</a:t>
            </a:r>
            <a:r>
              <a:rPr lang="en-US" sz="1800" dirty="0">
                <a:latin typeface="Arial" pitchFamily="34" charset="0"/>
              </a:rPr>
              <a:t> tables.</a:t>
            </a:r>
          </a:p>
          <a:p>
            <a:endParaRPr lang="en-US" sz="1000" dirty="0">
              <a:latin typeface="Arial" pitchFamily="34" charset="0"/>
            </a:endParaRPr>
          </a:p>
          <a:p>
            <a:r>
              <a:rPr lang="en-US" sz="1800" dirty="0">
                <a:latin typeface="Courier New" pitchFamily="49" charset="0"/>
              </a:rPr>
              <a:t>INSERT INTO </a:t>
            </a:r>
            <a:r>
              <a:rPr lang="en-US" sz="1800" dirty="0" err="1">
                <a:latin typeface="Courier New" pitchFamily="49" charset="0"/>
              </a:rPr>
              <a:t>staffPropCount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(SELECT  s.sno, </a:t>
            </a:r>
            <a:r>
              <a:rPr lang="en-US" sz="1800" dirty="0" err="1">
                <a:latin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</a:rPr>
              <a:t>, COUNT(*)</a:t>
            </a:r>
          </a:p>
          <a:p>
            <a:r>
              <a:rPr lang="en-US" sz="1800" dirty="0">
                <a:latin typeface="Courier New" pitchFamily="49" charset="0"/>
              </a:rPr>
              <a:t>  FROM  staff s, </a:t>
            </a:r>
            <a:r>
              <a:rPr lang="en-US" sz="1800" dirty="0" err="1">
                <a:latin typeface="Courier New" pitchFamily="49" charset="0"/>
              </a:rPr>
              <a:t>PropertyForRent</a:t>
            </a:r>
            <a:r>
              <a:rPr lang="en-US" sz="1800" dirty="0">
                <a:latin typeface="Courier New" pitchFamily="49" charset="0"/>
              </a:rPr>
              <a:t> p</a:t>
            </a:r>
          </a:p>
          <a:p>
            <a:r>
              <a:rPr lang="en-US" sz="1800" dirty="0">
                <a:latin typeface="Courier New" pitchFamily="49" charset="0"/>
              </a:rPr>
              <a:t>   WHERE  s.sno = p.sno</a:t>
            </a:r>
          </a:p>
          <a:p>
            <a:r>
              <a:rPr lang="en-US" sz="1800" dirty="0">
                <a:latin typeface="Courier New" pitchFamily="49" charset="0"/>
              </a:rPr>
              <a:t>    GROUP BY s.sno, </a:t>
            </a:r>
            <a:r>
              <a:rPr lang="en-US" sz="1800" dirty="0" err="1">
                <a:latin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UNION</a:t>
            </a:r>
          </a:p>
          <a:p>
            <a:r>
              <a:rPr lang="en-US" sz="1800" dirty="0">
                <a:latin typeface="Courier New" pitchFamily="49" charset="0"/>
              </a:rPr>
              <a:t>(SELECT  </a:t>
            </a:r>
            <a:r>
              <a:rPr lang="en-US" sz="1800" dirty="0" err="1">
                <a:latin typeface="Courier New" pitchFamily="49" charset="0"/>
              </a:rPr>
              <a:t>sno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</a:rPr>
              <a:t>, 0</a:t>
            </a:r>
          </a:p>
          <a:p>
            <a:r>
              <a:rPr lang="en-US" sz="1800" dirty="0">
                <a:latin typeface="Courier New" pitchFamily="49" charset="0"/>
              </a:rPr>
              <a:t>  FROM  Staff</a:t>
            </a:r>
          </a:p>
          <a:p>
            <a:r>
              <a:rPr lang="en-US" sz="1800" dirty="0">
                <a:latin typeface="Courier New" pitchFamily="49" charset="0"/>
              </a:rPr>
              <a:t>    WHERE  </a:t>
            </a:r>
            <a:r>
              <a:rPr lang="en-US" sz="1800" dirty="0" err="1">
                <a:latin typeface="Courier New" pitchFamily="49" charset="0"/>
              </a:rPr>
              <a:t>sno</a:t>
            </a:r>
            <a:r>
              <a:rPr lang="en-US" sz="1800" dirty="0">
                <a:latin typeface="Courier New" pitchFamily="49" charset="0"/>
              </a:rPr>
              <a:t> NOT IN (SELECT DISTINCT </a:t>
            </a:r>
            <a:r>
              <a:rPr lang="en-US" sz="1800" dirty="0" err="1">
                <a:latin typeface="Courier New" pitchFamily="49" charset="0"/>
              </a:rPr>
              <a:t>sno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				FROM  </a:t>
            </a:r>
            <a:r>
              <a:rPr lang="en-US" sz="1800" dirty="0" err="1">
                <a:latin typeface="Courier New" pitchFamily="49" charset="0"/>
              </a:rPr>
              <a:t>PropertyForRent</a:t>
            </a:r>
            <a:r>
              <a:rPr lang="en-US" sz="1800" dirty="0">
                <a:latin typeface="Courier New" pitchFamily="49" charset="0"/>
              </a:rPr>
              <a:t>));</a:t>
            </a:r>
          </a:p>
          <a:p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1136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73C37B-1DE3-4A2C-84DC-E097AD63BF6E}" type="slidenum">
              <a:rPr lang="ar-SA"/>
              <a:pPr/>
              <a:t>43</a:t>
            </a:fld>
            <a:endParaRPr lang="en-US"/>
          </a:p>
        </p:txBody>
      </p:sp>
      <p:sp>
        <p:nvSpPr>
          <p:cNvPr id="113668" name="Rectangle 2"/>
          <p:cNvSpPr>
            <a:spLocks noChangeArrowheads="1"/>
          </p:cNvSpPr>
          <p:nvPr/>
        </p:nvSpPr>
        <p:spPr bwMode="auto">
          <a:xfrm>
            <a:off x="2493963" y="2300288"/>
            <a:ext cx="4210050" cy="2438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69" name="Rectangle 3"/>
          <p:cNvSpPr>
            <a:spLocks noChangeArrowheads="1"/>
          </p:cNvSpPr>
          <p:nvPr/>
        </p:nvSpPr>
        <p:spPr bwMode="auto">
          <a:xfrm>
            <a:off x="2495550" y="1905000"/>
            <a:ext cx="4210050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Line 4"/>
          <p:cNvSpPr>
            <a:spLocks noChangeShapeType="1"/>
          </p:cNvSpPr>
          <p:nvPr/>
        </p:nvSpPr>
        <p:spPr bwMode="auto">
          <a:xfrm flipH="1">
            <a:off x="5484813" y="1919288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Text Box 5"/>
          <p:cNvSpPr txBox="1">
            <a:spLocks noChangeArrowheads="1"/>
          </p:cNvSpPr>
          <p:nvPr/>
        </p:nvSpPr>
        <p:spPr bwMode="auto">
          <a:xfrm>
            <a:off x="2730500" y="2484438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SG14</a:t>
            </a:r>
          </a:p>
        </p:txBody>
      </p:sp>
      <p:sp>
        <p:nvSpPr>
          <p:cNvPr id="113672" name="Text Box 6"/>
          <p:cNvSpPr txBox="1">
            <a:spLocks noChangeArrowheads="1"/>
          </p:cNvSpPr>
          <p:nvPr/>
        </p:nvSpPr>
        <p:spPr bwMode="auto">
          <a:xfrm>
            <a:off x="2724150" y="3214688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SG37</a:t>
            </a:r>
          </a:p>
        </p:txBody>
      </p:sp>
      <p:sp>
        <p:nvSpPr>
          <p:cNvPr id="113673" name="Text Box 7"/>
          <p:cNvSpPr txBox="1">
            <a:spLocks noChangeArrowheads="1"/>
          </p:cNvSpPr>
          <p:nvPr/>
        </p:nvSpPr>
        <p:spPr bwMode="auto">
          <a:xfrm>
            <a:off x="2730500" y="3571875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SA9</a:t>
            </a:r>
          </a:p>
        </p:txBody>
      </p:sp>
      <p:sp>
        <p:nvSpPr>
          <p:cNvPr id="113674" name="Text Box 8"/>
          <p:cNvSpPr txBox="1">
            <a:spLocks noChangeArrowheads="1"/>
          </p:cNvSpPr>
          <p:nvPr/>
        </p:nvSpPr>
        <p:spPr bwMode="auto">
          <a:xfrm>
            <a:off x="2576513" y="1919288"/>
            <a:ext cx="5143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Sno</a:t>
            </a:r>
          </a:p>
        </p:txBody>
      </p:sp>
      <p:sp>
        <p:nvSpPr>
          <p:cNvPr id="113675" name="Text Box 9"/>
          <p:cNvSpPr txBox="1">
            <a:spLocks noChangeArrowheads="1"/>
          </p:cNvSpPr>
          <p:nvPr/>
        </p:nvSpPr>
        <p:spPr bwMode="auto">
          <a:xfrm>
            <a:off x="3513138" y="2514600"/>
            <a:ext cx="701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David</a:t>
            </a:r>
          </a:p>
        </p:txBody>
      </p:sp>
      <p:sp>
        <p:nvSpPr>
          <p:cNvPr id="113676" name="Text Box 10"/>
          <p:cNvSpPr txBox="1">
            <a:spLocks noChangeArrowheads="1"/>
          </p:cNvSpPr>
          <p:nvPr/>
        </p:nvSpPr>
        <p:spPr bwMode="auto">
          <a:xfrm>
            <a:off x="3513138" y="3221038"/>
            <a:ext cx="544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Ann</a:t>
            </a:r>
          </a:p>
        </p:txBody>
      </p:sp>
      <p:sp>
        <p:nvSpPr>
          <p:cNvPr id="113677" name="Text Box 11"/>
          <p:cNvSpPr txBox="1">
            <a:spLocks noChangeArrowheads="1"/>
          </p:cNvSpPr>
          <p:nvPr/>
        </p:nvSpPr>
        <p:spPr bwMode="auto">
          <a:xfrm>
            <a:off x="3513138" y="3578225"/>
            <a:ext cx="6365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Mary</a:t>
            </a:r>
          </a:p>
        </p:txBody>
      </p:sp>
      <p:sp>
        <p:nvSpPr>
          <p:cNvPr id="113678" name="Text Box 12"/>
          <p:cNvSpPr txBox="1">
            <a:spLocks noChangeArrowheads="1"/>
          </p:cNvSpPr>
          <p:nvPr/>
        </p:nvSpPr>
        <p:spPr bwMode="auto">
          <a:xfrm>
            <a:off x="3589338" y="1928813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FName</a:t>
            </a:r>
          </a:p>
        </p:txBody>
      </p:sp>
      <p:sp>
        <p:nvSpPr>
          <p:cNvPr id="113679" name="Text Box 13"/>
          <p:cNvSpPr txBox="1">
            <a:spLocks noChangeArrowheads="1"/>
          </p:cNvSpPr>
          <p:nvPr/>
        </p:nvSpPr>
        <p:spPr bwMode="auto">
          <a:xfrm>
            <a:off x="4505325" y="2514600"/>
            <a:ext cx="60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Ford</a:t>
            </a:r>
          </a:p>
        </p:txBody>
      </p:sp>
      <p:sp>
        <p:nvSpPr>
          <p:cNvPr id="113680" name="Text Box 14"/>
          <p:cNvSpPr txBox="1">
            <a:spLocks noChangeArrowheads="1"/>
          </p:cNvSpPr>
          <p:nvPr/>
        </p:nvSpPr>
        <p:spPr bwMode="auto">
          <a:xfrm>
            <a:off x="4505325" y="3221038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Beech</a:t>
            </a:r>
          </a:p>
        </p:txBody>
      </p:sp>
      <p:sp>
        <p:nvSpPr>
          <p:cNvPr id="113681" name="Text Box 15"/>
          <p:cNvSpPr txBox="1">
            <a:spLocks noChangeArrowheads="1"/>
          </p:cNvSpPr>
          <p:nvPr/>
        </p:nvSpPr>
        <p:spPr bwMode="auto">
          <a:xfrm>
            <a:off x="4505325" y="3578225"/>
            <a:ext cx="701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Howe</a:t>
            </a:r>
          </a:p>
        </p:txBody>
      </p:sp>
      <p:sp>
        <p:nvSpPr>
          <p:cNvPr id="113682" name="Text Box 16"/>
          <p:cNvSpPr txBox="1">
            <a:spLocks noChangeArrowheads="1"/>
          </p:cNvSpPr>
          <p:nvPr/>
        </p:nvSpPr>
        <p:spPr bwMode="auto">
          <a:xfrm>
            <a:off x="4502150" y="1919288"/>
            <a:ext cx="827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LName</a:t>
            </a:r>
          </a:p>
        </p:txBody>
      </p:sp>
      <p:sp>
        <p:nvSpPr>
          <p:cNvPr id="113683" name="Text Box 17"/>
          <p:cNvSpPr txBox="1">
            <a:spLocks noChangeArrowheads="1"/>
          </p:cNvSpPr>
          <p:nvPr/>
        </p:nvSpPr>
        <p:spPr bwMode="auto">
          <a:xfrm>
            <a:off x="5561013" y="1919288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propCount</a:t>
            </a:r>
          </a:p>
        </p:txBody>
      </p:sp>
      <p:sp>
        <p:nvSpPr>
          <p:cNvPr id="113684" name="Text Box 18"/>
          <p:cNvSpPr txBox="1">
            <a:spLocks noChangeArrowheads="1"/>
          </p:cNvSpPr>
          <p:nvPr/>
        </p:nvSpPr>
        <p:spPr bwMode="auto">
          <a:xfrm>
            <a:off x="5735638" y="252888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1</a:t>
            </a:r>
          </a:p>
        </p:txBody>
      </p:sp>
      <p:sp>
        <p:nvSpPr>
          <p:cNvPr id="113685" name="Text Box 19"/>
          <p:cNvSpPr txBox="1">
            <a:spLocks noChangeArrowheads="1"/>
          </p:cNvSpPr>
          <p:nvPr/>
        </p:nvSpPr>
        <p:spPr bwMode="auto">
          <a:xfrm>
            <a:off x="5772150" y="29098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0</a:t>
            </a:r>
          </a:p>
        </p:txBody>
      </p:sp>
      <p:sp>
        <p:nvSpPr>
          <p:cNvPr id="113686" name="Text Box 20"/>
          <p:cNvSpPr txBox="1">
            <a:spLocks noChangeArrowheads="1"/>
          </p:cNvSpPr>
          <p:nvPr/>
        </p:nvSpPr>
        <p:spPr bwMode="auto">
          <a:xfrm>
            <a:off x="5773738" y="3243263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</a:t>
            </a:r>
          </a:p>
        </p:txBody>
      </p:sp>
      <p:sp>
        <p:nvSpPr>
          <p:cNvPr id="113687" name="Text Box 26"/>
          <p:cNvSpPr txBox="1">
            <a:spLocks noChangeArrowheads="1"/>
          </p:cNvSpPr>
          <p:nvPr/>
        </p:nvSpPr>
        <p:spPr bwMode="auto">
          <a:xfrm>
            <a:off x="2730500" y="3900488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SG5</a:t>
            </a:r>
          </a:p>
        </p:txBody>
      </p:sp>
      <p:sp>
        <p:nvSpPr>
          <p:cNvPr id="113688" name="Text Box 27"/>
          <p:cNvSpPr txBox="1">
            <a:spLocks noChangeArrowheads="1"/>
          </p:cNvSpPr>
          <p:nvPr/>
        </p:nvSpPr>
        <p:spPr bwMode="auto">
          <a:xfrm>
            <a:off x="2724150" y="427355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SL41</a:t>
            </a:r>
          </a:p>
        </p:txBody>
      </p:sp>
      <p:sp>
        <p:nvSpPr>
          <p:cNvPr id="113689" name="Text Box 28"/>
          <p:cNvSpPr txBox="1">
            <a:spLocks noChangeArrowheads="1"/>
          </p:cNvSpPr>
          <p:nvPr/>
        </p:nvSpPr>
        <p:spPr bwMode="auto">
          <a:xfrm>
            <a:off x="3513138" y="393065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Susan</a:t>
            </a:r>
          </a:p>
        </p:txBody>
      </p:sp>
      <p:sp>
        <p:nvSpPr>
          <p:cNvPr id="113690" name="Text Box 29"/>
          <p:cNvSpPr txBox="1">
            <a:spLocks noChangeArrowheads="1"/>
          </p:cNvSpPr>
          <p:nvPr/>
        </p:nvSpPr>
        <p:spPr bwMode="auto">
          <a:xfrm>
            <a:off x="3513138" y="4279900"/>
            <a:ext cx="600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Julie</a:t>
            </a:r>
          </a:p>
        </p:txBody>
      </p:sp>
      <p:sp>
        <p:nvSpPr>
          <p:cNvPr id="113691" name="Text Box 30"/>
          <p:cNvSpPr txBox="1">
            <a:spLocks noChangeArrowheads="1"/>
          </p:cNvSpPr>
          <p:nvPr/>
        </p:nvSpPr>
        <p:spPr bwMode="auto">
          <a:xfrm>
            <a:off x="4505325" y="3930650"/>
            <a:ext cx="725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Brand</a:t>
            </a:r>
          </a:p>
        </p:txBody>
      </p:sp>
      <p:sp>
        <p:nvSpPr>
          <p:cNvPr id="113692" name="Text Box 31"/>
          <p:cNvSpPr txBox="1">
            <a:spLocks noChangeArrowheads="1"/>
          </p:cNvSpPr>
          <p:nvPr/>
        </p:nvSpPr>
        <p:spPr bwMode="auto">
          <a:xfrm>
            <a:off x="4505325" y="42799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Lee</a:t>
            </a:r>
          </a:p>
        </p:txBody>
      </p:sp>
      <p:sp>
        <p:nvSpPr>
          <p:cNvPr id="113693" name="Text Box 32"/>
          <p:cNvSpPr txBox="1">
            <a:spLocks noChangeArrowheads="1"/>
          </p:cNvSpPr>
          <p:nvPr/>
        </p:nvSpPr>
        <p:spPr bwMode="auto">
          <a:xfrm>
            <a:off x="5778500" y="35639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1</a:t>
            </a:r>
          </a:p>
        </p:txBody>
      </p:sp>
      <p:sp>
        <p:nvSpPr>
          <p:cNvPr id="113694" name="Text Box 33"/>
          <p:cNvSpPr txBox="1">
            <a:spLocks noChangeArrowheads="1"/>
          </p:cNvSpPr>
          <p:nvPr/>
        </p:nvSpPr>
        <p:spPr bwMode="auto">
          <a:xfrm>
            <a:off x="5772150" y="39449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0</a:t>
            </a:r>
          </a:p>
        </p:txBody>
      </p:sp>
      <p:sp>
        <p:nvSpPr>
          <p:cNvPr id="113695" name="Line 36"/>
          <p:cNvSpPr>
            <a:spLocks noChangeShapeType="1"/>
          </p:cNvSpPr>
          <p:nvPr/>
        </p:nvSpPr>
        <p:spPr bwMode="auto">
          <a:xfrm flipH="1">
            <a:off x="3484563" y="1919288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7"/>
          <p:cNvSpPr>
            <a:spLocks noChangeShapeType="1"/>
          </p:cNvSpPr>
          <p:nvPr/>
        </p:nvSpPr>
        <p:spPr bwMode="auto">
          <a:xfrm flipH="1">
            <a:off x="4398963" y="1919288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Text Box 38"/>
          <p:cNvSpPr txBox="1">
            <a:spLocks noChangeArrowheads="1"/>
          </p:cNvSpPr>
          <p:nvPr/>
        </p:nvSpPr>
        <p:spPr bwMode="auto">
          <a:xfrm>
            <a:off x="2722563" y="2847975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SL21</a:t>
            </a:r>
          </a:p>
        </p:txBody>
      </p:sp>
      <p:sp>
        <p:nvSpPr>
          <p:cNvPr id="113698" name="Text Box 39"/>
          <p:cNvSpPr txBox="1">
            <a:spLocks noChangeArrowheads="1"/>
          </p:cNvSpPr>
          <p:nvPr/>
        </p:nvSpPr>
        <p:spPr bwMode="auto">
          <a:xfrm>
            <a:off x="3505200" y="2878138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John</a:t>
            </a:r>
          </a:p>
        </p:txBody>
      </p:sp>
      <p:sp>
        <p:nvSpPr>
          <p:cNvPr id="113699" name="Text Box 40"/>
          <p:cNvSpPr txBox="1">
            <a:spLocks noChangeArrowheads="1"/>
          </p:cNvSpPr>
          <p:nvPr/>
        </p:nvSpPr>
        <p:spPr bwMode="auto">
          <a:xfrm>
            <a:off x="4497388" y="2878138"/>
            <a:ext cx="703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White</a:t>
            </a:r>
          </a:p>
        </p:txBody>
      </p:sp>
      <p:sp>
        <p:nvSpPr>
          <p:cNvPr id="113700" name="Text Box 41"/>
          <p:cNvSpPr txBox="1">
            <a:spLocks noChangeArrowheads="1"/>
          </p:cNvSpPr>
          <p:nvPr/>
        </p:nvSpPr>
        <p:spPr bwMode="auto">
          <a:xfrm>
            <a:off x="5778500" y="42497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1157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E993EC-D5B6-4003-A27F-52D803FFD009}" type="slidenum">
              <a:rPr lang="ar-SA"/>
              <a:pPr/>
              <a:t>44</a:t>
            </a:fld>
            <a:endParaRPr lang="en-US"/>
          </a:p>
        </p:txBody>
      </p:sp>
      <p:sp>
        <p:nvSpPr>
          <p:cNvPr id="115716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Modifying Data in the DB (UPDATE)</a:t>
            </a:r>
          </a:p>
        </p:txBody>
      </p:sp>
      <p:sp>
        <p:nvSpPr>
          <p:cNvPr id="115718" name="Text Box 4"/>
          <p:cNvSpPr txBox="1">
            <a:spLocks noChangeArrowheads="1"/>
          </p:cNvSpPr>
          <p:nvPr/>
        </p:nvSpPr>
        <p:spPr bwMode="auto">
          <a:xfrm>
            <a:off x="152400" y="1755775"/>
            <a:ext cx="8839200" cy="441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1800" b="1" dirty="0">
                <a:latin typeface="Arial" pitchFamily="34" charset="0"/>
              </a:rPr>
              <a:t>Syntax</a:t>
            </a:r>
            <a:endParaRPr lang="en-US" sz="1800" dirty="0">
              <a:latin typeface="Courier New" pitchFamily="49" charset="0"/>
            </a:endParaRPr>
          </a:p>
          <a:p>
            <a:pPr algn="just">
              <a:lnSpc>
                <a:spcPct val="110000"/>
              </a:lnSpc>
            </a:pPr>
            <a:r>
              <a:rPr lang="en-US" sz="1800" dirty="0">
                <a:latin typeface="Courier New" pitchFamily="49" charset="0"/>
              </a:rPr>
              <a:t>    UPDATE </a:t>
            </a:r>
            <a:r>
              <a:rPr lang="en-US" sz="1800" dirty="0" err="1">
                <a:latin typeface="Courier New" pitchFamily="49" charset="0"/>
              </a:rPr>
              <a:t>table_name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     SET column_name1 = data_value1 [, </a:t>
            </a:r>
            <a:r>
              <a:rPr lang="en-US" sz="1800" dirty="0" err="1">
                <a:latin typeface="Courier New" pitchFamily="49" charset="0"/>
              </a:rPr>
              <a:t>column_namei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smtClean="0">
                <a:latin typeface="Courier New" pitchFamily="49" charset="0"/>
              </a:rPr>
              <a:t>		 </a:t>
            </a:r>
            <a:r>
              <a:rPr lang="en-US" sz="1800" dirty="0" err="1" smtClean="0">
                <a:latin typeface="Courier New" pitchFamily="49" charset="0"/>
              </a:rPr>
              <a:t>data_valuei</a:t>
            </a:r>
            <a:r>
              <a:rPr lang="en-US" sz="1800" dirty="0" smtClean="0">
                <a:latin typeface="Courier New" pitchFamily="49" charset="0"/>
              </a:rPr>
              <a:t> ...] [</a:t>
            </a:r>
            <a:r>
              <a:rPr lang="en-US" sz="1800" dirty="0">
                <a:latin typeface="Courier New" pitchFamily="49" charset="0"/>
              </a:rPr>
              <a:t>WHERE  </a:t>
            </a:r>
            <a:r>
              <a:rPr lang="en-US" sz="1800" dirty="0" err="1">
                <a:latin typeface="Courier New" pitchFamily="49" charset="0"/>
              </a:rPr>
              <a:t>search_condition</a:t>
            </a:r>
            <a:r>
              <a:rPr lang="en-US" sz="1800" dirty="0">
                <a:latin typeface="Courier New" pitchFamily="49" charset="0"/>
              </a:rPr>
              <a:t>]</a:t>
            </a:r>
          </a:p>
          <a:p>
            <a:pPr algn="just">
              <a:lnSpc>
                <a:spcPct val="110000"/>
              </a:lnSpc>
            </a:pPr>
            <a:endParaRPr lang="en-US" sz="1800" dirty="0">
              <a:latin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1800" dirty="0">
              <a:latin typeface="Arial" pitchFamily="34" charset="0"/>
            </a:endParaRPr>
          </a:p>
          <a:p>
            <a:pPr marL="342900" lvl="2" indent="-228600"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 err="1">
                <a:latin typeface="Arial" pitchFamily="34" charset="0"/>
              </a:rPr>
              <a:t>table_name</a:t>
            </a:r>
            <a:r>
              <a:rPr lang="en-US" sz="1800" dirty="0">
                <a:latin typeface="Arial" pitchFamily="34" charset="0"/>
              </a:rPr>
              <a:t> may be either a base table or an updatable view.</a:t>
            </a:r>
          </a:p>
          <a:p>
            <a:pPr marL="342900" lvl="2" indent="-228600" algn="just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>
                <a:latin typeface="Arial" pitchFamily="34" charset="0"/>
              </a:rPr>
              <a:t>The SET clause specifies the names of one or more columns that are updated for all rows in the table.</a:t>
            </a:r>
          </a:p>
          <a:p>
            <a:pPr marL="342900" lvl="2" indent="-228600" algn="just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>
                <a:latin typeface="Arial" pitchFamily="34" charset="0"/>
              </a:rPr>
              <a:t>Only rows that satisfy the </a:t>
            </a:r>
            <a:r>
              <a:rPr lang="en-US" sz="1800" dirty="0" err="1">
                <a:latin typeface="Arial" pitchFamily="34" charset="0"/>
              </a:rPr>
              <a:t>search_condition</a:t>
            </a:r>
            <a:r>
              <a:rPr lang="en-US" sz="1800" dirty="0">
                <a:latin typeface="Arial" pitchFamily="34" charset="0"/>
              </a:rPr>
              <a:t> are updated.</a:t>
            </a:r>
          </a:p>
          <a:p>
            <a:pPr marL="342900" lvl="2" indent="-228600" algn="just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 err="1">
                <a:latin typeface="Arial" pitchFamily="34" charset="0"/>
              </a:rPr>
              <a:t>data_values</a:t>
            </a:r>
            <a:r>
              <a:rPr lang="en-US" sz="1800" dirty="0">
                <a:latin typeface="Arial" pitchFamily="34" charset="0"/>
              </a:rPr>
              <a:t> must be compatible with the data types for the corresponding columns.</a:t>
            </a:r>
          </a:p>
          <a:p>
            <a:endParaRPr lang="en-US" sz="1800" dirty="0">
              <a:latin typeface="Courier"/>
            </a:endParaRPr>
          </a:p>
          <a:p>
            <a:endParaRPr lang="en-US" sz="18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1167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39D000-2839-481C-9DE5-EE436FCDD54F}" type="slidenum">
              <a:rPr lang="ar-SA"/>
              <a:pPr/>
              <a:t>45</a:t>
            </a:fld>
            <a:endParaRPr lang="en-US"/>
          </a:p>
        </p:txBody>
      </p:sp>
      <p:sp>
        <p:nvSpPr>
          <p:cNvPr id="116740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674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Simple UPDATE</a:t>
            </a:r>
          </a:p>
        </p:txBody>
      </p:sp>
      <p:sp>
        <p:nvSpPr>
          <p:cNvPr id="116742" name="Text Box 4"/>
          <p:cNvSpPr txBox="1">
            <a:spLocks noChangeArrowheads="1"/>
          </p:cNvSpPr>
          <p:nvPr/>
        </p:nvSpPr>
        <p:spPr bwMode="auto">
          <a:xfrm>
            <a:off x="228600" y="1449388"/>
            <a:ext cx="86106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900" dirty="0">
                <a:latin typeface="Arial" pitchFamily="34" charset="0"/>
              </a:rPr>
              <a:t>STAFF(</a:t>
            </a:r>
            <a:r>
              <a:rPr lang="en-US" sz="1900" dirty="0" err="1">
                <a:latin typeface="Arial" pitchFamily="34" charset="0"/>
              </a:rPr>
              <a:t>sno</a:t>
            </a:r>
            <a:r>
              <a:rPr lang="en-US" sz="1900" dirty="0">
                <a:latin typeface="Arial" pitchFamily="34" charset="0"/>
              </a:rPr>
              <a:t>, </a:t>
            </a:r>
            <a:r>
              <a:rPr lang="en-US" sz="1900" dirty="0" err="1">
                <a:latin typeface="Arial" pitchFamily="34" charset="0"/>
              </a:rPr>
              <a:t>fname</a:t>
            </a:r>
            <a:r>
              <a:rPr lang="en-US" sz="1900" dirty="0">
                <a:latin typeface="Arial" pitchFamily="34" charset="0"/>
              </a:rPr>
              <a:t>, </a:t>
            </a:r>
            <a:r>
              <a:rPr lang="en-US" sz="1900" dirty="0" err="1">
                <a:latin typeface="Arial" pitchFamily="34" charset="0"/>
              </a:rPr>
              <a:t>lname</a:t>
            </a:r>
            <a:r>
              <a:rPr lang="en-US" sz="1900" dirty="0">
                <a:latin typeface="Arial" pitchFamily="34" charset="0"/>
              </a:rPr>
              <a:t>, position, sex, DOB, salary, </a:t>
            </a:r>
            <a:r>
              <a:rPr lang="en-US" sz="1900" dirty="0" err="1">
                <a:latin typeface="Arial" pitchFamily="34" charset="0"/>
              </a:rPr>
              <a:t>bno</a:t>
            </a:r>
            <a:r>
              <a:rPr lang="en-US" sz="1900" dirty="0">
                <a:latin typeface="Arial" pitchFamily="34" charset="0"/>
              </a:rPr>
              <a:t>)</a:t>
            </a:r>
          </a:p>
          <a:p>
            <a:endParaRPr lang="en-US" sz="1900" b="1" dirty="0">
              <a:latin typeface="Arial" pitchFamily="34" charset="0"/>
            </a:endParaRPr>
          </a:p>
          <a:p>
            <a:endParaRPr lang="en-US" sz="1900" b="1" dirty="0">
              <a:latin typeface="Arial" pitchFamily="34" charset="0"/>
            </a:endParaRPr>
          </a:p>
          <a:p>
            <a:r>
              <a:rPr lang="en-US" sz="1900" b="1" u="sng" dirty="0">
                <a:latin typeface="Arial" pitchFamily="34" charset="0"/>
              </a:rPr>
              <a:t>Example</a:t>
            </a:r>
            <a:r>
              <a:rPr lang="en-US" sz="1900" b="1" dirty="0">
                <a:latin typeface="Arial" pitchFamily="34" charset="0"/>
              </a:rPr>
              <a:t>:</a:t>
            </a:r>
          </a:p>
          <a:p>
            <a:r>
              <a:rPr lang="en-US" sz="1900" dirty="0">
                <a:latin typeface="Arial" pitchFamily="34" charset="0"/>
              </a:rPr>
              <a:t>Give all staff a 3% pay increase.</a:t>
            </a:r>
          </a:p>
          <a:p>
            <a:endParaRPr lang="en-US" sz="1000" dirty="0">
              <a:latin typeface="Arial" pitchFamily="34" charset="0"/>
            </a:endParaRPr>
          </a:p>
          <a:p>
            <a:r>
              <a:rPr lang="en-US" sz="1800" dirty="0">
                <a:latin typeface="Courier New" pitchFamily="49" charset="0"/>
              </a:rPr>
              <a:t>UPDATE  staff</a:t>
            </a:r>
          </a:p>
          <a:p>
            <a:r>
              <a:rPr lang="en-US" sz="1800" dirty="0">
                <a:latin typeface="Courier New" pitchFamily="49" charset="0"/>
              </a:rPr>
              <a:t>  SET  salary = salary * 1.03;</a:t>
            </a:r>
          </a:p>
          <a:p>
            <a:endParaRPr lang="en-US" sz="2000" dirty="0">
              <a:latin typeface="Courier New" pitchFamily="49" charset="0"/>
            </a:endParaRPr>
          </a:p>
          <a:p>
            <a:endParaRPr lang="en-US" sz="2000" dirty="0">
              <a:latin typeface="Courier New" pitchFamily="49" charset="0"/>
            </a:endParaRPr>
          </a:p>
          <a:p>
            <a:r>
              <a:rPr lang="en-US" sz="1900" b="1" u="sng" dirty="0">
                <a:latin typeface="Arial" pitchFamily="34" charset="0"/>
              </a:rPr>
              <a:t>Example</a:t>
            </a:r>
            <a:r>
              <a:rPr lang="en-US" sz="1900" b="1" dirty="0">
                <a:latin typeface="Arial" pitchFamily="34" charset="0"/>
              </a:rPr>
              <a:t>:</a:t>
            </a:r>
          </a:p>
          <a:p>
            <a:r>
              <a:rPr lang="en-US" sz="1900" dirty="0">
                <a:latin typeface="Arial" pitchFamily="34" charset="0"/>
              </a:rPr>
              <a:t>Give all managers a 3% pay increase.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UPDATE  staff</a:t>
            </a:r>
          </a:p>
          <a:p>
            <a:r>
              <a:rPr lang="en-US" sz="1800" dirty="0">
                <a:latin typeface="Courier New" pitchFamily="49" charset="0"/>
              </a:rPr>
              <a:t>  SET  salary = salary * 1.03</a:t>
            </a:r>
          </a:p>
          <a:p>
            <a:r>
              <a:rPr lang="en-US" sz="1800" dirty="0">
                <a:latin typeface="Courier New" pitchFamily="49" charset="0"/>
              </a:rPr>
              <a:t>    WHERE  position = ‘Manager’;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1177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69BC3C-D20F-4C4D-B6DE-F1CEB2FB7C7C}" type="slidenum">
              <a:rPr lang="ar-SA"/>
              <a:pPr/>
              <a:t>46</a:t>
            </a:fld>
            <a:endParaRPr lang="en-US"/>
          </a:p>
        </p:txBody>
      </p:sp>
      <p:sp>
        <p:nvSpPr>
          <p:cNvPr id="117764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Simple UPDATE</a:t>
            </a:r>
          </a:p>
        </p:txBody>
      </p:sp>
      <p:sp>
        <p:nvSpPr>
          <p:cNvPr id="117766" name="Text Box 4"/>
          <p:cNvSpPr txBox="1">
            <a:spLocks noChangeArrowheads="1"/>
          </p:cNvSpPr>
          <p:nvPr/>
        </p:nvSpPr>
        <p:spPr bwMode="auto">
          <a:xfrm>
            <a:off x="152400" y="1752600"/>
            <a:ext cx="8839200" cy="307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STAFF(sno, fname, lname, position, sex, DOB, salary, bno)</a:t>
            </a:r>
          </a:p>
          <a:p>
            <a:endParaRPr lang="en-US" sz="2000" b="1">
              <a:latin typeface="Arial" pitchFamily="34" charset="0"/>
            </a:endParaRPr>
          </a:p>
          <a:p>
            <a:endParaRPr lang="en-US" sz="2000" b="1">
              <a:latin typeface="Arial" pitchFamily="34" charset="0"/>
            </a:endParaRPr>
          </a:p>
          <a:p>
            <a:r>
              <a:rPr lang="en-US" sz="2000" b="1" u="sng">
                <a:latin typeface="Arial" pitchFamily="34" charset="0"/>
              </a:rPr>
              <a:t>Example</a:t>
            </a:r>
            <a:r>
              <a:rPr lang="en-US" sz="2000" b="1">
                <a:latin typeface="Arial" pitchFamily="34" charset="0"/>
              </a:rPr>
              <a:t>:</a:t>
            </a:r>
          </a:p>
          <a:p>
            <a:pPr algn="just"/>
            <a:r>
              <a:rPr lang="en-US" sz="2000">
                <a:latin typeface="Arial" pitchFamily="34" charset="0"/>
              </a:rPr>
              <a:t>Promote David Ford (sno = ‘SG14’) to Manager and change his salary to $18,000.</a:t>
            </a:r>
          </a:p>
          <a:p>
            <a:endParaRPr lang="en-US" sz="2000">
              <a:latin typeface="Arial" pitchFamily="34" charset="0"/>
            </a:endParaRPr>
          </a:p>
          <a:p>
            <a:r>
              <a:rPr lang="en-US" sz="1800">
                <a:latin typeface="Courier New" pitchFamily="49" charset="0"/>
              </a:rPr>
              <a:t>UPDATE  staff</a:t>
            </a:r>
          </a:p>
          <a:p>
            <a:r>
              <a:rPr lang="en-US" sz="1800">
                <a:latin typeface="Courier New" pitchFamily="49" charset="0"/>
              </a:rPr>
              <a:t>  SET  position=‘Manager’, salary = 18000</a:t>
            </a:r>
          </a:p>
          <a:p>
            <a:r>
              <a:rPr lang="en-US" sz="1800">
                <a:latin typeface="Courier New" pitchFamily="49" charset="0"/>
              </a:rPr>
              <a:t>   WHERE  sno=‘SG14’;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1187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A5F594-5D5F-44FD-B29D-D77D1DBADB69}" type="slidenum">
              <a:rPr lang="ar-SA"/>
              <a:pPr/>
              <a:t>47</a:t>
            </a:fld>
            <a:endParaRPr lang="en-US"/>
          </a:p>
        </p:txBody>
      </p:sp>
      <p:sp>
        <p:nvSpPr>
          <p:cNvPr id="118788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Deleting Data from the DB (DELETE)</a:t>
            </a:r>
          </a:p>
        </p:txBody>
      </p:sp>
      <p:sp>
        <p:nvSpPr>
          <p:cNvPr id="118790" name="Text Box 4"/>
          <p:cNvSpPr txBox="1">
            <a:spLocks noChangeArrowheads="1"/>
          </p:cNvSpPr>
          <p:nvPr/>
        </p:nvSpPr>
        <p:spPr bwMode="auto">
          <a:xfrm>
            <a:off x="152400" y="1946275"/>
            <a:ext cx="8763000" cy="366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1800" b="1" dirty="0">
                <a:latin typeface="Arial" pitchFamily="34" charset="0"/>
              </a:rPr>
              <a:t>Syntax</a:t>
            </a:r>
            <a:endParaRPr lang="en-US" sz="1800" dirty="0">
              <a:latin typeface="Courier New" pitchFamily="49" charset="0"/>
            </a:endParaRPr>
          </a:p>
          <a:p>
            <a:pPr algn="just">
              <a:lnSpc>
                <a:spcPct val="110000"/>
              </a:lnSpc>
            </a:pPr>
            <a:r>
              <a:rPr lang="en-US" sz="1800" dirty="0">
                <a:latin typeface="Courier"/>
              </a:rPr>
              <a:t>    </a:t>
            </a:r>
            <a:r>
              <a:rPr lang="en-US" sz="1800" dirty="0">
                <a:latin typeface="Courier New" pitchFamily="49" charset="0"/>
              </a:rPr>
              <a:t>DELETE  FROM  </a:t>
            </a:r>
            <a:r>
              <a:rPr lang="en-US" sz="1800" dirty="0" err="1">
                <a:latin typeface="Courier New" pitchFamily="49" charset="0"/>
              </a:rPr>
              <a:t>table_name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          [WHERE  </a:t>
            </a:r>
            <a:r>
              <a:rPr lang="en-US" sz="1800" dirty="0" err="1">
                <a:latin typeface="Courier New" pitchFamily="49" charset="0"/>
              </a:rPr>
              <a:t>search_condition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 algn="just">
              <a:lnSpc>
                <a:spcPct val="110000"/>
              </a:lnSpc>
            </a:pPr>
            <a:endParaRPr lang="en-US" sz="1800" dirty="0">
              <a:latin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1800" dirty="0">
              <a:latin typeface="Arial" pitchFamily="34" charset="0"/>
            </a:endParaRPr>
          </a:p>
          <a:p>
            <a:pPr marL="292100" lvl="2" indent="-228600" algn="just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800" i="1" dirty="0">
                <a:latin typeface="Arial" pitchFamily="34" charset="0"/>
              </a:rPr>
              <a:t> </a:t>
            </a:r>
            <a:r>
              <a:rPr lang="en-US" sz="1900" dirty="0" err="1">
                <a:latin typeface="Arial" pitchFamily="34" charset="0"/>
              </a:rPr>
              <a:t>table_name</a:t>
            </a:r>
            <a:r>
              <a:rPr lang="en-US" sz="1900" dirty="0">
                <a:latin typeface="Arial" pitchFamily="34" charset="0"/>
              </a:rPr>
              <a:t> may be either a base table or an updatable view.</a:t>
            </a:r>
          </a:p>
          <a:p>
            <a:pPr marL="292100" lvl="2" indent="-2286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900" dirty="0">
                <a:latin typeface="Arial" pitchFamily="34" charset="0"/>
              </a:rPr>
              <a:t> Only rows that satisfy the </a:t>
            </a:r>
            <a:r>
              <a:rPr lang="en-US" sz="1900" dirty="0" err="1">
                <a:latin typeface="Arial" pitchFamily="34" charset="0"/>
              </a:rPr>
              <a:t>search_condition</a:t>
            </a:r>
            <a:r>
              <a:rPr lang="en-US" sz="1900" dirty="0">
                <a:latin typeface="Arial" pitchFamily="34" charset="0"/>
              </a:rPr>
              <a:t> are deleted.</a:t>
            </a:r>
          </a:p>
          <a:p>
            <a:pPr marL="292100" lvl="2" indent="-2286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900" dirty="0">
                <a:latin typeface="Arial" pitchFamily="34" charset="0"/>
              </a:rPr>
              <a:t> If </a:t>
            </a:r>
            <a:r>
              <a:rPr lang="en-US" sz="1900" dirty="0" smtClean="0">
                <a:latin typeface="Arial" pitchFamily="34" charset="0"/>
              </a:rPr>
              <a:t> </a:t>
            </a:r>
            <a:r>
              <a:rPr lang="en-US" sz="1900" dirty="0" err="1">
                <a:latin typeface="Arial" pitchFamily="34" charset="0"/>
              </a:rPr>
              <a:t>search_condition</a:t>
            </a:r>
            <a:r>
              <a:rPr lang="en-US" sz="1900" dirty="0">
                <a:latin typeface="Arial" pitchFamily="34" charset="0"/>
              </a:rPr>
              <a:t> is omitted, all rows are deleted from the table.</a:t>
            </a:r>
          </a:p>
          <a:p>
            <a:pPr marL="292100" lvl="2" indent="-2286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1900" dirty="0">
                <a:latin typeface="Arial" pitchFamily="34" charset="0"/>
              </a:rPr>
              <a:t> DELETE does not delete the table itself, only rows in the table.</a:t>
            </a:r>
          </a:p>
          <a:p>
            <a:endParaRPr lang="en-US" sz="18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1198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DD0171-CF73-42CA-9BD9-CC62CDF4D9BD}" type="slidenum">
              <a:rPr lang="ar-SA"/>
              <a:pPr/>
              <a:t>48</a:t>
            </a:fld>
            <a:endParaRPr lang="en-US"/>
          </a:p>
        </p:txBody>
      </p:sp>
      <p:sp>
        <p:nvSpPr>
          <p:cNvPr id="119812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9813" name="Text Box 4"/>
          <p:cNvSpPr txBox="1">
            <a:spLocks noChangeArrowheads="1"/>
          </p:cNvSpPr>
          <p:nvPr/>
        </p:nvSpPr>
        <p:spPr bwMode="auto">
          <a:xfrm>
            <a:off x="152400" y="1562100"/>
            <a:ext cx="8763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STAFF(sno, fname, lname, position, sex, DOB, salary, bno)</a:t>
            </a:r>
          </a:p>
          <a:p>
            <a:endParaRPr lang="en-US" sz="2000" b="1">
              <a:latin typeface="Arial" pitchFamily="34" charset="0"/>
            </a:endParaRPr>
          </a:p>
          <a:p>
            <a:endParaRPr lang="en-US" sz="2000" b="1">
              <a:latin typeface="Arial" pitchFamily="34" charset="0"/>
            </a:endParaRPr>
          </a:p>
          <a:p>
            <a:r>
              <a:rPr lang="en-US" sz="2000" b="1" u="sng">
                <a:latin typeface="Arial" pitchFamily="34" charset="0"/>
              </a:rPr>
              <a:t>Example</a:t>
            </a:r>
            <a:r>
              <a:rPr lang="en-US" sz="2000" b="1">
                <a:latin typeface="Arial" pitchFamily="34" charset="0"/>
              </a:rPr>
              <a:t>:</a:t>
            </a:r>
          </a:p>
          <a:p>
            <a:r>
              <a:rPr lang="en-US" sz="2000">
                <a:latin typeface="Arial" pitchFamily="34" charset="0"/>
              </a:rPr>
              <a:t>Delete all staff in branch B003.</a:t>
            </a:r>
          </a:p>
          <a:p>
            <a:endParaRPr lang="en-US" sz="1000">
              <a:latin typeface="Arial" pitchFamily="34" charset="0"/>
            </a:endParaRPr>
          </a:p>
          <a:p>
            <a:r>
              <a:rPr lang="en-US" sz="1800">
                <a:latin typeface="Courier New" pitchFamily="49" charset="0"/>
              </a:rPr>
              <a:t>DELETE FROM  staff</a:t>
            </a:r>
          </a:p>
          <a:p>
            <a:r>
              <a:rPr lang="en-US" sz="1800">
                <a:latin typeface="Courier New" pitchFamily="49" charset="0"/>
              </a:rPr>
              <a:t>  WHERE  bno = ‘B003’;</a:t>
            </a: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r>
              <a:rPr lang="en-US" sz="2000" b="1" u="sng">
                <a:latin typeface="Arial" pitchFamily="34" charset="0"/>
              </a:rPr>
              <a:t>Example</a:t>
            </a:r>
            <a:r>
              <a:rPr lang="en-US" sz="2000" b="1">
                <a:latin typeface="Arial" pitchFamily="34" charset="0"/>
              </a:rPr>
              <a:t>:</a:t>
            </a:r>
          </a:p>
          <a:p>
            <a:r>
              <a:rPr lang="en-US" sz="2000">
                <a:latin typeface="Arial" pitchFamily="34" charset="0"/>
              </a:rPr>
              <a:t>Delete all staff.</a:t>
            </a:r>
          </a:p>
          <a:p>
            <a:endParaRPr lang="en-US" sz="10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DELETE FROM staff;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 dirty="0">
                <a:solidFill>
                  <a:srgbClr val="000099"/>
                </a:solidFill>
              </a:rPr>
              <a:t>Simple DELETE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SQL (DML)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0C47-3101-4B1D-ACAE-7D765BEF2E2E}" type="slidenum">
              <a:rPr lang="ar-SA" smtClean="0"/>
              <a:pPr/>
              <a:t>49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914401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itchFamily="34" charset="0"/>
              </a:rPr>
              <a:t>List all employees in department 5 whose salary is between $30,000 &amp; $40,000.</a:t>
            </a:r>
          </a:p>
          <a:p>
            <a:endParaRPr lang="en-IN" dirty="0" smtClean="0"/>
          </a:p>
          <a:p>
            <a:r>
              <a:rPr lang="en-IN" dirty="0" smtClean="0"/>
              <a:t>SQL&gt;Select </a:t>
            </a:r>
            <a:r>
              <a:rPr lang="en-IN" dirty="0" err="1" smtClean="0"/>
              <a:t>fname</a:t>
            </a:r>
            <a:r>
              <a:rPr lang="en-IN" dirty="0" smtClean="0"/>
              <a:t> from employee where </a:t>
            </a:r>
            <a:r>
              <a:rPr lang="en-IN" dirty="0" err="1" smtClean="0"/>
              <a:t>dept_no</a:t>
            </a:r>
            <a:r>
              <a:rPr lang="en-IN" dirty="0" smtClean="0"/>
              <a:t>=5 and salary between 30000 and 40000;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39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A2AA73-1FB6-4767-9CDE-C1B5E1EF40C5}" type="slidenum">
              <a:rPr lang="ar-SA"/>
              <a:pPr/>
              <a:t>5</a:t>
            </a:fld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endParaRPr lang="en-US" smtClean="0">
              <a:solidFill>
                <a:srgbClr val="000099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400" y="3124200"/>
            <a:ext cx="83820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800" i="1">
              <a:latin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i="1">
                <a:latin typeface="Arial" pitchFamily="34" charset="0"/>
              </a:rPr>
              <a:t> column </a:t>
            </a:r>
            <a:r>
              <a:rPr lang="en-US" sz="1800">
                <a:latin typeface="Arial" pitchFamily="34" charset="0"/>
              </a:rPr>
              <a:t>represents a column name.</a:t>
            </a:r>
            <a:r>
              <a:rPr lang="en-US" sz="1800" i="1">
                <a:latin typeface="Arial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1800" i="1">
                <a:latin typeface="Arial" pitchFamily="34" charset="0"/>
              </a:rPr>
              <a:t> column_expression</a:t>
            </a:r>
            <a:r>
              <a:rPr lang="en-US" sz="1800">
                <a:latin typeface="Arial" pitchFamily="34" charset="0"/>
              </a:rPr>
              <a:t> represents an expression on a column.</a:t>
            </a:r>
          </a:p>
          <a:p>
            <a:pPr>
              <a:buFont typeface="Wingdings" pitchFamily="2" charset="2"/>
              <a:buChar char="§"/>
            </a:pPr>
            <a:r>
              <a:rPr lang="en-US" sz="1800" i="1">
                <a:latin typeface="Arial" pitchFamily="34" charset="0"/>
              </a:rPr>
              <a:t> table_name</a:t>
            </a:r>
            <a:r>
              <a:rPr lang="en-US" sz="1800">
                <a:latin typeface="Arial" pitchFamily="34" charset="0"/>
              </a:rPr>
              <a:t> is the name of an existing database table or view.</a:t>
            </a:r>
          </a:p>
          <a:p>
            <a:pPr>
              <a:buFont typeface="Wingdings" pitchFamily="2" charset="2"/>
              <a:buChar char="§"/>
            </a:pPr>
            <a:r>
              <a:rPr lang="en-US" sz="1800">
                <a:latin typeface="Arial" pitchFamily="34" charset="0"/>
              </a:rPr>
              <a:t> FROM specifies the table(s) to be used.</a:t>
            </a:r>
          </a:p>
          <a:p>
            <a:pPr>
              <a:buFont typeface="Wingdings" pitchFamily="2" charset="2"/>
              <a:buChar char="§"/>
            </a:pPr>
            <a:r>
              <a:rPr lang="en-US" sz="1800">
                <a:latin typeface="Arial" pitchFamily="34" charset="0"/>
              </a:rPr>
              <a:t> WHERE filters the rows subject to some condition.</a:t>
            </a:r>
          </a:p>
          <a:p>
            <a:pPr>
              <a:buFont typeface="Wingdings" pitchFamily="2" charset="2"/>
              <a:buChar char="§"/>
            </a:pPr>
            <a:r>
              <a:rPr lang="en-US" sz="1800">
                <a:latin typeface="Arial" pitchFamily="34" charset="0"/>
              </a:rPr>
              <a:t> GROUP BY forms groups of rows with the same column name.</a:t>
            </a:r>
          </a:p>
          <a:p>
            <a:pPr>
              <a:buFont typeface="Wingdings" pitchFamily="2" charset="2"/>
              <a:buChar char="§"/>
            </a:pPr>
            <a:r>
              <a:rPr lang="en-US" sz="1800">
                <a:latin typeface="Arial" pitchFamily="34" charset="0"/>
              </a:rPr>
              <a:t> SELECT specifies which column are to appear in the output.</a:t>
            </a:r>
          </a:p>
          <a:p>
            <a:pPr>
              <a:buFont typeface="Wingdings" pitchFamily="2" charset="2"/>
              <a:buChar char="§"/>
            </a:pPr>
            <a:r>
              <a:rPr lang="en-US" sz="1800">
                <a:latin typeface="Arial" pitchFamily="34" charset="0"/>
              </a:rPr>
              <a:t> ORDER BY specifies the order of the output.</a:t>
            </a:r>
          </a:p>
          <a:p>
            <a:pPr>
              <a:buFont typeface="Wingdings" pitchFamily="2" charset="2"/>
              <a:buChar char="§"/>
            </a:pPr>
            <a:r>
              <a:rPr lang="en-US" sz="1800">
                <a:latin typeface="Arial" pitchFamily="34" charset="0"/>
              </a:rPr>
              <a:t> Order of the clauses in the SELECT statement can not be changed.</a:t>
            </a:r>
          </a:p>
          <a:p>
            <a:pPr>
              <a:buFont typeface="Wingdings" pitchFamily="2" charset="2"/>
              <a:buChar char="§"/>
            </a:pPr>
            <a:r>
              <a:rPr lang="en-US" sz="1800">
                <a:latin typeface="Arial" pitchFamily="34" charset="0"/>
              </a:rPr>
              <a:t> The result of a query is another table.</a:t>
            </a:r>
            <a:endParaRPr lang="en-US" sz="1800">
              <a:latin typeface="Courier"/>
            </a:endParaRPr>
          </a:p>
          <a:p>
            <a:pPr>
              <a:buFont typeface="Wingdings" pitchFamily="2" charset="2"/>
              <a:buChar char="§"/>
            </a:pPr>
            <a:r>
              <a:rPr lang="en-US" sz="1800">
                <a:latin typeface="Arial" pitchFamily="34" charset="0"/>
              </a:rPr>
              <a:t> Asterisk (*) means all columns.</a:t>
            </a:r>
            <a:endParaRPr lang="en-US" sz="1800">
              <a:latin typeface="Courier"/>
            </a:endParaRPr>
          </a:p>
          <a:p>
            <a:endParaRPr lang="en-US" sz="1800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6200" y="1338263"/>
            <a:ext cx="89916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Arial" pitchFamily="34" charset="0"/>
              </a:rPr>
              <a:t>Syntax</a:t>
            </a:r>
            <a:endParaRPr lang="en-US" sz="1800">
              <a:latin typeface="Courier New" pitchFamily="49" charset="0"/>
            </a:endParaRPr>
          </a:p>
          <a:p>
            <a:r>
              <a:rPr lang="en-US" sz="1700">
                <a:latin typeface="Courier New" pitchFamily="49" charset="0"/>
              </a:rPr>
              <a:t>SELECT [DISTINCT|</a:t>
            </a:r>
            <a:r>
              <a:rPr lang="en-US" sz="1700" u="sng">
                <a:latin typeface="Courier New" pitchFamily="49" charset="0"/>
              </a:rPr>
              <a:t>ALL</a:t>
            </a:r>
            <a:r>
              <a:rPr lang="en-US" sz="1700">
                <a:latin typeface="Courier New" pitchFamily="49" charset="0"/>
              </a:rPr>
              <a:t>]{*|column|column_expression [AS new_name][,…]}</a:t>
            </a:r>
          </a:p>
          <a:p>
            <a:r>
              <a:rPr lang="en-US" sz="1700">
                <a:latin typeface="Courier New" pitchFamily="49" charset="0"/>
              </a:rPr>
              <a:t>   FROM   table_name [alias] [, … ]</a:t>
            </a:r>
          </a:p>
          <a:p>
            <a:r>
              <a:rPr lang="en-US" sz="1700">
                <a:latin typeface="Courier New" pitchFamily="49" charset="0"/>
              </a:rPr>
              <a:t>     [WHERE  condition]</a:t>
            </a:r>
          </a:p>
          <a:p>
            <a:r>
              <a:rPr lang="en-US" sz="1700">
                <a:latin typeface="Courier New" pitchFamily="49" charset="0"/>
              </a:rPr>
              <a:t>     [GROUP BY  column_list]</a:t>
            </a:r>
          </a:p>
          <a:p>
            <a:r>
              <a:rPr lang="en-US" sz="1700">
                <a:latin typeface="Courier New" pitchFamily="49" charset="0"/>
              </a:rPr>
              <a:t>     [HAVING  condition]</a:t>
            </a:r>
          </a:p>
          <a:p>
            <a:r>
              <a:rPr lang="en-US" sz="1700">
                <a:latin typeface="Courier New" pitchFamily="49" charset="0"/>
              </a:rPr>
              <a:t>     [ORDER BY  column_list [</a:t>
            </a:r>
            <a:r>
              <a:rPr lang="en-US" sz="1700" u="sng">
                <a:latin typeface="Courier New" pitchFamily="49" charset="0"/>
              </a:rPr>
              <a:t>ASC</a:t>
            </a:r>
            <a:r>
              <a:rPr lang="en-US" sz="1700">
                <a:latin typeface="Courier New" pitchFamily="49" charset="0"/>
              </a:rPr>
              <a:t>|DESC]];</a:t>
            </a:r>
            <a:endParaRPr 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4C28E9-ED19-496A-9E5C-D8B0ECEC65B4}" type="slidenum">
              <a:rPr lang="ar-SA"/>
              <a:pPr/>
              <a:t>6</a:t>
            </a:fld>
            <a:endParaRPr lang="en-US"/>
          </a:p>
        </p:txBody>
      </p:sp>
      <p:sp>
        <p:nvSpPr>
          <p:cNvPr id="8196" name="Text Box 15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73" name="Rectangle 153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b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Retrieve all columns &amp; rows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8198" name="Text Box 155"/>
          <p:cNvSpPr txBox="1">
            <a:spLocks noChangeArrowheads="1"/>
          </p:cNvSpPr>
          <p:nvPr/>
        </p:nvSpPr>
        <p:spPr bwMode="auto">
          <a:xfrm>
            <a:off x="304800" y="1524000"/>
            <a:ext cx="8458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Arial" pitchFamily="34" charset="0"/>
              </a:rPr>
              <a:t>Syntax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SELECT {* | column| column_expression [,…]}</a:t>
            </a:r>
          </a:p>
          <a:p>
            <a:r>
              <a:rPr lang="en-US" sz="1800">
                <a:latin typeface="Courier New" pitchFamily="49" charset="0"/>
              </a:rPr>
              <a:t>   FROM   table_name;</a:t>
            </a:r>
          </a:p>
          <a:p>
            <a:endParaRPr lang="en-US" sz="1800" b="1">
              <a:latin typeface="Arial" pitchFamily="34" charset="0"/>
            </a:endParaRPr>
          </a:p>
          <a:p>
            <a:endParaRPr lang="en-US" sz="1800" b="1">
              <a:latin typeface="Arial" pitchFamily="34" charset="0"/>
            </a:endParaRPr>
          </a:p>
          <a:p>
            <a:r>
              <a:rPr lang="en-US" sz="1800" b="1" u="sng">
                <a:latin typeface="Arial" pitchFamily="34" charset="0"/>
              </a:rPr>
              <a:t>Example</a:t>
            </a:r>
            <a:r>
              <a:rPr lang="en-US" sz="1800" b="1">
                <a:latin typeface="Arial" pitchFamily="34" charset="0"/>
              </a:rPr>
              <a:t>:   </a:t>
            </a:r>
            <a:r>
              <a:rPr lang="en-US" sz="1600">
                <a:latin typeface="Arial" pitchFamily="34" charset="0"/>
              </a:rPr>
              <a:t>STAFF(sno, fname, lname, position, sex, dob, salary, bno)</a:t>
            </a:r>
          </a:p>
          <a:p>
            <a:endParaRPr lang="en-US" sz="1800">
              <a:latin typeface="Arial" pitchFamily="34" charset="0"/>
            </a:endParaRPr>
          </a:p>
          <a:p>
            <a:r>
              <a:rPr lang="en-US" sz="1800">
                <a:latin typeface="Arial" pitchFamily="34" charset="0"/>
              </a:rPr>
              <a:t>Retrieve all staff information.</a:t>
            </a:r>
          </a:p>
          <a:p>
            <a:endParaRPr lang="en-US" sz="1800">
              <a:latin typeface="Arial" pitchFamily="34" charset="0"/>
            </a:endParaRPr>
          </a:p>
          <a:p>
            <a:r>
              <a:rPr lang="en-US" sz="1800">
                <a:latin typeface="Courier New" pitchFamily="49" charset="0"/>
              </a:rPr>
              <a:t>SELECT  sno, fname, lname, position, sex, dob, salary, bno</a:t>
            </a:r>
          </a:p>
          <a:p>
            <a:r>
              <a:rPr lang="en-US" sz="1800">
                <a:latin typeface="Courier New" pitchFamily="49" charset="0"/>
              </a:rPr>
              <a:t>  FROM  staff;</a:t>
            </a:r>
          </a:p>
          <a:p>
            <a:endParaRPr lang="en-US" sz="1800">
              <a:latin typeface="Courier New" pitchFamily="49" charset="0"/>
            </a:endParaRPr>
          </a:p>
          <a:p>
            <a:pPr lvl="2"/>
            <a:r>
              <a:rPr lang="en-US" sz="1800" b="1">
                <a:latin typeface="Courier New" pitchFamily="49" charset="0"/>
              </a:rPr>
              <a:t>OR</a:t>
            </a:r>
          </a:p>
          <a:p>
            <a:endParaRPr lang="en-US" sz="1800">
              <a:latin typeface="Courier"/>
            </a:endParaRPr>
          </a:p>
          <a:p>
            <a:r>
              <a:rPr lang="en-US" sz="1800">
                <a:latin typeface="Courier New" pitchFamily="49" charset="0"/>
              </a:rPr>
              <a:t>SELECT  *</a:t>
            </a:r>
          </a:p>
          <a:p>
            <a:r>
              <a:rPr lang="en-US" sz="1800">
                <a:latin typeface="Courier New" pitchFamily="49" charset="0"/>
              </a:rPr>
              <a:t>  FROM  staff;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AAD60-3675-493C-9E47-F7BA60015635}" type="slidenum">
              <a:rPr lang="ar-SA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1227138" y="2438400"/>
            <a:ext cx="6856412" cy="207168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3"/>
          <p:cNvSpPr>
            <a:spLocks noChangeShapeType="1"/>
          </p:cNvSpPr>
          <p:nvPr/>
        </p:nvSpPr>
        <p:spPr bwMode="auto">
          <a:xfrm>
            <a:off x="2295525" y="2424113"/>
            <a:ext cx="1588" cy="2071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1228725" y="2043113"/>
            <a:ext cx="6856413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5"/>
          <p:cNvSpPr>
            <a:spLocks noChangeShapeType="1"/>
          </p:cNvSpPr>
          <p:nvPr/>
        </p:nvSpPr>
        <p:spPr bwMode="auto">
          <a:xfrm>
            <a:off x="3275013" y="2424113"/>
            <a:ext cx="1587" cy="2071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6"/>
          <p:cNvSpPr>
            <a:spLocks noChangeShapeType="1"/>
          </p:cNvSpPr>
          <p:nvPr/>
        </p:nvSpPr>
        <p:spPr bwMode="auto">
          <a:xfrm flipH="1">
            <a:off x="4114800" y="2424113"/>
            <a:ext cx="9525" cy="2071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7"/>
          <p:cNvSpPr>
            <a:spLocks noChangeShapeType="1"/>
          </p:cNvSpPr>
          <p:nvPr/>
        </p:nvSpPr>
        <p:spPr bwMode="auto">
          <a:xfrm>
            <a:off x="5724525" y="2424113"/>
            <a:ext cx="1588" cy="2071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8"/>
          <p:cNvSpPr>
            <a:spLocks noChangeShapeType="1"/>
          </p:cNvSpPr>
          <p:nvPr/>
        </p:nvSpPr>
        <p:spPr bwMode="auto">
          <a:xfrm>
            <a:off x="5111750" y="2424113"/>
            <a:ext cx="1588" cy="2071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Text Box 9"/>
          <p:cNvSpPr txBox="1">
            <a:spLocks noChangeArrowheads="1"/>
          </p:cNvSpPr>
          <p:nvPr/>
        </p:nvSpPr>
        <p:spPr bwMode="auto">
          <a:xfrm>
            <a:off x="1228725" y="262255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SL21</a:t>
            </a:r>
          </a:p>
        </p:txBody>
      </p:sp>
      <p:sp>
        <p:nvSpPr>
          <p:cNvPr id="9228" name="Text Box 10"/>
          <p:cNvSpPr txBox="1">
            <a:spLocks noChangeArrowheads="1"/>
          </p:cNvSpPr>
          <p:nvPr/>
        </p:nvSpPr>
        <p:spPr bwMode="auto">
          <a:xfrm>
            <a:off x="1222375" y="2995613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SG37</a:t>
            </a:r>
          </a:p>
        </p:txBody>
      </p:sp>
      <p:sp>
        <p:nvSpPr>
          <p:cNvPr id="9229" name="Text Box 11"/>
          <p:cNvSpPr txBox="1">
            <a:spLocks noChangeArrowheads="1"/>
          </p:cNvSpPr>
          <p:nvPr/>
        </p:nvSpPr>
        <p:spPr bwMode="auto">
          <a:xfrm>
            <a:off x="1222375" y="3376613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SG14</a:t>
            </a:r>
          </a:p>
        </p:txBody>
      </p:sp>
      <p:sp>
        <p:nvSpPr>
          <p:cNvPr id="9230" name="Text Box 12"/>
          <p:cNvSpPr txBox="1">
            <a:spLocks noChangeArrowheads="1"/>
          </p:cNvSpPr>
          <p:nvPr/>
        </p:nvSpPr>
        <p:spPr bwMode="auto">
          <a:xfrm>
            <a:off x="1235075" y="3765550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SA9</a:t>
            </a:r>
          </a:p>
        </p:txBody>
      </p:sp>
      <p:sp>
        <p:nvSpPr>
          <p:cNvPr id="9231" name="Text Box 13"/>
          <p:cNvSpPr txBox="1">
            <a:spLocks noChangeArrowheads="1"/>
          </p:cNvSpPr>
          <p:nvPr/>
        </p:nvSpPr>
        <p:spPr bwMode="auto">
          <a:xfrm>
            <a:off x="1228725" y="4138613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SG5</a:t>
            </a:r>
          </a:p>
        </p:txBody>
      </p:sp>
      <p:sp>
        <p:nvSpPr>
          <p:cNvPr id="9232" name="Line 14"/>
          <p:cNvSpPr>
            <a:spLocks noChangeShapeType="1"/>
          </p:cNvSpPr>
          <p:nvPr/>
        </p:nvSpPr>
        <p:spPr bwMode="auto">
          <a:xfrm flipV="1">
            <a:off x="2295525" y="2043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Text Box 15"/>
          <p:cNvSpPr txBox="1">
            <a:spLocks noChangeArrowheads="1"/>
          </p:cNvSpPr>
          <p:nvPr/>
        </p:nvSpPr>
        <p:spPr bwMode="auto">
          <a:xfrm>
            <a:off x="1238250" y="2057400"/>
            <a:ext cx="514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Sno</a:t>
            </a:r>
          </a:p>
        </p:txBody>
      </p:sp>
      <p:sp>
        <p:nvSpPr>
          <p:cNvPr id="9234" name="Text Box 16"/>
          <p:cNvSpPr txBox="1">
            <a:spLocks noChangeArrowheads="1"/>
          </p:cNvSpPr>
          <p:nvPr/>
        </p:nvSpPr>
        <p:spPr bwMode="auto">
          <a:xfrm>
            <a:off x="2295525" y="2652713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John</a:t>
            </a:r>
          </a:p>
        </p:txBody>
      </p:sp>
      <p:sp>
        <p:nvSpPr>
          <p:cNvPr id="9235" name="Text Box 17"/>
          <p:cNvSpPr txBox="1">
            <a:spLocks noChangeArrowheads="1"/>
          </p:cNvSpPr>
          <p:nvPr/>
        </p:nvSpPr>
        <p:spPr bwMode="auto">
          <a:xfrm>
            <a:off x="2295525" y="30019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Ann</a:t>
            </a:r>
          </a:p>
        </p:txBody>
      </p:sp>
      <p:sp>
        <p:nvSpPr>
          <p:cNvPr id="9236" name="Text Box 18"/>
          <p:cNvSpPr txBox="1">
            <a:spLocks noChangeArrowheads="1"/>
          </p:cNvSpPr>
          <p:nvPr/>
        </p:nvSpPr>
        <p:spPr bwMode="auto">
          <a:xfrm>
            <a:off x="2295525" y="3382963"/>
            <a:ext cx="701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David</a:t>
            </a:r>
          </a:p>
        </p:txBody>
      </p:sp>
      <p:sp>
        <p:nvSpPr>
          <p:cNvPr id="9237" name="Text Box 19"/>
          <p:cNvSpPr txBox="1">
            <a:spLocks noChangeArrowheads="1"/>
          </p:cNvSpPr>
          <p:nvPr/>
        </p:nvSpPr>
        <p:spPr bwMode="auto">
          <a:xfrm>
            <a:off x="2295525" y="3763963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Mary</a:t>
            </a:r>
          </a:p>
        </p:txBody>
      </p:sp>
      <p:sp>
        <p:nvSpPr>
          <p:cNvPr id="9238" name="Text Box 20"/>
          <p:cNvSpPr txBox="1">
            <a:spLocks noChangeArrowheads="1"/>
          </p:cNvSpPr>
          <p:nvPr/>
        </p:nvSpPr>
        <p:spPr bwMode="auto">
          <a:xfrm>
            <a:off x="2295525" y="41449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Susan</a:t>
            </a:r>
          </a:p>
        </p:txBody>
      </p:sp>
      <p:sp>
        <p:nvSpPr>
          <p:cNvPr id="9239" name="Line 21"/>
          <p:cNvSpPr>
            <a:spLocks noChangeShapeType="1"/>
          </p:cNvSpPr>
          <p:nvPr/>
        </p:nvSpPr>
        <p:spPr bwMode="auto">
          <a:xfrm flipV="1">
            <a:off x="3275013" y="2043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Text Box 22"/>
          <p:cNvSpPr txBox="1">
            <a:spLocks noChangeArrowheads="1"/>
          </p:cNvSpPr>
          <p:nvPr/>
        </p:nvSpPr>
        <p:spPr bwMode="auto">
          <a:xfrm>
            <a:off x="2371725" y="2066925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FName</a:t>
            </a:r>
          </a:p>
        </p:txBody>
      </p:sp>
      <p:sp>
        <p:nvSpPr>
          <p:cNvPr id="9241" name="Text Box 23"/>
          <p:cNvSpPr txBox="1">
            <a:spLocks noChangeArrowheads="1"/>
          </p:cNvSpPr>
          <p:nvPr/>
        </p:nvSpPr>
        <p:spPr bwMode="auto">
          <a:xfrm>
            <a:off x="3287713" y="2652713"/>
            <a:ext cx="703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White</a:t>
            </a:r>
          </a:p>
        </p:txBody>
      </p:sp>
      <p:sp>
        <p:nvSpPr>
          <p:cNvPr id="9242" name="Text Box 24"/>
          <p:cNvSpPr txBox="1">
            <a:spLocks noChangeArrowheads="1"/>
          </p:cNvSpPr>
          <p:nvPr/>
        </p:nvSpPr>
        <p:spPr bwMode="auto">
          <a:xfrm>
            <a:off x="3287713" y="30019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Beech</a:t>
            </a:r>
          </a:p>
        </p:txBody>
      </p:sp>
      <p:sp>
        <p:nvSpPr>
          <p:cNvPr id="9243" name="Text Box 25"/>
          <p:cNvSpPr txBox="1">
            <a:spLocks noChangeArrowheads="1"/>
          </p:cNvSpPr>
          <p:nvPr/>
        </p:nvSpPr>
        <p:spPr bwMode="auto">
          <a:xfrm>
            <a:off x="3287713" y="3414713"/>
            <a:ext cx="601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Ford</a:t>
            </a:r>
          </a:p>
        </p:txBody>
      </p:sp>
      <p:sp>
        <p:nvSpPr>
          <p:cNvPr id="9244" name="Text Box 26"/>
          <p:cNvSpPr txBox="1">
            <a:spLocks noChangeArrowheads="1"/>
          </p:cNvSpPr>
          <p:nvPr/>
        </p:nvSpPr>
        <p:spPr bwMode="auto">
          <a:xfrm>
            <a:off x="3287713" y="3795713"/>
            <a:ext cx="701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Howe</a:t>
            </a:r>
          </a:p>
        </p:txBody>
      </p:sp>
      <p:sp>
        <p:nvSpPr>
          <p:cNvPr id="9245" name="Text Box 27"/>
          <p:cNvSpPr txBox="1">
            <a:spLocks noChangeArrowheads="1"/>
          </p:cNvSpPr>
          <p:nvPr/>
        </p:nvSpPr>
        <p:spPr bwMode="auto">
          <a:xfrm>
            <a:off x="3287713" y="4144963"/>
            <a:ext cx="725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Brand</a:t>
            </a:r>
          </a:p>
        </p:txBody>
      </p:sp>
      <p:sp>
        <p:nvSpPr>
          <p:cNvPr id="9246" name="Line 28"/>
          <p:cNvSpPr>
            <a:spLocks noChangeShapeType="1"/>
          </p:cNvSpPr>
          <p:nvPr/>
        </p:nvSpPr>
        <p:spPr bwMode="auto">
          <a:xfrm flipV="1">
            <a:off x="4124325" y="2043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Text Box 29"/>
          <p:cNvSpPr txBox="1">
            <a:spLocks noChangeArrowheads="1"/>
          </p:cNvSpPr>
          <p:nvPr/>
        </p:nvSpPr>
        <p:spPr bwMode="auto">
          <a:xfrm>
            <a:off x="3284538" y="2057400"/>
            <a:ext cx="827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LName</a:t>
            </a:r>
          </a:p>
        </p:txBody>
      </p:sp>
      <p:sp>
        <p:nvSpPr>
          <p:cNvPr id="9248" name="Line 30"/>
          <p:cNvSpPr>
            <a:spLocks noChangeShapeType="1"/>
          </p:cNvSpPr>
          <p:nvPr/>
        </p:nvSpPr>
        <p:spPr bwMode="auto">
          <a:xfrm flipV="1">
            <a:off x="5113338" y="2043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Text Box 31"/>
          <p:cNvSpPr txBox="1">
            <a:spLocks noChangeArrowheads="1"/>
          </p:cNvSpPr>
          <p:nvPr/>
        </p:nvSpPr>
        <p:spPr bwMode="auto">
          <a:xfrm>
            <a:off x="4122738" y="2057400"/>
            <a:ext cx="874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9250" name="Text Box 32"/>
          <p:cNvSpPr txBox="1">
            <a:spLocks noChangeArrowheads="1"/>
          </p:cNvSpPr>
          <p:nvPr/>
        </p:nvSpPr>
        <p:spPr bwMode="auto">
          <a:xfrm>
            <a:off x="4038600" y="2652713"/>
            <a:ext cx="985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Manager</a:t>
            </a:r>
          </a:p>
        </p:txBody>
      </p:sp>
      <p:sp>
        <p:nvSpPr>
          <p:cNvPr id="9251" name="Text Box 33"/>
          <p:cNvSpPr txBox="1">
            <a:spLocks noChangeArrowheads="1"/>
          </p:cNvSpPr>
          <p:nvPr/>
        </p:nvSpPr>
        <p:spPr bwMode="auto">
          <a:xfrm>
            <a:off x="4038600" y="3001963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Assistant</a:t>
            </a:r>
          </a:p>
        </p:txBody>
      </p:sp>
      <p:sp>
        <p:nvSpPr>
          <p:cNvPr id="9252" name="Text Box 34"/>
          <p:cNvSpPr txBox="1">
            <a:spLocks noChangeArrowheads="1"/>
          </p:cNvSpPr>
          <p:nvPr/>
        </p:nvSpPr>
        <p:spPr bwMode="auto">
          <a:xfrm>
            <a:off x="4038600" y="3414713"/>
            <a:ext cx="1154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Supervisor</a:t>
            </a:r>
          </a:p>
        </p:txBody>
      </p:sp>
      <p:sp>
        <p:nvSpPr>
          <p:cNvPr id="9253" name="Text Box 35"/>
          <p:cNvSpPr txBox="1">
            <a:spLocks noChangeArrowheads="1"/>
          </p:cNvSpPr>
          <p:nvPr/>
        </p:nvSpPr>
        <p:spPr bwMode="auto">
          <a:xfrm>
            <a:off x="4038600" y="3795713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Assistant</a:t>
            </a:r>
          </a:p>
        </p:txBody>
      </p:sp>
      <p:sp>
        <p:nvSpPr>
          <p:cNvPr id="9254" name="Text Box 36"/>
          <p:cNvSpPr txBox="1">
            <a:spLocks noChangeArrowheads="1"/>
          </p:cNvSpPr>
          <p:nvPr/>
        </p:nvSpPr>
        <p:spPr bwMode="auto">
          <a:xfrm>
            <a:off x="4038600" y="4144963"/>
            <a:ext cx="985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Manager</a:t>
            </a:r>
          </a:p>
        </p:txBody>
      </p:sp>
      <p:sp>
        <p:nvSpPr>
          <p:cNvPr id="9255" name="Line 37"/>
          <p:cNvSpPr>
            <a:spLocks noChangeShapeType="1"/>
          </p:cNvSpPr>
          <p:nvPr/>
        </p:nvSpPr>
        <p:spPr bwMode="auto">
          <a:xfrm flipV="1">
            <a:off x="5724525" y="2043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Text Box 38"/>
          <p:cNvSpPr txBox="1">
            <a:spLocks noChangeArrowheads="1"/>
          </p:cNvSpPr>
          <p:nvPr/>
        </p:nvSpPr>
        <p:spPr bwMode="auto">
          <a:xfrm>
            <a:off x="5157788" y="2057400"/>
            <a:ext cx="488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Sex</a:t>
            </a:r>
          </a:p>
        </p:txBody>
      </p:sp>
      <p:sp>
        <p:nvSpPr>
          <p:cNvPr id="9257" name="Text Box 39"/>
          <p:cNvSpPr txBox="1">
            <a:spLocks noChangeArrowheads="1"/>
          </p:cNvSpPr>
          <p:nvPr/>
        </p:nvSpPr>
        <p:spPr bwMode="auto">
          <a:xfrm>
            <a:off x="5216525" y="2652713"/>
            <a:ext cx="354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M</a:t>
            </a:r>
          </a:p>
        </p:txBody>
      </p:sp>
      <p:sp>
        <p:nvSpPr>
          <p:cNvPr id="9258" name="Text Box 40"/>
          <p:cNvSpPr txBox="1">
            <a:spLocks noChangeArrowheads="1"/>
          </p:cNvSpPr>
          <p:nvPr/>
        </p:nvSpPr>
        <p:spPr bwMode="auto">
          <a:xfrm>
            <a:off x="5210175" y="3025775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F</a:t>
            </a:r>
          </a:p>
        </p:txBody>
      </p:sp>
      <p:sp>
        <p:nvSpPr>
          <p:cNvPr id="9259" name="Text Box 41"/>
          <p:cNvSpPr txBox="1">
            <a:spLocks noChangeArrowheads="1"/>
          </p:cNvSpPr>
          <p:nvPr/>
        </p:nvSpPr>
        <p:spPr bwMode="auto">
          <a:xfrm>
            <a:off x="5210175" y="3406775"/>
            <a:ext cx="354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M</a:t>
            </a:r>
          </a:p>
        </p:txBody>
      </p:sp>
      <p:sp>
        <p:nvSpPr>
          <p:cNvPr id="9260" name="Text Box 42"/>
          <p:cNvSpPr txBox="1">
            <a:spLocks noChangeArrowheads="1"/>
          </p:cNvSpPr>
          <p:nvPr/>
        </p:nvSpPr>
        <p:spPr bwMode="auto">
          <a:xfrm>
            <a:off x="5222875" y="3795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F</a:t>
            </a:r>
          </a:p>
        </p:txBody>
      </p:sp>
      <p:sp>
        <p:nvSpPr>
          <p:cNvPr id="9261" name="Text Box 43"/>
          <p:cNvSpPr txBox="1">
            <a:spLocks noChangeArrowheads="1"/>
          </p:cNvSpPr>
          <p:nvPr/>
        </p:nvSpPr>
        <p:spPr bwMode="auto">
          <a:xfrm>
            <a:off x="5216525" y="4168775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F</a:t>
            </a:r>
          </a:p>
        </p:txBody>
      </p:sp>
      <p:sp>
        <p:nvSpPr>
          <p:cNvPr id="9262" name="Text Box 44"/>
          <p:cNvSpPr txBox="1">
            <a:spLocks noChangeArrowheads="1"/>
          </p:cNvSpPr>
          <p:nvPr/>
        </p:nvSpPr>
        <p:spPr bwMode="auto">
          <a:xfrm>
            <a:off x="5875338" y="2057400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DOB</a:t>
            </a:r>
          </a:p>
        </p:txBody>
      </p:sp>
      <p:sp>
        <p:nvSpPr>
          <p:cNvPr id="9263" name="Text Box 46"/>
          <p:cNvSpPr txBox="1">
            <a:spLocks noChangeArrowheads="1"/>
          </p:cNvSpPr>
          <p:nvPr/>
        </p:nvSpPr>
        <p:spPr bwMode="auto">
          <a:xfrm>
            <a:off x="5646738" y="2667000"/>
            <a:ext cx="976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1-Oct-45</a:t>
            </a:r>
          </a:p>
        </p:txBody>
      </p:sp>
      <p:sp>
        <p:nvSpPr>
          <p:cNvPr id="9264" name="Text Box 47"/>
          <p:cNvSpPr txBox="1">
            <a:spLocks noChangeArrowheads="1"/>
          </p:cNvSpPr>
          <p:nvPr/>
        </p:nvSpPr>
        <p:spPr bwMode="auto">
          <a:xfrm>
            <a:off x="5646738" y="3016250"/>
            <a:ext cx="1131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10-Nov-60</a:t>
            </a:r>
          </a:p>
        </p:txBody>
      </p:sp>
      <p:sp>
        <p:nvSpPr>
          <p:cNvPr id="9265" name="Text Box 48"/>
          <p:cNvSpPr txBox="1">
            <a:spLocks noChangeArrowheads="1"/>
          </p:cNvSpPr>
          <p:nvPr/>
        </p:nvSpPr>
        <p:spPr bwMode="auto">
          <a:xfrm>
            <a:off x="5646738" y="3429000"/>
            <a:ext cx="11223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24-Mar-58</a:t>
            </a:r>
          </a:p>
        </p:txBody>
      </p:sp>
      <p:sp>
        <p:nvSpPr>
          <p:cNvPr id="9266" name="Text Box 49"/>
          <p:cNvSpPr txBox="1">
            <a:spLocks noChangeArrowheads="1"/>
          </p:cNvSpPr>
          <p:nvPr/>
        </p:nvSpPr>
        <p:spPr bwMode="auto">
          <a:xfrm>
            <a:off x="5646738" y="3810000"/>
            <a:ext cx="1120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19-Feb-70</a:t>
            </a:r>
          </a:p>
        </p:txBody>
      </p:sp>
      <p:sp>
        <p:nvSpPr>
          <p:cNvPr id="9267" name="Text Box 50"/>
          <p:cNvSpPr txBox="1">
            <a:spLocks noChangeArrowheads="1"/>
          </p:cNvSpPr>
          <p:nvPr/>
        </p:nvSpPr>
        <p:spPr bwMode="auto">
          <a:xfrm>
            <a:off x="5646738" y="4159250"/>
            <a:ext cx="1098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13-Jun-40</a:t>
            </a:r>
          </a:p>
        </p:txBody>
      </p:sp>
      <p:sp>
        <p:nvSpPr>
          <p:cNvPr id="9268" name="Text Box 51"/>
          <p:cNvSpPr txBox="1">
            <a:spLocks noChangeArrowheads="1"/>
          </p:cNvSpPr>
          <p:nvPr/>
        </p:nvSpPr>
        <p:spPr bwMode="auto">
          <a:xfrm>
            <a:off x="6629400" y="2057400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Salary</a:t>
            </a:r>
          </a:p>
        </p:txBody>
      </p:sp>
      <p:sp>
        <p:nvSpPr>
          <p:cNvPr id="9269" name="Text Box 52"/>
          <p:cNvSpPr txBox="1">
            <a:spLocks noChangeArrowheads="1"/>
          </p:cNvSpPr>
          <p:nvPr/>
        </p:nvSpPr>
        <p:spPr bwMode="auto">
          <a:xfrm>
            <a:off x="6657975" y="2667000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30000</a:t>
            </a:r>
          </a:p>
        </p:txBody>
      </p:sp>
      <p:sp>
        <p:nvSpPr>
          <p:cNvPr id="9270" name="Text Box 53"/>
          <p:cNvSpPr txBox="1">
            <a:spLocks noChangeArrowheads="1"/>
          </p:cNvSpPr>
          <p:nvPr/>
        </p:nvSpPr>
        <p:spPr bwMode="auto">
          <a:xfrm>
            <a:off x="6651625" y="3040063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12000</a:t>
            </a:r>
          </a:p>
        </p:txBody>
      </p:sp>
      <p:sp>
        <p:nvSpPr>
          <p:cNvPr id="9271" name="Text Box 54"/>
          <p:cNvSpPr txBox="1">
            <a:spLocks noChangeArrowheads="1"/>
          </p:cNvSpPr>
          <p:nvPr/>
        </p:nvSpPr>
        <p:spPr bwMode="auto">
          <a:xfrm>
            <a:off x="6651625" y="3421063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18000</a:t>
            </a:r>
          </a:p>
        </p:txBody>
      </p:sp>
      <p:sp>
        <p:nvSpPr>
          <p:cNvPr id="9272" name="Text Box 55"/>
          <p:cNvSpPr txBox="1">
            <a:spLocks noChangeArrowheads="1"/>
          </p:cNvSpPr>
          <p:nvPr/>
        </p:nvSpPr>
        <p:spPr bwMode="auto">
          <a:xfrm>
            <a:off x="6635750" y="3786188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9000</a:t>
            </a:r>
          </a:p>
        </p:txBody>
      </p:sp>
      <p:sp>
        <p:nvSpPr>
          <p:cNvPr id="9273" name="Text Box 56"/>
          <p:cNvSpPr txBox="1">
            <a:spLocks noChangeArrowheads="1"/>
          </p:cNvSpPr>
          <p:nvPr/>
        </p:nvSpPr>
        <p:spPr bwMode="auto">
          <a:xfrm>
            <a:off x="6629400" y="4159250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24000</a:t>
            </a:r>
          </a:p>
        </p:txBody>
      </p:sp>
      <p:sp>
        <p:nvSpPr>
          <p:cNvPr id="9274" name="Line 57"/>
          <p:cNvSpPr>
            <a:spLocks noChangeShapeType="1"/>
          </p:cNvSpPr>
          <p:nvPr/>
        </p:nvSpPr>
        <p:spPr bwMode="auto">
          <a:xfrm>
            <a:off x="6713538" y="2057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Text Box 58"/>
          <p:cNvSpPr txBox="1">
            <a:spLocks noChangeArrowheads="1"/>
          </p:cNvSpPr>
          <p:nvPr/>
        </p:nvSpPr>
        <p:spPr bwMode="auto">
          <a:xfrm>
            <a:off x="7323138" y="2057400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bno</a:t>
            </a:r>
          </a:p>
        </p:txBody>
      </p:sp>
      <p:sp>
        <p:nvSpPr>
          <p:cNvPr id="9276" name="Line 59"/>
          <p:cNvSpPr>
            <a:spLocks noChangeShapeType="1"/>
          </p:cNvSpPr>
          <p:nvPr/>
        </p:nvSpPr>
        <p:spPr bwMode="auto">
          <a:xfrm>
            <a:off x="7323138" y="2057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77" name="Text Box 60"/>
          <p:cNvSpPr txBox="1">
            <a:spLocks noChangeArrowheads="1"/>
          </p:cNvSpPr>
          <p:nvPr/>
        </p:nvSpPr>
        <p:spPr bwMode="auto">
          <a:xfrm>
            <a:off x="7337425" y="266700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B005</a:t>
            </a:r>
          </a:p>
        </p:txBody>
      </p:sp>
      <p:sp>
        <p:nvSpPr>
          <p:cNvPr id="9278" name="Text Box 61"/>
          <p:cNvSpPr txBox="1">
            <a:spLocks noChangeArrowheads="1"/>
          </p:cNvSpPr>
          <p:nvPr/>
        </p:nvSpPr>
        <p:spPr bwMode="auto">
          <a:xfrm>
            <a:off x="7331075" y="3040063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B003</a:t>
            </a:r>
          </a:p>
        </p:txBody>
      </p:sp>
      <p:sp>
        <p:nvSpPr>
          <p:cNvPr id="9279" name="Text Box 62"/>
          <p:cNvSpPr txBox="1">
            <a:spLocks noChangeArrowheads="1"/>
          </p:cNvSpPr>
          <p:nvPr/>
        </p:nvSpPr>
        <p:spPr bwMode="auto">
          <a:xfrm>
            <a:off x="7331075" y="3421063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B003</a:t>
            </a:r>
          </a:p>
        </p:txBody>
      </p:sp>
      <p:sp>
        <p:nvSpPr>
          <p:cNvPr id="9280" name="Text Box 63"/>
          <p:cNvSpPr txBox="1">
            <a:spLocks noChangeArrowheads="1"/>
          </p:cNvSpPr>
          <p:nvPr/>
        </p:nvSpPr>
        <p:spPr bwMode="auto">
          <a:xfrm>
            <a:off x="7315200" y="3786188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B007</a:t>
            </a:r>
          </a:p>
        </p:txBody>
      </p:sp>
      <p:sp>
        <p:nvSpPr>
          <p:cNvPr id="9281" name="Text Box 64"/>
          <p:cNvSpPr txBox="1">
            <a:spLocks noChangeArrowheads="1"/>
          </p:cNvSpPr>
          <p:nvPr/>
        </p:nvSpPr>
        <p:spPr bwMode="auto">
          <a:xfrm>
            <a:off x="7308850" y="415925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B003</a:t>
            </a:r>
          </a:p>
        </p:txBody>
      </p:sp>
      <p:sp>
        <p:nvSpPr>
          <p:cNvPr id="67" name="Action Button: Return 66">
            <a:hlinkClick r:id="" action="ppaction://hlinkshowjump?jump=lastslideviewed" highlightClick="1"/>
          </p:cNvPr>
          <p:cNvSpPr/>
          <p:nvPr/>
        </p:nvSpPr>
        <p:spPr bwMode="auto">
          <a:xfrm>
            <a:off x="7620000" y="5638800"/>
            <a:ext cx="838200" cy="381000"/>
          </a:xfrm>
          <a:prstGeom prst="actionButtonRetur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BFB75E-8042-4DF7-9102-95A33F91DB03}" type="slidenum">
              <a:rPr lang="ar-SA"/>
              <a:pPr/>
              <a:t>8</a:t>
            </a:fld>
            <a:endParaRPr lang="en-US"/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1889125" y="42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Queries</a:t>
            </a:r>
            <a:b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Retrieve specific columns &amp; all rows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152400" y="2270125"/>
            <a:ext cx="8839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u="sng">
                <a:latin typeface="Arial" pitchFamily="34" charset="0"/>
              </a:rPr>
              <a:t>Example</a:t>
            </a:r>
            <a:r>
              <a:rPr lang="en-US" sz="2000" b="1">
                <a:latin typeface="Arial" pitchFamily="34" charset="0"/>
              </a:rPr>
              <a:t>:</a:t>
            </a:r>
            <a:r>
              <a:rPr lang="en-US" sz="2000">
                <a:latin typeface="Arial" pitchFamily="34" charset="0"/>
              </a:rPr>
              <a:t>    </a:t>
            </a:r>
            <a:r>
              <a:rPr lang="en-US" sz="1600">
                <a:latin typeface="Arial" pitchFamily="34" charset="0"/>
              </a:rPr>
              <a:t>STAFF(sno, fname, lname, position, sex, dob, salary, bno)</a:t>
            </a:r>
          </a:p>
          <a:p>
            <a:pPr algn="just"/>
            <a:endParaRPr lang="en-US" sz="2000">
              <a:latin typeface="Arial" pitchFamily="34" charset="0"/>
            </a:endParaRPr>
          </a:p>
          <a:p>
            <a:pPr algn="just"/>
            <a:r>
              <a:rPr lang="en-US" sz="2000">
                <a:latin typeface="Arial" pitchFamily="34" charset="0"/>
              </a:rPr>
              <a:t>List salaries of all staff, showing only the staff number, the first and last name, and salary.</a:t>
            </a:r>
          </a:p>
          <a:p>
            <a:endParaRPr lang="en-US" sz="2000">
              <a:latin typeface="Arial" pitchFamily="34" charset="0"/>
            </a:endParaRPr>
          </a:p>
          <a:p>
            <a:endParaRPr lang="en-US" sz="2000"/>
          </a:p>
          <a:p>
            <a:r>
              <a:rPr lang="en-US" sz="2000">
                <a:latin typeface="Courier New" pitchFamily="49" charset="0"/>
              </a:rPr>
              <a:t>SELECT  sno, fname, lname, salary</a:t>
            </a:r>
          </a:p>
          <a:p>
            <a:r>
              <a:rPr lang="en-US" sz="2000">
                <a:latin typeface="Courier New" pitchFamily="49" charset="0"/>
              </a:rPr>
              <a:t>  FROM  staff;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SQL (DML)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904E66-0350-4875-A397-51B00CF42227}" type="slidenum">
              <a:rPr lang="ar-SA"/>
              <a:pPr/>
              <a:t>9</a:t>
            </a:fld>
            <a:endParaRPr lang="en-US"/>
          </a:p>
        </p:txBody>
      </p:sp>
      <p:sp>
        <p:nvSpPr>
          <p:cNvPr id="11268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513013" y="2438400"/>
            <a:ext cx="3962400" cy="207168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3"/>
          <p:cNvSpPr>
            <a:spLocks noChangeShapeType="1"/>
          </p:cNvSpPr>
          <p:nvPr/>
        </p:nvSpPr>
        <p:spPr bwMode="auto">
          <a:xfrm>
            <a:off x="3581400" y="2424113"/>
            <a:ext cx="1588" cy="2071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2514600" y="2043113"/>
            <a:ext cx="3962400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5"/>
          <p:cNvSpPr>
            <a:spLocks noChangeShapeType="1"/>
          </p:cNvSpPr>
          <p:nvPr/>
        </p:nvSpPr>
        <p:spPr bwMode="auto">
          <a:xfrm>
            <a:off x="4560888" y="2424113"/>
            <a:ext cx="1587" cy="2071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>
            <a:hlinkClick r:id="rId2" action="ppaction://hlinksldjump"/>
          </p:cNvPr>
          <p:cNvSpPr>
            <a:spLocks noChangeShapeType="1"/>
          </p:cNvSpPr>
          <p:nvPr/>
        </p:nvSpPr>
        <p:spPr bwMode="auto">
          <a:xfrm>
            <a:off x="5484813" y="2057400"/>
            <a:ext cx="1587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514600" y="2622550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SL21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508250" y="2995613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SG37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508250" y="3376613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SG14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520950" y="3765550"/>
            <a:ext cx="56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SA9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514600" y="4138613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SG5</a:t>
            </a: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V="1">
            <a:off x="3581400" y="2043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514600" y="2057400"/>
            <a:ext cx="514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Sno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581400" y="2652713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John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3581400" y="30019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Ann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3581400" y="3382963"/>
            <a:ext cx="701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David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3581400" y="3763963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Mary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3581400" y="41449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Susan</a:t>
            </a: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V="1">
            <a:off x="4560888" y="2043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3657600" y="2066925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FName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4573588" y="2652713"/>
            <a:ext cx="703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White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4573588" y="30019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Beech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573588" y="3414713"/>
            <a:ext cx="601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Ford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4573588" y="3795713"/>
            <a:ext cx="701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Howe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4573588" y="4144963"/>
            <a:ext cx="725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Brand</a:t>
            </a:r>
          </a:p>
        </p:txBody>
      </p:sp>
      <p:sp>
        <p:nvSpPr>
          <p:cNvPr id="11292" name="Text Box 29"/>
          <p:cNvSpPr txBox="1">
            <a:spLocks noChangeArrowheads="1"/>
          </p:cNvSpPr>
          <p:nvPr/>
        </p:nvSpPr>
        <p:spPr bwMode="auto">
          <a:xfrm>
            <a:off x="4570413" y="2057400"/>
            <a:ext cx="827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LName</a:t>
            </a:r>
          </a:p>
        </p:txBody>
      </p:sp>
      <p:sp>
        <p:nvSpPr>
          <p:cNvPr id="11293" name="Text Box 51"/>
          <p:cNvSpPr txBox="1">
            <a:spLocks noChangeArrowheads="1"/>
          </p:cNvSpPr>
          <p:nvPr/>
        </p:nvSpPr>
        <p:spPr bwMode="auto">
          <a:xfrm>
            <a:off x="5546725" y="2057400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Salary</a:t>
            </a:r>
          </a:p>
        </p:txBody>
      </p:sp>
      <p:sp>
        <p:nvSpPr>
          <p:cNvPr id="11294" name="Text Box 52"/>
          <p:cNvSpPr txBox="1">
            <a:spLocks noChangeArrowheads="1"/>
          </p:cNvSpPr>
          <p:nvPr/>
        </p:nvSpPr>
        <p:spPr bwMode="auto">
          <a:xfrm>
            <a:off x="5575300" y="2667000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30000</a:t>
            </a:r>
          </a:p>
        </p:txBody>
      </p:sp>
      <p:sp>
        <p:nvSpPr>
          <p:cNvPr id="11295" name="Text Box 53"/>
          <p:cNvSpPr txBox="1">
            <a:spLocks noChangeArrowheads="1"/>
          </p:cNvSpPr>
          <p:nvPr/>
        </p:nvSpPr>
        <p:spPr bwMode="auto">
          <a:xfrm>
            <a:off x="5568950" y="3040063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12000</a:t>
            </a:r>
          </a:p>
        </p:txBody>
      </p:sp>
      <p:sp>
        <p:nvSpPr>
          <p:cNvPr id="11296" name="Text Box 54"/>
          <p:cNvSpPr txBox="1">
            <a:spLocks noChangeArrowheads="1"/>
          </p:cNvSpPr>
          <p:nvPr/>
        </p:nvSpPr>
        <p:spPr bwMode="auto">
          <a:xfrm>
            <a:off x="5568950" y="3421063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18000</a:t>
            </a:r>
          </a:p>
        </p:txBody>
      </p:sp>
      <p:sp>
        <p:nvSpPr>
          <p:cNvPr id="11297" name="Text Box 55"/>
          <p:cNvSpPr txBox="1">
            <a:spLocks noChangeArrowheads="1"/>
          </p:cNvSpPr>
          <p:nvPr/>
        </p:nvSpPr>
        <p:spPr bwMode="auto">
          <a:xfrm>
            <a:off x="5553075" y="3786188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9000</a:t>
            </a:r>
          </a:p>
        </p:txBody>
      </p:sp>
      <p:sp>
        <p:nvSpPr>
          <p:cNvPr id="11298" name="Text Box 56"/>
          <p:cNvSpPr txBox="1">
            <a:spLocks noChangeArrowheads="1"/>
          </p:cNvSpPr>
          <p:nvPr/>
        </p:nvSpPr>
        <p:spPr bwMode="auto">
          <a:xfrm>
            <a:off x="5546725" y="4159250"/>
            <a:ext cx="747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24000</a:t>
            </a:r>
          </a:p>
        </p:txBody>
      </p:sp>
      <p:sp>
        <p:nvSpPr>
          <p:cNvPr id="11299" name="Text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96200" y="5791200"/>
            <a:ext cx="106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hlinkClick r:id="rId2" action="ppaction://hlinksldjump"/>
              </a:rPr>
              <a:t>Table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F29FC23D62A8478C800C94D4E929C7" ma:contentTypeVersion="0" ma:contentTypeDescription="Create a new document." ma:contentTypeScope="" ma:versionID="15dfa381dba2a10ec55e8ccef67d92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65EB25-9B03-4985-AB93-6D44B48A16FA}"/>
</file>

<file path=customXml/itemProps2.xml><?xml version="1.0" encoding="utf-8"?>
<ds:datastoreItem xmlns:ds="http://schemas.openxmlformats.org/officeDocument/2006/customXml" ds:itemID="{E4B28E7D-96D5-4307-8E0A-AA3325D41965}"/>
</file>

<file path=customXml/itemProps3.xml><?xml version="1.0" encoding="utf-8"?>
<ds:datastoreItem xmlns:ds="http://schemas.openxmlformats.org/officeDocument/2006/customXml" ds:itemID="{068BFC1C-2B46-4DA9-BED4-4131DED46D3A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1425</TotalTime>
  <Words>3266</Words>
  <Application>Microsoft Office PowerPoint</Application>
  <PresentationFormat>On-screen Show (4:3)</PresentationFormat>
  <Paragraphs>868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Courier</vt:lpstr>
      <vt:lpstr>Courier New</vt:lpstr>
      <vt:lpstr>Times New Roman</vt:lpstr>
      <vt:lpstr>Wingdings</vt:lpstr>
      <vt:lpstr>Blank Presentation</vt:lpstr>
      <vt:lpstr>PowerPoint Presentation</vt:lpstr>
      <vt:lpstr>PowerPoint Presentation</vt:lpstr>
      <vt:lpstr>Data Manipulation Language (DML) Statements</vt:lpstr>
      <vt:lpstr>Notations</vt:lpstr>
      <vt:lpstr>Simple Queries</vt:lpstr>
      <vt:lpstr>Simple Queries Retrieve all columns &amp; rows</vt:lpstr>
      <vt:lpstr>PowerPoint Presentation</vt:lpstr>
      <vt:lpstr>Simple Queries Retrieve specific columns &amp; all rows</vt:lpstr>
      <vt:lpstr>PowerPoint Presentation</vt:lpstr>
      <vt:lpstr>Simple Queries Use of DISTINCT</vt:lpstr>
      <vt:lpstr>PowerPoint Presentation</vt:lpstr>
      <vt:lpstr>Simple Queries Calculated fields</vt:lpstr>
      <vt:lpstr>PowerPoint Presentation</vt:lpstr>
      <vt:lpstr>Simple Queries Row selection (WHERE clause)</vt:lpstr>
      <vt:lpstr>Simple Queries Comparison search condition</vt:lpstr>
      <vt:lpstr>PowerPoint Presentation</vt:lpstr>
      <vt:lpstr>Simple Queries Compound comparison search condition</vt:lpstr>
      <vt:lpstr>PowerPoint Presentation</vt:lpstr>
      <vt:lpstr>Simple Queries BETWEEN/ NOT BETWEEN</vt:lpstr>
      <vt:lpstr>PowerPoint Presentation</vt:lpstr>
      <vt:lpstr>Simple Queries IN/ NOT IN</vt:lpstr>
      <vt:lpstr>PowerPoint Presentation</vt:lpstr>
      <vt:lpstr>Simple Queries LIKE/ NOT LIKE</vt:lpstr>
      <vt:lpstr>Simple Queries LIKE/ NOT LIKE</vt:lpstr>
      <vt:lpstr>PowerPoint Presentation</vt:lpstr>
      <vt:lpstr>Simple Queries IS NULL/ IS NOT NULL</vt:lpstr>
      <vt:lpstr>Question</vt:lpstr>
      <vt:lpstr>Simple Queries ORDER BY clause</vt:lpstr>
      <vt:lpstr>Simple Queries ORDER BY clause</vt:lpstr>
      <vt:lpstr>PowerPoint Presentation</vt:lpstr>
      <vt:lpstr>Question</vt:lpstr>
      <vt:lpstr>Simple Queries Aggregation </vt:lpstr>
      <vt:lpstr>Simple Queries Aggregation </vt:lpstr>
      <vt:lpstr>Simple Queries Aggregation </vt:lpstr>
      <vt:lpstr>Simple Queries Aggregation </vt:lpstr>
      <vt:lpstr>Simple Queries GROUP BY clause </vt:lpstr>
      <vt:lpstr>Simple Queries GROUP BY clause </vt:lpstr>
      <vt:lpstr>Simple Queries HAVING clause </vt:lpstr>
      <vt:lpstr>Question</vt:lpstr>
      <vt:lpstr>Simple INSERT</vt:lpstr>
      <vt:lpstr>Simple INSERT</vt:lpstr>
      <vt:lpstr>INSERT with subqueries</vt:lpstr>
      <vt:lpstr>PowerPoint Presentation</vt:lpstr>
      <vt:lpstr>Modifying Data in the DB (UPDATE)</vt:lpstr>
      <vt:lpstr>Simple UPDATE</vt:lpstr>
      <vt:lpstr>Simple UPDATE</vt:lpstr>
      <vt:lpstr>Deleting Data from the DB (DELETE)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Administrator</dc:creator>
  <cp:lastModifiedBy>Neha More</cp:lastModifiedBy>
  <cp:revision>210</cp:revision>
  <dcterms:created xsi:type="dcterms:W3CDTF">1998-09-30T12:51:12Z</dcterms:created>
  <dcterms:modified xsi:type="dcterms:W3CDTF">2018-01-31T05:32:59Z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0x01010074F29FC23D62A8478C800C94D4E929C7</vt:lpwstr>
  </property>
</Properties>
</file>