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8" r:id="rId4"/>
    <p:sldId id="295" r:id="rId5"/>
    <p:sldId id="296" r:id="rId6"/>
    <p:sldId id="297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IN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IN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IN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IN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smtClean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5688F1-8045-485C-9312-2CC263D2C1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31D1E-9109-4696-8D89-19214F8F07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48DEC-C6F9-4480-8B04-5EF1544D2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58D48-0A34-43F8-BA1D-DC7D46D348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E667F-9ADD-4B65-9F3D-59D283173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8B54-D555-474B-8FBF-3AB924C32C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3642C-A273-48B2-A935-98F61862B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2F256-C57A-4E30-A60A-A20B57C76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EB39-1185-49F7-AEC4-F9B8795090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B3604-55CF-49DA-9CF4-91AEB3A2F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14D8D-C2CD-44D7-BC6B-8A28729E4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712F-86AF-4062-886E-72D115D05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0BB91C0-47E8-4D08-8E75-1C1C7445A3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Oracle Data Constraints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Dr. Bernard Chen Ph.D.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B2B2B2"/>
                </a:solidFill>
              </a:rPr>
              <a:t>University of Central Arkansas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B2B2B2"/>
                </a:solidFill>
              </a:rPr>
              <a:t>Fall 2008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 Constraint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smtClean="0"/>
              <a:t>A constraint can be created at the same time the table is created, or it can be added to the table afterward. There are two levels where a constraint is defined:</a:t>
            </a:r>
          </a:p>
          <a:p>
            <a:pPr eaLnBrk="1" hangingPunct="1">
              <a:lnSpc>
                <a:spcPct val="90000"/>
              </a:lnSpc>
            </a:pPr>
            <a:endParaRPr lang="en-US" sz="3400" smtClean="0"/>
          </a:p>
          <a:p>
            <a:pPr lvl="1" eaLnBrk="1" hangingPunct="1">
              <a:lnSpc>
                <a:spcPct val="90000"/>
              </a:lnSpc>
            </a:pPr>
            <a:r>
              <a:rPr lang="en-US" sz="3000" smtClean="0">
                <a:solidFill>
                  <a:schemeClr val="tx2"/>
                </a:solidFill>
              </a:rPr>
              <a:t>Column level.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smtClean="0">
                <a:solidFill>
                  <a:schemeClr val="tx2"/>
                </a:solidFill>
              </a:rPr>
              <a:t>Table level.</a:t>
            </a:r>
            <a:endParaRPr lang="en-US" sz="3000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700" smtClean="0"/>
              <a:t>Column level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2"/>
            <a:ext cx="8955088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A column-level constraint references a single column and is defined along with the definition of the column. </a:t>
            </a:r>
          </a:p>
          <a:p>
            <a:pPr eaLnBrk="1" hangingPunct="1">
              <a:lnSpc>
                <a:spcPct val="80000"/>
              </a:lnSpc>
            </a:pPr>
            <a:endParaRPr lang="en-US" sz="3000" dirty="0" smtClean="0"/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Any constraint can be defined at the column level except for a FOREIGN KEY and COMPOSITE primary key constraints.</a:t>
            </a:r>
          </a:p>
          <a:p>
            <a:pPr eaLnBrk="1" hangingPunct="1">
              <a:lnSpc>
                <a:spcPct val="80000"/>
              </a:lnSpc>
            </a:pPr>
            <a:endParaRPr lang="en-US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Column </a:t>
            </a:r>
            <a:r>
              <a:rPr lang="en-US" sz="2000" b="1" dirty="0" err="1" smtClean="0"/>
              <a:t>datatype</a:t>
            </a:r>
            <a:r>
              <a:rPr lang="en-US" sz="2000" b="1" dirty="0" smtClean="0"/>
              <a:t> [CONSTRAINT </a:t>
            </a:r>
            <a:r>
              <a:rPr lang="en-US" sz="2000" b="1" dirty="0" err="1" smtClean="0"/>
              <a:t>constraint_name</a:t>
            </a:r>
            <a:r>
              <a:rPr lang="en-US" sz="2000" b="1" dirty="0" smtClean="0"/>
              <a:t>] </a:t>
            </a:r>
            <a:r>
              <a:rPr lang="en-US" sz="2000" b="1" dirty="0" err="1" smtClean="0"/>
              <a:t>constraint_type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 u="sng" dirty="0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2400" b="1" dirty="0" smtClean="0"/>
              <a:t>Building VARCHAR2(7) CONSTRAINT </a:t>
            </a:r>
            <a:r>
              <a:rPr lang="en-US" sz="2400" b="1" dirty="0" err="1" smtClean="0"/>
              <a:t>location_building_nn</a:t>
            </a:r>
            <a:r>
              <a:rPr lang="en-US" sz="2400" b="1" dirty="0" smtClean="0"/>
              <a:t> </a:t>
            </a:r>
            <a:r>
              <a:rPr lang="en-US" sz="2400" b="1" dirty="0" smtClean="0"/>
              <a:t>NOT 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700" smtClean="0"/>
              <a:t>Table level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02688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table-level constraint references one or more columns and is defined separately from the definitions of the columns.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Normally, it is written after all columns are defined.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constraints can be defined at the table level except for the NOT NULL constraint.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[CONSTRAINT </a:t>
            </a:r>
            <a:r>
              <a:rPr lang="en-US" sz="2400" b="1" dirty="0" err="1" smtClean="0"/>
              <a:t>constraint_name</a:t>
            </a:r>
            <a:r>
              <a:rPr lang="en-US" sz="2400" b="1" dirty="0" smtClean="0"/>
              <a:t>] </a:t>
            </a:r>
            <a:r>
              <a:rPr lang="en-US" sz="2400" b="1" dirty="0" err="1" smtClean="0"/>
              <a:t>constraint_typ</a:t>
            </a:r>
            <a:r>
              <a:rPr lang="en-US" sz="2400" b="1" dirty="0" smtClean="0"/>
              <a:t> (Column, . . .),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CONSTRAINT </a:t>
            </a:r>
            <a:r>
              <a:rPr lang="en-US" sz="2400" b="1" dirty="0" err="1" smtClean="0"/>
              <a:t>location_roomid_pk</a:t>
            </a:r>
            <a:r>
              <a:rPr lang="en-US" sz="2400" b="1" dirty="0" smtClean="0"/>
              <a:t> PRIMARY KEY(</a:t>
            </a:r>
            <a:r>
              <a:rPr lang="en-US" sz="2400" b="1" dirty="0" err="1" smtClean="0"/>
              <a:t>Roomid</a:t>
            </a:r>
            <a:r>
              <a:rPr lang="en-US" sz="2400" b="1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Primary Key Constraint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The PRIMARY KEY constraint is also known as the </a:t>
            </a:r>
            <a:r>
              <a:rPr lang="en-US" sz="2600" b="1" smtClean="0"/>
              <a:t>entity integrity constraint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It creates a primary key for the table. A table can have only one primary key constraint. 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If a table uses more than one column as its primary key (i.e., a composite key), the key can only be declared at the table level.  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Primary Key Constraint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smtClean="0"/>
              <a:t>At the column level, the constraints is defined by</a:t>
            </a:r>
            <a:endParaRPr lang="en-US" sz="31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3100" b="1" smtClean="0"/>
              <a:t>	</a:t>
            </a:r>
            <a:r>
              <a:rPr lang="en-US" sz="1600" b="1" smtClean="0"/>
              <a:t>DeptId NUMBER (2) CONSTRAINT dept_deptid_pk PRIMARY KEY,</a:t>
            </a:r>
          </a:p>
          <a:p>
            <a:pPr eaLnBrk="1" hangingPunct="1">
              <a:buFont typeface="Wingdings" pitchFamily="2" charset="2"/>
              <a:buNone/>
            </a:pPr>
            <a:endParaRPr lang="en-US" sz="3100" smtClean="0"/>
          </a:p>
          <a:p>
            <a:pPr eaLnBrk="1" hangingPunct="1"/>
            <a:r>
              <a:rPr lang="en-US" sz="3100" smtClean="0"/>
              <a:t>At the table level, the constraint is defined by</a:t>
            </a:r>
            <a:endParaRPr lang="en-US" sz="31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3100" b="1" smtClean="0"/>
              <a:t>	</a:t>
            </a:r>
            <a:r>
              <a:rPr lang="en-US" sz="1800" b="1" smtClean="0"/>
              <a:t>CONSTRAINT dept_deptid_pk PRIMARY KEY(DeptId),</a:t>
            </a:r>
          </a:p>
          <a:p>
            <a:pPr eaLnBrk="1" hangingPunct="1"/>
            <a:endParaRPr lang="en-US" sz="1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FOREIGN KEY Constraint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FOREIGN KEY constraint is also known as the </a:t>
            </a:r>
            <a:r>
              <a:rPr lang="en-US" b="1" smtClean="0"/>
              <a:t>referential integrity constraint.</a:t>
            </a:r>
          </a:p>
          <a:p>
            <a:pPr eaLnBrk="1" hangingPunct="1">
              <a:lnSpc>
                <a:spcPct val="90000"/>
              </a:lnSpc>
            </a:pPr>
            <a:endParaRPr lang="en-US" b="1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uses a column or columns as a foreign key, and it establishes a relationship with the primary key of the </a:t>
            </a:r>
            <a:r>
              <a:rPr lang="en-US" u="sng" smtClean="0"/>
              <a:t>same </a:t>
            </a:r>
            <a:r>
              <a:rPr lang="en-US" smtClean="0"/>
              <a:t>or </a:t>
            </a:r>
            <a:r>
              <a:rPr lang="en-US" u="sng" smtClean="0"/>
              <a:t>another table</a:t>
            </a:r>
            <a:r>
              <a:rPr lang="en-US" smtClean="0"/>
              <a:t>. 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FOREIGN KEY Constraint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establish a foreign key in a table, the other referenced table and its primary key must already exist. 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Foreign key and referenced primary key columns </a:t>
            </a:r>
            <a:r>
              <a:rPr lang="en-US" sz="2800" u="sng" smtClean="0"/>
              <a:t>need not have the same name</a:t>
            </a:r>
            <a:r>
              <a:rPr lang="en-US" sz="2800" smtClean="0"/>
              <a:t>, but a foreign key value </a:t>
            </a:r>
            <a:r>
              <a:rPr lang="en-US" sz="2800" b="1" smtClean="0"/>
              <a:t>must match</a:t>
            </a:r>
            <a:r>
              <a:rPr lang="en-US" sz="2800" smtClean="0"/>
              <a:t> the value in the parent table’s primary key value or be NULL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FOREIGN KEY Constraint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2"/>
            <a:ext cx="8726488" cy="4611687"/>
          </a:xfrm>
        </p:spPr>
        <p:txBody>
          <a:bodyPr/>
          <a:lstStyle/>
          <a:p>
            <a:pPr eaLnBrk="1" hangingPunct="1"/>
            <a:r>
              <a:rPr lang="en-US" dirty="0" smtClean="0"/>
              <a:t>At the table level </a:t>
            </a:r>
            <a:r>
              <a:rPr lang="en-US" b="1" dirty="0" smtClean="0"/>
              <a:t>ONLY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sz="2000" dirty="0" smtClean="0"/>
              <a:t>Example 1: 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sz="2000" b="1" dirty="0" smtClean="0"/>
              <a:t>	CONSTRAINT </a:t>
            </a:r>
            <a:r>
              <a:rPr lang="en-US" sz="2000" b="1" dirty="0" err="1" smtClean="0"/>
              <a:t>emp</a:t>
            </a:r>
            <a:r>
              <a:rPr lang="en-US" sz="2000" b="1" dirty="0" err="1" smtClean="0"/>
              <a:t>_deptid_fk</a:t>
            </a:r>
            <a:r>
              <a:rPr lang="en-US" sz="2000" b="1" dirty="0" smtClean="0"/>
              <a:t> FOREIGN KEY(</a:t>
            </a:r>
            <a:r>
              <a:rPr lang="en-US" sz="2000" b="1" dirty="0" err="1" smtClean="0"/>
              <a:t>Dept</a:t>
            </a:r>
            <a:r>
              <a:rPr lang="en-US" sz="2000" b="1" dirty="0" err="1" smtClean="0"/>
              <a:t>Id</a:t>
            </a:r>
            <a:r>
              <a:rPr lang="en-US" sz="2000" b="1" dirty="0" smtClean="0"/>
              <a:t>)</a:t>
            </a:r>
          </a:p>
          <a:p>
            <a:pPr eaLnBrk="1" hangingPunct="1">
              <a:buNone/>
            </a:pPr>
            <a:r>
              <a:rPr lang="en-US" sz="2000" b="1" dirty="0" smtClean="0"/>
              <a:t>	REFERENCES department (</a:t>
            </a:r>
            <a:r>
              <a:rPr lang="en-US" sz="2000" b="1" dirty="0" err="1" smtClean="0"/>
              <a:t>DeptNo</a:t>
            </a:r>
            <a:r>
              <a:rPr lang="en-US" sz="2000" b="1" dirty="0" smtClean="0"/>
              <a:t>)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 </a:t>
            </a:r>
            <a:r>
              <a:rPr lang="en-US" sz="2000" dirty="0" smtClean="0"/>
              <a:t>Example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</a:t>
            </a:r>
            <a:r>
              <a:rPr lang="en-US" sz="1800" b="1" dirty="0" smtClean="0"/>
              <a:t>CONSTRAINT student_facultyid_fk FOREIGN KEY(</a:t>
            </a:r>
            <a:r>
              <a:rPr lang="en-US" sz="1800" b="1" dirty="0" err="1" smtClean="0"/>
              <a:t>FacultyId</a:t>
            </a:r>
            <a:r>
              <a:rPr lang="en-US" sz="18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/>
              <a:t>	REFERENCES faculty (</a:t>
            </a:r>
            <a:r>
              <a:rPr lang="en-US" sz="1800" b="1" dirty="0" err="1" smtClean="0"/>
              <a:t>FacultyId</a:t>
            </a:r>
            <a:r>
              <a:rPr lang="en-US" sz="1800" b="1" dirty="0" smtClean="0"/>
              <a:t>)</a:t>
            </a:r>
            <a:endParaRPr lang="en-US" sz="1800" b="1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NOT NULL Constraint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NOT NULL constraint ensures that the column has a value and the value is not a null value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space or a numeric zero is not a null value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At the column level </a:t>
            </a:r>
            <a:r>
              <a:rPr lang="en-US" sz="2800" b="1" smtClean="0"/>
              <a:t>ONLY</a:t>
            </a:r>
            <a:r>
              <a:rPr lang="en-US" sz="2800" smtClean="0"/>
              <a:t>, the constraint is defined by:</a:t>
            </a:r>
          </a:p>
          <a:p>
            <a:pPr eaLnBrk="1" hangingPunct="1">
              <a:lnSpc>
                <a:spcPct val="80000"/>
              </a:lnSpc>
            </a:pPr>
            <a:endParaRPr lang="en-US" sz="2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Name VARCHAR2(15) CONSTRAINT faculty_name_nn NOT NULL,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UNIQUE Constraint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UNIQUE constraint requires that every value in a column or set of columns be unique.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 the table level, the constraint is defined by</a:t>
            </a:r>
            <a:endParaRPr 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</a:t>
            </a:r>
            <a:r>
              <a:rPr lang="en-US" sz="1800" b="1" smtClean="0"/>
              <a:t>CONSTRAINT dept_deptname_uk UNIQUE(DeptName),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 the column level, the constraint is defined  by:</a:t>
            </a:r>
            <a:endParaRPr 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</a:t>
            </a:r>
            <a:r>
              <a:rPr lang="en-US" sz="1800" b="1" smtClean="0"/>
              <a:t>DeptName VARCHAR2(12) CONSTRAINT dept_deptname_uk UNIQUE,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Outcomes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70113"/>
            <a:ext cx="8955088" cy="3240087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800" dirty="0" smtClean="0"/>
              <a:t>Students will be able to </a:t>
            </a:r>
          </a:p>
          <a:p>
            <a:pPr eaLnBrk="1" hangingPunct="1">
              <a:defRPr/>
            </a:pPr>
            <a:r>
              <a:rPr lang="en-US" sz="2800" dirty="0" smtClean="0"/>
              <a:t>Classify the constraints into </a:t>
            </a:r>
            <a:r>
              <a:rPr lang="en-US" sz="2800" dirty="0" smtClean="0"/>
              <a:t>Integrity and value constraints.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 Implement </a:t>
            </a:r>
            <a:r>
              <a:rPr lang="en-US" sz="2800" dirty="0" smtClean="0"/>
              <a:t>Integrity and value constraints</a:t>
            </a:r>
            <a:r>
              <a:rPr lang="en-US" sz="2800" dirty="0" smtClean="0"/>
              <a:t>.</a:t>
            </a:r>
          </a:p>
          <a:p>
            <a:pPr eaLnBrk="1" hangingPunct="1">
              <a:defRPr/>
            </a:pPr>
            <a:r>
              <a:rPr lang="en-US" sz="2800" dirty="0" smtClean="0"/>
              <a:t> </a:t>
            </a:r>
            <a:r>
              <a:rPr lang="en-US" sz="2800" dirty="0" smtClean="0"/>
              <a:t>Apply the knowledge of data constraints in the design of RDBMS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CHECK Constraint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CHECK constraint defines a condition that every row must satisfy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At the column level, the constraint is defined by</a:t>
            </a: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DeptId NUMBER(2) CONSTRAINT dept_deptid_cc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	CHECK((DeptId &gt;= 10) and (DeptId &lt;= 99)),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At the table level, the constraint is defined by:</a:t>
            </a: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CONSTRAINT dept_deptid_cc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	CHECK((DeptId &gt;= 10) and (DeptId &lt;= 99)),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ORACLE TABLE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A table is created as soon as the CREATE statement 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successfully executed by the Oracle server. The general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syntax of CREATE TABLE statement is </a:t>
            </a:r>
          </a:p>
          <a:p>
            <a:pPr eaLnBrk="1" hangingPunct="1">
              <a:lnSpc>
                <a:spcPct val="80000"/>
              </a:lnSpc>
            </a:pPr>
            <a:endParaRPr lang="en-US" sz="18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/>
              <a:t>	CREATE TABLE [schema.] tablename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/>
              <a:t>	(column1 datatype [CONSTRAINT constraint_name] constraint_type . . .,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/>
              <a:t>	(column2 datatype [CONSTRAINT constraint_name] constraint_type,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/>
              <a:t>	[CONSTRAINT constraint_name] constraint_type (column, . . . ), . . . );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Table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CREATE TABLE student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	(StudentId 	CHAR (5),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Last      	VARCHAR2 (15) CONSTRAINT student_last_nn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First     	VARCHAR2 (15) CONSTRAINT student_first_nn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Street    	VARCHAR2 (25),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City      	VARCHAR2 (15),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State     	CHAR (2) DEFAULT 'NJ',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Zip       	CHAR (5),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StartTerm 	CHAR (4),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BirthDate 	DATE,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FacultyId 	NUMBER (3),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MajorId   	NUMBER (3),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Phone     	CHAR (10),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CONSTRAINT student_studentid_pk PRIMARY KEY (StudentID));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Constraint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85344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 add a constraint using ALTER TABLE, the syntax for table level constraint is used. The general syntax of ALTER TABLE is</a:t>
            </a:r>
            <a:endParaRPr lang="en-US" sz="2400" b="1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i="1" dirty="0" smtClean="0"/>
              <a:t>		ALTER TABLE </a:t>
            </a:r>
            <a:r>
              <a:rPr lang="en-US" sz="2000" b="1" i="1" dirty="0" err="1" smtClean="0"/>
              <a:t>tablename</a:t>
            </a:r>
            <a:endParaRPr lang="en-US" sz="2000" b="1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i="1" dirty="0" smtClean="0"/>
              <a:t>		ADD [CONSTRAINT </a:t>
            </a:r>
            <a:r>
              <a:rPr lang="en-US" sz="2000" b="1" i="1" dirty="0" err="1" smtClean="0"/>
              <a:t>constraint_name</a:t>
            </a:r>
            <a:r>
              <a:rPr lang="en-US" sz="2000" b="1" i="1" dirty="0" smtClean="0"/>
              <a:t>] </a:t>
            </a:r>
            <a:r>
              <a:rPr lang="en-US" sz="2000" b="1" i="1" dirty="0" err="1" smtClean="0"/>
              <a:t>constraint_type</a:t>
            </a:r>
            <a:r>
              <a:rPr lang="en-US" sz="2000" b="1" i="1" dirty="0" smtClean="0"/>
              <a:t> 	(column, …),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74756" name="Group 4"/>
          <p:cNvGraphicFramePr>
            <a:graphicFrameLocks noGrp="1"/>
          </p:cNvGraphicFramePr>
          <p:nvPr>
            <p:ph sz="half" idx="2"/>
          </p:nvPr>
        </p:nvGraphicFramePr>
        <p:xfrm>
          <a:off x="609600" y="4343400"/>
          <a:ext cx="7848600" cy="192024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1716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609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096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SQL&gt; ALTER TABLE COURSE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096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2  ADD CONSTRAINT COURSE_PREREQ_FK FOREIGN KEY (PREREQ)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096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3     REFERENCES COURSE(COURSEID);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096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Table altered.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096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SQL&gt;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/>
            <a:endParaRPr lang="en-US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 txBox="1">
            <a:spLocks noChangeArrowheads="1"/>
          </p:cNvSpPr>
          <p:nvPr/>
        </p:nvSpPr>
        <p:spPr bwMode="auto">
          <a:xfrm>
            <a:off x="685800" y="914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000">
                <a:solidFill>
                  <a:srgbClr val="003366"/>
                </a:solidFill>
                <a:latin typeface="Times New Roman" pitchFamily="18" charset="0"/>
              </a:rPr>
              <a:t>Designing A Database - A Bank Example</a:t>
            </a:r>
            <a:br>
              <a:rPr lang="en-US" sz="4000">
                <a:solidFill>
                  <a:srgbClr val="003366"/>
                </a:solidFill>
                <a:latin typeface="Times New Roman" pitchFamily="18" charset="0"/>
              </a:rPr>
            </a:br>
            <a:endParaRPr lang="en-US" sz="4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914400" y="21336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Char char="w"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A database to track their customers and accounts. 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Char char="w"/>
            </a:pPr>
            <a:r>
              <a:rPr lang="en-US" sz="2800" b="1">
                <a:solidFill>
                  <a:srgbClr val="003366"/>
                </a:solidFill>
                <a:latin typeface="Times New Roman" pitchFamily="18" charset="0"/>
              </a:rPr>
              <a:t>Tables</a:t>
            </a: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rgbClr val="003366"/>
                </a:solidFill>
                <a:latin typeface="Times New Roman" pitchFamily="18" charset="0"/>
              </a:rPr>
              <a:t>CUSTOMERS</a:t>
            </a:r>
            <a:br>
              <a:rPr lang="en-US" sz="2400">
                <a:solidFill>
                  <a:srgbClr val="003366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Customer_Id</a:t>
            </a: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, Name, Street, City, State, Zip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solidFill>
                  <a:srgbClr val="003366"/>
                </a:solidFill>
                <a:latin typeface="Times New Roman" pitchFamily="18" charset="0"/>
              </a:rPr>
              <a:t>ACCOUNTS</a:t>
            </a:r>
            <a:br>
              <a:rPr lang="en-US" sz="2400">
                <a:solidFill>
                  <a:srgbClr val="003366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00B050"/>
                </a:solidFill>
                <a:latin typeface="Times New Roman" pitchFamily="18" charset="0"/>
              </a:rPr>
              <a:t>Customer_Id</a:t>
            </a: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Account_Number</a:t>
            </a: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, Account_Type, Date_Opened, Balance</a:t>
            </a:r>
            <a:r>
              <a:rPr lang="en-US" sz="2400">
                <a:solidFill>
                  <a:srgbClr val="003366"/>
                </a:solidFill>
                <a:latin typeface="Times New Roman" pitchFamily="18" charset="0"/>
              </a:rPr>
              <a:t> 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Pct val="65000"/>
              <a:buFont typeface="Symbol" pitchFamily="18" charset="2"/>
              <a:buChar char="·"/>
            </a:pPr>
            <a:r>
              <a:rPr lang="en-US" sz="2000">
                <a:solidFill>
                  <a:srgbClr val="003366"/>
                </a:solidFill>
                <a:latin typeface="Times New Roman" pitchFamily="18" charset="0"/>
              </a:rPr>
              <a:t>Customer_Id is the </a:t>
            </a:r>
            <a:r>
              <a:rPr lang="en-US" sz="2000" i="1">
                <a:solidFill>
                  <a:srgbClr val="800000"/>
                </a:solidFill>
                <a:latin typeface="Times New Roman" pitchFamily="18" charset="0"/>
              </a:rPr>
              <a:t>key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3366"/>
                </a:solidFill>
                <a:latin typeface="Times New Roman" pitchFamily="18" charset="0"/>
              </a:rPr>
              <a:t>for the CUSTOMERS table. 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Pct val="65000"/>
              <a:buFont typeface="Symbol" pitchFamily="18" charset="2"/>
              <a:buChar char="·"/>
            </a:pPr>
            <a:r>
              <a:rPr lang="en-US" sz="2000">
                <a:solidFill>
                  <a:srgbClr val="003366"/>
                </a:solidFill>
                <a:latin typeface="Times New Roman" pitchFamily="18" charset="0"/>
              </a:rPr>
              <a:t>Account_Number is the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key</a:t>
            </a:r>
            <a:r>
              <a:rPr lang="en-US" sz="2000">
                <a:solidFill>
                  <a:srgbClr val="003366"/>
                </a:solidFill>
                <a:latin typeface="Times New Roman" pitchFamily="18" charset="0"/>
              </a:rPr>
              <a:t> for the ACCOUNTS table. 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Pct val="65000"/>
              <a:buFont typeface="Symbol" pitchFamily="18" charset="2"/>
              <a:buChar char="·"/>
            </a:pPr>
            <a:r>
              <a:rPr lang="en-US" sz="2000">
                <a:solidFill>
                  <a:srgbClr val="003366"/>
                </a:solidFill>
                <a:latin typeface="Times New Roman" pitchFamily="18" charset="0"/>
              </a:rPr>
              <a:t>Customer_Id in the ACCOUNTS table is called a </a:t>
            </a:r>
            <a:r>
              <a:rPr lang="en-US" sz="2000" i="1">
                <a:solidFill>
                  <a:srgbClr val="800000"/>
                </a:solidFill>
                <a:latin typeface="Times New Roman" pitchFamily="18" charset="0"/>
              </a:rPr>
              <a:t>Foreign Key</a:t>
            </a:r>
            <a:r>
              <a:rPr lang="en-US" sz="2000">
                <a:solidFill>
                  <a:srgbClr val="003366"/>
                </a:solidFill>
                <a:latin typeface="Times New Roman" pitchFamily="18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w"/>
            </a:pP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7620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>
                <a:solidFill>
                  <a:srgbClr val="003366"/>
                </a:solidFill>
                <a:latin typeface="Times New Roman" pitchFamily="18" charset="0"/>
              </a:rPr>
              <a:t>Customer</a:t>
            </a: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1143000" y="19812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Char char="w"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 b="1" u="sng">
                <a:solidFill>
                  <a:srgbClr val="003366"/>
                </a:solidFill>
                <a:latin typeface="Times New Roman" pitchFamily="18" charset="0"/>
              </a:rPr>
              <a:t>Column  			Data Type 	Size</a:t>
            </a:r>
            <a:r>
              <a:rPr lang="en-US" sz="2800" b="1">
                <a:solidFill>
                  <a:srgbClr val="003366"/>
                </a:solidFill>
                <a:latin typeface="Times New Roman" pitchFamily="18" charset="0"/>
              </a:rPr>
              <a:t> 	</a:t>
            </a:r>
          </a:p>
          <a:p>
            <a:pPr marL="342900" indent="-342900"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Customer_Id (Key) 	Integer 	20 	</a:t>
            </a:r>
          </a:p>
          <a:p>
            <a:pPr marL="342900" indent="-342900"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Name 			Character 	30 	</a:t>
            </a:r>
          </a:p>
          <a:p>
            <a:pPr marL="342900" indent="-342900"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Street 			Character 	30 	</a:t>
            </a:r>
          </a:p>
          <a:p>
            <a:pPr marL="342900" indent="-342900"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City 				Character 	25 	</a:t>
            </a:r>
          </a:p>
          <a:p>
            <a:pPr marL="342900" indent="-342900"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State 				Character 	2 	</a:t>
            </a:r>
          </a:p>
          <a:p>
            <a:pPr marL="342900" indent="-342900"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Zip 				Character 	5 	</a:t>
            </a: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Char char="w"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w"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 txBox="1">
            <a:spLocks noChangeArrowheads="1"/>
          </p:cNvSpPr>
          <p:nvPr/>
        </p:nvSpPr>
        <p:spPr bwMode="auto">
          <a:xfrm>
            <a:off x="1371600" y="609600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>
                <a:solidFill>
                  <a:srgbClr val="003366"/>
                </a:solidFill>
                <a:latin typeface="Times New Roman" pitchFamily="18" charset="0"/>
              </a:rPr>
              <a:t>Accounts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Char char="w"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3200" b="1" u="sng">
                <a:solidFill>
                  <a:srgbClr val="003366"/>
                </a:solidFill>
                <a:latin typeface="Times New Roman" pitchFamily="18" charset="0"/>
              </a:rPr>
              <a:t>Column 				</a:t>
            </a:r>
            <a:r>
              <a:rPr lang="en-US" sz="2800" b="1" u="sng">
                <a:solidFill>
                  <a:srgbClr val="003366"/>
                </a:solidFill>
                <a:latin typeface="Times New Roman" pitchFamily="18" charset="0"/>
              </a:rPr>
              <a:t>Data Type 	Size</a:t>
            </a:r>
            <a:r>
              <a:rPr lang="en-US" sz="2800" b="1">
                <a:solidFill>
                  <a:srgbClr val="003366"/>
                </a:solidFill>
                <a:latin typeface="Times New Roman" pitchFamily="18" charset="0"/>
              </a:rPr>
              <a:t> 	</a:t>
            </a:r>
          </a:p>
          <a:p>
            <a:pPr marL="342900" indent="-342900" eaLnBrk="1" hangingPunct="1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3200">
                <a:solidFill>
                  <a:srgbClr val="003366"/>
                </a:solidFill>
                <a:latin typeface="Times New Roman" pitchFamily="18" charset="0"/>
              </a:rPr>
              <a:t>Customer_Id (FK) 		Integer 	20 	</a:t>
            </a:r>
          </a:p>
          <a:p>
            <a:pPr marL="342900" indent="-342900" eaLnBrk="1" hangingPunct="1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3200">
                <a:solidFill>
                  <a:srgbClr val="003366"/>
                </a:solidFill>
                <a:latin typeface="Times New Roman" pitchFamily="18" charset="0"/>
              </a:rPr>
              <a:t>Account_Number (Key) 	Integer 	15 	</a:t>
            </a:r>
          </a:p>
          <a:p>
            <a:pPr marL="342900" indent="-342900" eaLnBrk="1" hangingPunct="1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3200">
                <a:solidFill>
                  <a:srgbClr val="003366"/>
                </a:solidFill>
                <a:latin typeface="Times New Roman" pitchFamily="18" charset="0"/>
              </a:rPr>
              <a:t>Account_Type 			Character 	2 	</a:t>
            </a:r>
          </a:p>
          <a:p>
            <a:pPr marL="342900" indent="-342900" eaLnBrk="1" hangingPunct="1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3200">
                <a:solidFill>
                  <a:srgbClr val="003366"/>
                </a:solidFill>
                <a:latin typeface="Times New Roman" pitchFamily="18" charset="0"/>
              </a:rPr>
              <a:t>Date_Opened 			Date 	</a:t>
            </a:r>
          </a:p>
          <a:p>
            <a:pPr marL="342900" indent="-342900" eaLnBrk="1" hangingPunct="1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None/>
            </a:pPr>
            <a:r>
              <a:rPr lang="en-US" sz="3200">
                <a:solidFill>
                  <a:srgbClr val="003366"/>
                </a:solidFill>
                <a:latin typeface="Times New Roman" pitchFamily="18" charset="0"/>
              </a:rPr>
              <a:t>Balance 				Real 	         12,2 	</a:t>
            </a: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Wingdings" pitchFamily="2" charset="2"/>
              <a:buChar char="w"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w"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ChangeArrowheads="1"/>
          </p:cNvSpPr>
          <p:nvPr/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>
                <a:solidFill>
                  <a:srgbClr val="003366"/>
                </a:solidFill>
                <a:latin typeface="Times New Roman" pitchFamily="18" charset="0"/>
              </a:rPr>
              <a:t>Example: Customer Table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6200" y="2133600"/>
            <a:ext cx="90678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>
              <a:solidFill>
                <a:srgbClr val="003366"/>
              </a:solidFill>
              <a:latin typeface="Times New Roman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>
                <a:solidFill>
                  <a:srgbClr val="00B050"/>
                </a:solidFill>
                <a:latin typeface="Times New Roman" pitchFamily="18" charset="0"/>
              </a:rPr>
              <a:t>Customer_Id 	Name 		Address 		City 		State 	Zip </a:t>
            </a:r>
            <a:r>
              <a:rPr lang="en-US" b="1">
                <a:solidFill>
                  <a:srgbClr val="003366"/>
                </a:solidFill>
                <a:latin typeface="Times New Roman" pitchFamily="18" charset="0"/>
              </a:rPr>
              <a:t>	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1001 		Mr. Smith 	123 Lexington 	Smithville 	KY 	91232 	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1002 		Mrs. Jones 	12 Davis Ave. 	Smithville 	KY 	91232 	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1003 		Mr. Axe 		443 Grinder Ln. 	Broadville 	GA 	81992 	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1004 	        Mr. &amp; Mrs. Builder	661 Parker Rd. 	Streetville 	GA 	81990 </a:t>
            </a:r>
            <a:r>
              <a:rPr lang="en-US">
                <a:solidFill>
                  <a:srgbClr val="003366"/>
                </a:solidFill>
                <a:latin typeface="Times New Roman" pitchFamily="18" charset="0"/>
              </a:rPr>
              <a:t>	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 txBox="1">
            <a:spLocks noChangeArrowheads="1"/>
          </p:cNvSpPr>
          <p:nvPr/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>
                <a:solidFill>
                  <a:srgbClr val="003366"/>
                </a:solidFill>
                <a:latin typeface="Times New Roman" pitchFamily="18" charset="0"/>
              </a:rPr>
              <a:t>Example: Accounts Table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908175"/>
            <a:ext cx="937260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b="1">
                <a:solidFill>
                  <a:srgbClr val="00B050"/>
                </a:solidFill>
                <a:latin typeface="Times New Roman" pitchFamily="18" charset="0"/>
              </a:rPr>
              <a:t>Customer ID 	Account_Number 	Account_Type 	Date Opened 	Balance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1001 		9987 			Checking 	10/12/89 	4000.00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1001 		9980 			Savings 		10/12/89 	2000.00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1002 		8811 			Savings 		01/05/92 	1000.00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1003 		4422 			Checking 	12/01/94 	6000.00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1003 		4433 			Savings 		12/01/94 	9000.00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1004 		3322 			Savings 		08/22/94 	500.00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1004 		1122 			Checking 	11/13/88 	800.00 	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 txBox="1">
            <a:spLocks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/>
            <a:endParaRPr lang="en-US" sz="1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685800" y="914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000">
                <a:solidFill>
                  <a:srgbClr val="003366"/>
                </a:solidFill>
                <a:latin typeface="Times New Roman" pitchFamily="18" charset="0"/>
              </a:rPr>
              <a:t>Modifying the tables having integrity constraints</a:t>
            </a:r>
            <a:endParaRPr lang="en-US" sz="4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2133600"/>
            <a:ext cx="784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2875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77165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en-US" sz="2800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While entering a record , at first the record must be entered in the table where the foreign key is the primary key. i.e. in our case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Custmer_Id</a:t>
            </a:r>
            <a:r>
              <a:rPr lang="en-US" sz="2800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 in Customer table.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en-US" sz="2800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While deleting the row from the table having foreign key relationship, at first foreign key must be deleted from the table i.e.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Customer_Id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in Accounts table </a:t>
            </a:r>
            <a:endParaRPr lang="en-US" sz="2000" dirty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endParaRPr lang="en-US" sz="2800" dirty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400800" cy="1219200"/>
          </a:xfrm>
        </p:spPr>
        <p:txBody>
          <a:bodyPr/>
          <a:lstStyle/>
          <a:p>
            <a:pPr eaLnBrk="1" hangingPunct="1"/>
            <a:r>
              <a:rPr lang="en-US" smtClean="0"/>
              <a:t>Types of Constraints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	There </a:t>
            </a:r>
            <a:r>
              <a:rPr lang="en-US" sz="2400" dirty="0" smtClean="0"/>
              <a:t>are two types of constraints: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	1.</a:t>
            </a:r>
            <a:r>
              <a:rPr lang="en-US" sz="2400" dirty="0" smtClean="0"/>
              <a:t> </a:t>
            </a:r>
            <a:r>
              <a:rPr lang="en-US" sz="2400" i="1" dirty="0" smtClean="0">
                <a:solidFill>
                  <a:schemeClr val="tx2"/>
                </a:solidFill>
              </a:rPr>
              <a:t>Integrity constraints</a:t>
            </a:r>
            <a:r>
              <a:rPr lang="en-US" sz="2400" dirty="0" smtClean="0"/>
              <a:t>: </a:t>
            </a:r>
            <a:r>
              <a:rPr lang="en-US" sz="2400" dirty="0" smtClean="0"/>
              <a:t>is divided further into three types</a:t>
            </a:r>
          </a:p>
          <a:p>
            <a:pPr marL="630238" indent="58738" eaLnBrk="1" hangingPunct="1">
              <a:lnSpc>
                <a:spcPct val="8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Key Constraints: </a:t>
            </a:r>
            <a:r>
              <a:rPr lang="en-US" sz="2400" dirty="0" smtClean="0"/>
              <a:t>Uniquely identifies each tuple in a  relation(table)</a:t>
            </a:r>
          </a:p>
          <a:p>
            <a:pPr marL="630238" indent="58738" eaLnBrk="1" hangingPunct="1">
              <a:lnSpc>
                <a:spcPct val="8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b="1" dirty="0" smtClean="0"/>
              <a:t>Entity Integrity Constraint: </a:t>
            </a:r>
            <a:r>
              <a:rPr lang="en-US" sz="2400" dirty="0" smtClean="0"/>
              <a:t>States </a:t>
            </a:r>
            <a:r>
              <a:rPr lang="en-US" sz="2400" dirty="0" smtClean="0"/>
              <a:t>that no primary key value can be NULL</a:t>
            </a:r>
            <a:r>
              <a:rPr lang="en-US" sz="2400" dirty="0" smtClean="0"/>
              <a:t>.</a:t>
            </a:r>
          </a:p>
          <a:p>
            <a:pPr marL="630238" indent="-60325"/>
            <a:r>
              <a:rPr lang="en-US" sz="2400" dirty="0" smtClean="0"/>
              <a:t> </a:t>
            </a:r>
            <a:r>
              <a:rPr lang="en-US" sz="2400" b="1" dirty="0" smtClean="0"/>
              <a:t>Referential Integrity Constraint: </a:t>
            </a:r>
            <a:r>
              <a:rPr lang="en-US" sz="2400" dirty="0" smtClean="0"/>
              <a:t>is specified between two relations and is used to maintain the consistency among tuples in the two </a:t>
            </a:r>
            <a:r>
              <a:rPr lang="en-US" sz="2400" dirty="0" smtClean="0"/>
              <a:t>relations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	2. </a:t>
            </a:r>
            <a:r>
              <a:rPr lang="en-US" sz="2400" i="1" dirty="0" smtClean="0">
                <a:solidFill>
                  <a:schemeClr val="tx2"/>
                </a:solidFill>
              </a:rPr>
              <a:t>Value constraints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  <a:r>
              <a:rPr lang="en-US" sz="2400" dirty="0" smtClean="0"/>
              <a:t> define if NULL values are disallowed, if UNIQUE values are required, and if only certain set of values are allowed in a column</a:t>
            </a:r>
            <a:r>
              <a:rPr lang="en-US" sz="2400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125730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ChangeArrowheads="1"/>
          </p:cNvSpPr>
          <p:nvPr/>
        </p:nvSpPr>
        <p:spPr bwMode="auto">
          <a:xfrm>
            <a:off x="1219200" y="1066800"/>
            <a:ext cx="737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 b="1">
                <a:solidFill>
                  <a:srgbClr val="003366"/>
                </a:solidFill>
                <a:latin typeface="Times New Roman" pitchFamily="18" charset="0"/>
              </a:rPr>
              <a:t>Business Rules</a:t>
            </a:r>
            <a:r>
              <a:rPr lang="en-US" sz="4400">
                <a:solidFill>
                  <a:srgbClr val="003366"/>
                </a:solidFill>
                <a:latin typeface="Times New Roman" pitchFamily="18" charset="0"/>
              </a:rPr>
              <a:t/>
            </a:r>
            <a:br>
              <a:rPr lang="en-US" sz="4400">
                <a:solidFill>
                  <a:srgbClr val="003366"/>
                </a:solidFill>
                <a:latin typeface="Times New Roman" pitchFamily="18" charset="0"/>
              </a:rPr>
            </a:br>
            <a:r>
              <a:rPr lang="en-US" sz="4400">
                <a:solidFill>
                  <a:srgbClr val="003366"/>
                </a:solidFill>
                <a:latin typeface="Times New Roman" pitchFamily="18" charset="0"/>
              </a:rPr>
              <a:t/>
            </a:r>
            <a:br>
              <a:rPr lang="en-US" sz="4400">
                <a:solidFill>
                  <a:srgbClr val="003366"/>
                </a:solidFill>
                <a:latin typeface="Times New Roman" pitchFamily="18" charset="0"/>
              </a:rPr>
            </a:br>
            <a:endParaRPr lang="en-US" sz="4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1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  <a:latin typeface="Times New Roman"/>
              </a:rPr>
              <a:t>Business rules allow us to specify constraints on what data can appear in tables and what operations can be performed on data in tables. For example:</a:t>
            </a:r>
            <a:r>
              <a:rPr lang="en-US" sz="2800" dirty="0" smtClean="0">
                <a:solidFill>
                  <a:schemeClr val="tx2"/>
                </a:solidFill>
                <a:latin typeface="Times New Roman"/>
              </a:rPr>
              <a:t> </a:t>
            </a:r>
          </a:p>
          <a:p>
            <a:pPr lvl="3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/>
              </a:rPr>
              <a:t>An account balance can never be negative. </a:t>
            </a:r>
          </a:p>
          <a:p>
            <a:pPr lvl="3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/>
              </a:rPr>
              <a:t>A Customer can not be deleted if they have an existing (open) account. </a:t>
            </a:r>
          </a:p>
          <a:p>
            <a:pPr lvl="3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/>
              </a:rPr>
              <a:t>Money can only be transferred from a "Savings" account to a "Checking" account. </a:t>
            </a:r>
          </a:p>
          <a:p>
            <a:pPr lvl="3"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/>
              </a:rPr>
              <a:t>Savings accounts with less than a $500 balance incur a service charge.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defRPr/>
            </a:pPr>
            <a:r>
              <a:rPr lang="en-US" sz="2800" dirty="0" smtClean="0">
                <a:solidFill>
                  <a:schemeClr val="tx2"/>
                </a:solidFill>
                <a:latin typeface="Times New Roman"/>
              </a:rPr>
              <a:t>How do we enforce business rules ?</a:t>
            </a:r>
          </a:p>
          <a:p>
            <a:pPr lvl="3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Symbol" panose="05050102010706020507" pitchFamily="18" charset="2"/>
              <a:buChar char="·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/>
              </a:rPr>
              <a:t>Constraints on the database </a:t>
            </a:r>
          </a:p>
          <a:p>
            <a:pPr lvl="3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3366"/>
              </a:buClr>
              <a:buFont typeface="Symbol" panose="05050102010706020507" pitchFamily="18" charset="2"/>
              <a:buChar char="·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/>
              </a:rPr>
              <a:t>Applications (specifying validations on GUI forms)</a:t>
            </a:r>
          </a:p>
          <a:p>
            <a:pPr marL="0" indent="0" eaLnBrk="1" hangingPunct="1">
              <a:lnSpc>
                <a:spcPct val="90000"/>
              </a:lnSpc>
              <a:buClr>
                <a:srgbClr val="003366"/>
              </a:buClr>
              <a:buFont typeface="Wingdings" panose="05000000000000000000" pitchFamily="2" charset="2"/>
              <a:buNone/>
              <a:defRPr/>
            </a:pPr>
            <a:endParaRPr lang="en-US" b="1" dirty="0" smtClean="0">
              <a:solidFill>
                <a:schemeClr val="tx2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2017713"/>
            <a:ext cx="86868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  <a:cs typeface="+mn-cs"/>
              </a:rPr>
              <a:t>a relation is defined as a set of tuples and all tuples in the relation must also be </a:t>
            </a:r>
            <a:r>
              <a:rPr lang="en-US" sz="2800" dirty="0" smtClean="0">
                <a:latin typeface="+mn-lt"/>
                <a:cs typeface="+mn-cs"/>
              </a:rPr>
              <a:t>distinct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  <a:cs typeface="+mn-cs"/>
              </a:rPr>
              <a:t> A </a:t>
            </a:r>
            <a:r>
              <a:rPr lang="en-US" sz="2800" b="1" dirty="0" err="1">
                <a:latin typeface="+mn-lt"/>
                <a:cs typeface="+mn-cs"/>
              </a:rPr>
              <a:t>superkey</a:t>
            </a:r>
            <a:r>
              <a:rPr lang="en-US" sz="2800" dirty="0">
                <a:latin typeface="+mn-lt"/>
                <a:cs typeface="+mn-cs"/>
              </a:rPr>
              <a:t> </a:t>
            </a:r>
            <a:r>
              <a:rPr lang="en-US" sz="2800" dirty="0">
                <a:latin typeface="+mn-lt"/>
                <a:cs typeface="+mn-cs"/>
              </a:rPr>
              <a:t>SK specifies a uniqueness constraint that no two distinct tuples in any </a:t>
            </a:r>
            <a:r>
              <a:rPr lang="en-US" sz="2800" dirty="0" smtClean="0">
                <a:latin typeface="+mn-lt"/>
                <a:cs typeface="+mn-cs"/>
              </a:rPr>
              <a:t>state r </a:t>
            </a:r>
            <a:r>
              <a:rPr lang="en-US" sz="2800" dirty="0">
                <a:latin typeface="+mn-lt"/>
                <a:cs typeface="+mn-cs"/>
              </a:rPr>
              <a:t>of R can have the same value for </a:t>
            </a:r>
            <a:r>
              <a:rPr lang="en-US" sz="2800" dirty="0" smtClean="0">
                <a:latin typeface="+mn-lt"/>
                <a:cs typeface="+mn-cs"/>
              </a:rPr>
              <a:t>SK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800" dirty="0" smtClean="0">
                <a:latin typeface="+mn-lt"/>
                <a:cs typeface="+mn-cs"/>
              </a:rPr>
              <a:t>	 Example: </a:t>
            </a:r>
            <a:r>
              <a:rPr lang="en-US" sz="2800" dirty="0"/>
              <a:t>{</a:t>
            </a:r>
            <a:r>
              <a:rPr lang="en-US" sz="2800" dirty="0" err="1"/>
              <a:t>Ssn</a:t>
            </a:r>
            <a:r>
              <a:rPr lang="en-US" sz="2800" dirty="0"/>
              <a:t>, Name, Age</a:t>
            </a:r>
            <a:r>
              <a:rPr lang="en-US" sz="2800" dirty="0" smtClean="0"/>
              <a:t>} is a </a:t>
            </a:r>
            <a:r>
              <a:rPr lang="en-US" sz="2800" dirty="0" err="1" smtClean="0"/>
              <a:t>superkey</a:t>
            </a:r>
            <a:r>
              <a:rPr lang="en-US" sz="2800" dirty="0" smtClean="0"/>
              <a:t> for relation Student</a:t>
            </a:r>
            <a:endParaRPr lang="en-US" sz="2800" dirty="0">
              <a:latin typeface="+mn-lt"/>
              <a:cs typeface="+mn-cs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latin typeface="+mn-lt"/>
                <a:cs typeface="+mn-cs"/>
              </a:rPr>
              <a:t> </a:t>
            </a:r>
            <a:r>
              <a:rPr lang="en-US" sz="2800" dirty="0">
                <a:latin typeface="+mn-lt"/>
                <a:cs typeface="+mn-cs"/>
              </a:rPr>
              <a:t>Every </a:t>
            </a:r>
            <a:r>
              <a:rPr lang="en-US" sz="2800" dirty="0">
                <a:latin typeface="+mn-lt"/>
                <a:cs typeface="+mn-cs"/>
              </a:rPr>
              <a:t>relation has at least one </a:t>
            </a:r>
            <a:r>
              <a:rPr lang="en-US" sz="2800" dirty="0" smtClean="0">
                <a:latin typeface="+mn-lt"/>
                <a:cs typeface="+mn-cs"/>
              </a:rPr>
              <a:t>default </a:t>
            </a:r>
            <a:r>
              <a:rPr lang="en-US" sz="2800" dirty="0" err="1" smtClean="0">
                <a:latin typeface="+mn-lt"/>
                <a:cs typeface="+mn-cs"/>
              </a:rPr>
              <a:t>superkey</a:t>
            </a:r>
            <a:r>
              <a:rPr lang="en-US" sz="2800" dirty="0" smtClean="0">
                <a:latin typeface="+mn-lt"/>
                <a:cs typeface="+mn-cs"/>
              </a:rPr>
              <a:t>—the </a:t>
            </a:r>
            <a:r>
              <a:rPr lang="en-US" sz="2800" dirty="0">
                <a:latin typeface="+mn-lt"/>
                <a:cs typeface="+mn-cs"/>
              </a:rPr>
              <a:t>set of all its attributes</a:t>
            </a:r>
            <a:endParaRPr lang="en-US" sz="2800" dirty="0">
              <a:latin typeface="+mn-lt"/>
              <a:cs typeface="+mn-cs"/>
            </a:endParaRPr>
          </a:p>
          <a:p>
            <a:r>
              <a:rPr lang="en-US" sz="2800" i="1" dirty="0" smtClean="0"/>
              <a:t>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Constraints…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1828800"/>
            <a:ext cx="89154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  <a:cs typeface="+mn-cs"/>
              </a:rPr>
              <a:t>A </a:t>
            </a:r>
            <a:r>
              <a:rPr lang="en-US" sz="2800" b="1" dirty="0">
                <a:latin typeface="+mn-lt"/>
                <a:cs typeface="+mn-cs"/>
              </a:rPr>
              <a:t>key</a:t>
            </a:r>
            <a:r>
              <a:rPr lang="en-US" sz="2800" dirty="0">
                <a:latin typeface="+mn-lt"/>
                <a:cs typeface="+mn-cs"/>
              </a:rPr>
              <a:t> K of a relation schema R is a </a:t>
            </a:r>
            <a:r>
              <a:rPr lang="en-US" sz="2800" dirty="0" err="1">
                <a:latin typeface="+mn-lt"/>
                <a:cs typeface="+mn-cs"/>
              </a:rPr>
              <a:t>superkey</a:t>
            </a:r>
            <a:r>
              <a:rPr lang="en-US" sz="2800" dirty="0">
                <a:latin typeface="+mn-lt"/>
                <a:cs typeface="+mn-cs"/>
              </a:rPr>
              <a:t> of R with the additional property that </a:t>
            </a:r>
            <a:r>
              <a:rPr lang="en-US" sz="2800" dirty="0" smtClean="0">
                <a:latin typeface="+mn-lt"/>
                <a:cs typeface="+mn-cs"/>
              </a:rPr>
              <a:t>removing any </a:t>
            </a:r>
            <a:r>
              <a:rPr lang="en-US" sz="2800" dirty="0">
                <a:latin typeface="+mn-lt"/>
                <a:cs typeface="+mn-cs"/>
              </a:rPr>
              <a:t>attribute A from K leaves a set of attributes </a:t>
            </a:r>
            <a:r>
              <a:rPr lang="en-US" sz="2800" dirty="0" smtClean="0">
                <a:latin typeface="+mn-lt"/>
                <a:cs typeface="+mn-cs"/>
              </a:rPr>
              <a:t>K’ </a:t>
            </a:r>
            <a:r>
              <a:rPr lang="en-US" sz="2800" dirty="0">
                <a:latin typeface="+mn-lt"/>
                <a:cs typeface="+mn-cs"/>
              </a:rPr>
              <a:t>that is not a </a:t>
            </a:r>
            <a:r>
              <a:rPr lang="en-US" sz="2800" dirty="0" err="1">
                <a:latin typeface="+mn-lt"/>
                <a:cs typeface="+mn-cs"/>
              </a:rPr>
              <a:t>superkey</a:t>
            </a:r>
            <a:r>
              <a:rPr lang="en-US" sz="2800" dirty="0">
                <a:latin typeface="+mn-lt"/>
                <a:cs typeface="+mn-cs"/>
              </a:rPr>
              <a:t> of R </a:t>
            </a:r>
            <a:r>
              <a:rPr lang="en-US" sz="2800" dirty="0" smtClean="0">
                <a:latin typeface="+mn-lt"/>
                <a:cs typeface="+mn-cs"/>
              </a:rPr>
              <a:t>any </a:t>
            </a:r>
            <a:r>
              <a:rPr lang="en-US" sz="2800" dirty="0" smtClean="0"/>
              <a:t>more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u="sng" dirty="0" smtClean="0">
                <a:latin typeface="+mn-lt"/>
                <a:cs typeface="+mn-cs"/>
              </a:rPr>
              <a:t>Example:</a:t>
            </a:r>
            <a:r>
              <a:rPr lang="en-US" sz="2800" dirty="0" smtClean="0">
                <a:latin typeface="+mn-lt"/>
                <a:cs typeface="+mn-cs"/>
              </a:rPr>
              <a:t> </a:t>
            </a:r>
          </a:p>
          <a:p>
            <a:r>
              <a:rPr lang="en-US" sz="2800" dirty="0">
                <a:latin typeface="+mn-lt"/>
                <a:cs typeface="+mn-cs"/>
              </a:rPr>
              <a:t>	</a:t>
            </a:r>
            <a:r>
              <a:rPr lang="en-US" sz="2800" dirty="0" err="1" smtClean="0"/>
              <a:t>superkey</a:t>
            </a:r>
            <a:r>
              <a:rPr lang="en-US" sz="2800" dirty="0" smtClean="0"/>
              <a:t> </a:t>
            </a:r>
            <a:r>
              <a:rPr lang="en-US" sz="2800" dirty="0"/>
              <a:t>{</a:t>
            </a:r>
            <a:r>
              <a:rPr lang="en-US" sz="2800" dirty="0" err="1"/>
              <a:t>Ssn</a:t>
            </a:r>
            <a:r>
              <a:rPr lang="en-US" sz="2800" dirty="0"/>
              <a:t>, Name, Age} is not a </a:t>
            </a:r>
            <a:r>
              <a:rPr lang="en-US" sz="2800" dirty="0" smtClean="0"/>
              <a:t>key </a:t>
            </a:r>
            <a:r>
              <a:rPr lang="en-US" sz="2800" dirty="0"/>
              <a:t>of </a:t>
            </a:r>
            <a:r>
              <a:rPr lang="en-US" sz="2800" dirty="0" smtClean="0"/>
              <a:t>	Student </a:t>
            </a:r>
            <a:r>
              <a:rPr lang="en-US" sz="2800" dirty="0"/>
              <a:t>because removing Name or </a:t>
            </a:r>
            <a:r>
              <a:rPr lang="en-US" sz="2800" dirty="0" smtClean="0"/>
              <a:t>Age or both 	from </a:t>
            </a:r>
            <a:r>
              <a:rPr lang="en-US" sz="2800" dirty="0"/>
              <a:t>the set still leaves us with a </a:t>
            </a:r>
            <a:r>
              <a:rPr lang="en-US" sz="2800" dirty="0" err="1" smtClean="0"/>
              <a:t>superkey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n-lt"/>
                <a:cs typeface="+mn-cs"/>
              </a:rPr>
              <a:t>	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/>
              <a:t>The </a:t>
            </a:r>
            <a:r>
              <a:rPr lang="en-US" sz="2800" dirty="0"/>
              <a:t>attribute set {</a:t>
            </a:r>
            <a:r>
              <a:rPr lang="en-US" sz="2800" dirty="0" err="1"/>
              <a:t>Ssn</a:t>
            </a:r>
            <a:r>
              <a:rPr lang="en-US" sz="2800" dirty="0"/>
              <a:t>} is a key of </a:t>
            </a:r>
            <a:r>
              <a:rPr lang="en-US" sz="2800" dirty="0" smtClean="0"/>
              <a:t>Student</a:t>
            </a:r>
            <a:endParaRPr lang="en-US" sz="2800" dirty="0"/>
          </a:p>
          <a:p>
            <a:pPr marL="344488" indent="-344488"/>
            <a:r>
              <a:rPr lang="en-US" sz="2800" dirty="0"/>
              <a:t> </a:t>
            </a:r>
            <a:r>
              <a:rPr lang="en-US" sz="2800" dirty="0" smtClean="0"/>
              <a:t>   because </a:t>
            </a:r>
            <a:r>
              <a:rPr lang="en-US" sz="2800" dirty="0"/>
              <a:t>no two student tuples can have the same  </a:t>
            </a:r>
            <a:r>
              <a:rPr lang="en-US" sz="2800" dirty="0" smtClean="0"/>
              <a:t>   value </a:t>
            </a:r>
            <a:r>
              <a:rPr lang="en-US" sz="2800" dirty="0"/>
              <a:t>for </a:t>
            </a:r>
            <a:r>
              <a:rPr lang="en-US" sz="2800" dirty="0" err="1"/>
              <a:t>Ssn</a:t>
            </a:r>
            <a:endParaRPr lang="en-US" sz="2800" dirty="0" smtClean="0">
              <a:latin typeface="+mn-lt"/>
              <a:cs typeface="+mn-cs"/>
            </a:endParaRPr>
          </a:p>
          <a:p>
            <a:r>
              <a:rPr lang="en-US" sz="2800" i="1" dirty="0" smtClean="0"/>
              <a:t>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Constraints…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1828800"/>
            <a:ext cx="89154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/>
              <a:t>A relation schema may have more than one key. In this case, each of the keys is called a </a:t>
            </a:r>
            <a:r>
              <a:rPr lang="en-US" sz="2800" b="1" dirty="0" smtClean="0"/>
              <a:t>candidate key</a:t>
            </a:r>
            <a:r>
              <a:rPr lang="en-US" sz="2800" i="1" dirty="0" smtClean="0"/>
              <a:t>. </a:t>
            </a:r>
          </a:p>
          <a:p>
            <a:r>
              <a:rPr lang="en-US" sz="2800" u="sng" dirty="0" smtClean="0"/>
              <a:t>Example:</a:t>
            </a:r>
            <a:r>
              <a:rPr lang="en-US" sz="2800" dirty="0" smtClean="0"/>
              <a:t> The </a:t>
            </a:r>
            <a:r>
              <a:rPr lang="en-US" sz="2800" dirty="0"/>
              <a:t>CAR relation </a:t>
            </a:r>
            <a:r>
              <a:rPr lang="en-US" sz="2800" dirty="0" smtClean="0"/>
              <a:t>can have two candidate </a:t>
            </a:r>
            <a:r>
              <a:rPr lang="en-US" sz="2800" dirty="0"/>
              <a:t>keys: </a:t>
            </a:r>
            <a:r>
              <a:rPr lang="en-US" sz="2800" dirty="0" err="1"/>
              <a:t>License_number</a:t>
            </a:r>
            <a:r>
              <a:rPr lang="en-US" sz="2800" dirty="0"/>
              <a:t> and </a:t>
            </a:r>
            <a:r>
              <a:rPr lang="en-US" sz="2800" dirty="0" err="1"/>
              <a:t>Engine_serial_number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i="1" dirty="0">
                <a:latin typeface="+mn-lt"/>
                <a:cs typeface="+mn-cs"/>
              </a:rPr>
              <a:t> </a:t>
            </a:r>
            <a:r>
              <a:rPr lang="en-US" sz="2800" dirty="0"/>
              <a:t>To </a:t>
            </a:r>
            <a:r>
              <a:rPr lang="en-US" sz="2800" dirty="0" smtClean="0"/>
              <a:t>designate one </a:t>
            </a:r>
            <a:r>
              <a:rPr lang="en-US" sz="2800" dirty="0"/>
              <a:t>of the candidate keys to identify </a:t>
            </a:r>
            <a:r>
              <a:rPr lang="en-US" sz="2800" dirty="0" smtClean="0"/>
              <a:t>tuples uniquely </a:t>
            </a:r>
            <a:r>
              <a:rPr lang="en-US" sz="2800" dirty="0"/>
              <a:t>in the relation </a:t>
            </a:r>
            <a:r>
              <a:rPr lang="en-US" sz="2800" dirty="0" smtClean="0"/>
              <a:t>is called as </a:t>
            </a:r>
            <a:r>
              <a:rPr lang="en-US" sz="2800" dirty="0"/>
              <a:t>the </a:t>
            </a:r>
            <a:r>
              <a:rPr lang="en-US" sz="2800" b="1" dirty="0"/>
              <a:t>primary key </a:t>
            </a:r>
            <a:r>
              <a:rPr lang="en-US" sz="2800" dirty="0"/>
              <a:t>of the relation. </a:t>
            </a:r>
            <a:endParaRPr lang="en-US" sz="280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/>
              <a:t> </a:t>
            </a:r>
            <a:r>
              <a:rPr lang="en-US" sz="2800" dirty="0" smtClean="0"/>
              <a:t>The attribute(s) which form the  primary key is/are underlined  in a relation i.e. </a:t>
            </a:r>
            <a:r>
              <a:rPr lang="en-US" sz="2800" u="sng" dirty="0" err="1" smtClean="0"/>
              <a:t>License_number</a:t>
            </a:r>
            <a:r>
              <a:rPr lang="en-US" sz="2800" u="sng" dirty="0" smtClean="0"/>
              <a:t> </a:t>
            </a:r>
            <a:r>
              <a:rPr lang="en-US" sz="2800" dirty="0" smtClean="0"/>
              <a:t>in car relation</a:t>
            </a:r>
            <a:endParaRPr lang="en-US" sz="28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a Constraint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general convention used for naming constraints is</a:t>
            </a:r>
            <a:endParaRPr lang="en-US" b="1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i="1" smtClean="0"/>
              <a:t>		</a:t>
            </a:r>
            <a:r>
              <a:rPr lang="en-US" sz="1800" b="1" i="1" smtClean="0"/>
              <a:t>&lt;table name&gt;_&lt;column name&gt;_&lt;constraint type&gt;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table name</a:t>
            </a:r>
            <a:r>
              <a:rPr lang="en-US" sz="2400" smtClean="0"/>
              <a:t> is the name of the table where the constraint is being defined,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column name</a:t>
            </a:r>
            <a:r>
              <a:rPr lang="en-US" sz="2400" smtClean="0"/>
              <a:t> is the name of the column to which the constraint applies,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and </a:t>
            </a:r>
            <a:r>
              <a:rPr lang="en-US" sz="2400" i="1" smtClean="0"/>
              <a:t>constraint type</a:t>
            </a:r>
            <a:r>
              <a:rPr lang="en-US" sz="2400" smtClean="0"/>
              <a:t> is an abbreviation used to identify the constraint’s type.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a Constraint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For example, a constraint name </a:t>
            </a:r>
            <a:r>
              <a:rPr lang="en-US" i="1" smtClean="0"/>
              <a:t>emp_deptno_fk</a:t>
            </a:r>
            <a:r>
              <a:rPr lang="en-US" smtClean="0"/>
              <a:t> refers to: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constraint in table EMP on column DeptNo of type foreign key. A constraint name </a:t>
            </a:r>
            <a:r>
              <a:rPr lang="en-US" i="1" smtClean="0"/>
              <a:t>dept_deptno_pk</a:t>
            </a:r>
            <a:r>
              <a:rPr lang="en-US" smtClean="0"/>
              <a:t> is for a primary key constraint in table DEPT on column DeptNo.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Popular Constraint abbreviations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		pk</a:t>
            </a:r>
          </a:p>
          <a:p>
            <a:pPr eaLnBrk="1" hangingPunct="1"/>
            <a:r>
              <a:rPr lang="en-US" smtClean="0"/>
              <a:t>Foreign Key		fk</a:t>
            </a:r>
          </a:p>
          <a:p>
            <a:pPr eaLnBrk="1" hangingPunct="1"/>
            <a:r>
              <a:rPr lang="en-US" smtClean="0"/>
              <a:t>Unique			uk</a:t>
            </a:r>
          </a:p>
          <a:p>
            <a:pPr eaLnBrk="1" hangingPunct="1"/>
            <a:r>
              <a:rPr lang="en-US" smtClean="0"/>
              <a:t>Check			ck</a:t>
            </a:r>
          </a:p>
          <a:p>
            <a:pPr eaLnBrk="1" hangingPunct="1"/>
            <a:r>
              <a:rPr lang="en-US" smtClean="0"/>
              <a:t>Not Null			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B4AAE1-8A61-4A2A-B805-6B944B83B6DB}"/>
</file>

<file path=customXml/itemProps2.xml><?xml version="1.0" encoding="utf-8"?>
<ds:datastoreItem xmlns:ds="http://schemas.openxmlformats.org/officeDocument/2006/customXml" ds:itemID="{78AFBC0B-51C1-4150-AAB6-9803DC0FC54C}"/>
</file>

<file path=customXml/itemProps3.xml><?xml version="1.0" encoding="utf-8"?>
<ds:datastoreItem xmlns:ds="http://schemas.openxmlformats.org/officeDocument/2006/customXml" ds:itemID="{977D1200-1E71-42B1-BF3A-3E4A376CC8E6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765</TotalTime>
  <Words>891</Words>
  <Application>Microsoft Office PowerPoint</Application>
  <PresentationFormat>On-screen Show (4:3)</PresentationFormat>
  <Paragraphs>224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Tahoma</vt:lpstr>
      <vt:lpstr>Arial</vt:lpstr>
      <vt:lpstr>Wingdings</vt:lpstr>
      <vt:lpstr>Calibri</vt:lpstr>
      <vt:lpstr>Courier New</vt:lpstr>
      <vt:lpstr>Times New Roman</vt:lpstr>
      <vt:lpstr>Symbol</vt:lpstr>
      <vt:lpstr>Blends</vt:lpstr>
      <vt:lpstr>Oracle Data Constraints</vt:lpstr>
      <vt:lpstr>Lecture Outcomes</vt:lpstr>
      <vt:lpstr>Types of Constraints</vt:lpstr>
      <vt:lpstr>Key Constraints</vt:lpstr>
      <vt:lpstr>Slide 5</vt:lpstr>
      <vt:lpstr>Slide 6</vt:lpstr>
      <vt:lpstr>Naming a Constraint</vt:lpstr>
      <vt:lpstr>Naming a Constraint</vt:lpstr>
      <vt:lpstr>Popular Constraint abbreviations</vt:lpstr>
      <vt:lpstr>Defining a Constraint</vt:lpstr>
      <vt:lpstr>Column level</vt:lpstr>
      <vt:lpstr>Table level</vt:lpstr>
      <vt:lpstr>The Primary Key Constraint</vt:lpstr>
      <vt:lpstr>The Primary Key Constraint</vt:lpstr>
      <vt:lpstr>The FOREIGN KEY Constraint</vt:lpstr>
      <vt:lpstr>The FOREIGN KEY Constraint</vt:lpstr>
      <vt:lpstr>The FOREIGN KEY Constraint</vt:lpstr>
      <vt:lpstr>The NOT NULL Constraint</vt:lpstr>
      <vt:lpstr>The UNIQUE Constraint</vt:lpstr>
      <vt:lpstr>The CHECK Constraint</vt:lpstr>
      <vt:lpstr>CREATING AN ORACLE TABLE</vt:lpstr>
      <vt:lpstr>Create Table example</vt:lpstr>
      <vt:lpstr>Adding a Constraint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Chen</dc:creator>
  <cp:lastModifiedBy>mrs</cp:lastModifiedBy>
  <cp:revision>54</cp:revision>
  <cp:lastPrinted>1601-01-01T00:00:00Z</cp:lastPrinted>
  <dcterms:created xsi:type="dcterms:W3CDTF">2008-08-24T20:51:27Z</dcterms:created>
  <dcterms:modified xsi:type="dcterms:W3CDTF">2016-01-26T19:11:54Z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0x01010074F29FC23D62A8478C800C94D4E929C7</vt:lpwstr>
  </property>
</Properties>
</file>