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87F55-8B1A-41F4-8A8B-134FF497E4C2}" v="14" dt="2021-09-08T07:58:17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Rathod" userId="S::pankaj.rathod@sbmp.ac.in::3b61e17a-62f0-46b9-89d4-3338a073609f" providerId="AD" clId="Web-{E0B87F55-8B1A-41F4-8A8B-134FF497E4C2}"/>
    <pc:docChg chg="modSld">
      <pc:chgData name="Pankaj Rathod" userId="S::pankaj.rathod@sbmp.ac.in::3b61e17a-62f0-46b9-89d4-3338a073609f" providerId="AD" clId="Web-{E0B87F55-8B1A-41F4-8A8B-134FF497E4C2}" dt="2021-09-08T07:58:17.685" v="6" actId="20577"/>
      <pc:docMkLst>
        <pc:docMk/>
      </pc:docMkLst>
      <pc:sldChg chg="modSp">
        <pc:chgData name="Pankaj Rathod" userId="S::pankaj.rathod@sbmp.ac.in::3b61e17a-62f0-46b9-89d4-3338a073609f" providerId="AD" clId="Web-{E0B87F55-8B1A-41F4-8A8B-134FF497E4C2}" dt="2021-09-08T07:58:17.685" v="6" actId="20577"/>
        <pc:sldMkLst>
          <pc:docMk/>
          <pc:sldMk cId="3884689690" sldId="262"/>
        </pc:sldMkLst>
        <pc:spChg chg="mod">
          <ac:chgData name="Pankaj Rathod" userId="S::pankaj.rathod@sbmp.ac.in::3b61e17a-62f0-46b9-89d4-3338a073609f" providerId="AD" clId="Web-{E0B87F55-8B1A-41F4-8A8B-134FF497E4C2}" dt="2021-09-08T07:58:17.685" v="6" actId="20577"/>
          <ac:spMkLst>
            <pc:docMk/>
            <pc:sldMk cId="3884689690" sldId="26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7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0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7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5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24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4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8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1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4FA8-6B64-45AE-84A9-5E68838D9A8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70F8-094F-4673-80F1-8B1EBDF4B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0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Date string and Numeric functions:</a:t>
            </a:r>
          </a:p>
        </p:txBody>
      </p:sp>
    </p:spTree>
    <p:extLst>
      <p:ext uri="{BB962C8B-B14F-4D97-AF65-F5344CB8AC3E}">
        <p14:creationId xmlns:p14="http://schemas.microsoft.com/office/powerpoint/2010/main" val="37008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DUAL table?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DUAL is special one row, one column table present by default in all Oracle databases.</a:t>
            </a:r>
          </a:p>
          <a:p>
            <a:r>
              <a:rPr lang="en-IN" dirty="0"/>
              <a:t>The owner of DUAL is SYS (SYS owns the data dictionary, therefore DUAL is part of the data dictionary.) but DUAL can be accessed by every user.</a:t>
            </a:r>
          </a:p>
          <a:p>
            <a:r>
              <a:rPr lang="en-IN" dirty="0"/>
              <a:t>The table has a single VARCHAR2(1) column called DUMMY that has a value of 'X'. MySQL allows DUAL to be specified as a table in queries that do not need data from any tables.</a:t>
            </a:r>
          </a:p>
        </p:txBody>
      </p:sp>
    </p:spTree>
    <p:extLst>
      <p:ext uri="{BB962C8B-B14F-4D97-AF65-F5344CB8AC3E}">
        <p14:creationId xmlns:p14="http://schemas.microsoft.com/office/powerpoint/2010/main" val="201259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127" y="362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i="0" dirty="0">
                <a:effectLst/>
                <a:latin typeface="Helvetica" panose="020B0604020202020204" pitchFamily="34" charset="0"/>
              </a:rPr>
              <a:t>The following command displays the structure of DUAL table 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67408" y="130123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DUAL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69818" y="2132865"/>
            <a:ext cx="6096000" cy="13661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            Null?   Type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 ------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DUMMY                        VARCHAR2(1)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9037" y="3961307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IN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following command displays the content of the DUAL table 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4954" y="5195813"/>
            <a:ext cx="152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DUMMY</a:t>
            </a:r>
          </a:p>
          <a:p>
            <a:r>
              <a:rPr lang="en-IN" dirty="0"/>
              <a:t>-------------------</a:t>
            </a:r>
          </a:p>
          <a:p>
            <a:r>
              <a:rPr lang="en-IN" dirty="0"/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3718" y="4622907"/>
            <a:ext cx="319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Select * from dual;</a:t>
            </a:r>
          </a:p>
        </p:txBody>
      </p:sp>
    </p:spTree>
    <p:extLst>
      <p:ext uri="{BB962C8B-B14F-4D97-AF65-F5344CB8AC3E}">
        <p14:creationId xmlns:p14="http://schemas.microsoft.com/office/powerpoint/2010/main" val="319015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5518" y="345018"/>
            <a:ext cx="871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Helvetica" panose="020B0604020202020204" pitchFamily="34" charset="0"/>
              </a:rPr>
              <a:t>The following command displays the number of rows of DUAL table 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41001" y="78643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COUNT(*) FROM DUAL;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0359" y="116392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Output: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11609" y="1492740"/>
            <a:ext cx="1575827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COUNT(*)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3041" y="2681408"/>
            <a:ext cx="8714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Helvetica" panose="020B0604020202020204" pitchFamily="34" charset="0"/>
              </a:rPr>
              <a:t>The following command displays the string and numeric value from the DUAL table 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18145" y="3424552"/>
            <a:ext cx="4398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 'ABCDEF12345' FROM DUAL;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8145" y="529247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 123792.52 FROM DUAL;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3931" y="381514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Output: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855938" y="4184474"/>
            <a:ext cx="3006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‘ABCDEF1234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ABCDEF12345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153931" y="570719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Output: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095214" y="5943600"/>
            <a:ext cx="276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123792.52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123792.52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19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4247" y="58426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DUAL 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873827" y="1161444"/>
            <a:ext cx="249035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SYSDATE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11-DEC-10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9653" y="2142867"/>
            <a:ext cx="9992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You can also check the arithmetic calculation from the DUAL table using the following statement 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38802" y="2631270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15+10-5*5/5 FROM DUAL;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873827" y="3332141"/>
            <a:ext cx="1701107" cy="9766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15+10-5*5/5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0272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54" y="27016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String functions: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830226"/>
            <a:ext cx="85378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Lower():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LOWER() function converts a string to lower-case.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select lower(‘  ’) from dual;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u="sng" dirty="0">
                <a:solidFill>
                  <a:srgbClr val="000000"/>
                </a:solidFill>
                <a:latin typeface="Verdana" panose="020B0604030504040204" pitchFamily="34" charset="0"/>
              </a:rPr>
              <a:t>Upper():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Convert the text to upper-case</a:t>
            </a:r>
            <a:r>
              <a:rPr lang="en-IN" dirty="0"/>
              <a:t>: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select Upper(‘  ’) from dual;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u="sng" dirty="0">
                <a:solidFill>
                  <a:srgbClr val="000000"/>
                </a:solidFill>
                <a:latin typeface="Verdana" panose="020B0604030504040204" pitchFamily="34" charset="0"/>
              </a:rPr>
              <a:t>SUBSTRING():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Extract a substring from a string: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select </a:t>
            </a: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substr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('SQL Tutorial', 1, 3) from dual;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Output: </a:t>
            </a:r>
            <a:r>
              <a:rPr lang="en-IN" dirty="0">
                <a:solidFill>
                  <a:srgbClr val="00B050"/>
                </a:solidFill>
              </a:rPr>
              <a:t>SQL</a:t>
            </a:r>
          </a:p>
          <a:p>
            <a:endParaRPr lang="en-IN" dirty="0">
              <a:solidFill>
                <a:srgbClr val="00B050"/>
              </a:solidFill>
              <a:latin typeface="Verdana" panose="020B0604030504040204" pitchFamily="34" charset="0"/>
            </a:endParaRPr>
          </a:p>
          <a:p>
            <a:r>
              <a:rPr lang="en-IN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Initcap</a:t>
            </a:r>
            <a:r>
              <a:rPr lang="en-IN" u="sng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It makes the first alphabet of the string to capital</a:t>
            </a:r>
          </a:p>
          <a:p>
            <a:r>
              <a:rPr lang="en-IN" dirty="0">
                <a:solidFill>
                  <a:srgbClr val="00B050"/>
                </a:solidFill>
                <a:latin typeface="Verdana" panose="020B0604030504040204" pitchFamily="34" charset="0"/>
              </a:rPr>
              <a:t>	 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select </a:t>
            </a: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initcap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('</a:t>
            </a: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sQL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 tutorial') from dual;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Output:</a:t>
            </a:r>
          </a:p>
          <a:p>
            <a:r>
              <a:rPr lang="en-IN" dirty="0">
                <a:solidFill>
                  <a:srgbClr val="00B050"/>
                </a:solidFill>
              </a:rPr>
              <a:t>INITCAP('SQL</a:t>
            </a:r>
          </a:p>
          <a:p>
            <a:r>
              <a:rPr lang="en-IN" dirty="0">
                <a:solidFill>
                  <a:srgbClr val="00B050"/>
                </a:solidFill>
              </a:rPr>
              <a:t>------------</a:t>
            </a:r>
          </a:p>
          <a:p>
            <a:r>
              <a:rPr lang="en-IN" dirty="0" err="1">
                <a:solidFill>
                  <a:srgbClr val="00B050"/>
                </a:solidFill>
              </a:rPr>
              <a:t>Sql</a:t>
            </a:r>
            <a:r>
              <a:rPr lang="en-IN" dirty="0">
                <a:solidFill>
                  <a:srgbClr val="00B050"/>
                </a:solidFill>
              </a:rPr>
              <a:t> Tutorial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99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9285" y="85498"/>
            <a:ext cx="8535888" cy="59093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u="sng" dirty="0">
                <a:solidFill>
                  <a:srgbClr val="000000"/>
                </a:solidFill>
                <a:latin typeface="Verdana"/>
                <a:ea typeface="Verdana"/>
              </a:rPr>
              <a:t>Length</a:t>
            </a:r>
            <a:r>
              <a:rPr lang="en-IN" b="0" i="0" u="sng" dirty="0">
                <a:solidFill>
                  <a:srgbClr val="000000"/>
                </a:solidFill>
                <a:effectLst/>
                <a:latin typeface="Verdana"/>
                <a:ea typeface="Verdana"/>
              </a:rPr>
              <a:t>()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length of a string</a:t>
            </a:r>
          </a:p>
          <a:p>
            <a:r>
              <a:rPr lang="en-IN" dirty="0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lang="en-IN" dirty="0">
                <a:solidFill>
                  <a:srgbClr val="FF0000"/>
                </a:solidFill>
                <a:latin typeface="Verdana"/>
                <a:ea typeface="Verdana"/>
              </a:rPr>
              <a:t>SELECT LENGTH('W3Schools.com') from dual;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Output</a:t>
            </a:r>
          </a:p>
          <a:p>
            <a:r>
              <a:rPr lang="en-IN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Ltrim</a:t>
            </a:r>
            <a:r>
              <a:rPr lang="en-IN" u="sng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</a:p>
          <a:p>
            <a:r>
              <a:rPr lang="en-IN" dirty="0"/>
              <a:t>Removes leading spaces from a string from left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select </a:t>
            </a: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ltrim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(‘    SQL’) from dual;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Rtrim</a:t>
            </a:r>
            <a:r>
              <a:rPr lang="en-IN" u="sng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</a:p>
          <a:p>
            <a:r>
              <a:rPr lang="en-IN" dirty="0"/>
              <a:t>Remove trailing spaces from a string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select </a:t>
            </a: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ltrim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(‘SQL   ’) from dual;</a:t>
            </a:r>
          </a:p>
          <a:p>
            <a:r>
              <a:rPr lang="en-IN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Lpad</a:t>
            </a:r>
            <a:r>
              <a:rPr lang="en-IN" u="sng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It is used for left padding with the character specified.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select </a:t>
            </a: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lpad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('page 1',10,'*') from dual;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Rpad</a:t>
            </a:r>
            <a:r>
              <a:rPr lang="en-IN" u="sng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It is used for left padding with the character specified.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select </a:t>
            </a: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rpad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('page 1',10,'*') from dual;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8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537" y="353291"/>
            <a:ext cx="74686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Numeric Functions:</a:t>
            </a:r>
          </a:p>
          <a:p>
            <a:endParaRPr lang="en-IN" b="1" dirty="0"/>
          </a:p>
          <a:p>
            <a:r>
              <a:rPr lang="en-IN" dirty="0"/>
              <a:t>Power(</a:t>
            </a:r>
            <a:r>
              <a:rPr lang="en-IN" dirty="0" err="1"/>
              <a:t>m,n</a:t>
            </a:r>
            <a:r>
              <a:rPr lang="en-IN" dirty="0"/>
              <a:t>):</a:t>
            </a:r>
          </a:p>
          <a:p>
            <a:r>
              <a:rPr lang="en-IN" dirty="0"/>
              <a:t>	It is used to perform a power operation specified with the numbers.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select power(</a:t>
            </a:r>
            <a:r>
              <a:rPr lang="en-IN" dirty="0" err="1">
                <a:solidFill>
                  <a:srgbClr val="FF0000"/>
                </a:solidFill>
              </a:rPr>
              <a:t>m,n</a:t>
            </a:r>
            <a:r>
              <a:rPr lang="en-IN" dirty="0">
                <a:solidFill>
                  <a:srgbClr val="FF0000"/>
                </a:solidFill>
              </a:rPr>
              <a:t>)from dual;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/>
              <a:t>Sqrt</a:t>
            </a:r>
            <a:r>
              <a:rPr lang="en-IN" dirty="0"/>
              <a:t>():</a:t>
            </a:r>
          </a:p>
          <a:p>
            <a:r>
              <a:rPr lang="en-IN" dirty="0"/>
              <a:t>	It is used to find the square root of a number.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select </a:t>
            </a:r>
            <a:r>
              <a:rPr lang="en-IN" dirty="0" err="1">
                <a:solidFill>
                  <a:srgbClr val="FF0000"/>
                </a:solidFill>
              </a:rPr>
              <a:t>sqrt</a:t>
            </a:r>
            <a:r>
              <a:rPr lang="en-IN" dirty="0">
                <a:solidFill>
                  <a:srgbClr val="FF0000"/>
                </a:solidFill>
              </a:rPr>
              <a:t>(n)from dual;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Abs():</a:t>
            </a:r>
          </a:p>
          <a:p>
            <a:r>
              <a:rPr lang="en-IN" dirty="0"/>
              <a:t>	It is used to find the square root of a number.</a:t>
            </a:r>
          </a:p>
          <a:p>
            <a:r>
              <a:rPr lang="en-IN" dirty="0"/>
              <a:t>	</a:t>
            </a:r>
            <a:r>
              <a:rPr lang="en-IN">
                <a:solidFill>
                  <a:srgbClr val="FF0000"/>
                </a:solidFill>
              </a:rPr>
              <a:t>select abs(-</a:t>
            </a:r>
            <a:r>
              <a:rPr lang="en-IN" dirty="0">
                <a:solidFill>
                  <a:srgbClr val="FF0000"/>
                </a:solidFill>
              </a:rPr>
              <a:t>n)from dual;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Round(</a:t>
            </a:r>
            <a:r>
              <a:rPr lang="en-IN" dirty="0" err="1"/>
              <a:t>m,n</a:t>
            </a:r>
            <a:r>
              <a:rPr lang="en-IN" dirty="0"/>
              <a:t>):</a:t>
            </a:r>
          </a:p>
          <a:p>
            <a:r>
              <a:rPr lang="en-IN" dirty="0"/>
              <a:t>	It is used to round the nm value to the nth decimal place.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select round(123.4567,2)from dual;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14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846" y="218209"/>
            <a:ext cx="412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Date Function: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0938" y="844034"/>
            <a:ext cx="3959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add_months</a:t>
            </a:r>
            <a:r>
              <a:rPr lang="en-IN" dirty="0"/>
              <a:t>():</a:t>
            </a:r>
          </a:p>
          <a:p>
            <a:r>
              <a:rPr lang="en-IN" dirty="0">
                <a:solidFill>
                  <a:srgbClr val="FF0000"/>
                </a:solidFill>
              </a:rPr>
              <a:t>select </a:t>
            </a:r>
            <a:r>
              <a:rPr lang="en-IN" dirty="0" err="1">
                <a:solidFill>
                  <a:srgbClr val="FF0000"/>
                </a:solidFill>
              </a:rPr>
              <a:t>add_months</a:t>
            </a:r>
            <a:r>
              <a:rPr lang="en-IN" dirty="0">
                <a:solidFill>
                  <a:srgbClr val="FF0000"/>
                </a:solidFill>
              </a:rPr>
              <a:t>(sysdate,4)from dual;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0938" y="2007816"/>
            <a:ext cx="41309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Last_day</a:t>
            </a:r>
            <a:r>
              <a:rPr lang="en-IN" dirty="0"/>
              <a:t>():</a:t>
            </a:r>
          </a:p>
          <a:p>
            <a:r>
              <a:rPr lang="en-IN" dirty="0">
                <a:solidFill>
                  <a:srgbClr val="FF0000"/>
                </a:solidFill>
              </a:rPr>
              <a:t>select </a:t>
            </a:r>
            <a:r>
              <a:rPr lang="en-IN" dirty="0" err="1">
                <a:solidFill>
                  <a:srgbClr val="FF0000"/>
                </a:solidFill>
              </a:rPr>
              <a:t>sysdate,last_day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sysdate</a:t>
            </a:r>
            <a:r>
              <a:rPr lang="en-IN" dirty="0">
                <a:solidFill>
                  <a:srgbClr val="FF0000"/>
                </a:solidFill>
              </a:rPr>
              <a:t>)from dual;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0938" y="3171598"/>
            <a:ext cx="5589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Months_between</a:t>
            </a:r>
            <a:r>
              <a:rPr lang="en-IN" dirty="0"/>
              <a:t>():</a:t>
            </a:r>
          </a:p>
          <a:p>
            <a:r>
              <a:rPr lang="en-IN" dirty="0">
                <a:solidFill>
                  <a:srgbClr val="FF0000"/>
                </a:solidFill>
              </a:rPr>
              <a:t>select </a:t>
            </a:r>
            <a:r>
              <a:rPr lang="en-IN" dirty="0" err="1">
                <a:solidFill>
                  <a:srgbClr val="FF0000"/>
                </a:solidFill>
              </a:rPr>
              <a:t>months_between</a:t>
            </a:r>
            <a:r>
              <a:rPr lang="en-IN" dirty="0">
                <a:solidFill>
                  <a:srgbClr val="FF0000"/>
                </a:solidFill>
              </a:rPr>
              <a:t>('26-sep-2018',sysdate)from dual;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0938" y="4532808"/>
            <a:ext cx="4517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Next_day</a:t>
            </a:r>
            <a:r>
              <a:rPr lang="en-IN" dirty="0"/>
              <a:t>(): </a:t>
            </a:r>
          </a:p>
          <a:p>
            <a:r>
              <a:rPr lang="en-IN" dirty="0">
                <a:solidFill>
                  <a:srgbClr val="FF0000"/>
                </a:solidFill>
              </a:rPr>
              <a:t>select </a:t>
            </a:r>
            <a:r>
              <a:rPr lang="en-IN" dirty="0" err="1">
                <a:solidFill>
                  <a:srgbClr val="FF0000"/>
                </a:solidFill>
              </a:rPr>
              <a:t>next_day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sysdate</a:t>
            </a:r>
            <a:r>
              <a:rPr lang="en-IN" dirty="0">
                <a:solidFill>
                  <a:srgbClr val="FF0000"/>
                </a:solidFill>
              </a:rPr>
              <a:t>,'</a:t>
            </a:r>
            <a:r>
              <a:rPr lang="en-IN" dirty="0" err="1">
                <a:solidFill>
                  <a:srgbClr val="FF0000"/>
                </a:solidFill>
              </a:rPr>
              <a:t>thursday</a:t>
            </a:r>
            <a:r>
              <a:rPr lang="en-IN" dirty="0">
                <a:solidFill>
                  <a:srgbClr val="FF0000"/>
                </a:solidFill>
              </a:rPr>
              <a:t>')from dual;</a:t>
            </a:r>
          </a:p>
        </p:txBody>
      </p:sp>
    </p:spTree>
    <p:extLst>
      <p:ext uri="{BB962C8B-B14F-4D97-AF65-F5344CB8AC3E}">
        <p14:creationId xmlns:p14="http://schemas.microsoft.com/office/powerpoint/2010/main" val="326278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000C51-602C-4340-92E1-7F1D1B8764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6E77B3-0FC6-4332-A895-4D398476A8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FDAF81-863F-4BFD-BD24-014E7EE36D9F}"/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296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Date string and Numeric functions:</vt:lpstr>
      <vt:lpstr>What is DUAL table?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string and Numeric functions:</dc:title>
  <dc:creator>Neha More</dc:creator>
  <cp:lastModifiedBy>Pankaj Rathod</cp:lastModifiedBy>
  <cp:revision>26</cp:revision>
  <dcterms:created xsi:type="dcterms:W3CDTF">2018-02-20T04:55:49Z</dcterms:created>
  <dcterms:modified xsi:type="dcterms:W3CDTF">2021-09-08T07:58:18Z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0x01010074F29FC23D62A8478C800C94D4E929C7</vt:lpwstr>
  </property>
</Properties>
</file>