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3"/>
  </p:notesMasterIdLst>
  <p:handoutMasterIdLst>
    <p:handoutMasterId r:id="rId24"/>
  </p:handoutMasterIdLst>
  <p:sldIdLst>
    <p:sldId id="275" r:id="rId5"/>
    <p:sldId id="293" r:id="rId6"/>
    <p:sldId id="316" r:id="rId7"/>
    <p:sldId id="317" r:id="rId8"/>
    <p:sldId id="318" r:id="rId9"/>
    <p:sldId id="319" r:id="rId10"/>
    <p:sldId id="295" r:id="rId11"/>
    <p:sldId id="312" r:id="rId12"/>
    <p:sldId id="313" r:id="rId13"/>
    <p:sldId id="314" r:id="rId14"/>
    <p:sldId id="315" r:id="rId15"/>
    <p:sldId id="300" r:id="rId16"/>
    <p:sldId id="321" r:id="rId17"/>
    <p:sldId id="322" r:id="rId18"/>
    <p:sldId id="323" r:id="rId19"/>
    <p:sldId id="325" r:id="rId20"/>
    <p:sldId id="326" r:id="rId21"/>
    <p:sldId id="324" r:id="rId22"/>
  </p:sldIdLst>
  <p:sldSz cx="9144000" cy="6858000" type="screen4x3"/>
  <p:notesSz cx="68580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270"/>
    <a:srgbClr val="2D57A3"/>
    <a:srgbClr val="FF3300"/>
    <a:srgbClr val="BD0773"/>
    <a:srgbClr val="0066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EEF73-B53A-41CE-964B-FE0F8B69CD56}" v="117" dt="2020-10-16T07:59:44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kaj Rathod" userId="S::pankaj.rathod@sbmp.ac.in::3b61e17a-62f0-46b9-89d4-3338a073609f" providerId="AD" clId="Web-{A75EEF73-B53A-41CE-964B-FE0F8B69CD56}"/>
    <pc:docChg chg="modSld">
      <pc:chgData name="Pankaj Rathod" userId="S::pankaj.rathod@sbmp.ac.in::3b61e17a-62f0-46b9-89d4-3338a073609f" providerId="AD" clId="Web-{A75EEF73-B53A-41CE-964B-FE0F8B69CD56}" dt="2020-10-16T07:59:44.893" v="116" actId="20577"/>
      <pc:docMkLst>
        <pc:docMk/>
      </pc:docMkLst>
      <pc:sldChg chg="modSp">
        <pc:chgData name="Pankaj Rathod" userId="S::pankaj.rathod@sbmp.ac.in::3b61e17a-62f0-46b9-89d4-3338a073609f" providerId="AD" clId="Web-{A75EEF73-B53A-41CE-964B-FE0F8B69CD56}" dt="2020-10-16T07:48:57.890" v="42" actId="20577"/>
        <pc:sldMkLst>
          <pc:docMk/>
          <pc:sldMk cId="0" sldId="316"/>
        </pc:sldMkLst>
        <pc:spChg chg="mod">
          <ac:chgData name="Pankaj Rathod" userId="S::pankaj.rathod@sbmp.ac.in::3b61e17a-62f0-46b9-89d4-3338a073609f" providerId="AD" clId="Web-{A75EEF73-B53A-41CE-964B-FE0F8B69CD56}" dt="2020-10-16T07:48:57.890" v="42" actId="20577"/>
          <ac:spMkLst>
            <pc:docMk/>
            <pc:sldMk cId="0" sldId="316"/>
            <ac:spMk id="33795" creationId="{00000000-0000-0000-0000-000000000000}"/>
          </ac:spMkLst>
        </pc:spChg>
      </pc:sldChg>
      <pc:sldChg chg="modSp">
        <pc:chgData name="Pankaj Rathod" userId="S::pankaj.rathod@sbmp.ac.in::3b61e17a-62f0-46b9-89d4-3338a073609f" providerId="AD" clId="Web-{A75EEF73-B53A-41CE-964B-FE0F8B69CD56}" dt="2020-10-16T07:54:08.633" v="55" actId="20577"/>
        <pc:sldMkLst>
          <pc:docMk/>
          <pc:sldMk cId="0" sldId="318"/>
        </pc:sldMkLst>
        <pc:spChg chg="mod">
          <ac:chgData name="Pankaj Rathod" userId="S::pankaj.rathod@sbmp.ac.in::3b61e17a-62f0-46b9-89d4-3338a073609f" providerId="AD" clId="Web-{A75EEF73-B53A-41CE-964B-FE0F8B69CD56}" dt="2020-10-16T07:54:08.633" v="55" actId="20577"/>
          <ac:spMkLst>
            <pc:docMk/>
            <pc:sldMk cId="0" sldId="318"/>
            <ac:spMk id="33795" creationId="{00000000-0000-0000-0000-000000000000}"/>
          </ac:spMkLst>
        </pc:spChg>
      </pc:sldChg>
      <pc:sldChg chg="modSp">
        <pc:chgData name="Pankaj Rathod" userId="S::pankaj.rathod@sbmp.ac.in::3b61e17a-62f0-46b9-89d4-3338a073609f" providerId="AD" clId="Web-{A75EEF73-B53A-41CE-964B-FE0F8B69CD56}" dt="2020-10-16T07:59:43.315" v="114" actId="20577"/>
        <pc:sldMkLst>
          <pc:docMk/>
          <pc:sldMk cId="0" sldId="319"/>
        </pc:sldMkLst>
        <pc:spChg chg="mod">
          <ac:chgData name="Pankaj Rathod" userId="S::pankaj.rathod@sbmp.ac.in::3b61e17a-62f0-46b9-89d4-3338a073609f" providerId="AD" clId="Web-{A75EEF73-B53A-41CE-964B-FE0F8B69CD56}" dt="2020-10-16T07:59:43.315" v="114" actId="20577"/>
          <ac:spMkLst>
            <pc:docMk/>
            <pc:sldMk cId="0" sldId="319"/>
            <ac:spMk id="3379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fld id="{3C2DB4A7-18CE-433E-B5BB-F2903ACB91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118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fld id="{AB277CAB-F9DD-4239-883C-6A5E569C3E44}" type="datetimeFigureOut">
              <a:rPr lang="en-US"/>
              <a:pPr>
                <a:defRPr/>
              </a:pPr>
              <a:t>10/16/2020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fld id="{8F52D4A4-F38F-47EA-BDF2-9AFD910B7C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41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7E9C4F-4109-4AC4-8459-D0F0BE068AED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1</a:t>
            </a:fld>
            <a:endParaRPr lang="en-GB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8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2B8E92-24B5-49B2-B6EE-4D448AB7D571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2</a:t>
            </a:fld>
            <a:endParaRPr lang="en-GB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13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72107B-5A89-4113-B2D6-697B6C48CAE1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7</a:t>
            </a:fld>
            <a:endParaRPr lang="en-GB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019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CD0CC3-F3DD-4A93-8F1C-05376E509DD0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8</a:t>
            </a:fld>
            <a:endParaRPr lang="en-GB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704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6D860F-64D2-4AE7-B5A4-DBD924BBA241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9</a:t>
            </a:fld>
            <a:endParaRPr lang="en-GB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251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621DA-D87E-49B3-8F60-298CCE17E9EE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10</a:t>
            </a:fld>
            <a:endParaRPr lang="en-GB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974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E89E99-91AF-4D79-98C5-EA7BDAEDB9E1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11</a:t>
            </a:fld>
            <a:endParaRPr lang="en-GB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62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0DBB45-D480-4009-806F-B88BDC70F5AF}" type="slidenum">
              <a:rPr lang="en-GB" smtClean="0">
                <a:latin typeface="Times New Roman" pitchFamily="18" charset="0"/>
                <a:ea typeface="ＭＳ Ｐゴシック" pitchFamily="28" charset="-128"/>
              </a:rPr>
              <a:pPr/>
              <a:t>12</a:t>
            </a:fld>
            <a:endParaRPr lang="en-GB">
              <a:latin typeface="Times New Roman" pitchFamily="18" charset="0"/>
              <a:ea typeface="ＭＳ Ｐゴシック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384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ECBEA21B-4673-4515-A2F8-976B4968F4F8}" type="datetimeFigureOut">
              <a:rPr lang="en-US" smtClean="0"/>
              <a:pPr>
                <a:defRPr/>
              </a:pPr>
              <a:t>10/16/2020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8BD816CD-6A68-4AFF-9B69-552A941647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1BD977-9EF5-489D-9B45-548BB9D28F8A}" type="datetimeFigureOut">
              <a:rPr lang="en-US" smtClean="0"/>
              <a:pPr>
                <a:defRPr/>
              </a:pPr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47B55-F1C3-465F-BCEC-A98E5FFAC6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35CF3C-B17D-499A-A222-5A1B9A6A20C5}" type="datetimeFigureOut">
              <a:rPr lang="en-US" smtClean="0"/>
              <a:pPr>
                <a:defRPr/>
              </a:pPr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CBA74-417D-42EA-A395-96F8BAF8B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88D447F3-A480-4669-A60D-EEBFCF4C6304}" type="datetimeFigureOut">
              <a:rPr lang="en-US" smtClean="0"/>
              <a:pPr>
                <a:defRPr/>
              </a:pPr>
              <a:t>10/16/2020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B90C9EA0-1889-40C4-8B71-3B27B394E5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0CEDB683-93B3-4AB7-8FF9-081ECBD100DF}" type="datetimeFigureOut">
              <a:rPr lang="en-US" smtClean="0"/>
              <a:pPr>
                <a:defRPr/>
              </a:pPr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A9AA0765-21ED-4523-96AB-CE05541C44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B13A65-3681-4238-9E98-A1EE8F88C088}" type="datetimeFigureOut">
              <a:rPr lang="en-US" smtClean="0"/>
              <a:pPr>
                <a:defRPr/>
              </a:pPr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B9435F-CCE2-4060-ACD9-5B5345E763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6E6119-BDEA-4F21-9B79-76B74CCFE8C0}" type="datetimeFigureOut">
              <a:rPr lang="en-US" smtClean="0"/>
              <a:pPr>
                <a:defRPr/>
              </a:pPr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768CE-5888-4D68-B3D7-2F9724F2FB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83BBC4B-8B7B-4476-B240-D4FDF18D2C17}" type="datetimeFigureOut">
              <a:rPr lang="en-US" smtClean="0"/>
              <a:pPr>
                <a:defRPr/>
              </a:pPr>
              <a:t>10/16/2020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2CCFB0ED-19D2-4A35-A0A4-C73FC0AD67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4F0BD-8410-4E1E-B8BC-BA293D26F3FB}" type="datetimeFigureOut">
              <a:rPr lang="en-US" smtClean="0"/>
              <a:pPr>
                <a:defRPr/>
              </a:pPr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28E697-B279-46D9-9E0E-BB05175925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D1045DB9-8123-478B-8CCB-0523012AF477}" type="datetimeFigureOut">
              <a:rPr lang="en-US" smtClean="0"/>
              <a:pPr>
                <a:defRPr/>
              </a:pPr>
              <a:t>10/16/2020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709579B9-BC2D-4A88-9800-2AEDE54CD6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088A9E30-72BB-49F9-AB0F-D36D8098812B}" type="datetimeFigureOut">
              <a:rPr lang="en-US" smtClean="0"/>
              <a:pPr>
                <a:defRPr/>
              </a:pPr>
              <a:t>10/16/2020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AB0FC90-4AF3-4BEA-B56B-229B84838F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AAF47F-2A08-47C2-8E48-D5ABD2A1A8B0}" type="datetimeFigureOut">
              <a:rPr lang="en-US" smtClean="0"/>
              <a:pPr>
                <a:defRPr/>
              </a:pPr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EEBE38-74C0-4B3F-8ABD-4BA2FF30D6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3" name="Text Box 55"/>
          <p:cNvSpPr txBox="1">
            <a:spLocks noChangeArrowheads="1"/>
          </p:cNvSpPr>
          <p:nvPr/>
        </p:nvSpPr>
        <p:spPr bwMode="auto">
          <a:xfrm>
            <a:off x="949325" y="2343150"/>
            <a:ext cx="184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65113" indent="-265113">
              <a:tabLst>
                <a:tab pos="265113" algn="l"/>
              </a:tabLst>
            </a:pPr>
            <a:endParaRPr lang="en-GB" sz="3600" b="1">
              <a:latin typeface="Arial" charset="0"/>
            </a:endParaRPr>
          </a:p>
          <a:p>
            <a:pPr marL="265113" indent="-265113">
              <a:tabLst>
                <a:tab pos="265113" algn="l"/>
              </a:tabLst>
            </a:pPr>
            <a:endParaRPr lang="en-GB" sz="3600" b="1">
              <a:latin typeface="Arial" charset="0"/>
            </a:endParaRP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385763" y="277813"/>
            <a:ext cx="7772400" cy="38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b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</a:br>
            <a:r>
              <a:rPr lang="en-US" sz="4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rPr>
              <a:t>Subqueries</a:t>
            </a:r>
            <a:endParaRPr lang="en-GB" sz="4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500063" y="1295549"/>
            <a:ext cx="2786062" cy="16430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Can 2"/>
          <p:cNvSpPr/>
          <p:nvPr/>
        </p:nvSpPr>
        <p:spPr>
          <a:xfrm>
            <a:off x="857250" y="1867049"/>
            <a:ext cx="428625" cy="357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" name="Can 3"/>
          <p:cNvSpPr/>
          <p:nvPr/>
        </p:nvSpPr>
        <p:spPr>
          <a:xfrm>
            <a:off x="1500188" y="1795611"/>
            <a:ext cx="428625" cy="357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Can 4"/>
          <p:cNvSpPr/>
          <p:nvPr/>
        </p:nvSpPr>
        <p:spPr>
          <a:xfrm>
            <a:off x="2143125" y="1867049"/>
            <a:ext cx="428625" cy="3571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35896" y="1152654"/>
            <a:ext cx="4680520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>
                <a:latin typeface="Times New Roman" charset="0"/>
                <a:ea typeface="+mn-ea"/>
              </a:rPr>
              <a:t>Select </a:t>
            </a:r>
            <a:r>
              <a:rPr lang="en-GB" dirty="0" err="1">
                <a:latin typeface="Times New Roman" charset="0"/>
                <a:ea typeface="+mn-ea"/>
              </a:rPr>
              <a:t>stu_name</a:t>
            </a:r>
            <a:r>
              <a:rPr lang="en-GB" dirty="0">
                <a:latin typeface="Times New Roman" charset="0"/>
                <a:ea typeface="+mn-ea"/>
              </a:rPr>
              <a:t> </a:t>
            </a:r>
          </a:p>
          <a:p>
            <a:pPr>
              <a:defRPr/>
            </a:pPr>
            <a:r>
              <a:rPr lang="en-GB" dirty="0">
                <a:latin typeface="Times New Roman" charset="0"/>
                <a:ea typeface="+mn-ea"/>
              </a:rPr>
              <a:t>From Student</a:t>
            </a:r>
          </a:p>
          <a:p>
            <a:pPr>
              <a:defRPr/>
            </a:pPr>
            <a:r>
              <a:rPr lang="en-GB" dirty="0">
                <a:latin typeface="Times New Roman" charset="0"/>
                <a:ea typeface="+mn-ea"/>
              </a:rPr>
              <a:t>Where </a:t>
            </a:r>
            <a:r>
              <a:rPr lang="en-GB" dirty="0" err="1">
                <a:latin typeface="Times New Roman" charset="0"/>
                <a:ea typeface="+mn-ea"/>
              </a:rPr>
              <a:t>stu_id</a:t>
            </a:r>
            <a:r>
              <a:rPr lang="en-GB" dirty="0">
                <a:latin typeface="Times New Roman" charset="0"/>
                <a:ea typeface="+mn-ea"/>
              </a:rPr>
              <a:t> in ( </a:t>
            </a:r>
            <a:r>
              <a:rPr lang="en-GB" dirty="0">
                <a:solidFill>
                  <a:srgbClr val="2D57A3"/>
                </a:solidFill>
                <a:latin typeface="Times New Roman" charset="0"/>
                <a:ea typeface="+mn-ea"/>
              </a:rPr>
              <a:t>select </a:t>
            </a:r>
            <a:r>
              <a:rPr lang="en-GB" dirty="0" err="1">
                <a:solidFill>
                  <a:srgbClr val="2D57A3"/>
                </a:solidFill>
                <a:latin typeface="Times New Roman" charset="0"/>
                <a:ea typeface="+mn-ea"/>
              </a:rPr>
              <a:t>stu_id</a:t>
            </a:r>
            <a:endParaRPr lang="en-GB" dirty="0">
              <a:solidFill>
                <a:srgbClr val="2D57A3"/>
              </a:solidFill>
              <a:latin typeface="Times New Roman" charset="0"/>
              <a:ea typeface="+mn-ea"/>
            </a:endParaRPr>
          </a:p>
          <a:p>
            <a:pPr lvl="5">
              <a:defRPr/>
            </a:pPr>
            <a:r>
              <a:rPr lang="en-GB" dirty="0">
                <a:solidFill>
                  <a:srgbClr val="2D57A3"/>
                </a:solidFill>
                <a:latin typeface="Times New Roman" charset="0"/>
                <a:ea typeface="+mn-ea"/>
              </a:rPr>
              <a:t>From marks</a:t>
            </a:r>
          </a:p>
          <a:p>
            <a:pPr lvl="5">
              <a:defRPr/>
            </a:pPr>
            <a:r>
              <a:rPr lang="en-GB" dirty="0">
                <a:solidFill>
                  <a:srgbClr val="2D57A3"/>
                </a:solidFill>
                <a:latin typeface="Times New Roman" charset="0"/>
                <a:ea typeface="+mn-ea"/>
              </a:rPr>
              <a:t>Where </a:t>
            </a:r>
            <a:r>
              <a:rPr lang="en-GB" dirty="0" err="1">
                <a:solidFill>
                  <a:srgbClr val="2D57A3"/>
                </a:solidFill>
                <a:latin typeface="Times New Roman" charset="0"/>
                <a:ea typeface="+mn-ea"/>
              </a:rPr>
              <a:t>sub_id</a:t>
            </a:r>
            <a:r>
              <a:rPr lang="en-GB" dirty="0">
                <a:solidFill>
                  <a:srgbClr val="2D57A3"/>
                </a:solidFill>
                <a:latin typeface="Times New Roman" charset="0"/>
                <a:ea typeface="+mn-ea"/>
              </a:rPr>
              <a:t> = ‘COMP1011’</a:t>
            </a:r>
          </a:p>
          <a:p>
            <a:pPr lvl="5">
              <a:defRPr/>
            </a:pPr>
            <a:r>
              <a:rPr lang="en-GB" dirty="0">
                <a:solidFill>
                  <a:srgbClr val="2D57A3"/>
                </a:solidFill>
                <a:latin typeface="Times New Roman" charset="0"/>
                <a:ea typeface="+mn-ea"/>
              </a:rPr>
              <a:t>And grade &lt; 40</a:t>
            </a:r>
            <a:r>
              <a:rPr lang="en-GB" dirty="0">
                <a:latin typeface="Times New Roman" charset="0"/>
                <a:ea typeface="+mn-ea"/>
              </a:rPr>
              <a:t>);</a:t>
            </a:r>
          </a:p>
          <a:p>
            <a:pPr lvl="5">
              <a:defRPr/>
            </a:pPr>
            <a:endParaRPr lang="en-GB" dirty="0">
              <a:latin typeface="Times New Roman" charset="0"/>
              <a:ea typeface="+mn-ea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1066800" y="4472136"/>
            <a:ext cx="2438400" cy="1981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>
                <a:solidFill>
                  <a:schemeClr val="tx1"/>
                </a:solidFill>
              </a:rPr>
              <a:t>Retrieve a list of student id’s who have mark &lt; 40 for COMP1011</a:t>
            </a:r>
          </a:p>
        </p:txBody>
      </p:sp>
      <p:sp>
        <p:nvSpPr>
          <p:cNvPr id="9" name="Down Arrow 8"/>
          <p:cNvSpPr/>
          <p:nvPr/>
        </p:nvSpPr>
        <p:spPr>
          <a:xfrm>
            <a:off x="1928813" y="3295799"/>
            <a:ext cx="357187" cy="1000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Folded Corner 11"/>
          <p:cNvSpPr/>
          <p:nvPr/>
        </p:nvSpPr>
        <p:spPr>
          <a:xfrm>
            <a:off x="5105400" y="4472136"/>
            <a:ext cx="2214563" cy="178593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>
                <a:solidFill>
                  <a:schemeClr val="tx1"/>
                </a:solidFill>
              </a:rPr>
              <a:t>Retrieve the name of the studentid’s in this list.</a:t>
            </a:r>
          </a:p>
        </p:txBody>
      </p:sp>
      <p:sp>
        <p:nvSpPr>
          <p:cNvPr id="13" name="Down Arrow 12"/>
          <p:cNvSpPr/>
          <p:nvPr/>
        </p:nvSpPr>
        <p:spPr>
          <a:xfrm rot="16200000">
            <a:off x="4000500" y="5153174"/>
            <a:ext cx="357188" cy="1001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51520" y="44624"/>
            <a:ext cx="7772400" cy="5669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nested</a:t>
            </a:r>
            <a:r>
              <a:rPr lang="en-US" sz="3000" cap="small" noProof="0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 query (subquery)</a:t>
            </a:r>
            <a:r>
              <a:rPr kumimoji="0" lang="en-US" sz="3000" b="0" i="0" u="none" strike="noStrike" kern="1200" cap="small" spc="0" normalizeH="0" baseline="0" noProof="0" dirty="0">
                <a:ln>
                  <a:noFill/>
                </a:ln>
                <a:solidFill>
                  <a:srgbClr val="BD077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251520" y="548681"/>
            <a:ext cx="8496943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dirty="0">
              <a:latin typeface="Arial" charset="0"/>
              <a:cs typeface="Arial" charset="0"/>
            </a:endParaRPr>
          </a:p>
          <a:p>
            <a:pPr>
              <a:buFont typeface="Times New Roman" pitchFamily="18" charset="0"/>
              <a:buAutoNum type="arabicPeriod"/>
            </a:pPr>
            <a:r>
              <a:rPr lang="en-GB" dirty="0">
                <a:latin typeface="Arial" charset="0"/>
                <a:cs typeface="Arial" charset="0"/>
              </a:rPr>
              <a:t>The data types must match. </a:t>
            </a:r>
            <a:r>
              <a:rPr lang="en-GB" dirty="0" err="1">
                <a:latin typeface="Arial" charset="0"/>
                <a:cs typeface="Arial" charset="0"/>
              </a:rPr>
              <a:t>i.e.if</a:t>
            </a:r>
            <a:r>
              <a:rPr lang="en-GB" dirty="0">
                <a:latin typeface="Arial" charset="0"/>
                <a:cs typeface="Arial" charset="0"/>
              </a:rPr>
              <a:t> the </a:t>
            </a:r>
            <a:r>
              <a:rPr lang="en-GB" dirty="0" err="1">
                <a:latin typeface="Arial" charset="0"/>
                <a:cs typeface="Arial" charset="0"/>
              </a:rPr>
              <a:t>stu_id</a:t>
            </a:r>
            <a:r>
              <a:rPr lang="en-GB" dirty="0">
                <a:latin typeface="Arial" charset="0"/>
                <a:cs typeface="Arial" charset="0"/>
              </a:rPr>
              <a:t> expects a number then the subquery must return a number.</a:t>
            </a:r>
          </a:p>
          <a:p>
            <a:pPr>
              <a:buFont typeface="Times New Roman" pitchFamily="18" charset="0"/>
              <a:buAutoNum type="arabicPeriod"/>
            </a:pPr>
            <a:endParaRPr lang="en-GB" dirty="0">
              <a:latin typeface="Arial" charset="0"/>
              <a:cs typeface="Arial" charset="0"/>
            </a:endParaRPr>
          </a:p>
          <a:p>
            <a:pPr>
              <a:buFont typeface="Times New Roman" pitchFamily="18" charset="0"/>
              <a:buAutoNum type="arabicPeriod"/>
            </a:pPr>
            <a:r>
              <a:rPr lang="en-GB" dirty="0">
                <a:latin typeface="Arial" charset="0"/>
                <a:cs typeface="Arial" charset="0"/>
              </a:rPr>
              <a:t>Remember = means that it is expecting a single value, you must therefore be sure that the subquery returns only 1 result, if there is any doubt you should use the IN keyword.</a:t>
            </a:r>
          </a:p>
          <a:p>
            <a:pPr>
              <a:buFont typeface="Times New Roman" pitchFamily="18" charset="0"/>
              <a:buAutoNum type="arabicPeriod"/>
            </a:pPr>
            <a:endParaRPr lang="en-GB" dirty="0">
              <a:latin typeface="Arial" charset="0"/>
              <a:cs typeface="Arial" charset="0"/>
            </a:endParaRPr>
          </a:p>
          <a:p>
            <a:pPr>
              <a:buFont typeface="Times New Roman" pitchFamily="18" charset="0"/>
              <a:buAutoNum type="arabicPeriod"/>
            </a:pPr>
            <a:r>
              <a:rPr lang="en-GB" dirty="0">
                <a:latin typeface="Arial" charset="0"/>
                <a:cs typeface="Arial" charset="0"/>
              </a:rPr>
              <a:t>You can nest / use as many </a:t>
            </a:r>
            <a:r>
              <a:rPr lang="en-GB" dirty="0" err="1">
                <a:latin typeface="Arial" charset="0"/>
                <a:cs typeface="Arial" charset="0"/>
              </a:rPr>
              <a:t>subqueries</a:t>
            </a:r>
            <a:r>
              <a:rPr lang="en-GB" dirty="0">
                <a:latin typeface="Arial" charset="0"/>
                <a:cs typeface="Arial" charset="0"/>
              </a:rPr>
              <a:t> as you like.</a:t>
            </a:r>
          </a:p>
          <a:p>
            <a:pPr>
              <a:buFont typeface="Times New Roman" pitchFamily="18" charset="0"/>
              <a:buAutoNum type="arabicPeriod"/>
            </a:pPr>
            <a:endParaRPr lang="en-GB" dirty="0">
              <a:latin typeface="Arial" charset="0"/>
              <a:cs typeface="Arial" charset="0"/>
            </a:endParaRPr>
          </a:p>
          <a:p>
            <a:pPr>
              <a:buFont typeface="Times New Roman" pitchFamily="18" charset="0"/>
              <a:buAutoNum type="arabicPeriod"/>
            </a:pPr>
            <a:r>
              <a:rPr lang="en-GB" dirty="0">
                <a:latin typeface="Arial" charset="0"/>
                <a:cs typeface="Arial" charset="0"/>
              </a:rPr>
              <a:t>This is not a very efficient way of coding or pulling data from multiple tables, and you may be able to generate the required result using joins (covered later in the syllabus)</a:t>
            </a:r>
          </a:p>
          <a:p>
            <a:endParaRPr lang="en-GB" dirty="0">
              <a:latin typeface="Arial" charset="0"/>
              <a:cs typeface="Arial" charset="0"/>
            </a:endParaRPr>
          </a:p>
          <a:p>
            <a:endParaRPr lang="en-GB" dirty="0">
              <a:latin typeface="Arial" charset="0"/>
              <a:cs typeface="Arial" charset="0"/>
            </a:endParaRPr>
          </a:p>
          <a:p>
            <a:endParaRPr lang="en-GB" dirty="0">
              <a:latin typeface="Arial" charset="0"/>
              <a:cs typeface="Arial" charset="0"/>
            </a:endParaRPr>
          </a:p>
          <a:p>
            <a:endParaRPr lang="en-GB" dirty="0"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1520" y="44624"/>
            <a:ext cx="7772400" cy="566936"/>
          </a:xfrm>
          <a:prstGeom prst="rect">
            <a:avLst/>
          </a:prstGeom>
        </p:spPr>
        <p:txBody>
          <a:bodyPr/>
          <a:lstStyle/>
          <a:p>
            <a:r>
              <a:rPr lang="en-GB" sz="3000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Rules for </a:t>
            </a:r>
            <a:r>
              <a:rPr lang="en-GB" sz="3000" cap="small" dirty="0" err="1">
                <a:solidFill>
                  <a:srgbClr val="BD0773"/>
                </a:solidFill>
                <a:latin typeface="+mj-lt"/>
                <a:ea typeface="+mj-ea"/>
                <a:cs typeface="+mj-cs"/>
              </a:rPr>
              <a:t>Subqueries</a:t>
            </a:r>
            <a:r>
              <a:rPr lang="en-GB" sz="3000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756084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 b="1" dirty="0">
              <a:solidFill>
                <a:schemeClr val="accent2"/>
              </a:solidFill>
              <a:latin typeface="Arial" charset="0"/>
              <a:ea typeface="+mn-ea"/>
              <a:cs typeface="Times New Roman" charset="0"/>
            </a:endParaRP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=	equal to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&gt;	greater than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&gt;=	greater than or equal to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&lt;	less than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&lt;=	less than or equal to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&lt;&gt;	not equal to</a:t>
            </a:r>
          </a:p>
          <a:p>
            <a:pPr>
              <a:defRPr/>
            </a:pPr>
            <a:endParaRPr lang="en-US" b="1" dirty="0">
              <a:latin typeface="Arial" charset="0"/>
              <a:ea typeface="+mn-ea"/>
              <a:cs typeface="Times New Roman" charset="0"/>
            </a:endParaRP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and other keywords ……</a:t>
            </a:r>
          </a:p>
          <a:p>
            <a:pPr>
              <a:defRPr/>
            </a:pPr>
            <a:endParaRPr lang="en-US" b="1" dirty="0">
              <a:latin typeface="Arial" charset="0"/>
              <a:ea typeface="+mn-ea"/>
              <a:cs typeface="Times New Roman" charset="0"/>
            </a:endParaRP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IN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NOT IN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ANY</a:t>
            </a:r>
          </a:p>
          <a:p>
            <a:pPr>
              <a:defRPr/>
            </a:pPr>
            <a:r>
              <a:rPr lang="en-US" b="1" dirty="0">
                <a:latin typeface="Arial" charset="0"/>
                <a:ea typeface="+mn-ea"/>
                <a:cs typeface="Times New Roman" charset="0"/>
              </a:rPr>
              <a:t>	ALL</a:t>
            </a:r>
            <a:endParaRPr lang="en-GB" b="1" dirty="0">
              <a:latin typeface="Arial" charset="0"/>
              <a:ea typeface="+mn-ea"/>
              <a:cs typeface="Times New Roman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1520" y="269776"/>
            <a:ext cx="7772400" cy="566936"/>
          </a:xfrm>
          <a:prstGeom prst="rect">
            <a:avLst/>
          </a:prstGeom>
        </p:spPr>
        <p:txBody>
          <a:bodyPr/>
          <a:lstStyle/>
          <a:p>
            <a:r>
              <a:rPr lang="en-GB" sz="3000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comparators: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24744"/>
            <a:ext cx="8740080" cy="5733256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GB" b="1" dirty="0">
                <a:latin typeface="Arial" charset="0"/>
                <a:cs typeface="Arial" charset="0"/>
              </a:rPr>
              <a:t>Consider the following tables:</a:t>
            </a:r>
          </a:p>
          <a:p>
            <a:pPr marL="0" indent="0">
              <a:buNone/>
              <a:defRPr/>
            </a:pPr>
            <a:r>
              <a:rPr lang="en-GB" dirty="0">
                <a:latin typeface="Arial" charset="0"/>
                <a:cs typeface="Arial" charset="0"/>
              </a:rPr>
              <a:t>Agents( </a:t>
            </a:r>
            <a:r>
              <a:rPr lang="en-GB" dirty="0" err="1">
                <a:latin typeface="Arial" charset="0"/>
                <a:cs typeface="Arial" charset="0"/>
              </a:rPr>
              <a:t>agent_code</a:t>
            </a:r>
            <a:r>
              <a:rPr lang="en-GB" dirty="0">
                <a:latin typeface="Arial" charset="0"/>
                <a:cs typeface="Arial" charset="0"/>
              </a:rPr>
              <a:t>, </a:t>
            </a:r>
            <a:r>
              <a:rPr lang="en-GB" dirty="0" err="1">
                <a:latin typeface="Arial" charset="0"/>
                <a:cs typeface="Arial" charset="0"/>
              </a:rPr>
              <a:t>agent_name,work_area,phone,commission,country</a:t>
            </a:r>
            <a:r>
              <a:rPr lang="en-GB" dirty="0">
                <a:latin typeface="Arial" charset="0"/>
                <a:cs typeface="Arial" charset="0"/>
              </a:rPr>
              <a:t>)</a:t>
            </a:r>
          </a:p>
          <a:p>
            <a:pPr marL="0" indent="0">
              <a:buNone/>
              <a:defRPr/>
            </a:pPr>
            <a:endParaRPr lang="en-GB" dirty="0">
              <a:latin typeface="Arial" charset="0"/>
              <a:cs typeface="Arial" charset="0"/>
            </a:endParaRPr>
          </a:p>
          <a:p>
            <a:pPr marL="0" indent="0">
              <a:buNone/>
              <a:defRPr/>
            </a:pPr>
            <a:r>
              <a:rPr lang="en-GB" dirty="0">
                <a:latin typeface="Arial" charset="0"/>
                <a:cs typeface="Arial" charset="0"/>
              </a:rPr>
              <a:t>Orders(ord_no,ord_amt,advance_amt,ord_date,cust_code,agent_code,ord_description)</a:t>
            </a:r>
          </a:p>
          <a:p>
            <a:pPr>
              <a:defRPr/>
            </a:pPr>
            <a:endParaRPr lang="en-GB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GB" b="1" dirty="0">
                <a:latin typeface="Arial" charset="0"/>
                <a:cs typeface="Arial" charset="0"/>
              </a:rPr>
              <a:t>IN: 	</a:t>
            </a:r>
            <a:r>
              <a:rPr lang="en-IN" dirty="0"/>
              <a:t>IN operator is used to check a value within a set of   	values. The list of values may come from the   	results returned by a </a:t>
            </a:r>
            <a:r>
              <a:rPr lang="en-IN" dirty="0" err="1"/>
              <a:t>subquery</a:t>
            </a:r>
            <a:r>
              <a:rPr lang="en-IN" dirty="0"/>
              <a:t>.</a:t>
            </a:r>
            <a:r>
              <a:rPr lang="en-GB" b="1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  <a:defRPr/>
            </a:pPr>
            <a:r>
              <a:rPr lang="en-GB" b="1" dirty="0">
                <a:latin typeface="Arial" charset="0"/>
                <a:cs typeface="Arial" charset="0"/>
              </a:rPr>
              <a:t>Example: </a:t>
            </a:r>
            <a:r>
              <a:rPr lang="en-IN" dirty="0">
                <a:solidFill>
                  <a:srgbClr val="C00000"/>
                </a:solidFill>
              </a:rPr>
              <a:t>SELECT </a:t>
            </a:r>
            <a:r>
              <a:rPr lang="en-IN" dirty="0" err="1">
                <a:solidFill>
                  <a:srgbClr val="C00000"/>
                </a:solidFill>
              </a:rPr>
              <a:t>ord_no,ord_amt,ord_date</a:t>
            </a:r>
            <a:r>
              <a:rPr lang="en-IN" dirty="0"/>
              <a:t>,</a:t>
            </a:r>
          </a:p>
          <a:p>
            <a:pPr marL="0" indent="0">
              <a:buNone/>
              <a:defRPr/>
            </a:pPr>
            <a:r>
              <a:rPr lang="en-IN" dirty="0"/>
              <a:t>	</a:t>
            </a:r>
            <a:r>
              <a:rPr lang="en-IN" dirty="0">
                <a:solidFill>
                  <a:srgbClr val="C00000"/>
                </a:solidFill>
              </a:rPr>
              <a:t>     </a:t>
            </a:r>
            <a:r>
              <a:rPr lang="en-IN" dirty="0" err="1">
                <a:solidFill>
                  <a:srgbClr val="C00000"/>
                </a:solidFill>
              </a:rPr>
              <a:t>cust_code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 err="1">
                <a:solidFill>
                  <a:srgbClr val="C00000"/>
                </a:solidFill>
              </a:rPr>
              <a:t>agent_code</a:t>
            </a:r>
            <a:r>
              <a:rPr lang="en-IN" dirty="0">
                <a:solidFill>
                  <a:srgbClr val="C00000"/>
                </a:solidFill>
              </a:rPr>
              <a:t> FROM orders  WHERE 		    </a:t>
            </a:r>
            <a:r>
              <a:rPr lang="en-IN" dirty="0" err="1">
                <a:solidFill>
                  <a:srgbClr val="C00000"/>
                </a:solidFill>
              </a:rPr>
              <a:t>agent_code</a:t>
            </a:r>
            <a:r>
              <a:rPr lang="en-IN" dirty="0">
                <a:solidFill>
                  <a:srgbClr val="C00000"/>
                </a:solidFill>
              </a:rPr>
              <a:t> IN(SELECT </a:t>
            </a:r>
            <a:r>
              <a:rPr lang="en-IN" dirty="0" err="1">
                <a:solidFill>
                  <a:srgbClr val="C00000"/>
                </a:solidFill>
              </a:rPr>
              <a:t>agent_code</a:t>
            </a:r>
            <a:r>
              <a:rPr lang="en-IN" dirty="0">
                <a:solidFill>
                  <a:srgbClr val="C00000"/>
                </a:solidFill>
              </a:rPr>
              <a:t> FROM 	    	    agents  WHERE </a:t>
            </a:r>
            <a:r>
              <a:rPr lang="en-IN" dirty="0" err="1">
                <a:solidFill>
                  <a:srgbClr val="C00000"/>
                </a:solidFill>
              </a:rPr>
              <a:t>working_area</a:t>
            </a:r>
            <a:r>
              <a:rPr lang="en-IN" dirty="0">
                <a:solidFill>
                  <a:srgbClr val="C00000"/>
                </a:solidFill>
              </a:rPr>
              <a:t>='Bangalore');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848872" cy="50891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>
                <a:solidFill>
                  <a:srgbClr val="BD0773"/>
                </a:solidFill>
              </a:rPr>
              <a:t>Multiple row </a:t>
            </a:r>
            <a:r>
              <a:rPr lang="en-US" dirty="0" err="1">
                <a:solidFill>
                  <a:srgbClr val="BD0773"/>
                </a:solidFill>
              </a:rPr>
              <a:t>subqueries</a:t>
            </a:r>
            <a:r>
              <a:rPr lang="en-US" dirty="0">
                <a:solidFill>
                  <a:srgbClr val="BD0773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841574"/>
            <a:ext cx="8740080" cy="532373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b="1" dirty="0">
                <a:latin typeface="Arial" charset="0"/>
                <a:cs typeface="Arial" charset="0"/>
              </a:rPr>
              <a:t>NOT IN: </a:t>
            </a:r>
            <a:r>
              <a:rPr lang="en-GB" dirty="0">
                <a:latin typeface="Arial" charset="0"/>
                <a:cs typeface="Arial" charset="0"/>
              </a:rPr>
              <a:t>Opposite of IN operator</a:t>
            </a:r>
          </a:p>
          <a:p>
            <a:pPr marL="0" indent="0">
              <a:buNone/>
              <a:defRPr/>
            </a:pPr>
            <a:endParaRPr lang="en-IN" sz="2000" dirty="0"/>
          </a:p>
          <a:p>
            <a:pPr marL="0" indent="0">
              <a:buNone/>
              <a:defRPr/>
            </a:pPr>
            <a:r>
              <a:rPr lang="en-IN" sz="2000" dirty="0">
                <a:solidFill>
                  <a:srgbClr val="C00000"/>
                </a:solidFill>
              </a:rPr>
              <a:t>SELECT </a:t>
            </a:r>
            <a:r>
              <a:rPr lang="en-IN" sz="2000" dirty="0" err="1">
                <a:solidFill>
                  <a:srgbClr val="C00000"/>
                </a:solidFill>
              </a:rPr>
              <a:t>ord_num,ord_amount,ord_date</a:t>
            </a:r>
            <a:r>
              <a:rPr lang="en-IN" sz="2000" dirty="0">
                <a:solidFill>
                  <a:srgbClr val="C00000"/>
                </a:solidFill>
              </a:rPr>
              <a:t>, </a:t>
            </a:r>
            <a:r>
              <a:rPr lang="en-IN" sz="2000" dirty="0" err="1">
                <a:solidFill>
                  <a:srgbClr val="C00000"/>
                </a:solidFill>
              </a:rPr>
              <a:t>cust_code</a:t>
            </a:r>
            <a:r>
              <a:rPr lang="en-IN" sz="2000" dirty="0">
                <a:solidFill>
                  <a:srgbClr val="C00000"/>
                </a:solidFill>
              </a:rPr>
              <a:t>, </a:t>
            </a:r>
            <a:r>
              <a:rPr lang="en-IN" sz="2000" dirty="0" err="1">
                <a:solidFill>
                  <a:srgbClr val="C00000"/>
                </a:solidFill>
              </a:rPr>
              <a:t>agent_code</a:t>
            </a:r>
            <a:r>
              <a:rPr lang="en-IN" sz="2000" dirty="0">
                <a:solidFill>
                  <a:srgbClr val="C00000"/>
                </a:solidFill>
              </a:rPr>
              <a:t>  </a:t>
            </a:r>
          </a:p>
          <a:p>
            <a:pPr marL="0" indent="0">
              <a:buNone/>
              <a:defRPr/>
            </a:pPr>
            <a:r>
              <a:rPr lang="en-IN" sz="2000" dirty="0">
                <a:solidFill>
                  <a:srgbClr val="C00000"/>
                </a:solidFill>
              </a:rPr>
              <a:t>FROM orders  WHERE </a:t>
            </a:r>
            <a:r>
              <a:rPr lang="en-IN" sz="2000" dirty="0" err="1">
                <a:solidFill>
                  <a:srgbClr val="C00000"/>
                </a:solidFill>
              </a:rPr>
              <a:t>agent_code</a:t>
            </a:r>
            <a:r>
              <a:rPr lang="en-IN" sz="2000" dirty="0">
                <a:solidFill>
                  <a:srgbClr val="C00000"/>
                </a:solidFill>
              </a:rPr>
              <a:t> NOT IN(  SELECT </a:t>
            </a:r>
            <a:r>
              <a:rPr lang="en-IN" sz="2000" dirty="0" err="1">
                <a:solidFill>
                  <a:srgbClr val="C00000"/>
                </a:solidFill>
              </a:rPr>
              <a:t>agent_code</a:t>
            </a:r>
            <a:r>
              <a:rPr lang="en-IN" sz="2000" dirty="0">
                <a:solidFill>
                  <a:srgbClr val="C00000"/>
                </a:solidFill>
              </a:rPr>
              <a:t> FROM agents  WHERE </a:t>
            </a:r>
            <a:r>
              <a:rPr lang="en-IN" sz="2000" dirty="0" err="1">
                <a:solidFill>
                  <a:srgbClr val="C00000"/>
                </a:solidFill>
              </a:rPr>
              <a:t>working_area</a:t>
            </a:r>
            <a:r>
              <a:rPr lang="en-IN" sz="2000" dirty="0">
                <a:solidFill>
                  <a:srgbClr val="C00000"/>
                </a:solidFill>
              </a:rPr>
              <a:t>='Bangalore'); </a:t>
            </a:r>
            <a:endParaRPr lang="en-GB" sz="2000" dirty="0">
              <a:solidFill>
                <a:srgbClr val="C00000"/>
              </a:solidFill>
            </a:endParaRPr>
          </a:p>
          <a:p>
            <a:pPr>
              <a:buNone/>
              <a:defRPr/>
            </a:pPr>
            <a:r>
              <a:rPr lang="en-GB" dirty="0"/>
              <a:t>    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b="1" dirty="0"/>
              <a:t>ANY: </a:t>
            </a:r>
            <a:r>
              <a:rPr lang="en-IN" dirty="0"/>
              <a:t>You can use the ANY operator to compare a value with any value in a list. You must place an =, &lt;&gt;, &gt;, &lt;, &lt;= or &gt;= operator before ANY in your query.</a:t>
            </a:r>
            <a:endParaRPr lang="en-US" b="1" dirty="0"/>
          </a:p>
          <a:p>
            <a:pPr>
              <a:buNone/>
              <a:defRPr/>
            </a:pPr>
            <a:r>
              <a:rPr lang="en-US" dirty="0"/>
              <a:t>Q: Enlist </a:t>
            </a:r>
            <a:r>
              <a:rPr lang="en-IN" dirty="0"/>
              <a:t>if any of the agent who belongs to the country 'UK'</a:t>
            </a:r>
            <a:endParaRPr lang="en-US" dirty="0"/>
          </a:p>
          <a:p>
            <a:pPr>
              <a:buNone/>
              <a:defRPr/>
            </a:pPr>
            <a:endParaRPr lang="en-IN" sz="2000" dirty="0"/>
          </a:p>
          <a:p>
            <a:pPr>
              <a:buNone/>
              <a:defRPr/>
            </a:pPr>
            <a:r>
              <a:rPr lang="en-IN" sz="2000" dirty="0">
                <a:solidFill>
                  <a:srgbClr val="C00000"/>
                </a:solidFill>
              </a:rPr>
              <a:t>SELECT </a:t>
            </a:r>
            <a:r>
              <a:rPr lang="en-IN" sz="2000" dirty="0" err="1">
                <a:solidFill>
                  <a:srgbClr val="C00000"/>
                </a:solidFill>
              </a:rPr>
              <a:t>agent_code,agent_name,working_area,commission</a:t>
            </a:r>
            <a:r>
              <a:rPr lang="en-IN" sz="2000" dirty="0">
                <a:solidFill>
                  <a:srgbClr val="C00000"/>
                </a:solidFill>
              </a:rPr>
              <a:t>  </a:t>
            </a:r>
          </a:p>
          <a:p>
            <a:pPr>
              <a:buNone/>
              <a:defRPr/>
            </a:pPr>
            <a:r>
              <a:rPr lang="en-IN" sz="2000" dirty="0">
                <a:solidFill>
                  <a:srgbClr val="C00000"/>
                </a:solidFill>
              </a:rPr>
              <a:t>FROM  agents  WHERE </a:t>
            </a:r>
            <a:r>
              <a:rPr lang="en-IN" sz="2000" dirty="0" err="1">
                <a:solidFill>
                  <a:srgbClr val="C00000"/>
                </a:solidFill>
              </a:rPr>
              <a:t>agent_code</a:t>
            </a:r>
            <a:r>
              <a:rPr lang="en-IN" sz="2000" dirty="0">
                <a:solidFill>
                  <a:srgbClr val="C00000"/>
                </a:solidFill>
              </a:rPr>
              <a:t> = ANY(  SELECT </a:t>
            </a:r>
            <a:r>
              <a:rPr lang="en-IN" sz="2000" dirty="0" err="1">
                <a:solidFill>
                  <a:srgbClr val="C00000"/>
                </a:solidFill>
              </a:rPr>
              <a:t>agent_code</a:t>
            </a:r>
            <a:r>
              <a:rPr lang="en-IN" sz="2000" dirty="0">
                <a:solidFill>
                  <a:srgbClr val="C00000"/>
                </a:solidFill>
              </a:rPr>
              <a:t> </a:t>
            </a:r>
          </a:p>
          <a:p>
            <a:pPr>
              <a:buNone/>
              <a:defRPr/>
            </a:pPr>
            <a:r>
              <a:rPr lang="en-IN" sz="2000" dirty="0">
                <a:solidFill>
                  <a:srgbClr val="C00000"/>
                </a:solidFill>
              </a:rPr>
              <a:t>FROM customer  WHERE </a:t>
            </a:r>
            <a:r>
              <a:rPr lang="en-IN" sz="2000" dirty="0" err="1">
                <a:solidFill>
                  <a:srgbClr val="C00000"/>
                </a:solidFill>
              </a:rPr>
              <a:t>cust_country</a:t>
            </a:r>
            <a:r>
              <a:rPr lang="en-IN" sz="2000" dirty="0">
                <a:solidFill>
                  <a:srgbClr val="C00000"/>
                </a:solidFill>
              </a:rPr>
              <a:t>='UK'); 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848872" cy="50891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>
                <a:solidFill>
                  <a:srgbClr val="BD0773"/>
                </a:solidFill>
              </a:rPr>
              <a:t>Multiple row </a:t>
            </a:r>
            <a:r>
              <a:rPr lang="en-US" dirty="0" err="1">
                <a:solidFill>
                  <a:srgbClr val="BD0773"/>
                </a:solidFill>
              </a:rPr>
              <a:t>subqueries</a:t>
            </a:r>
            <a:r>
              <a:rPr lang="en-US" dirty="0">
                <a:solidFill>
                  <a:srgbClr val="BD0773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801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841574"/>
            <a:ext cx="8740080" cy="48196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b="1" dirty="0">
                <a:latin typeface="Arial" charset="0"/>
                <a:cs typeface="Arial" charset="0"/>
              </a:rPr>
              <a:t>ALL:</a:t>
            </a:r>
            <a:r>
              <a:rPr lang="en-IN" dirty="0"/>
              <a:t>Compares a value to every value in a list or returned by a query. Must be preceded by =, !=, &gt;, &lt;, &lt;=, &gt;=. Evaluates to TRUE if the query returns no rows.</a:t>
            </a:r>
          </a:p>
          <a:p>
            <a:pPr marL="0" indent="0">
              <a:buNone/>
              <a:defRPr/>
            </a:pPr>
            <a:endParaRPr lang="en-IN" dirty="0"/>
          </a:p>
          <a:p>
            <a:pPr marL="0" indent="0">
              <a:buNone/>
              <a:defRPr/>
            </a:pPr>
            <a:r>
              <a:rPr lang="en-IN" dirty="0"/>
              <a:t>Q: Select employees whose salary is greater than every salesman’s  salary:</a:t>
            </a:r>
          </a:p>
          <a:p>
            <a:pPr marL="0" indent="0">
              <a:buNone/>
              <a:defRPr/>
            </a:pPr>
            <a:r>
              <a:rPr lang="en-IN" dirty="0"/>
              <a:t>  </a:t>
            </a:r>
          </a:p>
          <a:p>
            <a:pPr marL="0" indent="0">
              <a:buNone/>
              <a:defRPr/>
            </a:pPr>
            <a:r>
              <a:rPr lang="en-IN" dirty="0">
                <a:solidFill>
                  <a:srgbClr val="C00000"/>
                </a:solidFill>
              </a:rPr>
              <a:t>select </a:t>
            </a:r>
            <a:r>
              <a:rPr lang="en-IN" dirty="0" err="1">
                <a:solidFill>
                  <a:srgbClr val="C00000"/>
                </a:solidFill>
              </a:rPr>
              <a:t>ename</a:t>
            </a:r>
            <a:r>
              <a:rPr lang="en-IN" dirty="0">
                <a:solidFill>
                  <a:srgbClr val="C00000"/>
                </a:solidFill>
              </a:rPr>
              <a:t> from </a:t>
            </a:r>
            <a:r>
              <a:rPr lang="en-IN" dirty="0" err="1">
                <a:solidFill>
                  <a:srgbClr val="C00000"/>
                </a:solidFill>
              </a:rPr>
              <a:t>emp</a:t>
            </a:r>
            <a:r>
              <a:rPr lang="en-IN" dirty="0">
                <a:solidFill>
                  <a:srgbClr val="C00000"/>
                </a:solidFill>
              </a:rPr>
              <a:t> where </a:t>
            </a:r>
            <a:r>
              <a:rPr lang="en-IN" dirty="0" err="1">
                <a:solidFill>
                  <a:srgbClr val="C00000"/>
                </a:solidFill>
              </a:rPr>
              <a:t>sal</a:t>
            </a:r>
            <a:r>
              <a:rPr lang="en-IN" dirty="0">
                <a:solidFill>
                  <a:srgbClr val="C00000"/>
                </a:solidFill>
              </a:rPr>
              <a:t> &gt; all ( select </a:t>
            </a:r>
            <a:r>
              <a:rPr lang="en-IN" dirty="0" err="1">
                <a:solidFill>
                  <a:srgbClr val="C00000"/>
                </a:solidFill>
              </a:rPr>
              <a:t>sal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IN" dirty="0">
                <a:solidFill>
                  <a:srgbClr val="C00000"/>
                </a:solidFill>
              </a:rPr>
              <a:t>from </a:t>
            </a:r>
            <a:r>
              <a:rPr lang="en-IN" dirty="0" err="1">
                <a:solidFill>
                  <a:srgbClr val="C00000"/>
                </a:solidFill>
              </a:rPr>
              <a:t>emp</a:t>
            </a:r>
            <a:r>
              <a:rPr lang="en-IN" dirty="0">
                <a:solidFill>
                  <a:srgbClr val="C00000"/>
                </a:solidFill>
              </a:rPr>
              <a:t> where job = 'SALESMAN');</a:t>
            </a:r>
          </a:p>
          <a:p>
            <a:pPr marL="0" indent="0">
              <a:buNone/>
              <a:defRPr/>
            </a:pPr>
            <a:endParaRPr lang="en-GB" dirty="0"/>
          </a:p>
          <a:p>
            <a:pPr>
              <a:buNone/>
              <a:defRPr/>
            </a:pPr>
            <a:r>
              <a:rPr lang="en-US" dirty="0"/>
              <a:t>	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848872" cy="50891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>
                <a:solidFill>
                  <a:srgbClr val="BD0773"/>
                </a:solidFill>
              </a:rPr>
              <a:t>Multiple row </a:t>
            </a:r>
            <a:r>
              <a:rPr lang="en-US" dirty="0" err="1">
                <a:solidFill>
                  <a:srgbClr val="BD0773"/>
                </a:solidFill>
              </a:rPr>
              <a:t>subqueries</a:t>
            </a:r>
            <a:r>
              <a:rPr lang="en-US" dirty="0">
                <a:solidFill>
                  <a:srgbClr val="BD0773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424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841574"/>
            <a:ext cx="8740080" cy="48196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b="1" dirty="0">
                <a:latin typeface="Arial" charset="0"/>
                <a:cs typeface="Arial" charset="0"/>
              </a:rPr>
              <a:t>GROUP BY:</a:t>
            </a:r>
            <a:r>
              <a:rPr lang="en-IN" dirty="0"/>
              <a:t>Groups rows based on distinct values which exists for specified column.</a:t>
            </a:r>
          </a:p>
          <a:p>
            <a:pPr marL="0" indent="0">
              <a:buNone/>
              <a:defRPr/>
            </a:pPr>
            <a:endParaRPr lang="en-IN" dirty="0"/>
          </a:p>
          <a:p>
            <a:pPr marL="0" indent="0">
              <a:buNone/>
              <a:defRPr/>
            </a:pPr>
            <a:r>
              <a:rPr lang="en-IN" dirty="0"/>
              <a:t>Q: Retrieve the product numbers and total quantity ordered for each product from the </a:t>
            </a:r>
            <a:r>
              <a:rPr lang="en-IN" dirty="0" err="1"/>
              <a:t>sales_order_details</a:t>
            </a:r>
            <a:r>
              <a:rPr lang="en-IN" dirty="0"/>
              <a:t> table.</a:t>
            </a:r>
          </a:p>
          <a:p>
            <a:pPr marL="0" indent="0">
              <a:buNone/>
              <a:defRPr/>
            </a:pPr>
            <a:r>
              <a:rPr lang="en-IN" dirty="0"/>
              <a:t>  </a:t>
            </a:r>
          </a:p>
          <a:p>
            <a:pPr marL="0" indent="0">
              <a:buNone/>
              <a:defRPr/>
            </a:pPr>
            <a:r>
              <a:rPr lang="en-IN" dirty="0" err="1"/>
              <a:t>Sales_order_details</a:t>
            </a:r>
            <a:r>
              <a:rPr lang="en-IN" dirty="0"/>
              <a:t>(</a:t>
            </a:r>
            <a:r>
              <a:rPr lang="en-IN" dirty="0" err="1"/>
              <a:t>p_no,qty,qty_dis,description</a:t>
            </a:r>
            <a:r>
              <a:rPr lang="en-IN" dirty="0"/>
              <a:t>)</a:t>
            </a:r>
            <a:endParaRPr lang="en-GB" dirty="0"/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A: </a:t>
            </a:r>
            <a:r>
              <a:rPr lang="en-US" dirty="0">
                <a:solidFill>
                  <a:srgbClr val="C00000"/>
                </a:solidFill>
              </a:rPr>
              <a:t>select </a:t>
            </a:r>
            <a:r>
              <a:rPr lang="en-US" dirty="0" err="1">
                <a:solidFill>
                  <a:srgbClr val="C00000"/>
                </a:solidFill>
              </a:rPr>
              <a:t>p_no,sum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qty</a:t>
            </a:r>
            <a:r>
              <a:rPr lang="en-US" dirty="0">
                <a:solidFill>
                  <a:srgbClr val="C00000"/>
                </a:solidFill>
              </a:rPr>
              <a:t>) “Total </a:t>
            </a:r>
            <a:r>
              <a:rPr lang="en-US" dirty="0" err="1">
                <a:solidFill>
                  <a:srgbClr val="C00000"/>
                </a:solidFill>
              </a:rPr>
              <a:t>Qty</a:t>
            </a:r>
            <a:r>
              <a:rPr lang="en-US" dirty="0">
                <a:solidFill>
                  <a:srgbClr val="C00000"/>
                </a:solidFill>
              </a:rPr>
              <a:t> Ordered” from </a:t>
            </a:r>
            <a:r>
              <a:rPr lang="en-US" dirty="0" err="1">
                <a:solidFill>
                  <a:srgbClr val="C00000"/>
                </a:solidFill>
              </a:rPr>
              <a:t>sales_order_details</a:t>
            </a:r>
            <a:r>
              <a:rPr lang="en-US" dirty="0">
                <a:solidFill>
                  <a:srgbClr val="C00000"/>
                </a:solidFill>
              </a:rPr>
              <a:t> GROUP BY </a:t>
            </a:r>
            <a:r>
              <a:rPr lang="en-US" dirty="0" err="1">
                <a:solidFill>
                  <a:srgbClr val="C00000"/>
                </a:solidFill>
              </a:rPr>
              <a:t>p_no</a:t>
            </a:r>
            <a:r>
              <a:rPr lang="en-US" dirty="0">
                <a:solidFill>
                  <a:srgbClr val="C00000"/>
                </a:solidFill>
              </a:rPr>
              <a:t>;</a:t>
            </a:r>
            <a:r>
              <a:rPr lang="en-US" dirty="0"/>
              <a:t>	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848872" cy="50891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>
                <a:solidFill>
                  <a:srgbClr val="BD0773"/>
                </a:solidFill>
              </a:rPr>
              <a:t>Group by and having clause:</a:t>
            </a:r>
          </a:p>
        </p:txBody>
      </p:sp>
    </p:spTree>
    <p:extLst>
      <p:ext uri="{BB962C8B-B14F-4D97-AF65-F5344CB8AC3E}">
        <p14:creationId xmlns:p14="http://schemas.microsoft.com/office/powerpoint/2010/main" val="173471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841574"/>
            <a:ext cx="8740080" cy="48196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b="1" dirty="0">
                <a:latin typeface="Arial" charset="0"/>
                <a:cs typeface="Arial" charset="0"/>
              </a:rPr>
              <a:t>HAVING:</a:t>
            </a:r>
            <a:r>
              <a:rPr lang="en-IN" dirty="0"/>
              <a:t>Used in conjunction with GROUP BY clause. It imposes a condition on GROUP BY clause which further filters the groups created by the GROUP BY clause.</a:t>
            </a:r>
          </a:p>
          <a:p>
            <a:pPr marL="0" indent="0">
              <a:buNone/>
              <a:defRPr/>
            </a:pPr>
            <a:endParaRPr lang="en-IN" dirty="0"/>
          </a:p>
          <a:p>
            <a:pPr marL="0" indent="0">
              <a:buNone/>
              <a:defRPr/>
            </a:pPr>
            <a:r>
              <a:rPr lang="en-IN" dirty="0"/>
              <a:t>Q: Retrieve the product numbers and total quantity ordered for products ‘P001’, ‘P005’ from the </a:t>
            </a:r>
            <a:r>
              <a:rPr lang="en-IN" dirty="0" err="1"/>
              <a:t>sales_order_details</a:t>
            </a:r>
            <a:r>
              <a:rPr lang="en-IN" dirty="0"/>
              <a:t>. table.</a:t>
            </a:r>
          </a:p>
          <a:p>
            <a:pPr marL="0" indent="0">
              <a:buNone/>
              <a:defRPr/>
            </a:pPr>
            <a:r>
              <a:rPr lang="en-IN" dirty="0"/>
              <a:t>  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A: </a:t>
            </a:r>
            <a:r>
              <a:rPr lang="en-US" dirty="0">
                <a:solidFill>
                  <a:srgbClr val="C00000"/>
                </a:solidFill>
              </a:rPr>
              <a:t>select </a:t>
            </a:r>
            <a:r>
              <a:rPr lang="en-US" dirty="0" err="1">
                <a:solidFill>
                  <a:srgbClr val="C00000"/>
                </a:solidFill>
              </a:rPr>
              <a:t>p_no,sum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qty</a:t>
            </a:r>
            <a:r>
              <a:rPr lang="en-US" dirty="0">
                <a:solidFill>
                  <a:srgbClr val="C00000"/>
                </a:solidFill>
              </a:rPr>
              <a:t>) “Total </a:t>
            </a:r>
            <a:r>
              <a:rPr lang="en-US" dirty="0" err="1">
                <a:solidFill>
                  <a:srgbClr val="C00000"/>
                </a:solidFill>
              </a:rPr>
              <a:t>Qty</a:t>
            </a:r>
            <a:r>
              <a:rPr lang="en-US" dirty="0">
                <a:solidFill>
                  <a:srgbClr val="C00000"/>
                </a:solidFill>
              </a:rPr>
              <a:t> Ordered” from </a:t>
            </a:r>
            <a:r>
              <a:rPr lang="en-US" dirty="0" err="1">
                <a:solidFill>
                  <a:srgbClr val="C00000"/>
                </a:solidFill>
              </a:rPr>
              <a:t>sales_order_details</a:t>
            </a:r>
            <a:r>
              <a:rPr lang="en-US" dirty="0">
                <a:solidFill>
                  <a:srgbClr val="C00000"/>
                </a:solidFill>
              </a:rPr>
              <a:t> GROUP BY </a:t>
            </a:r>
            <a:r>
              <a:rPr lang="en-US" dirty="0" err="1">
                <a:solidFill>
                  <a:srgbClr val="C00000"/>
                </a:solidFill>
              </a:rPr>
              <a:t>p_no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	HAVING </a:t>
            </a:r>
            <a:r>
              <a:rPr lang="en-US" dirty="0" err="1">
                <a:solidFill>
                  <a:srgbClr val="C00000"/>
                </a:solidFill>
              </a:rPr>
              <a:t>p_no</a:t>
            </a:r>
            <a:r>
              <a:rPr lang="en-US" dirty="0">
                <a:solidFill>
                  <a:srgbClr val="C00000"/>
                </a:solidFill>
              </a:rPr>
              <a:t>=‘P001’ OR </a:t>
            </a:r>
            <a:r>
              <a:rPr lang="en-US" dirty="0" err="1">
                <a:solidFill>
                  <a:srgbClr val="C00000"/>
                </a:solidFill>
              </a:rPr>
              <a:t>p_no</a:t>
            </a:r>
            <a:r>
              <a:rPr lang="en-US" dirty="0">
                <a:solidFill>
                  <a:srgbClr val="C00000"/>
                </a:solidFill>
              </a:rPr>
              <a:t>=‘P005’;</a:t>
            </a:r>
            <a:r>
              <a:rPr lang="en-US" dirty="0"/>
              <a:t>	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848872" cy="50891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>
                <a:solidFill>
                  <a:srgbClr val="BD0773"/>
                </a:solidFill>
              </a:rPr>
              <a:t>Group by and having clause:</a:t>
            </a:r>
          </a:p>
        </p:txBody>
      </p:sp>
    </p:spTree>
    <p:extLst>
      <p:ext uri="{BB962C8B-B14F-4D97-AF65-F5344CB8AC3E}">
        <p14:creationId xmlns:p14="http://schemas.microsoft.com/office/powerpoint/2010/main" val="294814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841574"/>
            <a:ext cx="8740080" cy="48196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dirty="0"/>
              <a:t>You can write </a:t>
            </a:r>
            <a:r>
              <a:rPr lang="en-IN" dirty="0" err="1"/>
              <a:t>subqueries</a:t>
            </a:r>
            <a:r>
              <a:rPr lang="en-IN" dirty="0"/>
              <a:t> that return multiple columns. The following example retrieves the order amount with lowest price, group by agent.</a:t>
            </a:r>
            <a:endParaRPr lang="en-GB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select </a:t>
            </a:r>
            <a:r>
              <a:rPr lang="en-IN" dirty="0" err="1">
                <a:solidFill>
                  <a:srgbClr val="C00000"/>
                </a:solidFill>
              </a:rPr>
              <a:t>ord_num</a:t>
            </a:r>
            <a:r>
              <a:rPr lang="en-IN" dirty="0">
                <a:solidFill>
                  <a:srgbClr val="C00000"/>
                </a:solidFill>
              </a:rPr>
              <a:t>, </a:t>
            </a:r>
            <a:r>
              <a:rPr lang="en-IN" dirty="0" err="1">
                <a:solidFill>
                  <a:srgbClr val="C00000"/>
                </a:solidFill>
              </a:rPr>
              <a:t>agent_code</a:t>
            </a:r>
            <a:r>
              <a:rPr lang="en-IN" dirty="0">
                <a:solidFill>
                  <a:srgbClr val="C00000"/>
                </a:solidFill>
              </a:rPr>
              <a:t>, </a:t>
            </a:r>
            <a:r>
              <a:rPr lang="en-IN" dirty="0" err="1">
                <a:solidFill>
                  <a:srgbClr val="C00000"/>
                </a:solidFill>
              </a:rPr>
              <a:t>ord_date</a:t>
            </a:r>
            <a:r>
              <a:rPr lang="en-IN" dirty="0">
                <a:solidFill>
                  <a:srgbClr val="C00000"/>
                </a:solidFill>
              </a:rPr>
              <a:t>, </a:t>
            </a:r>
            <a:r>
              <a:rPr lang="en-IN" dirty="0" err="1">
                <a:solidFill>
                  <a:srgbClr val="C00000"/>
                </a:solidFill>
              </a:rPr>
              <a:t>ord_amount</a:t>
            </a:r>
            <a:r>
              <a:rPr lang="en-IN" dirty="0">
                <a:solidFill>
                  <a:srgbClr val="C00000"/>
                </a:solidFill>
              </a:rPr>
              <a:t>  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from orders  where(</a:t>
            </a:r>
            <a:r>
              <a:rPr lang="en-IN" dirty="0" err="1">
                <a:solidFill>
                  <a:srgbClr val="C00000"/>
                </a:solidFill>
              </a:rPr>
              <a:t>agent_code</a:t>
            </a:r>
            <a:r>
              <a:rPr lang="en-IN" dirty="0">
                <a:solidFill>
                  <a:srgbClr val="C00000"/>
                </a:solidFill>
              </a:rPr>
              <a:t>, </a:t>
            </a:r>
            <a:r>
              <a:rPr lang="en-IN" dirty="0" err="1">
                <a:solidFill>
                  <a:srgbClr val="C00000"/>
                </a:solidFill>
              </a:rPr>
              <a:t>ord_amount</a:t>
            </a:r>
            <a:r>
              <a:rPr lang="en-IN" dirty="0">
                <a:solidFill>
                  <a:srgbClr val="C00000"/>
                </a:solidFill>
              </a:rPr>
              <a:t>) IN  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(SELECT </a:t>
            </a:r>
            <a:r>
              <a:rPr lang="en-IN" dirty="0" err="1">
                <a:solidFill>
                  <a:srgbClr val="C00000"/>
                </a:solidFill>
              </a:rPr>
              <a:t>agent_code</a:t>
            </a:r>
            <a:r>
              <a:rPr lang="en-IN" dirty="0">
                <a:solidFill>
                  <a:srgbClr val="C00000"/>
                </a:solidFill>
              </a:rPr>
              <a:t>, MIN(</a:t>
            </a:r>
            <a:r>
              <a:rPr lang="en-IN" dirty="0" err="1">
                <a:solidFill>
                  <a:srgbClr val="C00000"/>
                </a:solidFill>
              </a:rPr>
              <a:t>ord_amount</a:t>
            </a:r>
            <a:r>
              <a:rPr lang="en-IN" dirty="0">
                <a:solidFill>
                  <a:srgbClr val="C00000"/>
                </a:solidFill>
              </a:rPr>
              <a:t>)  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FROM orders GROUP BY </a:t>
            </a:r>
            <a:r>
              <a:rPr lang="en-IN" dirty="0" err="1">
                <a:solidFill>
                  <a:srgbClr val="C00000"/>
                </a:solidFill>
              </a:rPr>
              <a:t>agent_code</a:t>
            </a:r>
            <a:r>
              <a:rPr lang="en-IN" dirty="0">
                <a:solidFill>
                  <a:srgbClr val="C00000"/>
                </a:solidFill>
              </a:rPr>
              <a:t>);  </a:t>
            </a:r>
          </a:p>
          <a:p>
            <a:pPr>
              <a:buNone/>
              <a:defRPr/>
            </a:pP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848872" cy="50891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dirty="0">
                <a:solidFill>
                  <a:srgbClr val="BD0773"/>
                </a:solidFill>
              </a:rPr>
              <a:t>Multiple column </a:t>
            </a:r>
            <a:r>
              <a:rPr lang="en-US" dirty="0" err="1">
                <a:solidFill>
                  <a:srgbClr val="BD0773"/>
                </a:solidFill>
              </a:rPr>
              <a:t>subqueries</a:t>
            </a:r>
            <a:r>
              <a:rPr lang="en-US" dirty="0">
                <a:solidFill>
                  <a:srgbClr val="BD0773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4831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4"/>
          <p:cNvSpPr txBox="1">
            <a:spLocks noChangeArrowheads="1"/>
          </p:cNvSpPr>
          <p:nvPr/>
        </p:nvSpPr>
        <p:spPr bwMode="auto">
          <a:xfrm>
            <a:off x="251520" y="764704"/>
            <a:ext cx="871537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GB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dirty="0">
                <a:solidFill>
                  <a:schemeClr val="accent3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srgbClr val="FF3300"/>
                </a:solidFill>
                <a:latin typeface="Arial" charset="0"/>
                <a:cs typeface="Arial" charset="0"/>
              </a:rPr>
              <a:t>Queries within Queries</a:t>
            </a:r>
          </a:p>
          <a:p>
            <a:endParaRPr lang="en-GB" dirty="0">
              <a:solidFill>
                <a:schemeClr val="accent3"/>
              </a:solidFill>
              <a:latin typeface="Arial" charset="0"/>
              <a:cs typeface="Arial" charset="0"/>
            </a:endParaRPr>
          </a:p>
          <a:p>
            <a:pPr marL="280988" indent="-280988">
              <a:buFont typeface="Wingdings" pitchFamily="2" charset="2"/>
              <a:buChar char="Ø"/>
            </a:pPr>
            <a:r>
              <a:rPr lang="en-GB" dirty="0">
                <a:latin typeface="Arial" charset="0"/>
                <a:cs typeface="Arial" charset="0"/>
              </a:rPr>
              <a:t> When data to be filtered is known, we put the filter condition with </a:t>
            </a:r>
            <a:r>
              <a:rPr lang="en-GB" b="1" dirty="0">
                <a:latin typeface="Arial" charset="0"/>
                <a:cs typeface="Arial" charset="0"/>
              </a:rPr>
              <a:t>Where</a:t>
            </a:r>
            <a:r>
              <a:rPr lang="en-GB" dirty="0">
                <a:latin typeface="Arial" charset="0"/>
                <a:cs typeface="Arial" charset="0"/>
              </a:rPr>
              <a:t> clause.</a:t>
            </a:r>
          </a:p>
          <a:p>
            <a:pPr marL="280988" indent="-280988"/>
            <a:endParaRPr lang="en-GB" dirty="0">
              <a:latin typeface="Arial" charset="0"/>
              <a:cs typeface="Arial" charset="0"/>
            </a:endParaRPr>
          </a:p>
          <a:p>
            <a:pPr marL="280988" indent="-280988">
              <a:buFont typeface="Wingdings" pitchFamily="2" charset="2"/>
              <a:buChar char="Ø"/>
            </a:pP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Arial" charset="0"/>
                <a:cs typeface="Arial" charset="0"/>
              </a:rPr>
              <a:t>What to do when we don’t know what the filter value is OR we don’t want to hardcode a value into the query ?</a:t>
            </a:r>
          </a:p>
          <a:p>
            <a:pPr marL="280988" indent="-280988"/>
            <a:endParaRPr lang="en-GB" dirty="0">
              <a:solidFill>
                <a:srgbClr val="7030A0"/>
              </a:solidFill>
              <a:latin typeface="Arial" charset="0"/>
              <a:cs typeface="Arial" charset="0"/>
            </a:endParaRPr>
          </a:p>
          <a:p>
            <a:pPr marL="236538" indent="-236538">
              <a:buFont typeface="Wingdings" pitchFamily="2" charset="2"/>
              <a:buChar char="Ø"/>
            </a:pPr>
            <a:r>
              <a:rPr lang="en-GB" dirty="0">
                <a:latin typeface="Arial" charset="0"/>
                <a:cs typeface="Arial" charset="0"/>
              </a:rPr>
              <a:t> If the filter can be found elsewhere in the database then we can put a subquery in the </a:t>
            </a:r>
            <a:r>
              <a:rPr lang="en-GB" b="1" dirty="0">
                <a:latin typeface="Arial" charset="0"/>
                <a:cs typeface="Arial" charset="0"/>
              </a:rPr>
              <a:t>Where</a:t>
            </a:r>
            <a:r>
              <a:rPr lang="en-GB" dirty="0">
                <a:latin typeface="Arial" charset="0"/>
                <a:cs typeface="Arial" charset="0"/>
              </a:rPr>
              <a:t> clause.</a:t>
            </a:r>
          </a:p>
          <a:p>
            <a:pPr marL="236538" indent="-236538">
              <a:buFont typeface="Wingdings" pitchFamily="2" charset="2"/>
              <a:buChar char="Ø"/>
            </a:pPr>
            <a:endParaRPr lang="en-GB" dirty="0">
              <a:latin typeface="Arial" charset="0"/>
              <a:cs typeface="Arial" charset="0"/>
            </a:endParaRPr>
          </a:p>
          <a:p>
            <a:endParaRPr lang="en-GB" dirty="0">
              <a:latin typeface="Arial" charset="0"/>
              <a:cs typeface="Arial" charset="0"/>
            </a:endParaRP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461143" y="188640"/>
            <a:ext cx="82153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3000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SQL </a:t>
            </a:r>
            <a:r>
              <a:rPr lang="en-GB" sz="3000" cap="small" dirty="0" err="1">
                <a:solidFill>
                  <a:srgbClr val="BD0773"/>
                </a:solidFill>
                <a:latin typeface="+mj-lt"/>
                <a:ea typeface="+mj-ea"/>
                <a:cs typeface="+mj-cs"/>
              </a:rPr>
              <a:t>Subqueries</a:t>
            </a:r>
            <a:r>
              <a:rPr lang="en-GB" sz="3000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7772400" cy="63894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>
                <a:solidFill>
                  <a:srgbClr val="BD0773"/>
                </a:solidFill>
              </a:rPr>
              <a:t>Example(s):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24744"/>
            <a:ext cx="8740080" cy="5352256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/>
            </a:pPr>
            <a:endParaRPr lang="en-GB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GB" b="1" dirty="0">
                <a:latin typeface="Arial" charset="0"/>
                <a:cs typeface="Arial" charset="0"/>
              </a:rPr>
              <a:t>Enlist the names of students who have secured marks more than the average of all students in maths.</a:t>
            </a:r>
          </a:p>
          <a:p>
            <a:pPr>
              <a:buNone/>
              <a:defRPr/>
            </a:pPr>
            <a:r>
              <a:rPr lang="en-GB" dirty="0">
                <a:latin typeface="Arial"/>
                <a:cs typeface="Arial"/>
              </a:rPr>
              <a:t>Q: </a:t>
            </a:r>
            <a:r>
              <a:rPr lang="en-GB" dirty="0"/>
              <a:t>select names from student where maths&gt; (select </a:t>
            </a:r>
            <a:r>
              <a:rPr lang="en-GB" dirty="0" err="1"/>
              <a:t>avg</a:t>
            </a:r>
            <a:r>
              <a:rPr lang="en-GB" dirty="0"/>
              <a:t>(maths) from student);</a:t>
            </a:r>
          </a:p>
          <a:p>
            <a:pPr>
              <a:buNone/>
              <a:defRPr/>
            </a:pPr>
            <a:endParaRPr lang="en-GB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/>
              <a:t> </a:t>
            </a:r>
            <a:r>
              <a:rPr lang="en-US" b="1" dirty="0"/>
              <a:t>Find the employees who have the same position as ‘Ritesh’</a:t>
            </a:r>
          </a:p>
          <a:p>
            <a:pPr>
              <a:buNone/>
            </a:pPr>
            <a:r>
              <a:rPr lang="en-US" dirty="0"/>
              <a:t>Q:select * from emp  where position = ( select position from emp where </a:t>
            </a:r>
            <a:r>
              <a:rPr lang="en-US" dirty="0" err="1"/>
              <a:t>ename</a:t>
            </a:r>
            <a:r>
              <a:rPr lang="en-US" dirty="0"/>
              <a:t> = ‘Ritesh’);</a:t>
            </a:r>
          </a:p>
          <a:p>
            <a:pPr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7772400" cy="63894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>
                <a:solidFill>
                  <a:srgbClr val="BD0773"/>
                </a:solidFill>
              </a:rPr>
              <a:t>Types of </a:t>
            </a:r>
            <a:r>
              <a:rPr lang="en-US" dirty="0" err="1">
                <a:solidFill>
                  <a:srgbClr val="BD0773"/>
                </a:solidFill>
              </a:rPr>
              <a:t>subqueries</a:t>
            </a:r>
            <a:r>
              <a:rPr lang="en-US" dirty="0">
                <a:solidFill>
                  <a:srgbClr val="BD0773"/>
                </a:solidFill>
              </a:rPr>
              <a:t>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24744"/>
            <a:ext cx="8740080" cy="5352256"/>
          </a:xfrm>
        </p:spPr>
        <p:txBody>
          <a:bodyPr/>
          <a:lstStyle/>
          <a:p>
            <a:pPr>
              <a:defRPr/>
            </a:pPr>
            <a:endParaRPr lang="en-GB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GB" b="1" dirty="0">
                <a:latin typeface="Arial" charset="0"/>
                <a:cs typeface="Arial" charset="0"/>
              </a:rPr>
              <a:t>Single Row:</a:t>
            </a:r>
          </a:p>
          <a:p>
            <a:pPr>
              <a:buNone/>
              <a:defRPr/>
            </a:pPr>
            <a:r>
              <a:rPr lang="en-GB" dirty="0">
                <a:latin typeface="Arial" charset="0"/>
                <a:cs typeface="Arial" charset="0"/>
              </a:rPr>
              <a:t>	</a:t>
            </a:r>
            <a:r>
              <a:rPr lang="en-US" dirty="0"/>
              <a:t>Sub query which returns single row output. Single row comparison operators i.e. &gt;,= are used with WHERE conditions.</a:t>
            </a:r>
          </a:p>
          <a:p>
            <a:pPr>
              <a:buNone/>
              <a:defRPr/>
            </a:pPr>
            <a:endParaRPr lang="en-GB" dirty="0"/>
          </a:p>
          <a:p>
            <a:pPr>
              <a:defRPr/>
            </a:pPr>
            <a:r>
              <a:rPr lang="en-US" dirty="0"/>
              <a:t> </a:t>
            </a:r>
            <a:r>
              <a:rPr lang="en-US" b="1" dirty="0"/>
              <a:t>Multiple Row:</a:t>
            </a:r>
          </a:p>
          <a:p>
            <a:pPr>
              <a:buFontTx/>
              <a:buNone/>
            </a:pPr>
            <a:r>
              <a:rPr lang="en-US" dirty="0"/>
              <a:t>	The subquery returns more than one row. Multiple row comparison operators like IN, ANY, ALL are used in the comparisons.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7772400" cy="63894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>
                <a:solidFill>
                  <a:srgbClr val="BD0773"/>
                </a:solidFill>
              </a:rPr>
              <a:t>Single row subquery examples: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24744"/>
            <a:ext cx="8740080" cy="5352256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/>
            </a:pPr>
            <a:endParaRPr lang="en-GB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GB" b="1" dirty="0">
                <a:latin typeface="Arial" charset="0"/>
                <a:cs typeface="Arial" charset="0"/>
              </a:rPr>
              <a:t>Display the details of employees to whom the company is paying minimum salary.</a:t>
            </a:r>
          </a:p>
          <a:p>
            <a:pPr>
              <a:buNone/>
              <a:defRPr/>
            </a:pPr>
            <a:r>
              <a:rPr lang="en-GB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  <a:defRPr/>
            </a:pPr>
            <a:r>
              <a:rPr lang="en-GB" dirty="0">
                <a:latin typeface="Arial"/>
                <a:cs typeface="Arial"/>
              </a:rPr>
              <a:t> </a:t>
            </a:r>
            <a:r>
              <a:rPr lang="en-US" dirty="0"/>
              <a:t>  SELECT </a:t>
            </a:r>
            <a:r>
              <a:rPr lang="en-US" dirty="0" err="1"/>
              <a:t>first_name</a:t>
            </a:r>
            <a:r>
              <a:rPr lang="en-US" dirty="0"/>
              <a:t>, salary, </a:t>
            </a:r>
            <a:r>
              <a:rPr lang="en-US" dirty="0" err="1"/>
              <a:t>department_id</a:t>
            </a:r>
            <a:r>
              <a:rPr lang="en-US" dirty="0"/>
              <a:t> FROM employees WHERE salary = (SELECT MIN (salary) FROM employees); </a:t>
            </a:r>
          </a:p>
          <a:p>
            <a:pPr>
              <a:buNone/>
              <a:defRPr/>
            </a:pPr>
            <a:endParaRPr lang="en-GB" dirty="0"/>
          </a:p>
          <a:p>
            <a:pPr>
              <a:defRPr/>
            </a:pPr>
            <a:r>
              <a:rPr lang="en-US" dirty="0"/>
              <a:t> </a:t>
            </a:r>
            <a:r>
              <a:rPr lang="en-GB" b="1" dirty="0">
                <a:latin typeface="Arial" charset="0"/>
                <a:cs typeface="Arial" charset="0"/>
              </a:rPr>
              <a:t>Enlist the names of students who are older than the average student.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GB" dirty="0"/>
              <a:t>    SELECT </a:t>
            </a:r>
            <a:r>
              <a:rPr lang="en-GB" dirty="0" err="1"/>
              <a:t>stuname</a:t>
            </a:r>
            <a:r>
              <a:rPr lang="en-GB" dirty="0"/>
              <a:t> FROM student WHERE age &gt; (SELECT AVG(age) FROM student);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7772400" cy="63894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>
                <a:solidFill>
                  <a:srgbClr val="BD0773"/>
                </a:solidFill>
              </a:rPr>
              <a:t>multiple rows subquery examples: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24744"/>
            <a:ext cx="8740080" cy="5352256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/>
            </a:pPr>
            <a:endParaRPr lang="en-GB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/>
              <a:t> </a:t>
            </a:r>
            <a:r>
              <a:rPr lang="en-US" b="1" dirty="0">
                <a:latin typeface="Arial" charset="0"/>
                <a:cs typeface="Arial" charset="0"/>
              </a:rPr>
              <a:t>Find the employees whose salary is equal to the salary of at least one employee in department of id 5?</a:t>
            </a:r>
            <a:br>
              <a:rPr lang="en-US" dirty="0"/>
            </a:br>
            <a:r>
              <a:rPr lang="en-GB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  <a:defRPr/>
            </a:pPr>
            <a:r>
              <a:rPr lang="en-GB" dirty="0">
                <a:latin typeface="Arial"/>
                <a:cs typeface="Arial"/>
              </a:rPr>
              <a:t> </a:t>
            </a:r>
            <a:r>
              <a:rPr lang="en-US" dirty="0"/>
              <a:t>  SELECT </a:t>
            </a:r>
            <a:r>
              <a:rPr lang="en-US" dirty="0" err="1"/>
              <a:t>employee_id</a:t>
            </a:r>
            <a:r>
              <a:rPr lang="en-US" dirty="0"/>
              <a:t>, salary FROM employees WHERE salary IN ( SELECT salary FROM employees WHERE </a:t>
            </a:r>
            <a:r>
              <a:rPr lang="en-US" dirty="0" err="1"/>
              <a:t>department_id</a:t>
            </a:r>
            <a:r>
              <a:rPr lang="en-US" dirty="0"/>
              <a:t> = 5 )</a:t>
            </a:r>
          </a:p>
          <a:p>
            <a:pPr>
              <a:buNone/>
              <a:defRPr/>
            </a:pPr>
            <a:endParaRPr lang="en-GB" dirty="0"/>
          </a:p>
          <a:p>
            <a:pPr>
              <a:defRPr/>
            </a:pPr>
            <a:r>
              <a:rPr lang="en-US" dirty="0"/>
              <a:t> </a:t>
            </a:r>
            <a:r>
              <a:rPr lang="en-GB" b="1" dirty="0">
                <a:latin typeface="Arial" charset="0"/>
                <a:cs typeface="Arial" charset="0"/>
              </a:rPr>
              <a:t>Enlist the any employee who belongs to the department located at ‘Mumbai’.</a:t>
            </a:r>
          </a:p>
          <a:p>
            <a:pPr marL="0" indent="0">
              <a:buNone/>
              <a:defRPr/>
            </a:pPr>
            <a:r>
              <a:rPr lang="en-GB" b="1" dirty="0">
                <a:latin typeface="Arial"/>
                <a:cs typeface="Arial"/>
              </a:rPr>
              <a:t> </a:t>
            </a:r>
            <a:r>
              <a:rPr lang="en-US" dirty="0"/>
              <a:t>SELECT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emp_name</a:t>
            </a:r>
            <a:r>
              <a:rPr lang="en-US" dirty="0"/>
              <a:t> FROM employees WHERE </a:t>
            </a:r>
            <a:r>
              <a:rPr lang="en-US" dirty="0" err="1"/>
              <a:t>dept_no</a:t>
            </a:r>
            <a:r>
              <a:rPr lang="en-US" dirty="0"/>
              <a:t> =ANY ( SELECT </a:t>
            </a:r>
            <a:r>
              <a:rPr lang="en-US" dirty="0" err="1"/>
              <a:t>dept_no</a:t>
            </a:r>
            <a:r>
              <a:rPr lang="en-US" dirty="0"/>
              <a:t> FROM department WHERE </a:t>
            </a:r>
            <a:r>
              <a:rPr lang="en-US" dirty="0" err="1"/>
              <a:t>dept_location</a:t>
            </a:r>
            <a:r>
              <a:rPr lang="en-US" dirty="0"/>
              <a:t> = ‘Mumbai’ )</a:t>
            </a:r>
          </a:p>
          <a:p>
            <a:pPr marL="0" indent="0">
              <a:buNone/>
              <a:defRPr/>
            </a:pPr>
            <a:endParaRPr lang="en-GB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292567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  <a:cs typeface="Times New Roman" pitchFamily="18" charset="0"/>
              </a:rPr>
              <a:t>The basic concept is to pass a single value or many</a:t>
            </a:r>
          </a:p>
          <a:p>
            <a:r>
              <a:rPr lang="en-US" dirty="0">
                <a:latin typeface="Arial" charset="0"/>
                <a:cs typeface="Times New Roman" pitchFamily="18" charset="0"/>
              </a:rPr>
              <a:t>values from the innermost subquery to the next (one level up) query and so on.</a:t>
            </a:r>
            <a:endParaRPr lang="en-GB" dirty="0">
              <a:latin typeface="Arial" charset="0"/>
              <a:cs typeface="Times New Roman" pitchFamily="18" charset="0"/>
            </a:endParaRP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1371600" y="2636912"/>
            <a:ext cx="4038600" cy="2376264"/>
            <a:chOff x="1008" y="1536"/>
            <a:chExt cx="2544" cy="2496"/>
          </a:xfrm>
        </p:grpSpPr>
        <p:sp>
          <p:nvSpPr>
            <p:cNvPr id="6149" name="Rectangle 4"/>
            <p:cNvSpPr>
              <a:spLocks noChangeArrowheads="1"/>
            </p:cNvSpPr>
            <p:nvPr/>
          </p:nvSpPr>
          <p:spPr bwMode="auto">
            <a:xfrm>
              <a:off x="1008" y="1536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" name="AutoShape 5"/>
            <p:cNvSpPr>
              <a:spLocks noChangeArrowheads="1"/>
            </p:cNvSpPr>
            <p:nvPr/>
          </p:nvSpPr>
          <p:spPr bwMode="auto">
            <a:xfrm flipH="1">
              <a:off x="1824" y="1680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7 w 21600"/>
                <a:gd name="T13" fmla="*/ 2925 h 21600"/>
                <a:gd name="T14" fmla="*/ 18257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1584" y="2208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AutoShape 7"/>
            <p:cNvSpPr>
              <a:spLocks noChangeArrowheads="1"/>
            </p:cNvSpPr>
            <p:nvPr/>
          </p:nvSpPr>
          <p:spPr bwMode="auto">
            <a:xfrm flipH="1">
              <a:off x="2448" y="2352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7 w 21600"/>
                <a:gd name="T13" fmla="*/ 2925 h 21600"/>
                <a:gd name="T14" fmla="*/ 18257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2208" y="283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AutoShape 9"/>
            <p:cNvSpPr>
              <a:spLocks noChangeArrowheads="1"/>
            </p:cNvSpPr>
            <p:nvPr/>
          </p:nvSpPr>
          <p:spPr bwMode="auto">
            <a:xfrm flipH="1">
              <a:off x="3120" y="2976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7 w 21600"/>
                <a:gd name="T13" fmla="*/ 2925 h 21600"/>
                <a:gd name="T14" fmla="*/ 18257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2832" y="3504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Text Box 11"/>
            <p:cNvSpPr txBox="1">
              <a:spLocks noChangeArrowheads="1"/>
            </p:cNvSpPr>
            <p:nvPr/>
          </p:nvSpPr>
          <p:spPr bwMode="auto">
            <a:xfrm>
              <a:off x="1248" y="1631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Arial" charset="0"/>
                  <a:cs typeface="Times New Roman" pitchFamily="18" charset="0"/>
                </a:rPr>
                <a:t>4</a:t>
              </a:r>
              <a:endParaRPr lang="en-GB" sz="2800" b="1" dirty="0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1824" y="2303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Arial" charset="0"/>
                  <a:cs typeface="Times New Roman" pitchFamily="18" charset="0"/>
                </a:rPr>
                <a:t>3</a:t>
              </a:r>
              <a:endParaRPr lang="en-GB" sz="2800" b="1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2448" y="2927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Arial" charset="0"/>
                  <a:cs typeface="Times New Roman" pitchFamily="18" charset="0"/>
                </a:rPr>
                <a:t>2</a:t>
              </a:r>
              <a:endParaRPr lang="en-GB" sz="2800" b="1" dirty="0">
                <a:latin typeface="Arial" charset="0"/>
                <a:cs typeface="Times New Roman" pitchFamily="18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3072" y="3599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Arial" charset="0"/>
                  <a:cs typeface="Times New Roman" pitchFamily="18" charset="0"/>
                </a:rPr>
                <a:t>1</a:t>
              </a:r>
              <a:endParaRPr lang="en-GB" sz="2800" b="1">
                <a:latin typeface="Arial" charset="0"/>
                <a:cs typeface="Times New Roman" pitchFamily="18" charset="0"/>
              </a:endParaRPr>
            </a:p>
          </p:txBody>
        </p:sp>
      </p:grpSp>
      <p:sp>
        <p:nvSpPr>
          <p:cNvPr id="6148" name="Rectangle 15"/>
          <p:cNvSpPr>
            <a:spLocks noChangeArrowheads="1"/>
          </p:cNvSpPr>
          <p:nvPr/>
        </p:nvSpPr>
        <p:spPr bwMode="auto">
          <a:xfrm>
            <a:off x="304800" y="5486400"/>
            <a:ext cx="861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Arial" charset="0"/>
              </a:rPr>
              <a:t>When reading or writing SQL </a:t>
            </a:r>
            <a:r>
              <a:rPr lang="en-GB" dirty="0" err="1">
                <a:latin typeface="Arial" charset="0"/>
              </a:rPr>
              <a:t>subqueries</a:t>
            </a:r>
            <a:r>
              <a:rPr lang="en-GB" dirty="0">
                <a:latin typeface="Arial" charset="0"/>
              </a:rPr>
              <a:t>, you should start from the bottom upwards, working out which data is to be passed to the next query up.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61143" y="282714"/>
            <a:ext cx="82153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3000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Execution order of </a:t>
            </a:r>
            <a:r>
              <a:rPr lang="en-GB" sz="3000" cap="small" dirty="0" err="1">
                <a:solidFill>
                  <a:srgbClr val="BD0773"/>
                </a:solidFill>
                <a:latin typeface="+mj-lt"/>
                <a:ea typeface="+mj-ea"/>
                <a:cs typeface="+mj-cs"/>
              </a:rPr>
              <a:t>Subqueries</a:t>
            </a:r>
            <a:r>
              <a:rPr lang="en-GB" sz="3000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908720"/>
            <a:ext cx="8286750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dirty="0">
              <a:latin typeface="Arial" pitchFamily="34" charset="0"/>
              <a:ea typeface="+mn-ea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Arial" pitchFamily="34" charset="0"/>
                <a:ea typeface="+mn-ea"/>
                <a:cs typeface="Arial" pitchFamily="34" charset="0"/>
              </a:rPr>
              <a:t>Student names are held in the STUDENT table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Arial" pitchFamily="34" charset="0"/>
                <a:ea typeface="+mn-ea"/>
                <a:cs typeface="Arial" pitchFamily="34" charset="0"/>
              </a:rPr>
              <a:t>Student marks are recorded in the MARKS table but marks are allocated against the STUDENTID</a:t>
            </a:r>
          </a:p>
          <a:p>
            <a:pPr>
              <a:defRPr/>
            </a:pPr>
            <a:endParaRPr lang="en-GB" dirty="0">
              <a:latin typeface="Arial" pitchFamily="34" charset="0"/>
              <a:ea typeface="+mn-ea"/>
              <a:cs typeface="Arial" pitchFamily="34" charset="0"/>
            </a:endParaRPr>
          </a:p>
          <a:p>
            <a:pPr>
              <a:defRPr/>
            </a:pPr>
            <a:r>
              <a:rPr lang="en-GB" dirty="0">
                <a:latin typeface="Arial" pitchFamily="34" charset="0"/>
                <a:ea typeface="+mn-ea"/>
                <a:cs typeface="Arial" pitchFamily="34" charset="0"/>
              </a:rPr>
              <a:t>Question:</a:t>
            </a:r>
          </a:p>
          <a:p>
            <a:pPr>
              <a:defRPr/>
            </a:pPr>
            <a:r>
              <a:rPr lang="en-GB" dirty="0"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en-GB" dirty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 List the names of the students who have failed in the subject ‘COMP1011’.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1520" y="197768"/>
            <a:ext cx="7772400" cy="5669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University Database</a:t>
            </a:r>
            <a:r>
              <a:rPr kumimoji="0" lang="en-US" sz="3000" b="0" i="0" u="none" strike="noStrike" kern="1200" cap="small" spc="0" normalizeH="0" baseline="0" noProof="0" dirty="0">
                <a:ln>
                  <a:noFill/>
                </a:ln>
                <a:solidFill>
                  <a:srgbClr val="BD077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71205"/>
            <a:ext cx="8072494" cy="526297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latin typeface="Times New Roman" charset="0"/>
                <a:ea typeface="+mn-ea"/>
              </a:rPr>
              <a:t>To identify the students who have failed in subject COMP1011</a:t>
            </a:r>
          </a:p>
          <a:p>
            <a:pPr lvl="1">
              <a:defRPr/>
            </a:pPr>
            <a:endParaRPr lang="en-GB" dirty="0">
              <a:latin typeface="Times New Roman" charset="0"/>
              <a:ea typeface="+mn-ea"/>
            </a:endParaRPr>
          </a:p>
          <a:p>
            <a:pPr lvl="1">
              <a:defRPr/>
            </a:pPr>
            <a:r>
              <a:rPr lang="en-GB" dirty="0">
                <a:latin typeface="Times New Roman" charset="0"/>
                <a:ea typeface="+mn-ea"/>
              </a:rPr>
              <a:t>Select </a:t>
            </a:r>
            <a:r>
              <a:rPr lang="en-GB" dirty="0" err="1">
                <a:latin typeface="Times New Roman" charset="0"/>
                <a:ea typeface="+mn-ea"/>
              </a:rPr>
              <a:t>stu_id</a:t>
            </a:r>
            <a:endParaRPr lang="en-GB" dirty="0">
              <a:latin typeface="Times New Roman" charset="0"/>
              <a:ea typeface="+mn-ea"/>
            </a:endParaRPr>
          </a:p>
          <a:p>
            <a:pPr lvl="1">
              <a:defRPr/>
            </a:pPr>
            <a:r>
              <a:rPr lang="en-GB" dirty="0">
                <a:latin typeface="Times New Roman" charset="0"/>
                <a:ea typeface="+mn-ea"/>
              </a:rPr>
              <a:t>From marks</a:t>
            </a:r>
          </a:p>
          <a:p>
            <a:pPr lvl="1">
              <a:defRPr/>
            </a:pPr>
            <a:r>
              <a:rPr lang="en-GB" dirty="0">
                <a:latin typeface="Times New Roman" charset="0"/>
                <a:ea typeface="+mn-ea"/>
              </a:rPr>
              <a:t>Where </a:t>
            </a:r>
            <a:r>
              <a:rPr lang="en-GB" dirty="0" err="1">
                <a:latin typeface="Times New Roman" charset="0"/>
                <a:ea typeface="+mn-ea"/>
              </a:rPr>
              <a:t>sub_id</a:t>
            </a:r>
            <a:r>
              <a:rPr lang="en-GB" dirty="0">
                <a:latin typeface="Times New Roman" charset="0"/>
                <a:ea typeface="+mn-ea"/>
              </a:rPr>
              <a:t> = ‘COMP1011’</a:t>
            </a:r>
          </a:p>
          <a:p>
            <a:pPr lvl="1">
              <a:defRPr/>
            </a:pPr>
            <a:r>
              <a:rPr lang="en-GB" dirty="0">
                <a:latin typeface="Times New Roman" charset="0"/>
                <a:ea typeface="+mn-ea"/>
              </a:rPr>
              <a:t>And grade &lt; 40;</a:t>
            </a:r>
          </a:p>
          <a:p>
            <a:pPr>
              <a:defRPr/>
            </a:pPr>
            <a:endParaRPr lang="en-GB" dirty="0">
              <a:latin typeface="Times New Roman" charset="0"/>
              <a:ea typeface="+mn-ea"/>
            </a:endParaRPr>
          </a:p>
          <a:p>
            <a:pPr>
              <a:defRPr/>
            </a:pPr>
            <a:endParaRPr lang="en-GB" dirty="0">
              <a:latin typeface="Times New Roman" charset="0"/>
              <a:ea typeface="+mn-ea"/>
            </a:endParaRPr>
          </a:p>
          <a:p>
            <a:pPr>
              <a:defRPr/>
            </a:pPr>
            <a:r>
              <a:rPr lang="en-GB" dirty="0">
                <a:latin typeface="Times New Roman" charset="0"/>
                <a:ea typeface="+mn-ea"/>
              </a:rPr>
              <a:t>To retrieve a name based on a student id</a:t>
            </a:r>
          </a:p>
          <a:p>
            <a:pPr lvl="1">
              <a:defRPr/>
            </a:pPr>
            <a:endParaRPr lang="en-GB" dirty="0">
              <a:latin typeface="Times New Roman" charset="0"/>
              <a:ea typeface="+mn-ea"/>
            </a:endParaRPr>
          </a:p>
          <a:p>
            <a:pPr lvl="1">
              <a:defRPr/>
            </a:pPr>
            <a:r>
              <a:rPr lang="en-GB" dirty="0">
                <a:latin typeface="Times New Roman" charset="0"/>
                <a:ea typeface="+mn-ea"/>
              </a:rPr>
              <a:t>Select </a:t>
            </a:r>
            <a:r>
              <a:rPr lang="en-GB" dirty="0" err="1">
                <a:latin typeface="Times New Roman" charset="0"/>
                <a:ea typeface="+mn-ea"/>
              </a:rPr>
              <a:t>stu_name</a:t>
            </a:r>
            <a:endParaRPr lang="en-GB" dirty="0">
              <a:latin typeface="Times New Roman" charset="0"/>
              <a:ea typeface="+mn-ea"/>
            </a:endParaRPr>
          </a:p>
          <a:p>
            <a:pPr lvl="1">
              <a:defRPr/>
            </a:pPr>
            <a:r>
              <a:rPr lang="en-GB" dirty="0">
                <a:latin typeface="Times New Roman" charset="0"/>
                <a:ea typeface="+mn-ea"/>
              </a:rPr>
              <a:t>From student</a:t>
            </a:r>
          </a:p>
          <a:p>
            <a:pPr lvl="1">
              <a:defRPr/>
            </a:pPr>
            <a:r>
              <a:rPr lang="en-GB" dirty="0">
                <a:latin typeface="Times New Roman" charset="0"/>
                <a:ea typeface="+mn-ea"/>
              </a:rPr>
              <a:t>Where </a:t>
            </a:r>
            <a:r>
              <a:rPr lang="en-GB" dirty="0" err="1">
                <a:latin typeface="Times New Roman" charset="0"/>
                <a:ea typeface="+mn-ea"/>
              </a:rPr>
              <a:t>stu_id</a:t>
            </a:r>
            <a:r>
              <a:rPr lang="en-GB" dirty="0">
                <a:latin typeface="Times New Roman" charset="0"/>
                <a:ea typeface="+mn-ea"/>
              </a:rPr>
              <a:t> = 9292145;</a:t>
            </a:r>
          </a:p>
          <a:p>
            <a:pPr>
              <a:defRPr/>
            </a:pPr>
            <a:endParaRPr lang="en-GB" dirty="0">
              <a:latin typeface="Times New Roman" charset="0"/>
              <a:ea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44624"/>
            <a:ext cx="7772400" cy="56693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noProof="0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single</a:t>
            </a:r>
            <a:r>
              <a:rPr lang="en-US" sz="3000" cap="small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cap="small" noProof="0" dirty="0">
                <a:solidFill>
                  <a:srgbClr val="BD0773"/>
                </a:solidFill>
                <a:latin typeface="+mj-lt"/>
                <a:ea typeface="+mj-ea"/>
                <a:cs typeface="+mj-cs"/>
              </a:rPr>
              <a:t>queries</a:t>
            </a:r>
            <a:r>
              <a:rPr kumimoji="0" lang="en-US" sz="3000" b="0" i="0" u="none" strike="noStrike" kern="1200" cap="small" spc="0" normalizeH="0" baseline="0" noProof="0" dirty="0">
                <a:ln>
                  <a:noFill/>
                </a:ln>
                <a:solidFill>
                  <a:srgbClr val="BD077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29FC23D62A8478C800C94D4E929C7" ma:contentTypeVersion="0" ma:contentTypeDescription="Create a new document." ma:contentTypeScope="" ma:versionID="15dfa381dba2a10ec55e8ccef67d92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FDBA8C-D5CE-4125-9B70-6352A13D76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CA5F72E-BB17-410A-9874-4BE5DD1C02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D0202B-E2C1-4341-AB6A-BE7FF216E771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1169</TotalTime>
  <Words>837</Words>
  <Application>Microsoft Office PowerPoint</Application>
  <PresentationFormat>On-screen Show (4:3)</PresentationFormat>
  <Paragraphs>164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PowerPoint Presentation</vt:lpstr>
      <vt:lpstr>PowerPoint Presentation</vt:lpstr>
      <vt:lpstr>Example(s):</vt:lpstr>
      <vt:lpstr>Types of subqueries:</vt:lpstr>
      <vt:lpstr>Single row subquery examples:</vt:lpstr>
      <vt:lpstr>multiple rows subquery examples: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row subqueries:</vt:lpstr>
      <vt:lpstr>Multiple row subqueries:</vt:lpstr>
      <vt:lpstr>Multiple row subqueries:</vt:lpstr>
      <vt:lpstr>Group by and having clause:</vt:lpstr>
      <vt:lpstr>Group by and having clause:</vt:lpstr>
      <vt:lpstr>Multiple column subqueries:</vt:lpstr>
    </vt:vector>
  </TitlesOfParts>
  <Company>Northumbria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IZDT2</dc:creator>
  <cp:lastModifiedBy>Neha More</cp:lastModifiedBy>
  <cp:revision>159</cp:revision>
  <dcterms:created xsi:type="dcterms:W3CDTF">2003-12-09T09:40:58Z</dcterms:created>
  <dcterms:modified xsi:type="dcterms:W3CDTF">2020-10-16T07:59:48Z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0x01010074F29FC23D62A8478C800C94D4E929C7</vt:lpwstr>
  </property>
</Properties>
</file>