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75" r:id="rId2"/>
    <p:sldId id="293" r:id="rId3"/>
    <p:sldId id="316" r:id="rId4"/>
    <p:sldId id="317" r:id="rId5"/>
    <p:sldId id="318" r:id="rId6"/>
    <p:sldId id="327" r:id="rId7"/>
    <p:sldId id="328" r:id="rId8"/>
    <p:sldId id="329" r:id="rId9"/>
    <p:sldId id="330" r:id="rId10"/>
    <p:sldId id="319" r:id="rId11"/>
    <p:sldId id="332" r:id="rId12"/>
    <p:sldId id="331" r:id="rId13"/>
    <p:sldId id="333" r:id="rId14"/>
    <p:sldId id="295" r:id="rId15"/>
    <p:sldId id="312" r:id="rId16"/>
    <p:sldId id="313" r:id="rId17"/>
    <p:sldId id="314" r:id="rId18"/>
    <p:sldId id="315" r:id="rId19"/>
    <p:sldId id="300" r:id="rId20"/>
    <p:sldId id="321" r:id="rId21"/>
    <p:sldId id="322" r:id="rId22"/>
    <p:sldId id="323" r:id="rId23"/>
    <p:sldId id="325" r:id="rId24"/>
    <p:sldId id="326" r:id="rId25"/>
    <p:sldId id="324" r:id="rId26"/>
    <p:sldId id="334" r:id="rId27"/>
    <p:sldId id="336" r:id="rId28"/>
    <p:sldId id="337" r:id="rId29"/>
    <p:sldId id="335" r:id="rId30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270"/>
    <a:srgbClr val="2D57A3"/>
    <a:srgbClr val="FF3300"/>
    <a:srgbClr val="BD0773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3C2DB4A7-18CE-433E-B5BB-F2903ACB9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1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AB277CAB-F9DD-4239-883C-6A5E569C3E44}" type="datetimeFigureOut">
              <a:rPr lang="en-US"/>
              <a:pPr>
                <a:defRPr/>
              </a:pPr>
              <a:t>08/07/2019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8F52D4A4-F38F-47EA-BDF2-9AFD910B7C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1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7E9C4F-4109-4AC4-8459-D0F0BE068AED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B8E92-24B5-49B2-B6EE-4D448AB7D57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2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2107B-5A89-4113-B2D6-697B6C48CAE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14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19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CD0CC3-F3DD-4A93-8F1C-05376E509DD0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15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70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6D860F-64D2-4AE7-B5A4-DBD924BBA24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16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5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621DA-D87E-49B3-8F60-298CCE17E9EE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17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74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E89E99-91AF-4D79-98C5-EA7BDAEDB9E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18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62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0DBB45-D480-4009-806F-B88BDC70F5AF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19</a:t>
            </a:fld>
            <a:endParaRPr lang="en-GB" smtClean="0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84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ECBEA21B-4673-4515-A2F8-976B4968F4F8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BD816CD-6A68-4AFF-9B69-552A94164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1BD977-9EF5-489D-9B45-548BB9D28F8A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47B55-F1C3-465F-BCEC-A98E5FFAC6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5CF3C-B17D-499A-A222-5A1B9A6A20C5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CBA74-417D-42EA-A395-96F8BAF8B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88D447F3-A480-4669-A60D-EEBFCF4C6304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90C9EA0-1889-40C4-8B71-3B27B394E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0CEDB683-93B3-4AB7-8FF9-081ECBD100DF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9AA0765-21ED-4523-96AB-CE05541C44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13A65-3681-4238-9E98-A1EE8F88C088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9435F-CCE2-4060-ACD9-5B5345E76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6E6119-BDEA-4F21-9B79-76B74CCFE8C0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768CE-5888-4D68-B3D7-2F9724F2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83BBC4B-8B7B-4476-B240-D4FDF18D2C17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CCFB0ED-19D2-4A35-A0A4-C73FC0AD67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4F0BD-8410-4E1E-B8BC-BA293D26F3FB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8E697-B279-46D9-9E0E-BB0517592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1045DB9-8123-478B-8CCB-0523012AF477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09579B9-BC2D-4A88-9800-2AEDE54CD6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088A9E30-72BB-49F9-AB0F-D36D8098812B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AB0FC90-4AF3-4BEA-B56B-229B84838F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AAF47F-2A08-47C2-8E48-D5ABD2A1A8B0}" type="datetimeFigureOut">
              <a:rPr lang="en-US" smtClean="0"/>
              <a:pPr>
                <a:defRPr/>
              </a:pPr>
              <a:t>08/07/2019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EEBE38-74C0-4B3F-8ABD-4BA2FF30D6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resource.com/sql/subqueries/understanding-sql-subquerie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949325" y="2343150"/>
            <a:ext cx="18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385763" y="277813"/>
            <a:ext cx="77724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/>
            </a:r>
            <a:b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</a:br>
            <a:r>
              <a:rPr lang="en-US" sz="4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Subqueries</a:t>
            </a:r>
            <a:endParaRPr lang="en-GB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multiple rows subquery examples: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>
            <a:normAutofit/>
          </a:bodyPr>
          <a:lstStyle/>
          <a:p>
            <a:pPr>
              <a:defRPr/>
            </a:pPr>
            <a:endParaRPr lang="en-GB" b="1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/>
              <a:t> </a:t>
            </a:r>
            <a:r>
              <a:rPr lang="en-US" b="1" dirty="0" smtClean="0">
                <a:latin typeface="Arial" charset="0"/>
                <a:cs typeface="Arial" charset="0"/>
              </a:rPr>
              <a:t>Find the employees whose salary is equal to the salary of at least one employee in department of id 5?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>
                <a:latin typeface="Arial" charset="0"/>
                <a:cs typeface="Arial" charset="0"/>
              </a:rPr>
              <a:t>	</a:t>
            </a:r>
          </a:p>
          <a:p>
            <a:pPr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US" dirty="0" smtClean="0"/>
              <a:t>  SELECT </a:t>
            </a:r>
            <a:r>
              <a:rPr lang="en-US" dirty="0" err="1" smtClean="0"/>
              <a:t>employee_id</a:t>
            </a:r>
            <a:r>
              <a:rPr lang="en-US" dirty="0" smtClean="0"/>
              <a:t>, salary FROM employees WHERE salary IN ( SELECT salary FROM employees WHERE </a:t>
            </a:r>
            <a:r>
              <a:rPr lang="en-US" dirty="0" err="1" smtClean="0"/>
              <a:t>department_id</a:t>
            </a:r>
            <a:r>
              <a:rPr lang="en-US" dirty="0" smtClean="0"/>
              <a:t> = 5 )</a:t>
            </a:r>
          </a:p>
          <a:p>
            <a:pPr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US" dirty="0" smtClean="0"/>
              <a:t> </a:t>
            </a:r>
            <a:r>
              <a:rPr lang="en-GB" b="1" dirty="0" smtClean="0">
                <a:latin typeface="Arial" charset="0"/>
                <a:cs typeface="Arial" charset="0"/>
              </a:rPr>
              <a:t>Enlist the any employee who belongs to the department located at ‘Mumbai’.</a:t>
            </a:r>
          </a:p>
          <a:p>
            <a:pPr marL="0" indent="0">
              <a:buNone/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 </a:t>
            </a:r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 smtClean="0"/>
              <a:t>emp_name</a:t>
            </a:r>
            <a:r>
              <a:rPr lang="en-US" dirty="0" smtClean="0"/>
              <a:t> </a:t>
            </a:r>
            <a:r>
              <a:rPr lang="en-US" dirty="0"/>
              <a:t>FROM employees WHERE </a:t>
            </a:r>
            <a:r>
              <a:rPr lang="en-US" dirty="0" err="1" smtClean="0"/>
              <a:t>dept_no</a:t>
            </a:r>
            <a:r>
              <a:rPr lang="en-US" dirty="0" smtClean="0"/>
              <a:t> =ANY </a:t>
            </a:r>
            <a:r>
              <a:rPr lang="en-US" dirty="0"/>
              <a:t>( SELECT </a:t>
            </a:r>
            <a:r>
              <a:rPr lang="en-US" dirty="0" err="1" smtClean="0"/>
              <a:t>dept_no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department </a:t>
            </a:r>
            <a:r>
              <a:rPr lang="en-US" dirty="0"/>
              <a:t>WHERE </a:t>
            </a:r>
            <a:r>
              <a:rPr lang="en-US" dirty="0" err="1" smtClean="0"/>
              <a:t>dept_location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‘Mumbai’ 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 outer query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agent_code</a:t>
            </a:r>
            <a:r>
              <a:rPr lang="en-US" dirty="0" smtClean="0"/>
              <a:t>' should be any '</a:t>
            </a:r>
            <a:r>
              <a:rPr lang="en-US" dirty="0" err="1" smtClean="0"/>
              <a:t>agent_code</a:t>
            </a:r>
            <a:r>
              <a:rPr lang="en-US" dirty="0" smtClean="0"/>
              <a:t>' from 'customer' table</a:t>
            </a:r>
          </a:p>
          <a:p>
            <a:pPr>
              <a:buNone/>
            </a:pPr>
            <a:r>
              <a:rPr lang="en-US" b="1" dirty="0" smtClean="0"/>
              <a:t>in inner query : 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dirty="0" smtClean="0"/>
              <a:t> </a:t>
            </a:r>
            <a:r>
              <a:rPr lang="en-US" dirty="0" smtClean="0"/>
              <a:t>'</a:t>
            </a:r>
            <a:r>
              <a:rPr lang="en-US" dirty="0" err="1" smtClean="0"/>
              <a:t>cust_country</a:t>
            </a:r>
            <a:r>
              <a:rPr lang="en-US" dirty="0" smtClean="0"/>
              <a:t>' in the 'customer' table must be 'UK',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Queries:</a:t>
            </a:r>
          </a:p>
          <a:p>
            <a:pPr>
              <a:buNone/>
            </a:pPr>
            <a:r>
              <a:rPr lang="en-US" dirty="0" smtClean="0"/>
              <a:t> SELECT </a:t>
            </a:r>
            <a:r>
              <a:rPr lang="en-US" dirty="0" err="1" smtClean="0"/>
              <a:t>agent_code,agent_name,working_area,commission</a:t>
            </a:r>
            <a:r>
              <a:rPr lang="en-US" dirty="0" smtClean="0"/>
              <a:t> FROM </a:t>
            </a:r>
            <a:r>
              <a:rPr lang="en-US" b="1" dirty="0" smtClean="0"/>
              <a:t>agents</a:t>
            </a:r>
            <a:r>
              <a:rPr lang="en-US" dirty="0" smtClean="0"/>
              <a:t> WHERE </a:t>
            </a:r>
            <a:r>
              <a:rPr lang="en-US" dirty="0" err="1" smtClean="0"/>
              <a:t>agent_code</a:t>
            </a:r>
            <a:r>
              <a:rPr lang="en-US" dirty="0" smtClean="0"/>
              <a:t>=ANY( SELECT </a:t>
            </a:r>
            <a:r>
              <a:rPr lang="en-US" dirty="0" err="1" smtClean="0"/>
              <a:t>agent_code</a:t>
            </a:r>
            <a:r>
              <a:rPr lang="en-US" dirty="0" smtClean="0"/>
              <a:t> FROM </a:t>
            </a:r>
            <a:r>
              <a:rPr lang="en-US" b="1" dirty="0" smtClean="0"/>
              <a:t>customer</a:t>
            </a:r>
            <a:r>
              <a:rPr lang="en-US" dirty="0" smtClean="0"/>
              <a:t> WHERE </a:t>
            </a:r>
            <a:r>
              <a:rPr lang="en-US" dirty="0" err="1" smtClean="0"/>
              <a:t>cust_country</a:t>
            </a:r>
            <a:r>
              <a:rPr lang="en-US" dirty="0" smtClean="0"/>
              <a:t>='UK');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7848872" cy="591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25" y="764704"/>
            <a:ext cx="753027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292567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The basic concept is to pass a single value or many</a:t>
            </a:r>
          </a:p>
          <a:p>
            <a:r>
              <a:rPr lang="en-US" dirty="0">
                <a:latin typeface="Arial" charset="0"/>
                <a:cs typeface="Times New Roman" pitchFamily="18" charset="0"/>
              </a:rPr>
              <a:t>values from the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innermost subquery </a:t>
            </a:r>
            <a:r>
              <a:rPr lang="en-US" dirty="0">
                <a:latin typeface="Arial" charset="0"/>
                <a:cs typeface="Times New Roman" pitchFamily="18" charset="0"/>
              </a:rPr>
              <a:t>to the next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(one level up) query </a:t>
            </a:r>
            <a:r>
              <a:rPr lang="en-US" dirty="0">
                <a:latin typeface="Arial" charset="0"/>
                <a:cs typeface="Times New Roman" pitchFamily="18" charset="0"/>
              </a:rPr>
              <a:t>and so on.</a:t>
            </a:r>
            <a:endParaRPr lang="en-GB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371600" y="2636912"/>
            <a:ext cx="4038600" cy="2376264"/>
            <a:chOff x="1008" y="1536"/>
            <a:chExt cx="2544" cy="249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1008" y="1536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AutoShape 5"/>
            <p:cNvSpPr>
              <a:spLocks noChangeArrowheads="1"/>
            </p:cNvSpPr>
            <p:nvPr/>
          </p:nvSpPr>
          <p:spPr bwMode="auto">
            <a:xfrm flipH="1">
              <a:off x="1824" y="1680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1584" y="2208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 flipH="1">
              <a:off x="2448" y="2352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208" y="283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9"/>
            <p:cNvSpPr>
              <a:spLocks noChangeArrowheads="1"/>
            </p:cNvSpPr>
            <p:nvPr/>
          </p:nvSpPr>
          <p:spPr bwMode="auto">
            <a:xfrm flipH="1">
              <a:off x="3120" y="2976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832" y="3504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1248" y="163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" charset="0"/>
                  <a:cs typeface="Times New Roman" pitchFamily="18" charset="0"/>
                </a:rPr>
                <a:t>4</a:t>
              </a:r>
              <a:endParaRPr lang="en-GB" sz="2800" b="1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1824" y="230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Arial" charset="0"/>
                  <a:cs typeface="Times New Roman" pitchFamily="18" charset="0"/>
                </a:rPr>
                <a:t>3</a:t>
              </a:r>
              <a:endParaRPr lang="en-GB" sz="2800" b="1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2448" y="292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" charset="0"/>
                  <a:cs typeface="Times New Roman" pitchFamily="18" charset="0"/>
                </a:rPr>
                <a:t>2</a:t>
              </a:r>
              <a:endParaRPr lang="en-GB" sz="2800" b="1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3072" y="359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Arial" charset="0"/>
                  <a:cs typeface="Times New Roman" pitchFamily="18" charset="0"/>
                </a:rPr>
                <a:t>1</a:t>
              </a:r>
              <a:endParaRPr lang="en-GB" sz="2800" b="1">
                <a:latin typeface="Arial" charset="0"/>
                <a:cs typeface="Times New Roman" pitchFamily="18" charset="0"/>
              </a:endParaRPr>
            </a:p>
          </p:txBody>
        </p:sp>
      </p:grpSp>
      <p:sp>
        <p:nvSpPr>
          <p:cNvPr id="6148" name="Rectangle 15"/>
          <p:cNvSpPr>
            <a:spLocks noChangeArrowheads="1"/>
          </p:cNvSpPr>
          <p:nvPr/>
        </p:nvSpPr>
        <p:spPr bwMode="auto">
          <a:xfrm>
            <a:off x="304800" y="5486400"/>
            <a:ext cx="861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reading or writing SQL </a:t>
            </a:r>
            <a:r>
              <a:rPr lang="en-GB" dirty="0" err="1">
                <a:latin typeface="Arial" charset="0"/>
              </a:rPr>
              <a:t>subqueries</a:t>
            </a:r>
            <a:r>
              <a:rPr lang="en-GB" dirty="0">
                <a:latin typeface="Arial" charset="0"/>
              </a:rPr>
              <a:t>, you should start from the bottom upwards, working out which data is to be passed to the next query up.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61143" y="282714"/>
            <a:ext cx="82153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3000" cap="small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Execution order of </a:t>
            </a:r>
            <a:r>
              <a:rPr lang="en-GB" sz="3000" cap="small" dirty="0" err="1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828675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dirty="0">
              <a:latin typeface="Arial" pitchFamily="34" charset="0"/>
              <a:ea typeface="+mn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Student names are held in the STUDENT table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Student marks are recorded in the MARKS table but marks are allocated against the STUDENTID</a:t>
            </a:r>
          </a:p>
          <a:p>
            <a:pPr>
              <a:defRPr/>
            </a:pPr>
            <a:endParaRPr lang="en-GB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GB" dirty="0" smtClean="0">
                <a:latin typeface="Arial" pitchFamily="34" charset="0"/>
                <a:ea typeface="+mn-ea"/>
                <a:cs typeface="Arial" pitchFamily="34" charset="0"/>
              </a:rPr>
              <a:t>Question:</a:t>
            </a:r>
          </a:p>
          <a:p>
            <a:pPr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L</a:t>
            </a:r>
            <a:r>
              <a:rPr lang="en-GB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ist </a:t>
            </a:r>
            <a:r>
              <a:rPr lang="en-GB" dirty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the names of the students who have failed </a:t>
            </a:r>
            <a:r>
              <a:rPr lang="en-GB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in the subject ‘COMP1011’.</a:t>
            </a:r>
            <a:endParaRPr lang="en-GB" dirty="0">
              <a:solidFill>
                <a:srgbClr val="7030A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97768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University Database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71205"/>
            <a:ext cx="8072494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To identify the students who have failed </a:t>
            </a:r>
            <a:r>
              <a:rPr lang="en-GB" dirty="0" smtClean="0">
                <a:latin typeface="Times New Roman" charset="0"/>
                <a:ea typeface="+mn-ea"/>
              </a:rPr>
              <a:t>in subject COMP1011</a:t>
            </a: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endParaRPr lang="en-GB" dirty="0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</a:rPr>
              <a:t>Select </a:t>
            </a:r>
            <a:r>
              <a:rPr lang="en-GB" dirty="0" err="1" smtClean="0">
                <a:latin typeface="Times New Roman" charset="0"/>
                <a:ea typeface="+mn-ea"/>
              </a:rPr>
              <a:t>stu_id</a:t>
            </a: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From marks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 smtClean="0">
                <a:latin typeface="Times New Roman" charset="0"/>
                <a:ea typeface="+mn-ea"/>
              </a:rPr>
              <a:t>sub_id</a:t>
            </a:r>
            <a:r>
              <a:rPr lang="en-GB" dirty="0" smtClean="0">
                <a:latin typeface="Times New Roman" charset="0"/>
                <a:ea typeface="+mn-ea"/>
              </a:rPr>
              <a:t> </a:t>
            </a:r>
            <a:r>
              <a:rPr lang="en-GB" dirty="0">
                <a:latin typeface="Times New Roman" charset="0"/>
                <a:ea typeface="+mn-ea"/>
              </a:rPr>
              <a:t>= ‘COMP1011’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And grade &lt; 40;</a:t>
            </a:r>
          </a:p>
          <a:p>
            <a:pPr>
              <a:defRPr/>
            </a:pPr>
            <a:endParaRPr lang="en-GB" dirty="0">
              <a:latin typeface="Times New Roman" charset="0"/>
              <a:ea typeface="+mn-ea"/>
            </a:endParaRPr>
          </a:p>
          <a:p>
            <a:pPr>
              <a:defRPr/>
            </a:pPr>
            <a:endParaRPr lang="en-GB" dirty="0" smtClean="0">
              <a:latin typeface="Times New Roman" charset="0"/>
              <a:ea typeface="+mn-ea"/>
            </a:endParaRPr>
          </a:p>
          <a:p>
            <a:pPr>
              <a:defRPr/>
            </a:pPr>
            <a:r>
              <a:rPr lang="en-GB" dirty="0" smtClean="0">
                <a:latin typeface="Times New Roman" charset="0"/>
                <a:ea typeface="+mn-ea"/>
              </a:rPr>
              <a:t>To </a:t>
            </a:r>
            <a:r>
              <a:rPr lang="en-GB" dirty="0">
                <a:latin typeface="Times New Roman" charset="0"/>
                <a:ea typeface="+mn-ea"/>
              </a:rPr>
              <a:t>retrieve a name based on a student id</a:t>
            </a:r>
          </a:p>
          <a:p>
            <a:pPr lvl="1">
              <a:defRPr/>
            </a:pPr>
            <a:endParaRPr lang="en-GB" dirty="0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</a:rPr>
              <a:t>Select </a:t>
            </a:r>
            <a:r>
              <a:rPr lang="en-GB" dirty="0" err="1" smtClean="0">
                <a:latin typeface="Times New Roman" charset="0"/>
                <a:ea typeface="+mn-ea"/>
              </a:rPr>
              <a:t>stu_name</a:t>
            </a: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From student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 smtClean="0">
                <a:latin typeface="Times New Roman" charset="0"/>
                <a:ea typeface="+mn-ea"/>
              </a:rPr>
              <a:t>stu_id</a:t>
            </a:r>
            <a:r>
              <a:rPr lang="en-GB" dirty="0" smtClean="0">
                <a:latin typeface="Times New Roman" charset="0"/>
                <a:ea typeface="+mn-ea"/>
              </a:rPr>
              <a:t> </a:t>
            </a:r>
            <a:r>
              <a:rPr lang="en-GB" dirty="0">
                <a:latin typeface="Times New Roman" charset="0"/>
                <a:ea typeface="+mn-ea"/>
              </a:rPr>
              <a:t>= 9292145;</a:t>
            </a:r>
          </a:p>
          <a:p>
            <a:pPr>
              <a:defRPr/>
            </a:pPr>
            <a:endParaRPr lang="en-GB" dirty="0">
              <a:latin typeface="Times New Roman" charset="0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single</a:t>
            </a:r>
            <a:r>
              <a:rPr lang="en-US" sz="3000" cap="small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cap="small" noProof="0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queries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500063" y="1295549"/>
            <a:ext cx="2786062" cy="1643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an 2"/>
          <p:cNvSpPr/>
          <p:nvPr/>
        </p:nvSpPr>
        <p:spPr>
          <a:xfrm>
            <a:off x="857250" y="1867049"/>
            <a:ext cx="428625" cy="357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1500188" y="1795611"/>
            <a:ext cx="428625" cy="357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Can 4"/>
          <p:cNvSpPr/>
          <p:nvPr/>
        </p:nvSpPr>
        <p:spPr>
          <a:xfrm>
            <a:off x="2143125" y="1867049"/>
            <a:ext cx="428625" cy="357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5896" y="1152654"/>
            <a:ext cx="468052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Select </a:t>
            </a:r>
            <a:r>
              <a:rPr lang="en-GB" dirty="0" err="1" smtClean="0">
                <a:latin typeface="Times New Roman" charset="0"/>
                <a:ea typeface="+mn-ea"/>
              </a:rPr>
              <a:t>stu_name</a:t>
            </a:r>
            <a:r>
              <a:rPr lang="en-GB" dirty="0" smtClean="0">
                <a:latin typeface="Times New Roman" charset="0"/>
                <a:ea typeface="+mn-ea"/>
              </a:rPr>
              <a:t> </a:t>
            </a:r>
          </a:p>
          <a:p>
            <a:pPr>
              <a:defRPr/>
            </a:pPr>
            <a:r>
              <a:rPr lang="en-GB" dirty="0" smtClean="0">
                <a:latin typeface="Times New Roman" charset="0"/>
                <a:ea typeface="+mn-ea"/>
              </a:rPr>
              <a:t>From </a:t>
            </a:r>
            <a:r>
              <a:rPr lang="en-GB" dirty="0">
                <a:latin typeface="Times New Roman" charset="0"/>
                <a:ea typeface="+mn-ea"/>
              </a:rPr>
              <a:t>Student</a:t>
            </a:r>
          </a:p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 smtClean="0">
                <a:latin typeface="Times New Roman" charset="0"/>
                <a:ea typeface="+mn-ea"/>
              </a:rPr>
              <a:t>stu_id</a:t>
            </a:r>
            <a:r>
              <a:rPr lang="en-GB" dirty="0" smtClean="0">
                <a:latin typeface="Times New Roman" charset="0"/>
                <a:ea typeface="+mn-ea"/>
              </a:rPr>
              <a:t> </a:t>
            </a:r>
            <a:r>
              <a:rPr lang="en-GB" dirty="0">
                <a:latin typeface="Times New Roman" charset="0"/>
                <a:ea typeface="+mn-ea"/>
              </a:rPr>
              <a:t>in ( </a:t>
            </a: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select </a:t>
            </a:r>
            <a:r>
              <a:rPr lang="en-GB" dirty="0" err="1" smtClean="0">
                <a:solidFill>
                  <a:srgbClr val="2D57A3"/>
                </a:solidFill>
                <a:latin typeface="Times New Roman" charset="0"/>
                <a:ea typeface="+mn-ea"/>
              </a:rPr>
              <a:t>stu_id</a:t>
            </a:r>
            <a:endParaRPr lang="en-GB" dirty="0">
              <a:solidFill>
                <a:srgbClr val="2D57A3"/>
              </a:solidFill>
              <a:latin typeface="Times New Roman" charset="0"/>
              <a:ea typeface="+mn-ea"/>
            </a:endParaRP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From marks</a:t>
            </a: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Where </a:t>
            </a:r>
            <a:r>
              <a:rPr lang="en-GB" dirty="0" err="1" smtClean="0">
                <a:solidFill>
                  <a:srgbClr val="2D57A3"/>
                </a:solidFill>
                <a:latin typeface="Times New Roman" charset="0"/>
                <a:ea typeface="+mn-ea"/>
              </a:rPr>
              <a:t>sub_id</a:t>
            </a:r>
            <a:r>
              <a:rPr lang="en-GB" dirty="0" smtClean="0">
                <a:solidFill>
                  <a:srgbClr val="2D57A3"/>
                </a:solidFill>
                <a:latin typeface="Times New Roman" charset="0"/>
                <a:ea typeface="+mn-ea"/>
              </a:rPr>
              <a:t> </a:t>
            </a: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= ‘COMP1011’</a:t>
            </a: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And grade &lt; 40</a:t>
            </a:r>
            <a:r>
              <a:rPr lang="en-GB" dirty="0" smtClean="0">
                <a:latin typeface="Times New Roman" charset="0"/>
                <a:ea typeface="+mn-ea"/>
              </a:rPr>
              <a:t>);</a:t>
            </a:r>
          </a:p>
          <a:p>
            <a:pPr lvl="5">
              <a:defRPr/>
            </a:pPr>
            <a:endParaRPr lang="en-GB" dirty="0">
              <a:latin typeface="Times New Roman" charset="0"/>
              <a:ea typeface="+mn-ea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066800" y="4472136"/>
            <a:ext cx="2438400" cy="1981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Retrieve a list of student id’s who have mark &lt; 40 for COMP1011</a:t>
            </a:r>
          </a:p>
        </p:txBody>
      </p:sp>
      <p:sp>
        <p:nvSpPr>
          <p:cNvPr id="9" name="Down Arrow 8"/>
          <p:cNvSpPr/>
          <p:nvPr/>
        </p:nvSpPr>
        <p:spPr>
          <a:xfrm>
            <a:off x="1928813" y="3295799"/>
            <a:ext cx="357187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Folded Corner 11"/>
          <p:cNvSpPr/>
          <p:nvPr/>
        </p:nvSpPr>
        <p:spPr>
          <a:xfrm>
            <a:off x="5105400" y="4472136"/>
            <a:ext cx="2214563" cy="17859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>
                <a:solidFill>
                  <a:schemeClr val="tx1"/>
                </a:solidFill>
              </a:rPr>
              <a:t>Retrieve the name of the studentid’s in this list.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4000500" y="5153174"/>
            <a:ext cx="357188" cy="1001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nested</a:t>
            </a:r>
            <a:r>
              <a:rPr lang="en-US" sz="3000" cap="small" noProof="0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 query (subquery)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51520" y="548681"/>
            <a:ext cx="849694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The data types must </a:t>
            </a:r>
            <a:r>
              <a:rPr lang="en-GB" dirty="0" smtClean="0">
                <a:latin typeface="Arial" charset="0"/>
                <a:cs typeface="Arial" charset="0"/>
              </a:rPr>
              <a:t>match. </a:t>
            </a:r>
            <a:r>
              <a:rPr lang="en-GB" dirty="0" err="1" smtClean="0">
                <a:latin typeface="Arial" charset="0"/>
                <a:cs typeface="Arial" charset="0"/>
              </a:rPr>
              <a:t>i.e.if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the </a:t>
            </a:r>
            <a:r>
              <a:rPr lang="en-GB" dirty="0" err="1" smtClean="0">
                <a:latin typeface="Arial" charset="0"/>
                <a:cs typeface="Arial" charset="0"/>
              </a:rPr>
              <a:t>stu_id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expects a number then the subquery must return a number</a:t>
            </a:r>
            <a:r>
              <a:rPr lang="en-GB" dirty="0" smtClean="0">
                <a:latin typeface="Arial" charset="0"/>
                <a:cs typeface="Arial" charset="0"/>
              </a:rPr>
              <a:t>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Remember = means that it is expecting a single value, you must therefore be sure that the subquery returns only 1 result, if there is any doubt you should use the IN keyword</a:t>
            </a:r>
            <a:r>
              <a:rPr lang="en-GB" dirty="0" smtClean="0">
                <a:latin typeface="Arial" charset="0"/>
                <a:cs typeface="Arial" charset="0"/>
              </a:rPr>
              <a:t>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You can nest / use as many </a:t>
            </a:r>
            <a:r>
              <a:rPr lang="en-GB" dirty="0" err="1">
                <a:latin typeface="Arial" charset="0"/>
                <a:cs typeface="Arial" charset="0"/>
              </a:rPr>
              <a:t>subqueries</a:t>
            </a:r>
            <a:r>
              <a:rPr lang="en-GB" dirty="0">
                <a:latin typeface="Arial" charset="0"/>
                <a:cs typeface="Arial" charset="0"/>
              </a:rPr>
              <a:t> as you like</a:t>
            </a:r>
            <a:r>
              <a:rPr lang="en-GB" dirty="0" smtClean="0">
                <a:latin typeface="Arial" charset="0"/>
                <a:cs typeface="Arial" charset="0"/>
              </a:rPr>
              <a:t>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This is not a very efficient way of coding or pulling data from multiple tables, and you may be able to generate the required result using joins (covered later in </a:t>
            </a:r>
            <a:r>
              <a:rPr lang="en-GB" dirty="0" smtClean="0">
                <a:latin typeface="Arial" charset="0"/>
                <a:cs typeface="Arial" charset="0"/>
              </a:rPr>
              <a:t>the syllabus)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Rules for </a:t>
            </a:r>
            <a:r>
              <a:rPr lang="en-GB" sz="3000" cap="small" dirty="0" err="1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756084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b="1" dirty="0">
              <a:solidFill>
                <a:schemeClr val="accent2"/>
              </a:solidFill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=	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&gt;	greater than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&gt;=	greater than or 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	less than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&lt;=	less than or 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&lt;&gt;	not equal to</a:t>
            </a:r>
          </a:p>
          <a:p>
            <a:pPr>
              <a:defRPr/>
            </a:pPr>
            <a:endParaRPr lang="en-US" b="1" dirty="0"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and other keywords ……</a:t>
            </a:r>
          </a:p>
          <a:p>
            <a:pPr>
              <a:defRPr/>
            </a:pPr>
            <a:endParaRPr lang="en-US" b="1" dirty="0"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IN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NOT IN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ANY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ALL</a:t>
            </a:r>
            <a:endParaRPr lang="en-GB" b="1" dirty="0">
              <a:latin typeface="Arial" charset="0"/>
              <a:ea typeface="+mn-ea"/>
              <a:cs typeface="Times New Roman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269776"/>
            <a:ext cx="7772400" cy="566936"/>
          </a:xfrm>
          <a:prstGeom prst="rect">
            <a:avLst/>
          </a:prstGeom>
        </p:spPr>
        <p:txBody>
          <a:bodyPr/>
          <a:lstStyle/>
          <a:p>
            <a:r>
              <a:rPr lang="en-GB" sz="3000" cap="small" dirty="0" smtClean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comparators:</a:t>
            </a:r>
            <a:endParaRPr lang="en-GB" sz="3000" cap="small" dirty="0">
              <a:solidFill>
                <a:srgbClr val="BD0773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251520" y="764704"/>
            <a:ext cx="87153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GB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3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Queries within Queries</a:t>
            </a:r>
          </a:p>
          <a:p>
            <a:endParaRPr lang="en-GB" dirty="0" smtClean="0">
              <a:solidFill>
                <a:schemeClr val="accent3"/>
              </a:solidFill>
              <a:latin typeface="Arial" charset="0"/>
              <a:cs typeface="Arial" charset="0"/>
            </a:endParaRPr>
          </a:p>
          <a:p>
            <a:pPr marL="280988" indent="-280988">
              <a:buFont typeface="Wingdings" pitchFamily="2" charset="2"/>
              <a:buChar char="Ø"/>
            </a:pPr>
            <a:r>
              <a:rPr lang="en-GB" dirty="0" smtClean="0">
                <a:latin typeface="Arial" charset="0"/>
                <a:cs typeface="Arial" charset="0"/>
              </a:rPr>
              <a:t> When </a:t>
            </a:r>
            <a:r>
              <a:rPr lang="en-GB" dirty="0">
                <a:latin typeface="Arial" charset="0"/>
                <a:cs typeface="Arial" charset="0"/>
              </a:rPr>
              <a:t>data </a:t>
            </a:r>
            <a:r>
              <a:rPr lang="en-GB" dirty="0" smtClean="0">
                <a:latin typeface="Arial" charset="0"/>
                <a:cs typeface="Arial" charset="0"/>
              </a:rPr>
              <a:t>to be filtered is known, we put the filter condition with </a:t>
            </a:r>
            <a:r>
              <a:rPr lang="en-GB" b="1" dirty="0" smtClean="0">
                <a:latin typeface="Arial" charset="0"/>
                <a:cs typeface="Arial" charset="0"/>
              </a:rPr>
              <a:t>Where</a:t>
            </a:r>
            <a:r>
              <a:rPr lang="en-GB" dirty="0" smtClean="0">
                <a:latin typeface="Arial" charset="0"/>
                <a:cs typeface="Arial" charset="0"/>
              </a:rPr>
              <a:t> clause.</a:t>
            </a:r>
          </a:p>
          <a:p>
            <a:pPr marL="280988" indent="-280988"/>
            <a:endParaRPr lang="en-GB" dirty="0" smtClean="0">
              <a:latin typeface="Arial" charset="0"/>
              <a:cs typeface="Arial" charset="0"/>
            </a:endParaRPr>
          </a:p>
          <a:p>
            <a:pPr marL="280988" indent="-280988">
              <a:buFont typeface="Wingdings" pitchFamily="2" charset="2"/>
              <a:buChar char="Ø"/>
            </a:pP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What to do when we don’t </a:t>
            </a:r>
            <a:r>
              <a:rPr lang="en-GB" dirty="0">
                <a:solidFill>
                  <a:srgbClr val="7030A0"/>
                </a:solidFill>
                <a:latin typeface="Arial" charset="0"/>
                <a:cs typeface="Arial" charset="0"/>
              </a:rPr>
              <a:t>know what the filter value </a:t>
            </a:r>
            <a:r>
              <a:rPr lang="en-GB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is OR we don’t want to hardcode a value into the query ?</a:t>
            </a:r>
          </a:p>
          <a:p>
            <a:pPr marL="280988" indent="-280988"/>
            <a:endParaRPr lang="en-GB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236538" indent="-236538">
              <a:buFont typeface="Wingdings" pitchFamily="2" charset="2"/>
              <a:buChar char="Ø"/>
            </a:pPr>
            <a:r>
              <a:rPr lang="en-GB" dirty="0" smtClean="0">
                <a:latin typeface="Arial" charset="0"/>
                <a:cs typeface="Arial" charset="0"/>
              </a:rPr>
              <a:t> If </a:t>
            </a:r>
            <a:r>
              <a:rPr lang="en-GB" dirty="0">
                <a:latin typeface="Arial" charset="0"/>
                <a:cs typeface="Arial" charset="0"/>
              </a:rPr>
              <a:t>the filter can be found elsewhere in the database then </a:t>
            </a:r>
            <a:r>
              <a:rPr lang="en-GB" dirty="0" smtClean="0">
                <a:latin typeface="Arial" charset="0"/>
                <a:cs typeface="Arial" charset="0"/>
              </a:rPr>
              <a:t>we </a:t>
            </a:r>
            <a:r>
              <a:rPr lang="en-GB" dirty="0">
                <a:latin typeface="Arial" charset="0"/>
                <a:cs typeface="Arial" charset="0"/>
              </a:rPr>
              <a:t>can put a subquery in the </a:t>
            </a:r>
            <a:r>
              <a:rPr lang="en-GB" b="1" dirty="0" smtClean="0">
                <a:latin typeface="Arial" charset="0"/>
                <a:cs typeface="Arial" charset="0"/>
              </a:rPr>
              <a:t>Where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clause</a:t>
            </a:r>
            <a:r>
              <a:rPr lang="en-GB" dirty="0" smtClean="0">
                <a:latin typeface="Arial" charset="0"/>
                <a:cs typeface="Arial" charset="0"/>
              </a:rPr>
              <a:t>.</a:t>
            </a:r>
          </a:p>
          <a:p>
            <a:pPr marL="236538" indent="-236538">
              <a:buFont typeface="Wingdings" pitchFamily="2" charset="2"/>
              <a:buChar char="Ø"/>
            </a:pPr>
            <a:endParaRPr lang="en-GB" dirty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61143" y="188640"/>
            <a:ext cx="82153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en-GB" sz="3000" cap="small" dirty="0" err="1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73325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Consider the following tables:</a:t>
            </a:r>
          </a:p>
          <a:p>
            <a:pPr marL="0" indent="0"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Agents( </a:t>
            </a:r>
            <a:r>
              <a:rPr lang="en-GB" dirty="0" err="1" smtClean="0">
                <a:latin typeface="Arial" charset="0"/>
                <a:cs typeface="Arial" charset="0"/>
              </a:rPr>
              <a:t>agent_code</a:t>
            </a:r>
            <a:r>
              <a:rPr lang="en-GB" dirty="0" smtClean="0">
                <a:latin typeface="Arial" charset="0"/>
                <a:cs typeface="Arial" charset="0"/>
              </a:rPr>
              <a:t>, </a:t>
            </a:r>
            <a:r>
              <a:rPr lang="en-GB" dirty="0" err="1" smtClean="0">
                <a:latin typeface="Arial" charset="0"/>
                <a:cs typeface="Arial" charset="0"/>
              </a:rPr>
              <a:t>agent_name,work_area,phone,commission,country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Orders(ord_no,ord_amt,advance_amt,ord_date,cust_code,agent_code,ord_description)</a:t>
            </a:r>
          </a:p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IN: 	</a:t>
            </a:r>
            <a:r>
              <a:rPr lang="en-IN" dirty="0" smtClean="0"/>
              <a:t>IN </a:t>
            </a:r>
            <a:r>
              <a:rPr lang="en-IN" dirty="0"/>
              <a:t>operator is used to check a value within a set of </a:t>
            </a:r>
            <a:r>
              <a:rPr lang="en-IN" dirty="0" smtClean="0"/>
              <a:t>  	values</a:t>
            </a:r>
            <a:r>
              <a:rPr lang="en-IN" dirty="0"/>
              <a:t>. </a:t>
            </a:r>
            <a:r>
              <a:rPr lang="en-IN" dirty="0" smtClean="0"/>
              <a:t>The </a:t>
            </a:r>
            <a:r>
              <a:rPr lang="en-IN" dirty="0"/>
              <a:t>list of values may come from the </a:t>
            </a:r>
            <a:r>
              <a:rPr lang="en-IN" dirty="0" smtClean="0"/>
              <a:t>  	results </a:t>
            </a:r>
            <a:r>
              <a:rPr lang="en-IN" dirty="0"/>
              <a:t>returned by a </a:t>
            </a:r>
            <a:r>
              <a:rPr lang="en-IN" dirty="0" err="1"/>
              <a:t>subquery</a:t>
            </a:r>
            <a:r>
              <a:rPr lang="en-IN" dirty="0"/>
              <a:t>.</a:t>
            </a:r>
            <a:r>
              <a:rPr lang="en-GB" b="1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Example: </a:t>
            </a:r>
            <a:r>
              <a:rPr lang="en-IN" dirty="0">
                <a:solidFill>
                  <a:srgbClr val="C00000"/>
                </a:solidFill>
              </a:rPr>
              <a:t>SELECT </a:t>
            </a:r>
            <a:r>
              <a:rPr lang="en-IN" dirty="0" err="1">
                <a:solidFill>
                  <a:srgbClr val="C00000"/>
                </a:solidFill>
              </a:rPr>
              <a:t>ord_no,ord_amt,ord_date</a:t>
            </a:r>
            <a:r>
              <a:rPr lang="en-IN" dirty="0" smtClean="0"/>
              <a:t>,</a:t>
            </a:r>
            <a:endParaRPr lang="en-IN" dirty="0"/>
          </a:p>
          <a:p>
            <a:pPr marL="0" indent="0">
              <a:buNone/>
              <a:defRPr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     </a:t>
            </a:r>
            <a:r>
              <a:rPr lang="en-IN" dirty="0" err="1" smtClean="0">
                <a:solidFill>
                  <a:srgbClr val="C00000"/>
                </a:solidFill>
              </a:rPr>
              <a:t>cust_code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FROM </a:t>
            </a:r>
            <a:r>
              <a:rPr lang="en-IN" dirty="0">
                <a:solidFill>
                  <a:srgbClr val="C00000"/>
                </a:solidFill>
              </a:rPr>
              <a:t>orders  </a:t>
            </a:r>
            <a:r>
              <a:rPr lang="en-IN" dirty="0" smtClean="0">
                <a:solidFill>
                  <a:srgbClr val="C00000"/>
                </a:solidFill>
              </a:rPr>
              <a:t>WHERE 	</a:t>
            </a:r>
            <a:r>
              <a:rPr lang="en-IN" dirty="0">
                <a:solidFill>
                  <a:srgbClr val="C00000"/>
                </a:solidFill>
              </a:rPr>
              <a:t>	 </a:t>
            </a:r>
            <a:r>
              <a:rPr lang="en-IN" dirty="0" smtClean="0">
                <a:solidFill>
                  <a:srgbClr val="C00000"/>
                </a:solidFill>
              </a:rPr>
              <a:t>   </a:t>
            </a:r>
            <a:r>
              <a:rPr lang="en-IN" dirty="0" err="1" smtClean="0">
                <a:solidFill>
                  <a:srgbClr val="C00000"/>
                </a:solidFill>
              </a:rPr>
              <a:t>agent_code</a:t>
            </a:r>
            <a:r>
              <a:rPr lang="en-IN" dirty="0" smtClean="0">
                <a:solidFill>
                  <a:srgbClr val="C00000"/>
                </a:solidFill>
              </a:rPr>
              <a:t> IN(SELECT 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 FROM </a:t>
            </a:r>
            <a:r>
              <a:rPr lang="en-IN" dirty="0" smtClean="0">
                <a:solidFill>
                  <a:srgbClr val="C00000"/>
                </a:solidFill>
              </a:rPr>
              <a:t>	    	    agents  WHERE </a:t>
            </a:r>
            <a:r>
              <a:rPr lang="en-IN" dirty="0" err="1">
                <a:solidFill>
                  <a:srgbClr val="C00000"/>
                </a:solidFill>
              </a:rPr>
              <a:t>working_area</a:t>
            </a:r>
            <a:r>
              <a:rPr lang="en-IN" dirty="0">
                <a:solidFill>
                  <a:srgbClr val="C00000"/>
                </a:solidFill>
              </a:rPr>
              <a:t>='Bangalore');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Multiple row </a:t>
            </a:r>
            <a:r>
              <a:rPr lang="en-US" dirty="0" err="1" smtClean="0">
                <a:solidFill>
                  <a:srgbClr val="BD0773"/>
                </a:solidFill>
              </a:rPr>
              <a:t>subqueries</a:t>
            </a:r>
            <a:r>
              <a:rPr lang="en-US" dirty="0" smtClean="0">
                <a:solidFill>
                  <a:srgbClr val="BD0773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53237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NOT IN: </a:t>
            </a:r>
            <a:r>
              <a:rPr lang="en-GB" dirty="0" smtClean="0">
                <a:latin typeface="Arial" charset="0"/>
                <a:cs typeface="Arial" charset="0"/>
              </a:rPr>
              <a:t>Opposite of IN operator</a:t>
            </a:r>
          </a:p>
          <a:p>
            <a:pPr marL="0" indent="0">
              <a:buNone/>
              <a:defRPr/>
            </a:pPr>
            <a:endParaRPr lang="en-IN" sz="2000" dirty="0" smtClean="0"/>
          </a:p>
          <a:p>
            <a:pPr marL="0" indent="0">
              <a:buNone/>
              <a:defRPr/>
            </a:pPr>
            <a:r>
              <a:rPr lang="en-IN" sz="2000" dirty="0" smtClean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ord_num,ord_amount,ord_date</a:t>
            </a:r>
            <a:r>
              <a:rPr lang="en-IN" sz="2000" dirty="0">
                <a:solidFill>
                  <a:srgbClr val="C00000"/>
                </a:solidFill>
              </a:rPr>
              <a:t>, </a:t>
            </a:r>
            <a:r>
              <a:rPr lang="en-IN" sz="2000" dirty="0" err="1" smtClean="0">
                <a:solidFill>
                  <a:srgbClr val="C00000"/>
                </a:solidFill>
              </a:rPr>
              <a:t>cust_code</a:t>
            </a:r>
            <a:r>
              <a:rPr lang="en-IN" sz="2000" dirty="0">
                <a:solidFill>
                  <a:srgbClr val="C00000"/>
                </a:solidFill>
              </a:rPr>
              <a:t>,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FROM orders  </a:t>
            </a:r>
            <a:r>
              <a:rPr lang="en-IN" sz="2000" dirty="0" smtClean="0">
                <a:solidFill>
                  <a:srgbClr val="C00000"/>
                </a:solidFill>
              </a:rPr>
              <a:t>WHERE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NOT IN(  </a:t>
            </a:r>
            <a:r>
              <a:rPr lang="en-IN" sz="2000" dirty="0" smtClean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FROM agents  </a:t>
            </a:r>
            <a:r>
              <a:rPr lang="en-IN" sz="2000" dirty="0" smtClean="0">
                <a:solidFill>
                  <a:srgbClr val="C00000"/>
                </a:solidFill>
              </a:rPr>
              <a:t>WHERE </a:t>
            </a:r>
            <a:r>
              <a:rPr lang="en-IN" sz="2000" dirty="0" err="1">
                <a:solidFill>
                  <a:srgbClr val="C00000"/>
                </a:solidFill>
              </a:rPr>
              <a:t>working_area</a:t>
            </a:r>
            <a:r>
              <a:rPr lang="en-IN" sz="2000" dirty="0">
                <a:solidFill>
                  <a:srgbClr val="C00000"/>
                </a:solidFill>
              </a:rPr>
              <a:t>='Bangalore'); </a:t>
            </a:r>
            <a:endParaRPr lang="en-GB" sz="20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GB" dirty="0"/>
              <a:t>    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/>
              <a:t>ANY: </a:t>
            </a:r>
            <a:r>
              <a:rPr lang="en-IN" dirty="0" smtClean="0"/>
              <a:t>You </a:t>
            </a:r>
            <a:r>
              <a:rPr lang="en-IN" dirty="0"/>
              <a:t>can use the ANY operator to compare a value with any value in a list. You must place an =, &lt;&gt;, &gt;, &lt;, &lt;= or &gt;= operator before ANY in your query.</a:t>
            </a:r>
            <a:endParaRPr lang="en-US" b="1" dirty="0" smtClean="0"/>
          </a:p>
          <a:p>
            <a:pPr>
              <a:buNone/>
              <a:defRPr/>
            </a:pPr>
            <a:r>
              <a:rPr lang="en-US" dirty="0" smtClean="0"/>
              <a:t>Q: Enlist </a:t>
            </a:r>
            <a:r>
              <a:rPr lang="en-IN" dirty="0" smtClean="0"/>
              <a:t>if </a:t>
            </a:r>
            <a:r>
              <a:rPr lang="en-IN" dirty="0"/>
              <a:t>any of the agent who belongs to the country 'UK'</a:t>
            </a:r>
            <a:endParaRPr lang="en-US" dirty="0" smtClean="0"/>
          </a:p>
          <a:p>
            <a:pPr>
              <a:buNone/>
              <a:defRPr/>
            </a:pPr>
            <a:endParaRPr lang="en-IN" sz="2000" dirty="0" smtClean="0"/>
          </a:p>
          <a:p>
            <a:pPr>
              <a:buNone/>
              <a:defRPr/>
            </a:pPr>
            <a:r>
              <a:rPr lang="en-IN" sz="2000" dirty="0" smtClean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agent_code,agent_name,working_area,commission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  <a:p>
            <a:pPr>
              <a:buNone/>
              <a:defRPr/>
            </a:pPr>
            <a:r>
              <a:rPr lang="en-IN" sz="2000" dirty="0" smtClean="0">
                <a:solidFill>
                  <a:srgbClr val="C00000"/>
                </a:solidFill>
              </a:rPr>
              <a:t>FROM  </a:t>
            </a:r>
            <a:r>
              <a:rPr lang="en-IN" sz="2000" dirty="0">
                <a:solidFill>
                  <a:srgbClr val="C00000"/>
                </a:solidFill>
              </a:rPr>
              <a:t>agents  </a:t>
            </a:r>
            <a:r>
              <a:rPr lang="en-IN" sz="2000" dirty="0" smtClean="0">
                <a:solidFill>
                  <a:srgbClr val="C00000"/>
                </a:solidFill>
              </a:rPr>
              <a:t>WHERE </a:t>
            </a:r>
            <a:r>
              <a:rPr lang="en-IN" sz="2000" dirty="0" err="1" smtClean="0">
                <a:solidFill>
                  <a:srgbClr val="C00000"/>
                </a:solidFill>
              </a:rPr>
              <a:t>agent_code</a:t>
            </a:r>
            <a:r>
              <a:rPr lang="en-IN" sz="2000" dirty="0" smtClean="0">
                <a:solidFill>
                  <a:srgbClr val="C00000"/>
                </a:solidFill>
              </a:rPr>
              <a:t> = ANY</a:t>
            </a:r>
            <a:r>
              <a:rPr lang="en-IN" sz="2000" dirty="0">
                <a:solidFill>
                  <a:srgbClr val="C00000"/>
                </a:solidFill>
              </a:rPr>
              <a:t>(  </a:t>
            </a:r>
            <a:r>
              <a:rPr lang="en-IN" sz="2000" dirty="0" smtClean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endParaRPr lang="en-IN" sz="2000" dirty="0" smtClean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IN" sz="2000" dirty="0" smtClean="0">
                <a:solidFill>
                  <a:srgbClr val="C00000"/>
                </a:solidFill>
              </a:rPr>
              <a:t>FROM customer  WHERE </a:t>
            </a:r>
            <a:r>
              <a:rPr lang="en-IN" sz="2000" dirty="0" err="1">
                <a:solidFill>
                  <a:srgbClr val="C00000"/>
                </a:solidFill>
              </a:rPr>
              <a:t>cust_country</a:t>
            </a:r>
            <a:r>
              <a:rPr lang="en-IN" sz="2000" dirty="0">
                <a:solidFill>
                  <a:srgbClr val="C00000"/>
                </a:solidFill>
              </a:rPr>
              <a:t>='UK');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Multiple row </a:t>
            </a:r>
            <a:r>
              <a:rPr lang="en-US" dirty="0" err="1" smtClean="0">
                <a:solidFill>
                  <a:srgbClr val="BD0773"/>
                </a:solidFill>
              </a:rPr>
              <a:t>subqueries</a:t>
            </a:r>
            <a:r>
              <a:rPr lang="en-US" dirty="0" smtClean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0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ALL:</a:t>
            </a:r>
            <a:r>
              <a:rPr lang="en-IN" dirty="0" smtClean="0"/>
              <a:t>Compares </a:t>
            </a:r>
            <a:r>
              <a:rPr lang="en-IN" dirty="0"/>
              <a:t>a value to every value in a list or returned by a query. Must be preceded by =, !=, &gt;, &lt;, &lt;=, &gt;=. Evaluates to TRUE if the query returns no rows</a:t>
            </a:r>
            <a:r>
              <a:rPr lang="en-IN" dirty="0" smtClean="0"/>
              <a:t>.</a:t>
            </a:r>
          </a:p>
          <a:p>
            <a:pPr marL="0" indent="0">
              <a:buNone/>
              <a:defRPr/>
            </a:pP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Q: Select </a:t>
            </a:r>
            <a:r>
              <a:rPr lang="en-IN" dirty="0"/>
              <a:t>employees whose salary is greater than every salesman’s </a:t>
            </a:r>
            <a:r>
              <a:rPr lang="en-IN" dirty="0" smtClean="0"/>
              <a:t> salary</a:t>
            </a:r>
            <a:r>
              <a:rPr lang="en-IN" dirty="0"/>
              <a:t>:</a:t>
            </a: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  </a:t>
            </a:r>
          </a:p>
          <a:p>
            <a:pPr marL="0" indent="0">
              <a:buNone/>
              <a:defRPr/>
            </a:pPr>
            <a:r>
              <a:rPr lang="en-IN" dirty="0" smtClean="0">
                <a:solidFill>
                  <a:srgbClr val="C00000"/>
                </a:solidFill>
              </a:rPr>
              <a:t>select </a:t>
            </a:r>
            <a:r>
              <a:rPr lang="en-IN" dirty="0" err="1" smtClean="0">
                <a:solidFill>
                  <a:srgbClr val="C00000"/>
                </a:solidFill>
              </a:rPr>
              <a:t>ename</a:t>
            </a:r>
            <a:r>
              <a:rPr lang="en-IN" dirty="0" smtClean="0">
                <a:solidFill>
                  <a:srgbClr val="C00000"/>
                </a:solidFill>
              </a:rPr>
              <a:t> from </a:t>
            </a:r>
            <a:r>
              <a:rPr lang="en-IN" dirty="0" err="1" smtClean="0">
                <a:solidFill>
                  <a:srgbClr val="C00000"/>
                </a:solidFill>
              </a:rPr>
              <a:t>emp</a:t>
            </a:r>
            <a:r>
              <a:rPr lang="en-IN" dirty="0" smtClean="0">
                <a:solidFill>
                  <a:srgbClr val="C00000"/>
                </a:solidFill>
              </a:rPr>
              <a:t> where </a:t>
            </a:r>
            <a:r>
              <a:rPr lang="en-IN" dirty="0" err="1">
                <a:solidFill>
                  <a:srgbClr val="C00000"/>
                </a:solidFill>
              </a:rPr>
              <a:t>sal</a:t>
            </a:r>
            <a:r>
              <a:rPr lang="en-IN" dirty="0">
                <a:solidFill>
                  <a:srgbClr val="C00000"/>
                </a:solidFill>
              </a:rPr>
              <a:t> &gt; all </a:t>
            </a:r>
            <a:r>
              <a:rPr lang="en-IN" dirty="0" smtClean="0">
                <a:solidFill>
                  <a:srgbClr val="C00000"/>
                </a:solidFill>
              </a:rPr>
              <a:t>( select </a:t>
            </a:r>
            <a:r>
              <a:rPr lang="en-IN" dirty="0" err="1">
                <a:solidFill>
                  <a:srgbClr val="C00000"/>
                </a:solidFill>
              </a:rPr>
              <a:t>sal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IN" dirty="0" smtClean="0">
                <a:solidFill>
                  <a:srgbClr val="C00000"/>
                </a:solidFill>
              </a:rPr>
              <a:t>from </a:t>
            </a:r>
            <a:r>
              <a:rPr lang="en-IN" dirty="0" err="1" smtClean="0">
                <a:solidFill>
                  <a:srgbClr val="C00000"/>
                </a:solidFill>
              </a:rPr>
              <a:t>emp</a:t>
            </a:r>
            <a:r>
              <a:rPr lang="en-IN" dirty="0" smtClean="0">
                <a:solidFill>
                  <a:srgbClr val="C00000"/>
                </a:solidFill>
              </a:rPr>
              <a:t> where </a:t>
            </a:r>
            <a:r>
              <a:rPr lang="en-IN" dirty="0">
                <a:solidFill>
                  <a:srgbClr val="C00000"/>
                </a:solidFill>
              </a:rPr>
              <a:t>job = 'SALESMAN');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Multiple row </a:t>
            </a:r>
            <a:r>
              <a:rPr lang="en-US" dirty="0" err="1" smtClean="0">
                <a:solidFill>
                  <a:srgbClr val="BD0773"/>
                </a:solidFill>
              </a:rPr>
              <a:t>subqueries</a:t>
            </a:r>
            <a:r>
              <a:rPr lang="en-US" dirty="0" smtClean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42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GROUP BY:</a:t>
            </a:r>
            <a:r>
              <a:rPr lang="en-IN" dirty="0" smtClean="0"/>
              <a:t>Groups rows based on distinct values which exists for specified column.</a:t>
            </a:r>
          </a:p>
          <a:p>
            <a:pPr marL="0" indent="0">
              <a:buNone/>
              <a:defRPr/>
            </a:pP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Q: Retrieve the product numbers and total quantity ordered for each product from the </a:t>
            </a:r>
            <a:r>
              <a:rPr lang="en-IN" dirty="0" err="1" smtClean="0"/>
              <a:t>sales_order_details</a:t>
            </a:r>
            <a:r>
              <a:rPr lang="en-IN" dirty="0"/>
              <a:t> </a:t>
            </a:r>
            <a:r>
              <a:rPr lang="en-IN" dirty="0" smtClean="0"/>
              <a:t>table.</a:t>
            </a:r>
          </a:p>
          <a:p>
            <a:pPr marL="0" indent="0">
              <a:buNone/>
              <a:defRPr/>
            </a:pPr>
            <a:r>
              <a:rPr lang="en-IN" dirty="0" smtClean="0"/>
              <a:t>  </a:t>
            </a:r>
          </a:p>
          <a:p>
            <a:pPr marL="0" indent="0">
              <a:buNone/>
              <a:defRPr/>
            </a:pPr>
            <a:r>
              <a:rPr lang="en-IN" dirty="0" err="1" smtClean="0"/>
              <a:t>Sales_order_details</a:t>
            </a:r>
            <a:r>
              <a:rPr lang="en-IN" dirty="0" smtClean="0"/>
              <a:t>(</a:t>
            </a:r>
            <a:r>
              <a:rPr lang="en-IN" dirty="0" err="1" smtClean="0"/>
              <a:t>p_no,qty,qty_dis,description</a:t>
            </a:r>
            <a:r>
              <a:rPr lang="en-IN" dirty="0" smtClean="0"/>
              <a:t>)</a:t>
            </a:r>
            <a:endParaRPr lang="en-GB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A: </a:t>
            </a: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p_no,sum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>
                <a:solidFill>
                  <a:srgbClr val="C00000"/>
                </a:solidFill>
              </a:rPr>
              <a:t>) “Total 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>
                <a:solidFill>
                  <a:srgbClr val="C00000"/>
                </a:solidFill>
              </a:rPr>
              <a:t> Ordered” from </a:t>
            </a:r>
            <a:r>
              <a:rPr lang="en-US" dirty="0" err="1" smtClean="0">
                <a:solidFill>
                  <a:srgbClr val="C00000"/>
                </a:solidFill>
              </a:rPr>
              <a:t>sales_order_details</a:t>
            </a:r>
            <a:r>
              <a:rPr lang="en-US" dirty="0" smtClean="0">
                <a:solidFill>
                  <a:srgbClr val="C00000"/>
                </a:solidFill>
              </a:rPr>
              <a:t> GROUP BY </a:t>
            </a:r>
            <a:r>
              <a:rPr lang="en-US" dirty="0" err="1" smtClean="0">
                <a:solidFill>
                  <a:srgbClr val="C00000"/>
                </a:solidFill>
              </a:rPr>
              <a:t>p_no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Group by and having clause:</a:t>
            </a:r>
          </a:p>
        </p:txBody>
      </p:sp>
    </p:spTree>
    <p:extLst>
      <p:ext uri="{BB962C8B-B14F-4D97-AF65-F5344CB8AC3E}">
        <p14:creationId xmlns:p14="http://schemas.microsoft.com/office/powerpoint/2010/main" val="17347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HAVING:</a:t>
            </a:r>
            <a:r>
              <a:rPr lang="en-IN" dirty="0" smtClean="0"/>
              <a:t>Used in conjunction with GROUP BY clause. It imposes a condition on GROUP BY clause which further filters the groups created by the GROUP BY clause.</a:t>
            </a:r>
          </a:p>
          <a:p>
            <a:pPr marL="0" indent="0">
              <a:buNone/>
              <a:defRPr/>
            </a:pPr>
            <a:endParaRPr lang="en-IN" dirty="0" smtClean="0"/>
          </a:p>
          <a:p>
            <a:pPr marL="0" indent="0">
              <a:buNone/>
              <a:defRPr/>
            </a:pPr>
            <a:r>
              <a:rPr lang="en-IN" dirty="0" smtClean="0"/>
              <a:t>Q: Retrieve the product numbers and total quantity ordered for products ‘P001’, ‘P005’ from the </a:t>
            </a:r>
            <a:r>
              <a:rPr lang="en-IN" dirty="0" err="1" smtClean="0"/>
              <a:t>sales_order_details</a:t>
            </a:r>
            <a:r>
              <a:rPr lang="en-IN" dirty="0" smtClean="0"/>
              <a:t>. table.</a:t>
            </a:r>
          </a:p>
          <a:p>
            <a:pPr marL="0" indent="0">
              <a:buNone/>
              <a:defRPr/>
            </a:pPr>
            <a:r>
              <a:rPr lang="en-IN" dirty="0" smtClean="0"/>
              <a:t>  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A: </a:t>
            </a: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p_no,sum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>
                <a:solidFill>
                  <a:srgbClr val="C00000"/>
                </a:solidFill>
              </a:rPr>
              <a:t>) “Total </a:t>
            </a:r>
            <a:r>
              <a:rPr lang="en-US" dirty="0" err="1" smtClean="0">
                <a:solidFill>
                  <a:srgbClr val="C00000"/>
                </a:solidFill>
              </a:rPr>
              <a:t>Qty</a:t>
            </a:r>
            <a:r>
              <a:rPr lang="en-US" dirty="0" smtClean="0">
                <a:solidFill>
                  <a:srgbClr val="C00000"/>
                </a:solidFill>
              </a:rPr>
              <a:t> Ordered” from </a:t>
            </a:r>
            <a:r>
              <a:rPr lang="en-US" dirty="0" err="1" smtClean="0">
                <a:solidFill>
                  <a:srgbClr val="C00000"/>
                </a:solidFill>
              </a:rPr>
              <a:t>sales_order_details</a:t>
            </a:r>
            <a:r>
              <a:rPr lang="en-US" dirty="0" smtClean="0">
                <a:solidFill>
                  <a:srgbClr val="C00000"/>
                </a:solidFill>
              </a:rPr>
              <a:t> GROUP BY </a:t>
            </a:r>
            <a:r>
              <a:rPr lang="en-US" dirty="0" err="1" smtClean="0">
                <a:solidFill>
                  <a:srgbClr val="C00000"/>
                </a:solidFill>
              </a:rPr>
              <a:t>p_no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HAVING </a:t>
            </a:r>
            <a:r>
              <a:rPr lang="en-US" dirty="0" err="1" smtClean="0">
                <a:solidFill>
                  <a:srgbClr val="C00000"/>
                </a:solidFill>
              </a:rPr>
              <a:t>p_no</a:t>
            </a:r>
            <a:r>
              <a:rPr lang="en-US" dirty="0" smtClean="0">
                <a:solidFill>
                  <a:srgbClr val="C00000"/>
                </a:solidFill>
              </a:rPr>
              <a:t>=‘P001’ OR </a:t>
            </a:r>
            <a:r>
              <a:rPr lang="en-US" dirty="0" err="1" smtClean="0">
                <a:solidFill>
                  <a:srgbClr val="C00000"/>
                </a:solidFill>
              </a:rPr>
              <a:t>p_no</a:t>
            </a:r>
            <a:r>
              <a:rPr lang="en-US" dirty="0" smtClean="0">
                <a:solidFill>
                  <a:srgbClr val="C00000"/>
                </a:solidFill>
              </a:rPr>
              <a:t>=‘P005’;</a:t>
            </a:r>
            <a:r>
              <a:rPr lang="en-US" dirty="0" smtClean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Group by and having clause:</a:t>
            </a:r>
          </a:p>
        </p:txBody>
      </p:sp>
    </p:spTree>
    <p:extLst>
      <p:ext uri="{BB962C8B-B14F-4D97-AF65-F5344CB8AC3E}">
        <p14:creationId xmlns:p14="http://schemas.microsoft.com/office/powerpoint/2010/main" val="29481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smtClean="0"/>
              <a:t>You </a:t>
            </a:r>
            <a:r>
              <a:rPr lang="en-IN" dirty="0"/>
              <a:t>can write </a:t>
            </a:r>
            <a:r>
              <a:rPr lang="en-IN" dirty="0" err="1"/>
              <a:t>subqueries</a:t>
            </a:r>
            <a:r>
              <a:rPr lang="en-IN" dirty="0"/>
              <a:t> that return multiple columns. The following example retrieves the order amount with lowest price, group by </a:t>
            </a:r>
            <a:r>
              <a:rPr lang="en-IN" dirty="0" smtClean="0"/>
              <a:t>agent.</a:t>
            </a:r>
            <a:endParaRPr lang="en-GB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select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 err="1">
                <a:solidFill>
                  <a:srgbClr val="C00000"/>
                </a:solidFill>
              </a:rPr>
              <a:t>ord_num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ord_date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from orders  </a:t>
            </a:r>
            <a:r>
              <a:rPr lang="en-IN" dirty="0" smtClean="0">
                <a:solidFill>
                  <a:srgbClr val="C00000"/>
                </a:solidFill>
              </a:rPr>
              <a:t>where(</a:t>
            </a:r>
            <a:r>
              <a:rPr lang="en-IN" dirty="0" err="1" smtClean="0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) IN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(SELECT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MIN(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FROM orders </a:t>
            </a:r>
            <a:r>
              <a:rPr lang="en-IN" dirty="0" smtClean="0">
                <a:solidFill>
                  <a:srgbClr val="C00000"/>
                </a:solidFill>
              </a:rPr>
              <a:t>GROUP</a:t>
            </a:r>
            <a:r>
              <a:rPr lang="en-IN" dirty="0">
                <a:solidFill>
                  <a:srgbClr val="C00000"/>
                </a:solidFill>
              </a:rPr>
              <a:t> BY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);  </a:t>
            </a:r>
          </a:p>
          <a:p>
            <a:pPr>
              <a:buNone/>
              <a:defRPr/>
            </a:pP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Multiple column </a:t>
            </a:r>
            <a:r>
              <a:rPr lang="en-US" dirty="0" err="1" smtClean="0">
                <a:solidFill>
                  <a:srgbClr val="BD0773"/>
                </a:solidFill>
              </a:rPr>
              <a:t>subqueries</a:t>
            </a:r>
            <a:r>
              <a:rPr lang="en-US" dirty="0" smtClean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83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620689"/>
            <a:ext cx="5814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SQL&gt; select * from t2;</a:t>
            </a:r>
          </a:p>
          <a:p>
            <a:endParaRPr lang="en-IN"/>
          </a:p>
          <a:p>
            <a:r>
              <a:rPr lang="en-IN"/>
              <a:t>       EID ENAME             SAL JOB</a:t>
            </a:r>
          </a:p>
          <a:p>
            <a:r>
              <a:rPr lang="en-IN"/>
              <a:t>---------- ---------- ---------- ----------</a:t>
            </a:r>
          </a:p>
          <a:p>
            <a:r>
              <a:rPr lang="en-IN"/>
              <a:t>         1 neha             2000 analyst</a:t>
            </a:r>
          </a:p>
          <a:p>
            <a:r>
              <a:rPr lang="en-IN"/>
              <a:t>         2 mita             3000 clerk</a:t>
            </a:r>
          </a:p>
          <a:p>
            <a:r>
              <a:rPr lang="en-IN"/>
              <a:t>         3 neha1            4000 clerk</a:t>
            </a:r>
          </a:p>
          <a:p>
            <a:r>
              <a:rPr lang="en-IN"/>
              <a:t>         4 yash             5000 manager</a:t>
            </a:r>
          </a:p>
          <a:p>
            <a:r>
              <a:rPr lang="en-IN"/>
              <a:t>         5 srushti          6000 manager</a:t>
            </a:r>
          </a:p>
          <a:p>
            <a:r>
              <a:rPr lang="en-IN"/>
              <a:t>         6 purva            7000 salesman</a:t>
            </a:r>
          </a:p>
          <a:p>
            <a:endParaRPr lang="en-IN"/>
          </a:p>
          <a:p>
            <a:r>
              <a:rPr lang="en-IN"/>
              <a:t>6 rows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5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624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SQL&gt; select </a:t>
            </a:r>
            <a:r>
              <a:rPr lang="en-IN" dirty="0" err="1"/>
              <a:t>sal</a:t>
            </a:r>
            <a:r>
              <a:rPr lang="en-IN" dirty="0"/>
              <a:t> from t2 where job='manager';</a:t>
            </a:r>
          </a:p>
          <a:p>
            <a:endParaRPr lang="en-IN" dirty="0"/>
          </a:p>
          <a:p>
            <a:r>
              <a:rPr lang="en-IN" dirty="0"/>
              <a:t>       SAL</a:t>
            </a:r>
          </a:p>
          <a:p>
            <a:r>
              <a:rPr lang="en-IN" dirty="0"/>
              <a:t>----------</a:t>
            </a:r>
          </a:p>
          <a:p>
            <a:r>
              <a:rPr lang="en-IN" dirty="0"/>
              <a:t>      5000</a:t>
            </a:r>
          </a:p>
          <a:p>
            <a:r>
              <a:rPr lang="en-IN" dirty="0"/>
              <a:t>      6000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306896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SQL&gt; select </a:t>
            </a:r>
            <a:r>
              <a:rPr lang="en-IN" dirty="0" err="1"/>
              <a:t>ename,sal</a:t>
            </a:r>
            <a:r>
              <a:rPr lang="en-IN" dirty="0"/>
              <a:t> from t2 where </a:t>
            </a:r>
            <a:r>
              <a:rPr lang="en-IN" dirty="0" err="1"/>
              <a:t>sal</a:t>
            </a:r>
            <a:r>
              <a:rPr lang="en-IN" dirty="0"/>
              <a:t>&gt;any(select </a:t>
            </a:r>
            <a:r>
              <a:rPr lang="en-IN" dirty="0" err="1"/>
              <a:t>sal</a:t>
            </a:r>
            <a:r>
              <a:rPr lang="en-IN" dirty="0"/>
              <a:t> from t2 where job=</a:t>
            </a:r>
            <a:r>
              <a:rPr lang="en-IN" dirty="0" smtClean="0"/>
              <a:t>'manager</a:t>
            </a:r>
            <a:r>
              <a:rPr lang="en-IN" dirty="0"/>
              <a:t>');</a:t>
            </a:r>
          </a:p>
          <a:p>
            <a:endParaRPr lang="en-IN" dirty="0"/>
          </a:p>
          <a:p>
            <a:r>
              <a:rPr lang="en-IN" dirty="0"/>
              <a:t>ENAME             SAL</a:t>
            </a:r>
          </a:p>
          <a:p>
            <a:r>
              <a:rPr lang="en-IN" dirty="0"/>
              <a:t>---------- ----------</a:t>
            </a:r>
          </a:p>
          <a:p>
            <a:r>
              <a:rPr lang="en-IN" dirty="0" err="1"/>
              <a:t>srushti</a:t>
            </a:r>
            <a:r>
              <a:rPr lang="en-IN" dirty="0"/>
              <a:t>          6000</a:t>
            </a:r>
          </a:p>
          <a:p>
            <a:r>
              <a:rPr lang="en-IN" dirty="0" err="1"/>
              <a:t>purva</a:t>
            </a:r>
            <a:r>
              <a:rPr lang="en-IN" dirty="0"/>
              <a:t>            7000</a:t>
            </a:r>
          </a:p>
        </p:txBody>
      </p:sp>
    </p:spTree>
    <p:extLst>
      <p:ext uri="{BB962C8B-B14F-4D97-AF65-F5344CB8AC3E}">
        <p14:creationId xmlns:p14="http://schemas.microsoft.com/office/powerpoint/2010/main" val="22627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9675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SQL&gt; select </a:t>
            </a:r>
            <a:r>
              <a:rPr lang="en-IN" dirty="0" err="1"/>
              <a:t>ename,sal</a:t>
            </a:r>
            <a:r>
              <a:rPr lang="en-IN" dirty="0"/>
              <a:t> from t2 where </a:t>
            </a:r>
            <a:r>
              <a:rPr lang="en-IN" dirty="0" err="1" smtClean="0"/>
              <a:t>sal</a:t>
            </a:r>
            <a:r>
              <a:rPr lang="en-IN" dirty="0" smtClean="0"/>
              <a:t>&gt;all(select </a:t>
            </a:r>
            <a:r>
              <a:rPr lang="en-IN" dirty="0" err="1"/>
              <a:t>sal</a:t>
            </a:r>
            <a:r>
              <a:rPr lang="en-IN" dirty="0"/>
              <a:t> from t2 where job=</a:t>
            </a:r>
            <a:r>
              <a:rPr lang="en-IN" dirty="0" smtClean="0"/>
              <a:t>'manager</a:t>
            </a:r>
            <a:r>
              <a:rPr lang="en-IN" dirty="0"/>
              <a:t>');</a:t>
            </a:r>
          </a:p>
          <a:p>
            <a:endParaRPr lang="en-IN" dirty="0"/>
          </a:p>
          <a:p>
            <a:r>
              <a:rPr lang="en-IN" dirty="0"/>
              <a:t>ENAME             SAL</a:t>
            </a:r>
          </a:p>
          <a:p>
            <a:r>
              <a:rPr lang="en-IN" dirty="0"/>
              <a:t>---------- ----------</a:t>
            </a:r>
          </a:p>
          <a:p>
            <a:r>
              <a:rPr lang="en-IN" smtClean="0"/>
              <a:t>purva</a:t>
            </a:r>
            <a:r>
              <a:rPr lang="en-IN" dirty="0" smtClean="0"/>
              <a:t>            </a:t>
            </a:r>
            <a:r>
              <a:rPr lang="en-IN" dirty="0"/>
              <a:t>7000</a:t>
            </a:r>
          </a:p>
        </p:txBody>
      </p:sp>
    </p:spTree>
    <p:extLst>
      <p:ext uri="{BB962C8B-B14F-4D97-AF65-F5344CB8AC3E}">
        <p14:creationId xmlns:p14="http://schemas.microsoft.com/office/powerpoint/2010/main" val="37149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Example(s):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/>
          <a:lstStyle/>
          <a:p>
            <a:pPr>
              <a:defRPr/>
            </a:pPr>
            <a:endParaRPr lang="en-GB" b="1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Enlist the names of students who have secured marks more than the average of all students in maths.</a:t>
            </a:r>
          </a:p>
          <a:p>
            <a:pPr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Q: </a:t>
            </a:r>
          </a:p>
          <a:p>
            <a:pPr>
              <a:buNone/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>
              <a:buNone/>
              <a:defRPr/>
            </a:pPr>
            <a:r>
              <a:rPr lang="en-GB" dirty="0" smtClean="0"/>
              <a:t>select names from student where maths&gt; (select </a:t>
            </a:r>
            <a:r>
              <a:rPr lang="en-GB" dirty="0" err="1" smtClean="0"/>
              <a:t>avg</a:t>
            </a:r>
            <a:r>
              <a:rPr lang="en-GB" dirty="0" smtClean="0"/>
              <a:t>(maths) from student);</a:t>
            </a:r>
          </a:p>
          <a:p>
            <a:pPr>
              <a:buNone/>
              <a:defRPr/>
            </a:pPr>
            <a:endParaRPr lang="en-GB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/>
              <a:t>Find the employees who have the same position as ‘</a:t>
            </a:r>
            <a:r>
              <a:rPr lang="en-US" b="1" dirty="0" err="1" smtClean="0"/>
              <a:t>Ritesh</a:t>
            </a:r>
            <a:r>
              <a:rPr lang="en-US" b="1" dirty="0" smtClean="0"/>
              <a:t>’</a:t>
            </a:r>
          </a:p>
          <a:p>
            <a:pPr>
              <a:buFontTx/>
              <a:buNone/>
            </a:pPr>
            <a:r>
              <a:rPr lang="en-US" dirty="0" smtClean="0"/>
              <a:t>Q:select * from </a:t>
            </a:r>
            <a:r>
              <a:rPr lang="en-US" dirty="0" err="1" smtClean="0"/>
              <a:t>emp</a:t>
            </a:r>
            <a:r>
              <a:rPr lang="en-US" dirty="0" smtClean="0"/>
              <a:t>  where position = ( select position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ename</a:t>
            </a:r>
            <a:r>
              <a:rPr lang="en-US" dirty="0" smtClean="0"/>
              <a:t> = ‘</a:t>
            </a:r>
            <a:r>
              <a:rPr lang="en-US" dirty="0" err="1" smtClean="0"/>
              <a:t>Ritesh</a:t>
            </a:r>
            <a:r>
              <a:rPr lang="en-US" dirty="0" smtClean="0"/>
              <a:t>’);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57606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Types of </a:t>
            </a:r>
            <a:r>
              <a:rPr lang="en-US" dirty="0" err="1" smtClean="0">
                <a:solidFill>
                  <a:srgbClr val="BD0773"/>
                </a:solidFill>
              </a:rPr>
              <a:t>subqueries</a:t>
            </a:r>
            <a:r>
              <a:rPr lang="en-US" dirty="0" smtClean="0">
                <a:solidFill>
                  <a:srgbClr val="BD0773"/>
                </a:solidFill>
              </a:rPr>
              <a:t>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36712"/>
            <a:ext cx="8740080" cy="56402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GB" b="1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Single Row:</a:t>
            </a:r>
          </a:p>
          <a:p>
            <a:pPr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	- </a:t>
            </a:r>
            <a:r>
              <a:rPr lang="en-US" dirty="0" smtClean="0"/>
              <a:t>Sub query which returns single row </a:t>
            </a:r>
            <a:r>
              <a:rPr lang="en-US" dirty="0" smtClean="0"/>
              <a:t>output to the outer SQL statement. 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- A single row </a:t>
            </a:r>
            <a:r>
              <a:rPr lang="en-US" dirty="0" err="1" smtClean="0">
                <a:hlinkClick r:id="rId2"/>
              </a:rPr>
              <a:t>subquery</a:t>
            </a:r>
            <a:r>
              <a:rPr lang="en-US" dirty="0" smtClean="0"/>
              <a:t> returns zero or one row to the outer SQL statement.</a:t>
            </a:r>
          </a:p>
          <a:p>
            <a:pPr>
              <a:buNone/>
              <a:defRPr/>
            </a:pPr>
            <a:r>
              <a:rPr lang="en-US" dirty="0" smtClean="0"/>
              <a:t>	- Single row comparison operators i.e. &gt;,= are used with WHERE conditions.</a:t>
            </a:r>
          </a:p>
          <a:p>
            <a:pPr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/>
              <a:t>Multiple Row:</a:t>
            </a:r>
          </a:p>
          <a:p>
            <a:pPr>
              <a:buFontTx/>
              <a:buNone/>
            </a:pPr>
            <a:r>
              <a:rPr lang="en-US" dirty="0" smtClean="0"/>
              <a:t>	- The subquery returns more than one row. </a:t>
            </a:r>
          </a:p>
          <a:p>
            <a:pPr>
              <a:buFontTx/>
              <a:buNone/>
            </a:pPr>
            <a:r>
              <a:rPr lang="en-US" dirty="0" smtClean="0"/>
              <a:t>    - Multiple row </a:t>
            </a:r>
            <a:r>
              <a:rPr lang="en-US" dirty="0" err="1" smtClean="0">
                <a:hlinkClick r:id="rId2"/>
              </a:rPr>
              <a:t>subquery</a:t>
            </a:r>
            <a:r>
              <a:rPr lang="en-US" dirty="0" smtClean="0"/>
              <a:t> returns one or more rows to the outer SQL statement.</a:t>
            </a:r>
          </a:p>
          <a:p>
            <a:pPr>
              <a:buFontTx/>
              <a:buNone/>
            </a:pPr>
            <a:r>
              <a:rPr lang="en-US" dirty="0" smtClean="0"/>
              <a:t>    - Multiple row comparison operators like IN, ANY, ALL are used   in the comparisons.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BD0773"/>
                </a:solidFill>
              </a:rPr>
              <a:t>Single row subquery examples: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>
            <a:normAutofit/>
          </a:bodyPr>
          <a:lstStyle/>
          <a:p>
            <a:pPr>
              <a:defRPr/>
            </a:pPr>
            <a:endParaRPr lang="en-GB" b="1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 smtClean="0">
                <a:latin typeface="Arial" charset="0"/>
                <a:cs typeface="Arial" charset="0"/>
              </a:rPr>
              <a:t>Display the details of employees to whom the company is paying minimum salary.</a:t>
            </a:r>
          </a:p>
          <a:p>
            <a:pPr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	</a:t>
            </a:r>
          </a:p>
          <a:p>
            <a:pPr>
              <a:buNone/>
              <a:defRPr/>
            </a:pP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US" dirty="0" smtClean="0"/>
              <a:t>  SELECT </a:t>
            </a:r>
            <a:r>
              <a:rPr lang="en-US" dirty="0" err="1" smtClean="0"/>
              <a:t>first_name</a:t>
            </a:r>
            <a:r>
              <a:rPr lang="en-US" dirty="0" smtClean="0"/>
              <a:t>, salary, </a:t>
            </a:r>
            <a:r>
              <a:rPr lang="en-US" dirty="0" err="1" smtClean="0"/>
              <a:t>department_id</a:t>
            </a:r>
            <a:r>
              <a:rPr lang="en-US" dirty="0" smtClean="0"/>
              <a:t> FROM employees WHERE salary = (SELECT MIN (salary) FROM employees); </a:t>
            </a:r>
          </a:p>
          <a:p>
            <a:pPr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US" dirty="0" smtClean="0"/>
              <a:t> </a:t>
            </a:r>
            <a:r>
              <a:rPr lang="en-GB" b="1" dirty="0" smtClean="0">
                <a:latin typeface="Arial" charset="0"/>
                <a:cs typeface="Arial" charset="0"/>
              </a:rPr>
              <a:t>Enlist the names of students who are older than the average </a:t>
            </a:r>
            <a:r>
              <a:rPr lang="en-GB" b="1" dirty="0" smtClean="0">
                <a:latin typeface="Arial" charset="0"/>
                <a:cs typeface="Arial" charset="0"/>
              </a:rPr>
              <a:t>student Age.</a:t>
            </a:r>
            <a:endParaRPr lang="en-US" b="1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dirty="0" smtClean="0"/>
              <a:t>    SELECT </a:t>
            </a:r>
            <a:r>
              <a:rPr lang="en-GB" dirty="0" err="1" smtClean="0"/>
              <a:t>stuname</a:t>
            </a:r>
            <a:r>
              <a:rPr lang="en-GB" dirty="0" smtClean="0"/>
              <a:t> FROM student WHERE age &gt; (SELECT AVG(age) FROM student);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7848872" cy="614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Ex1:</a:t>
            </a:r>
          </a:p>
          <a:p>
            <a:endParaRPr lang="en-US" i="1" dirty="0" smtClean="0"/>
          </a:p>
          <a:p>
            <a:r>
              <a:rPr lang="en-US" i="1" dirty="0" smtClean="0"/>
              <a:t>Condition in outer query</a:t>
            </a:r>
            <a:r>
              <a:rPr lang="en-US" dirty="0" smtClean="0"/>
              <a:t> : </a:t>
            </a:r>
            <a:br>
              <a:rPr lang="en-US" dirty="0" smtClean="0"/>
            </a:br>
            <a:r>
              <a:rPr lang="en-US" dirty="0" smtClean="0"/>
              <a:t>the '</a:t>
            </a:r>
            <a:r>
              <a:rPr lang="en-US" dirty="0" err="1" smtClean="0"/>
              <a:t>ord_amount</a:t>
            </a:r>
            <a:r>
              <a:rPr lang="en-US" dirty="0" smtClean="0"/>
              <a:t>' of 'orders' table must be greater than the average '</a:t>
            </a:r>
            <a:r>
              <a:rPr lang="en-US" dirty="0" err="1" smtClean="0"/>
              <a:t>ord_amount</a:t>
            </a:r>
            <a:r>
              <a:rPr lang="en-US" dirty="0" smtClean="0"/>
              <a:t>' of 'orders' table with following condition an inner join.</a:t>
            </a:r>
          </a:p>
          <a:p>
            <a:endParaRPr lang="en-US" dirty="0" smtClean="0"/>
          </a:p>
          <a:p>
            <a:r>
              <a:rPr lang="en-US" i="1" dirty="0" smtClean="0"/>
              <a:t>Condition in inner query</a:t>
            </a:r>
            <a:r>
              <a:rPr lang="en-US" dirty="0" smtClean="0"/>
              <a:t> : 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ord_date</a:t>
            </a:r>
            <a:r>
              <a:rPr lang="en-US" dirty="0" smtClean="0"/>
              <a:t>' of 'orders' table must be '20-APR-08' for calculating the average '</a:t>
            </a:r>
            <a:r>
              <a:rPr lang="en-US" dirty="0" err="1" smtClean="0"/>
              <a:t>ord_amount</a:t>
            </a:r>
            <a:r>
              <a:rPr lang="en-US" dirty="0" smtClean="0"/>
              <a:t>'.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548680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ord_num,ord_amount,ord_date,cust_code</a:t>
            </a:r>
            <a:r>
              <a:rPr lang="en-US" dirty="0" smtClean="0"/>
              <a:t>, </a:t>
            </a:r>
            <a:r>
              <a:rPr lang="en-US" dirty="0" err="1" smtClean="0"/>
              <a:t>agent_code</a:t>
            </a:r>
            <a:r>
              <a:rPr lang="en-US" dirty="0" smtClean="0"/>
              <a:t> FROM orders WHERE </a:t>
            </a:r>
            <a:r>
              <a:rPr lang="en-US" dirty="0" err="1" smtClean="0"/>
              <a:t>ord_amount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(SELECT AVG(</a:t>
            </a:r>
            <a:r>
              <a:rPr lang="en-US" dirty="0" err="1" smtClean="0"/>
              <a:t>ord_amount</a:t>
            </a:r>
            <a:r>
              <a:rPr lang="en-US" dirty="0" smtClean="0"/>
              <a:t>) FROM orders WHERE </a:t>
            </a:r>
            <a:r>
              <a:rPr lang="en-US" dirty="0" err="1" smtClean="0"/>
              <a:t>ord_date</a:t>
            </a:r>
            <a:r>
              <a:rPr lang="en-US" dirty="0" smtClean="0"/>
              <a:t>='20-APR-08');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Pictorial view: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641032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517232"/>
            <a:ext cx="6162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55D04B-8200-45A9-A8BD-9E880B0F2D6C}"/>
</file>

<file path=customXml/itemProps2.xml><?xml version="1.0" encoding="utf-8"?>
<ds:datastoreItem xmlns:ds="http://schemas.openxmlformats.org/officeDocument/2006/customXml" ds:itemID="{975ED483-E9A1-4A0B-833E-A08245EEFEFE}"/>
</file>

<file path=customXml/itemProps3.xml><?xml version="1.0" encoding="utf-8"?>
<ds:datastoreItem xmlns:ds="http://schemas.openxmlformats.org/officeDocument/2006/customXml" ds:itemID="{7ADD5828-2148-4597-9B95-F2AA4086E256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1605</TotalTime>
  <Words>984</Words>
  <Application>Microsoft Office PowerPoint</Application>
  <PresentationFormat>On-screen Show (4:3)</PresentationFormat>
  <Paragraphs>216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Example(s):</vt:lpstr>
      <vt:lpstr>Types of subqueries:</vt:lpstr>
      <vt:lpstr>Single row subquery examples:</vt:lpstr>
      <vt:lpstr>PowerPoint Presentation</vt:lpstr>
      <vt:lpstr>PowerPoint Presentation</vt:lpstr>
      <vt:lpstr>PowerPoint Presentation</vt:lpstr>
      <vt:lpstr>PowerPoint Presentation</vt:lpstr>
      <vt:lpstr>multiple rows subquery 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row subqueries:</vt:lpstr>
      <vt:lpstr>Multiple row subqueries:</vt:lpstr>
      <vt:lpstr>Multiple row subqueries:</vt:lpstr>
      <vt:lpstr>Group by and having clause:</vt:lpstr>
      <vt:lpstr>Group by and having clause:</vt:lpstr>
      <vt:lpstr>Multiple column subqueries:</vt:lpstr>
      <vt:lpstr>PowerPoint Presentation</vt:lpstr>
      <vt:lpstr>PowerPoint Presentation</vt:lpstr>
      <vt:lpstr>PowerPoint Presentation</vt:lpstr>
      <vt:lpstr>PowerPoint Presentation</vt:lpstr>
    </vt:vector>
  </TitlesOfParts>
  <Company>Northumbria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IZDT2</dc:creator>
  <cp:lastModifiedBy>Pankaj Rathod</cp:lastModifiedBy>
  <cp:revision>150</cp:revision>
  <dcterms:created xsi:type="dcterms:W3CDTF">2003-12-09T09:40:58Z</dcterms:created>
  <dcterms:modified xsi:type="dcterms:W3CDTF">2019-08-07T11:05:47Z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