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73" r:id="rId5"/>
    <p:sldId id="258" r:id="rId6"/>
    <p:sldId id="259" r:id="rId7"/>
    <p:sldId id="267" r:id="rId8"/>
    <p:sldId id="274" r:id="rId9"/>
    <p:sldId id="261" r:id="rId10"/>
    <p:sldId id="262" r:id="rId11"/>
    <p:sldId id="276" r:id="rId12"/>
    <p:sldId id="263" r:id="rId13"/>
    <p:sldId id="264" r:id="rId14"/>
    <p:sldId id="265" r:id="rId15"/>
    <p:sldId id="266" r:id="rId16"/>
    <p:sldId id="275" r:id="rId17"/>
    <p:sldId id="277" r:id="rId18"/>
    <p:sldId id="268" r:id="rId19"/>
    <p:sldId id="269" r:id="rId20"/>
    <p:sldId id="270" r:id="rId21"/>
    <p:sldId id="271" r:id="rId22"/>
    <p:sldId id="272" r:id="rId23"/>
    <p:sldId id="278" r:id="rId24"/>
    <p:sldId id="280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98E9-FCCD-4059-8702-F90D7CE8DFB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D250-38E8-4AD0-AED0-6494EBD93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98E9-FCCD-4059-8702-F90D7CE8DFB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D250-38E8-4AD0-AED0-6494EBD93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98E9-FCCD-4059-8702-F90D7CE8DFB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D250-38E8-4AD0-AED0-6494EBD93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98E9-FCCD-4059-8702-F90D7CE8DFB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D250-38E8-4AD0-AED0-6494EBD93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98E9-FCCD-4059-8702-F90D7CE8DFB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D250-38E8-4AD0-AED0-6494EBD93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98E9-FCCD-4059-8702-F90D7CE8DFB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D250-38E8-4AD0-AED0-6494EBD93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98E9-FCCD-4059-8702-F90D7CE8DFB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D250-38E8-4AD0-AED0-6494EBD93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98E9-FCCD-4059-8702-F90D7CE8DFB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D250-38E8-4AD0-AED0-6494EBD93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2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98E9-FCCD-4059-8702-F90D7CE8DFB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D250-38E8-4AD0-AED0-6494EBD93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98E9-FCCD-4059-8702-F90D7CE8DFB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D250-38E8-4AD0-AED0-6494EBD93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98E9-FCCD-4059-8702-F90D7CE8DFB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D250-38E8-4AD0-AED0-6494EBD93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7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98E9-FCCD-4059-8702-F90D7CE8DFB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D250-38E8-4AD0-AED0-6494EBD93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5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1keydata.com/sql/sqlinsert.html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78486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Primary  key constraints defined at table level;</a:t>
            </a:r>
          </a:p>
          <a:p>
            <a:r>
              <a:rPr lang="en-US" dirty="0" smtClean="0"/>
              <a:t>CREATE TABLE Persons</a:t>
            </a:r>
            <a:br>
              <a:rPr lang="en-US" dirty="0" smtClean="0"/>
            </a:b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err="1" smtClean="0"/>
              <a:t>P_Id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  <a:br>
              <a:rPr lang="en-US" dirty="0" smtClean="0"/>
            </a:b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 NOT NULL,</a:t>
            </a:r>
            <a:br>
              <a:rPr lang="en-US" dirty="0" smtClean="0"/>
            </a:b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Address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City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PRIMARY KEY (</a:t>
            </a:r>
            <a:r>
              <a:rPr lang="en-US" dirty="0" err="1" smtClean="0"/>
              <a:t>P_Id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SQL PRIMARY KEY Constraint on ALTER TABLE:</a:t>
            </a:r>
          </a:p>
          <a:p>
            <a:endParaRPr lang="en-US" dirty="0" smtClean="0"/>
          </a:p>
          <a:p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ADD PRIMARY KEY (</a:t>
            </a:r>
            <a:r>
              <a:rPr lang="en-US" dirty="0" err="1" smtClean="0"/>
              <a:t>P_Id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u="sng" dirty="0" smtClean="0"/>
              <a:t>To DROP a PRIMARY KEY Constraint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ALTER TABLE Persons</a:t>
            </a:r>
            <a:br>
              <a:rPr lang="en-US" dirty="0" smtClean="0"/>
            </a:br>
            <a:r>
              <a:rPr lang="en-US" dirty="0" smtClean="0"/>
              <a:t>DROP PRIMARY KEY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85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CD"/>
                </a:solidFill>
              </a:rPr>
              <a:t>CREATE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TABLE</a:t>
            </a:r>
            <a:r>
              <a:rPr lang="en-IN" dirty="0">
                <a:solidFill>
                  <a:srgbClr val="000000"/>
                </a:solidFill>
              </a:rPr>
              <a:t> Persons (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    ID </a:t>
            </a:r>
            <a:r>
              <a:rPr lang="en-IN" dirty="0" err="1">
                <a:solidFill>
                  <a:srgbClr val="000000"/>
                </a:solidFill>
              </a:rPr>
              <a:t>int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NOT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NULL</a:t>
            </a:r>
            <a:r>
              <a:rPr lang="en-IN" dirty="0">
                <a:solidFill>
                  <a:srgbClr val="000000"/>
                </a:solidFill>
              </a:rPr>
              <a:t>,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    </a:t>
            </a:r>
            <a:r>
              <a:rPr lang="en-IN" dirty="0" err="1">
                <a:solidFill>
                  <a:srgbClr val="000000"/>
                </a:solidFill>
              </a:rPr>
              <a:t>LastName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varchar</a:t>
            </a:r>
            <a:r>
              <a:rPr lang="en-IN" dirty="0">
                <a:solidFill>
                  <a:srgbClr val="000000"/>
                </a:solidFill>
              </a:rPr>
              <a:t>(255) </a:t>
            </a:r>
            <a:r>
              <a:rPr lang="en-IN" dirty="0">
                <a:solidFill>
                  <a:srgbClr val="0000CD"/>
                </a:solidFill>
              </a:rPr>
              <a:t>NOT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NULL</a:t>
            </a:r>
            <a:r>
              <a:rPr lang="en-IN" dirty="0">
                <a:solidFill>
                  <a:srgbClr val="000000"/>
                </a:solidFill>
              </a:rPr>
              <a:t>,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    </a:t>
            </a:r>
            <a:r>
              <a:rPr lang="en-IN" dirty="0" err="1">
                <a:solidFill>
                  <a:srgbClr val="000000"/>
                </a:solidFill>
              </a:rPr>
              <a:t>FirstName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varchar</a:t>
            </a:r>
            <a:r>
              <a:rPr lang="en-IN" dirty="0">
                <a:solidFill>
                  <a:srgbClr val="000000"/>
                </a:solidFill>
              </a:rPr>
              <a:t>(255),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    Age </a:t>
            </a:r>
            <a:r>
              <a:rPr lang="en-IN" dirty="0" err="1">
                <a:solidFill>
                  <a:srgbClr val="000000"/>
                </a:solidFill>
              </a:rPr>
              <a:t>int</a:t>
            </a:r>
            <a:r>
              <a:rPr lang="en-IN" dirty="0">
                <a:solidFill>
                  <a:srgbClr val="000000"/>
                </a:solidFill>
              </a:rPr>
              <a:t>,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    </a:t>
            </a:r>
            <a:r>
              <a:rPr lang="en-IN" dirty="0">
                <a:solidFill>
                  <a:srgbClr val="0000CD"/>
                </a:solidFill>
              </a:rPr>
              <a:t>CONSTRAINT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PK_Person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PRIMARY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KEY</a:t>
            </a:r>
            <a:r>
              <a:rPr lang="en-IN" dirty="0">
                <a:solidFill>
                  <a:srgbClr val="000000"/>
                </a:solidFill>
              </a:rPr>
              <a:t> (</a:t>
            </a:r>
            <a:r>
              <a:rPr lang="en-IN" dirty="0" err="1">
                <a:solidFill>
                  <a:srgbClr val="000000"/>
                </a:solidFill>
              </a:rPr>
              <a:t>ID,LastName</a:t>
            </a:r>
            <a:r>
              <a:rPr lang="en-IN" dirty="0">
                <a:solidFill>
                  <a:srgbClr val="000000"/>
                </a:solidFill>
              </a:rPr>
              <a:t>)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);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14400" y="3612296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</a:rPr>
              <a:t>ALTER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TABLE</a:t>
            </a:r>
            <a:r>
              <a:rPr lang="en-IN" dirty="0">
                <a:solidFill>
                  <a:srgbClr val="000000"/>
                </a:solidFill>
              </a:rPr>
              <a:t> Persons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CD"/>
                </a:solidFill>
              </a:rPr>
              <a:t>ADD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CONSTRAINT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PK_Person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PRIMARY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KEY</a:t>
            </a:r>
            <a:r>
              <a:rPr lang="en-IN" dirty="0">
                <a:solidFill>
                  <a:srgbClr val="000000"/>
                </a:solidFill>
              </a:rPr>
              <a:t> (</a:t>
            </a:r>
            <a:r>
              <a:rPr lang="en-IN" dirty="0" err="1">
                <a:solidFill>
                  <a:srgbClr val="000000"/>
                </a:solidFill>
              </a:rPr>
              <a:t>ID,LastName</a:t>
            </a:r>
            <a:r>
              <a:rPr lang="en-IN" dirty="0">
                <a:solidFill>
                  <a:srgbClr val="000000"/>
                </a:solidFill>
              </a:rPr>
              <a:t>);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90600" y="5041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CD"/>
                </a:solidFill>
              </a:rPr>
              <a:t>ALTER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CD"/>
                </a:solidFill>
              </a:rPr>
              <a:t>TABLE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Persons</a:t>
            </a:r>
            <a:r>
              <a:rPr lang="fr-FR" dirty="0">
                <a:solidFill>
                  <a:srgbClr val="000000"/>
                </a:solidFill>
              </a:rPr>
              <a:t/>
            </a:r>
            <a:br>
              <a:rPr lang="fr-FR" dirty="0">
                <a:solidFill>
                  <a:srgbClr val="000000"/>
                </a:solidFill>
              </a:rPr>
            </a:br>
            <a:r>
              <a:rPr lang="fr-FR" dirty="0">
                <a:solidFill>
                  <a:srgbClr val="0000CD"/>
                </a:solidFill>
              </a:rPr>
              <a:t>DROP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CD"/>
                </a:solidFill>
              </a:rPr>
              <a:t>CONSTRAINT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PK_Person</a:t>
            </a:r>
            <a:r>
              <a:rPr lang="fr-FR" dirty="0">
                <a:solidFill>
                  <a:srgbClr val="000000"/>
                </a:solidFill>
              </a:rPr>
              <a:t>;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86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Creating a table using constraint name: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45346" y="3025526"/>
            <a:ext cx="2153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>
                <a:solidFill>
                  <a:srgbClr val="0000CD"/>
                </a:solidFill>
              </a:rPr>
              <a:t>Adding a constraints: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5346" y="4350390"/>
            <a:ext cx="227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u="sng" dirty="0" err="1">
                <a:solidFill>
                  <a:srgbClr val="0000CD"/>
                </a:solidFill>
              </a:rPr>
              <a:t>Dropping</a:t>
            </a:r>
            <a:r>
              <a:rPr lang="fr-FR" u="sng" dirty="0">
                <a:solidFill>
                  <a:srgbClr val="0000CD"/>
                </a:solidFill>
              </a:rPr>
              <a:t> a </a:t>
            </a:r>
            <a:r>
              <a:rPr lang="fr-FR" u="sng" dirty="0" err="1">
                <a:solidFill>
                  <a:srgbClr val="0000CD"/>
                </a:solidFill>
              </a:rPr>
              <a:t>constraint</a:t>
            </a:r>
            <a:r>
              <a:rPr lang="fr-FR" u="sng" dirty="0">
                <a:solidFill>
                  <a:srgbClr val="0000CD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0724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Foreign Key: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foreign key is a key used to link two tables together. This is sometimes called a referencing key.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Foreign Key is a column or a combination of columns whose values match a Primary Key in a different table.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The relationship between 2 tables matches the Primary Key in one of the tables with a Foreign Key in the second table.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a table has a primary key defined on any field(s), then you can not have two records having the same value of that field(s).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838200"/>
          <a:ext cx="6324600" cy="1905000"/>
        </p:xfrm>
        <a:graphic>
          <a:graphicData uri="http://schemas.openxmlformats.org/drawingml/2006/table">
            <a:tbl>
              <a:tblPr/>
              <a:tblGrid>
                <a:gridCol w="1264920"/>
                <a:gridCol w="1264920"/>
                <a:gridCol w="1264920"/>
                <a:gridCol w="1264920"/>
                <a:gridCol w="1264920"/>
              </a:tblGrid>
              <a:tr h="476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/>
                        <a:t>P_Id</a:t>
                      </a:r>
                      <a:endParaRPr lang="en-US" sz="1300" dirty="0"/>
                    </a:p>
                  </a:txBody>
                  <a:tcPr marL="10741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LastName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FirstName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Address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City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1</a:t>
                      </a:r>
                    </a:p>
                  </a:txBody>
                  <a:tcPr marL="10741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Hansen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Ola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Timoteivn 10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Sandnes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2</a:t>
                      </a:r>
                    </a:p>
                  </a:txBody>
                  <a:tcPr marL="10741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Svendson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Tove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Borgvn 23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/>
                        <a:t>Sandnes</a:t>
                      </a:r>
                      <a:endParaRPr lang="en-US" sz="1300" dirty="0"/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3</a:t>
                      </a:r>
                    </a:p>
                  </a:txBody>
                  <a:tcPr marL="10741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Pettersen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Kari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/>
                        <a:t>Storgt 20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Stavanger</a:t>
                      </a:r>
                    </a:p>
                  </a:txBody>
                  <a:tcPr marL="53709" marR="53709" marT="53709" marB="537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3657600"/>
          <a:ext cx="4324350" cy="1790700"/>
        </p:xfrm>
        <a:graphic>
          <a:graphicData uri="http://schemas.openxmlformats.org/drawingml/2006/table">
            <a:tbl>
              <a:tblPr/>
              <a:tblGrid>
                <a:gridCol w="638175"/>
                <a:gridCol w="857250"/>
                <a:gridCol w="28289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/>
                        <a:t>O_Id</a:t>
                      </a:r>
                      <a:endParaRPr lang="en-US" dirty="0"/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/>
                        <a:t>OrderNo</a:t>
                      </a:r>
                      <a:endParaRPr lang="en-US"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P_Id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1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77895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2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44678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3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22456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4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24562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304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 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3048000"/>
            <a:ext cx="125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6553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PRIMARY KEY for PERSON Table:</a:t>
            </a:r>
          </a:p>
          <a:p>
            <a:endParaRPr lang="en-US" dirty="0" smtClean="0"/>
          </a:p>
          <a:p>
            <a:r>
              <a:rPr lang="en-US" dirty="0" smtClean="0"/>
              <a:t>Create table person</a:t>
            </a:r>
          </a:p>
          <a:p>
            <a:r>
              <a:rPr lang="en-US" dirty="0" smtClean="0"/>
              <a:t>(</a:t>
            </a:r>
          </a:p>
          <a:p>
            <a:r>
              <a:rPr lang="en-US" dirty="0" smtClean="0"/>
              <a:t>P_ID number primary key,</a:t>
            </a:r>
          </a:p>
          <a:p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r>
              <a:rPr lang="en-US" dirty="0" smtClean="0"/>
              <a:t>Address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r>
              <a:rPr lang="en-US" dirty="0" smtClean="0"/>
              <a:t>City </a:t>
            </a:r>
            <a:r>
              <a:rPr lang="en-US" dirty="0" err="1" smtClean="0"/>
              <a:t>varchar</a:t>
            </a:r>
            <a:r>
              <a:rPr lang="en-US" dirty="0" smtClean="0"/>
              <a:t>(20));</a:t>
            </a:r>
          </a:p>
          <a:p>
            <a:endParaRPr lang="en-US" dirty="0" smtClean="0"/>
          </a:p>
          <a:p>
            <a:r>
              <a:rPr lang="en-US" b="1" dirty="0" smtClean="0"/>
              <a:t>FOREIGN KEY for ORDER Table:(Table level)</a:t>
            </a:r>
          </a:p>
          <a:p>
            <a:endParaRPr lang="en-US" dirty="0" smtClean="0"/>
          </a:p>
          <a:p>
            <a:r>
              <a:rPr lang="en-US" dirty="0" smtClean="0"/>
              <a:t>CREATE TABLE Orders</a:t>
            </a:r>
            <a:br>
              <a:rPr lang="en-US" dirty="0" smtClean="0"/>
            </a:b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err="1" smtClean="0"/>
              <a:t>O_Id</a:t>
            </a:r>
            <a:r>
              <a:rPr lang="en-US" dirty="0" smtClean="0"/>
              <a:t> number NOT NULL,</a:t>
            </a:r>
            <a:br>
              <a:rPr lang="en-US" dirty="0" smtClean="0"/>
            </a:br>
            <a:r>
              <a:rPr lang="en-US" dirty="0" err="1" smtClean="0"/>
              <a:t>OrderNo</a:t>
            </a:r>
            <a:r>
              <a:rPr lang="en-US" dirty="0" smtClean="0"/>
              <a:t> number NOT NULL,</a:t>
            </a:r>
            <a:br>
              <a:rPr lang="en-US" dirty="0" smtClean="0"/>
            </a:br>
            <a:r>
              <a:rPr lang="en-US" dirty="0" err="1" smtClean="0"/>
              <a:t>P_Id</a:t>
            </a:r>
            <a:r>
              <a:rPr lang="en-US" dirty="0" smtClean="0"/>
              <a:t> number,</a:t>
            </a:r>
            <a:br>
              <a:rPr lang="en-US" dirty="0" smtClean="0"/>
            </a:br>
            <a:r>
              <a:rPr lang="en-US" dirty="0" smtClean="0"/>
              <a:t>PRIMARY KEY (</a:t>
            </a:r>
            <a:r>
              <a:rPr lang="en-US" dirty="0" err="1" smtClean="0"/>
              <a:t>O_Id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FOREIGN KEY (</a:t>
            </a:r>
            <a:r>
              <a:rPr lang="en-US" dirty="0" err="1" smtClean="0"/>
              <a:t>P_Id</a:t>
            </a:r>
            <a:r>
              <a:rPr lang="en-US" dirty="0" smtClean="0"/>
              <a:t>) REFERENCES Persons(</a:t>
            </a:r>
            <a:r>
              <a:rPr lang="en-US" dirty="0" err="1" smtClean="0"/>
              <a:t>P_Id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38200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FOREIGN KEY for ORDER Table:(column level)</a:t>
            </a:r>
          </a:p>
          <a:p>
            <a:endParaRPr lang="en-US" dirty="0" smtClean="0"/>
          </a:p>
          <a:p>
            <a:r>
              <a:rPr lang="en-US" dirty="0" smtClean="0"/>
              <a:t>CREATE TABLE Orders</a:t>
            </a:r>
            <a:br>
              <a:rPr lang="en-US" dirty="0" smtClean="0"/>
            </a:b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err="1" smtClean="0"/>
              <a:t>O_Id</a:t>
            </a:r>
            <a:r>
              <a:rPr lang="en-US" dirty="0" smtClean="0"/>
              <a:t> number NOT NULL,</a:t>
            </a:r>
            <a:br>
              <a:rPr lang="en-US" dirty="0" smtClean="0"/>
            </a:br>
            <a:r>
              <a:rPr lang="en-US" dirty="0" err="1" smtClean="0"/>
              <a:t>OrderNo</a:t>
            </a:r>
            <a:r>
              <a:rPr lang="en-US" dirty="0" smtClean="0"/>
              <a:t> number NOT NULL,</a:t>
            </a:r>
            <a:br>
              <a:rPr lang="en-US" dirty="0" smtClean="0"/>
            </a:br>
            <a:r>
              <a:rPr lang="en-US" dirty="0" err="1" smtClean="0"/>
              <a:t>P_Id</a:t>
            </a:r>
            <a:r>
              <a:rPr lang="en-US" dirty="0" smtClean="0"/>
              <a:t> number REFERENCES Persons(</a:t>
            </a:r>
            <a:r>
              <a:rPr lang="en-US" dirty="0" err="1" smtClean="0"/>
              <a:t>P_Id</a:t>
            </a:r>
            <a:r>
              <a:rPr lang="en-US" dirty="0" smtClean="0"/>
              <a:t>) ,</a:t>
            </a:r>
            <a:br>
              <a:rPr lang="en-US" dirty="0" smtClean="0"/>
            </a:b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2886" y="3733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CD"/>
                </a:solidFill>
              </a:rPr>
              <a:t>ALTER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TABLE</a:t>
            </a:r>
            <a:r>
              <a:rPr lang="en-IN" dirty="0">
                <a:solidFill>
                  <a:srgbClr val="000000"/>
                </a:solidFill>
              </a:rPr>
              <a:t> Orders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CD"/>
                </a:solidFill>
              </a:rPr>
              <a:t>ADD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FOREIGN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KEY</a:t>
            </a:r>
            <a:r>
              <a:rPr lang="en-IN" dirty="0">
                <a:solidFill>
                  <a:srgbClr val="000000"/>
                </a:solidFill>
              </a:rPr>
              <a:t> (</a:t>
            </a:r>
            <a:r>
              <a:rPr lang="en-IN" dirty="0" err="1">
                <a:solidFill>
                  <a:srgbClr val="000000"/>
                </a:solidFill>
              </a:rPr>
              <a:t>PersonID</a:t>
            </a:r>
            <a:r>
              <a:rPr lang="en-IN" dirty="0">
                <a:solidFill>
                  <a:srgbClr val="000000"/>
                </a:solidFill>
              </a:rPr>
              <a:t>) </a:t>
            </a:r>
            <a:r>
              <a:rPr lang="en-IN" dirty="0">
                <a:solidFill>
                  <a:srgbClr val="0000CD"/>
                </a:solidFill>
              </a:rPr>
              <a:t>REFERENCES</a:t>
            </a:r>
            <a:r>
              <a:rPr lang="en-IN" dirty="0">
                <a:solidFill>
                  <a:srgbClr val="000000"/>
                </a:solidFill>
              </a:rPr>
              <a:t> Persons(</a:t>
            </a:r>
            <a:r>
              <a:rPr lang="en-IN" dirty="0" err="1">
                <a:solidFill>
                  <a:srgbClr val="000000"/>
                </a:solidFill>
              </a:rPr>
              <a:t>PersonID</a:t>
            </a:r>
            <a:r>
              <a:rPr lang="en-IN" dirty="0">
                <a:solidFill>
                  <a:srgbClr val="000000"/>
                </a:solidFill>
              </a:rPr>
              <a:t>);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7943" y="444866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</a:rPr>
              <a:t>CREATE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TABLE</a:t>
            </a:r>
            <a:r>
              <a:rPr lang="en-IN" dirty="0">
                <a:solidFill>
                  <a:srgbClr val="000000"/>
                </a:solidFill>
              </a:rPr>
              <a:t> Orders (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    </a:t>
            </a:r>
            <a:r>
              <a:rPr lang="en-IN" dirty="0" err="1">
                <a:solidFill>
                  <a:srgbClr val="000000"/>
                </a:solidFill>
              </a:rPr>
              <a:t>OrderID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number </a:t>
            </a:r>
            <a:r>
              <a:rPr lang="en-IN" dirty="0">
                <a:solidFill>
                  <a:srgbClr val="0000CD"/>
                </a:solidFill>
              </a:rPr>
              <a:t>NOT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NULL</a:t>
            </a:r>
            <a:r>
              <a:rPr lang="en-IN" dirty="0">
                <a:solidFill>
                  <a:srgbClr val="000000"/>
                </a:solidFill>
              </a:rPr>
              <a:t>,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    </a:t>
            </a:r>
            <a:r>
              <a:rPr lang="en-IN" dirty="0" err="1">
                <a:solidFill>
                  <a:srgbClr val="000000"/>
                </a:solidFill>
              </a:rPr>
              <a:t>OrderNumber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number </a:t>
            </a:r>
            <a:r>
              <a:rPr lang="en-IN" dirty="0">
                <a:solidFill>
                  <a:srgbClr val="0000CD"/>
                </a:solidFill>
              </a:rPr>
              <a:t>NOT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NULL</a:t>
            </a:r>
            <a:r>
              <a:rPr lang="en-IN" dirty="0">
                <a:solidFill>
                  <a:srgbClr val="000000"/>
                </a:solidFill>
              </a:rPr>
              <a:t>,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    </a:t>
            </a:r>
            <a:r>
              <a:rPr lang="en-IN" dirty="0" err="1">
                <a:solidFill>
                  <a:srgbClr val="000000"/>
                </a:solidFill>
              </a:rPr>
              <a:t>PersonID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number,</a:t>
            </a:r>
            <a:r>
              <a:rPr lang="en-IN" dirty="0">
                <a:solidFill>
                  <a:srgbClr val="000000"/>
                </a:solidFill>
              </a:rPr>
              <a:t/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    </a:t>
            </a:r>
            <a:r>
              <a:rPr lang="en-IN" dirty="0">
                <a:solidFill>
                  <a:srgbClr val="0000CD"/>
                </a:solidFill>
              </a:rPr>
              <a:t>PRIMARY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KEY</a:t>
            </a:r>
            <a:r>
              <a:rPr lang="en-IN" dirty="0">
                <a:solidFill>
                  <a:srgbClr val="000000"/>
                </a:solidFill>
              </a:rPr>
              <a:t> (</a:t>
            </a:r>
            <a:r>
              <a:rPr lang="en-IN" dirty="0" err="1">
                <a:solidFill>
                  <a:srgbClr val="000000"/>
                </a:solidFill>
              </a:rPr>
              <a:t>OrderID</a:t>
            </a:r>
            <a:r>
              <a:rPr lang="en-IN" dirty="0">
                <a:solidFill>
                  <a:srgbClr val="000000"/>
                </a:solidFill>
              </a:rPr>
              <a:t>),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    </a:t>
            </a:r>
            <a:r>
              <a:rPr lang="en-IN" dirty="0">
                <a:solidFill>
                  <a:srgbClr val="0000CD"/>
                </a:solidFill>
              </a:rPr>
              <a:t>CONSTRAINT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FK_PersonOrder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FOREIGN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KEY</a:t>
            </a:r>
            <a:r>
              <a:rPr lang="en-IN" dirty="0">
                <a:solidFill>
                  <a:srgbClr val="000000"/>
                </a:solidFill>
              </a:rPr>
              <a:t> (</a:t>
            </a:r>
            <a:r>
              <a:rPr lang="en-IN" dirty="0" err="1" smtClean="0">
                <a:solidFill>
                  <a:srgbClr val="000000"/>
                </a:solidFill>
              </a:rPr>
              <a:t>PersonID</a:t>
            </a:r>
            <a:r>
              <a:rPr lang="en-IN" dirty="0" smtClean="0">
                <a:solidFill>
                  <a:srgbClr val="000000"/>
                </a:solidFill>
              </a:rPr>
              <a:t>)</a:t>
            </a:r>
            <a:br>
              <a:rPr lang="en-IN" dirty="0" smtClean="0">
                <a:solidFill>
                  <a:srgbClr val="000000"/>
                </a:solidFill>
              </a:rPr>
            </a:br>
            <a:r>
              <a:rPr lang="en-IN" dirty="0" smtClean="0">
                <a:solidFill>
                  <a:srgbClr val="000000"/>
                </a:solidFill>
              </a:rPr>
              <a:t>      </a:t>
            </a:r>
            <a:r>
              <a:rPr lang="en-IN" dirty="0" smtClean="0">
                <a:solidFill>
                  <a:srgbClr val="0000CD"/>
                </a:solidFill>
              </a:rPr>
              <a:t>REFERENCES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Persons(</a:t>
            </a:r>
            <a:r>
              <a:rPr lang="en-IN" dirty="0" err="1">
                <a:solidFill>
                  <a:srgbClr val="000000"/>
                </a:solidFill>
              </a:rPr>
              <a:t>PersonID</a:t>
            </a:r>
            <a:r>
              <a:rPr lang="en-IN" dirty="0">
                <a:solidFill>
                  <a:srgbClr val="000000"/>
                </a:solidFill>
              </a:rPr>
              <a:t>)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);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12371" y="35427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CD"/>
                </a:solidFill>
              </a:rPr>
              <a:t>ALTER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TABLE</a:t>
            </a:r>
            <a:r>
              <a:rPr lang="en-IN" dirty="0">
                <a:solidFill>
                  <a:srgbClr val="000000"/>
                </a:solidFill>
              </a:rPr>
              <a:t> Orders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CD"/>
                </a:solidFill>
              </a:rPr>
              <a:t>ADD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CONSTRAINT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FK_PersonOrder</a:t>
            </a:r>
            <a:r>
              <a:rPr lang="en-IN" dirty="0">
                <a:solidFill>
                  <a:srgbClr val="000000"/>
                </a:solidFill>
              </a:rPr>
              <a:t/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CD"/>
                </a:solidFill>
              </a:rPr>
              <a:t>FOREIGN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KEY</a:t>
            </a:r>
            <a:r>
              <a:rPr lang="en-IN" dirty="0">
                <a:solidFill>
                  <a:srgbClr val="000000"/>
                </a:solidFill>
              </a:rPr>
              <a:t> (</a:t>
            </a:r>
            <a:r>
              <a:rPr lang="en-IN" dirty="0" err="1">
                <a:solidFill>
                  <a:srgbClr val="000000"/>
                </a:solidFill>
              </a:rPr>
              <a:t>PersonID</a:t>
            </a:r>
            <a:r>
              <a:rPr lang="en-IN" dirty="0">
                <a:solidFill>
                  <a:srgbClr val="000000"/>
                </a:solidFill>
              </a:rPr>
              <a:t>) </a:t>
            </a:r>
            <a:r>
              <a:rPr lang="en-IN" dirty="0">
                <a:solidFill>
                  <a:srgbClr val="0000CD"/>
                </a:solidFill>
              </a:rPr>
              <a:t>REFERENCES</a:t>
            </a:r>
            <a:r>
              <a:rPr lang="en-IN" dirty="0">
                <a:solidFill>
                  <a:srgbClr val="000000"/>
                </a:solidFill>
              </a:rPr>
              <a:t> Persons(</a:t>
            </a:r>
            <a:r>
              <a:rPr lang="en-IN" dirty="0" err="1">
                <a:solidFill>
                  <a:srgbClr val="000000"/>
                </a:solidFill>
              </a:rPr>
              <a:t>PersonID</a:t>
            </a:r>
            <a:r>
              <a:rPr lang="en-IN" dirty="0">
                <a:solidFill>
                  <a:srgbClr val="000000"/>
                </a:solidFill>
              </a:rPr>
              <a:t>);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47057" y="55326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CD"/>
                </a:solidFill>
              </a:rPr>
              <a:t>ALTER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TABLE</a:t>
            </a:r>
            <a:r>
              <a:rPr lang="en-IN" dirty="0">
                <a:solidFill>
                  <a:srgbClr val="000000"/>
                </a:solidFill>
              </a:rPr>
              <a:t> Orders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CD"/>
                </a:solidFill>
              </a:rPr>
              <a:t>DROP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CONSTRAINT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FK_PersonOrder</a:t>
            </a:r>
            <a:r>
              <a:rPr lang="en-IN" dirty="0">
                <a:solidFill>
                  <a:srgbClr val="000000"/>
                </a:solidFill>
              </a:rPr>
              <a:t>;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8600" y="75534"/>
            <a:ext cx="384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/>
              <a:t>Creating a table using constraint name: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5346" y="3025526"/>
            <a:ext cx="2153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>
                <a:solidFill>
                  <a:srgbClr val="0000CD"/>
                </a:solidFill>
              </a:rPr>
              <a:t>Adding a constraints: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8003" y="4944521"/>
            <a:ext cx="221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err="1" smtClean="0">
                <a:solidFill>
                  <a:srgbClr val="0000CD"/>
                </a:solidFill>
              </a:rPr>
              <a:t>droping</a:t>
            </a:r>
            <a:r>
              <a:rPr lang="en-IN" u="sng" dirty="0" smtClean="0">
                <a:solidFill>
                  <a:srgbClr val="0000CD"/>
                </a:solidFill>
              </a:rPr>
              <a:t> </a:t>
            </a:r>
            <a:r>
              <a:rPr lang="en-IN" u="sng" dirty="0">
                <a:solidFill>
                  <a:srgbClr val="0000CD"/>
                </a:solidFill>
              </a:rPr>
              <a:t>a constraints:</a:t>
            </a:r>
          </a:p>
        </p:txBody>
      </p:sp>
    </p:spTree>
    <p:extLst>
      <p:ext uri="{BB962C8B-B14F-4D97-AF65-F5344CB8AC3E}">
        <p14:creationId xmlns:p14="http://schemas.microsoft.com/office/powerpoint/2010/main" val="262315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6670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SQL&gt; delete from b1</a:t>
            </a:r>
          </a:p>
          <a:p>
            <a:r>
              <a:rPr lang="en-IN" dirty="0"/>
              <a:t>  2  where </a:t>
            </a:r>
            <a:r>
              <a:rPr lang="en-IN" dirty="0" err="1"/>
              <a:t>pid</a:t>
            </a:r>
            <a:r>
              <a:rPr lang="en-IN" dirty="0"/>
              <a:t>=1;</a:t>
            </a:r>
          </a:p>
          <a:p>
            <a:r>
              <a:rPr lang="en-IN" dirty="0"/>
              <a:t>delete from b1</a:t>
            </a:r>
          </a:p>
          <a:p>
            <a:r>
              <a:rPr lang="en-IN" dirty="0"/>
              <a:t>*</a:t>
            </a:r>
          </a:p>
          <a:p>
            <a:r>
              <a:rPr lang="en-IN" dirty="0"/>
              <a:t>ERROR at line 1:</a:t>
            </a:r>
          </a:p>
          <a:p>
            <a:r>
              <a:rPr lang="en-IN" dirty="0"/>
              <a:t>ORA-02292: integrity constraint (HR.SYS_C007024) violated - child record found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6096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Deleting records from parent child relation(foreign key)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752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What will happen if we delete record from parent table which is referenced  by child table?????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410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Note: First </a:t>
            </a:r>
            <a:r>
              <a:rPr lang="en-IN" dirty="0" smtClean="0"/>
              <a:t>delete record from child table and then delete record from parent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88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81000"/>
            <a:ext cx="226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SQL CHECK Constraint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62000" y="758042"/>
            <a:ext cx="73696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CHECK constraint is used to limit the value range that can be placed in a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you define a CHECK constraint on a single column it allows only certain values for this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you define a CHECK constraint on a table it can limit the values in certain columns based on values in other columns in the row.</a:t>
            </a:r>
            <a:endParaRPr lang="en-IN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431387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CD"/>
                </a:solidFill>
              </a:rPr>
              <a:t>CREATE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TABLE</a:t>
            </a:r>
            <a:r>
              <a:rPr lang="en-IN" dirty="0">
                <a:solidFill>
                  <a:srgbClr val="000000"/>
                </a:solidFill>
              </a:rPr>
              <a:t> Persons (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    ID </a:t>
            </a:r>
            <a:r>
              <a:rPr lang="en-IN" dirty="0" smtClean="0">
                <a:solidFill>
                  <a:srgbClr val="000000"/>
                </a:solidFill>
              </a:rPr>
              <a:t>number </a:t>
            </a:r>
            <a:r>
              <a:rPr lang="en-IN" dirty="0">
                <a:solidFill>
                  <a:srgbClr val="0000CD"/>
                </a:solidFill>
              </a:rPr>
              <a:t>NOT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NULL</a:t>
            </a:r>
            <a:r>
              <a:rPr lang="en-IN" dirty="0">
                <a:solidFill>
                  <a:srgbClr val="000000"/>
                </a:solidFill>
              </a:rPr>
              <a:t>,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    </a:t>
            </a:r>
            <a:r>
              <a:rPr lang="en-IN" dirty="0" err="1">
                <a:solidFill>
                  <a:srgbClr val="000000"/>
                </a:solidFill>
              </a:rPr>
              <a:t>LastName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varchar</a:t>
            </a:r>
            <a:r>
              <a:rPr lang="en-IN" dirty="0">
                <a:solidFill>
                  <a:srgbClr val="000000"/>
                </a:solidFill>
              </a:rPr>
              <a:t>(255) </a:t>
            </a:r>
            <a:r>
              <a:rPr lang="en-IN" dirty="0">
                <a:solidFill>
                  <a:srgbClr val="0000CD"/>
                </a:solidFill>
              </a:rPr>
              <a:t>NOT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NULL</a:t>
            </a:r>
            <a:r>
              <a:rPr lang="en-IN" dirty="0">
                <a:solidFill>
                  <a:srgbClr val="000000"/>
                </a:solidFill>
              </a:rPr>
              <a:t>,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    </a:t>
            </a:r>
            <a:r>
              <a:rPr lang="en-IN" dirty="0" err="1">
                <a:solidFill>
                  <a:srgbClr val="000000"/>
                </a:solidFill>
              </a:rPr>
              <a:t>FirstName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varchar</a:t>
            </a:r>
            <a:r>
              <a:rPr lang="en-IN" dirty="0">
                <a:solidFill>
                  <a:srgbClr val="000000"/>
                </a:solidFill>
              </a:rPr>
              <a:t>(255),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    Age </a:t>
            </a:r>
            <a:r>
              <a:rPr lang="en-IN" dirty="0" err="1">
                <a:solidFill>
                  <a:srgbClr val="000000"/>
                </a:solidFill>
              </a:rPr>
              <a:t>int</a:t>
            </a:r>
            <a:r>
              <a:rPr lang="en-IN" dirty="0">
                <a:solidFill>
                  <a:srgbClr val="000000"/>
                </a:solidFill>
              </a:rPr>
              <a:t>,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    </a:t>
            </a:r>
            <a:r>
              <a:rPr lang="en-IN" dirty="0">
                <a:solidFill>
                  <a:srgbClr val="0000CD"/>
                </a:solidFill>
              </a:rPr>
              <a:t>CHECK</a:t>
            </a:r>
            <a:r>
              <a:rPr lang="en-IN" dirty="0">
                <a:solidFill>
                  <a:srgbClr val="000000"/>
                </a:solidFill>
              </a:rPr>
              <a:t> (Age&gt;=18)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);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4800" y="2828836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 smtClean="0"/>
              <a:t>Table level: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following SQL creates a CHECK constraint on the "Age" column when the "Persons" table is created. The CHECK constraint ensures that you can not have any person below 18 years:</a:t>
            </a:r>
          </a:p>
        </p:txBody>
      </p:sp>
    </p:spTree>
    <p:extLst>
      <p:ext uri="{BB962C8B-B14F-4D97-AF65-F5344CB8AC3E}">
        <p14:creationId xmlns:p14="http://schemas.microsoft.com/office/powerpoint/2010/main" val="47175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907268"/>
            <a:ext cx="14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Column level</a:t>
            </a:r>
            <a:endParaRPr lang="en-IN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3429000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SQL&gt; create table cheking2</a:t>
            </a:r>
          </a:p>
          <a:p>
            <a:r>
              <a:rPr lang="en-IN" dirty="0" smtClean="0"/>
              <a:t>  2  (id number,</a:t>
            </a:r>
          </a:p>
          <a:p>
            <a:r>
              <a:rPr lang="en-IN" dirty="0" smtClean="0"/>
              <a:t>  3  </a:t>
            </a:r>
            <a:r>
              <a:rPr lang="en-IN" dirty="0" err="1" smtClean="0"/>
              <a:t>firstname</a:t>
            </a:r>
            <a:r>
              <a:rPr lang="en-IN" dirty="0" smtClean="0"/>
              <a:t> varchar2(10) check(</a:t>
            </a:r>
            <a:r>
              <a:rPr lang="en-IN" dirty="0" err="1" smtClean="0"/>
              <a:t>firstname</a:t>
            </a:r>
            <a:r>
              <a:rPr lang="en-IN" dirty="0" smtClean="0"/>
              <a:t>='</a:t>
            </a:r>
            <a:r>
              <a:rPr lang="en-IN" dirty="0" err="1" smtClean="0"/>
              <a:t>bo</a:t>
            </a:r>
            <a:r>
              <a:rPr lang="en-IN" dirty="0" smtClean="0"/>
              <a:t>'),</a:t>
            </a:r>
          </a:p>
          <a:p>
            <a:r>
              <a:rPr lang="en-IN" dirty="0" smtClean="0"/>
              <a:t>  4  age number check(age&gt;=18));</a:t>
            </a:r>
          </a:p>
          <a:p>
            <a:endParaRPr lang="en-IN" dirty="0" smtClean="0"/>
          </a:p>
          <a:p>
            <a:r>
              <a:rPr lang="en-IN" dirty="0" smtClean="0"/>
              <a:t>Table created.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143000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SQL&gt; create table cheking1</a:t>
            </a:r>
          </a:p>
          <a:p>
            <a:r>
              <a:rPr lang="en-IN" dirty="0"/>
              <a:t>  2  (id number,</a:t>
            </a:r>
          </a:p>
          <a:p>
            <a:r>
              <a:rPr lang="en-IN" dirty="0"/>
              <a:t>  3  </a:t>
            </a:r>
            <a:r>
              <a:rPr lang="en-IN" dirty="0" err="1"/>
              <a:t>firstname</a:t>
            </a:r>
            <a:r>
              <a:rPr lang="en-IN" dirty="0"/>
              <a:t> varchar2(10),</a:t>
            </a:r>
          </a:p>
          <a:p>
            <a:r>
              <a:rPr lang="en-IN" dirty="0"/>
              <a:t>  4  age number,</a:t>
            </a:r>
          </a:p>
          <a:p>
            <a:r>
              <a:rPr lang="en-IN" dirty="0"/>
              <a:t>  5  check(age&gt;18 and </a:t>
            </a:r>
            <a:r>
              <a:rPr lang="en-IN" dirty="0" err="1"/>
              <a:t>firstname</a:t>
            </a:r>
            <a:r>
              <a:rPr lang="en-IN" dirty="0"/>
              <a:t>='</a:t>
            </a:r>
            <a:r>
              <a:rPr lang="en-IN" dirty="0" err="1"/>
              <a:t>bo</a:t>
            </a:r>
            <a:r>
              <a:rPr lang="en-IN" dirty="0"/>
              <a:t>'));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343" y="486728"/>
            <a:ext cx="382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/>
              <a:t>CHECK constraint on multiple </a:t>
            </a:r>
            <a:r>
              <a:rPr lang="en-IN" u="sng" dirty="0" smtClean="0"/>
              <a:t>columns: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390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1"/>
            <a:ext cx="77724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SQL NOT NULL Constraint: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NOT NULL constraint enforces a column to NOT accept NULL values.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NOT NULL constraint enforces a field to always contain a value. This means that you cannot insert a new record, or update a record without adding a value to this field.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following SQL enforces the "</a:t>
            </a:r>
            <a:r>
              <a:rPr lang="en-US" dirty="0" err="1" smtClean="0"/>
              <a:t>P_Id</a:t>
            </a:r>
            <a:r>
              <a:rPr lang="en-US" dirty="0" smtClean="0"/>
              <a:t>" column and the "</a:t>
            </a:r>
            <a:r>
              <a:rPr lang="en-US" dirty="0" err="1" smtClean="0"/>
              <a:t>LastName</a:t>
            </a:r>
            <a:r>
              <a:rPr lang="en-US" dirty="0" smtClean="0"/>
              <a:t>" column to not accept NULL values: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CREATE TABLE </a:t>
            </a:r>
            <a:r>
              <a:rPr lang="en-US" dirty="0" err="1" smtClean="0"/>
              <a:t>PersonsNotNull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err="1" smtClean="0"/>
              <a:t>P_Id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  <a:br>
              <a:rPr lang="en-US" dirty="0" smtClean="0"/>
            </a:b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 NOT NULL,</a:t>
            </a:r>
            <a:br>
              <a:rPr lang="en-US" dirty="0" smtClean="0"/>
            </a:b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Address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City </a:t>
            </a:r>
            <a:r>
              <a:rPr lang="en-US" dirty="0" err="1" smtClean="0"/>
              <a:t>varchar</a:t>
            </a:r>
            <a:r>
              <a:rPr lang="en-US" dirty="0" smtClean="0"/>
              <a:t>(255)</a:t>
            </a:r>
            <a:br>
              <a:rPr lang="en-US" dirty="0" smtClean="0"/>
            </a:b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err="1" smtClean="0"/>
              <a:t>Note:The</a:t>
            </a:r>
            <a:r>
              <a:rPr lang="en-US" dirty="0" smtClean="0"/>
              <a:t>  “NOT NULL” constraints can only be applied at column level.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048000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SQL&gt; CREATE TABLE </a:t>
            </a:r>
            <a:r>
              <a:rPr lang="en-IN" dirty="0" err="1" smtClean="0"/>
              <a:t>student_info</a:t>
            </a:r>
            <a:endParaRPr lang="en-IN" dirty="0" smtClean="0"/>
          </a:p>
          <a:p>
            <a:r>
              <a:rPr lang="en-IN" dirty="0" smtClean="0"/>
              <a:t>( </a:t>
            </a:r>
            <a:r>
              <a:rPr lang="en-IN" dirty="0"/>
              <a:t>no NUMBER(3) PRIMARY KEY, </a:t>
            </a:r>
            <a:endParaRPr lang="en-IN" dirty="0" smtClean="0"/>
          </a:p>
          <a:p>
            <a:r>
              <a:rPr lang="en-IN" dirty="0" err="1" smtClean="0"/>
              <a:t>stu_code</a:t>
            </a:r>
            <a:r>
              <a:rPr lang="en-IN" dirty="0" smtClean="0"/>
              <a:t> </a:t>
            </a:r>
            <a:r>
              <a:rPr lang="en-IN" dirty="0"/>
              <a:t>VARCHAR(10) CHECK (</a:t>
            </a:r>
            <a:r>
              <a:rPr lang="en-IN" dirty="0" err="1"/>
              <a:t>stu_code</a:t>
            </a:r>
            <a:r>
              <a:rPr lang="en-IN" dirty="0"/>
              <a:t> like 'j%'), </a:t>
            </a:r>
            <a:endParaRPr lang="en-IN" dirty="0" smtClean="0"/>
          </a:p>
          <a:p>
            <a:r>
              <a:rPr lang="en-IN" dirty="0" smtClean="0"/>
              <a:t>name </a:t>
            </a:r>
            <a:r>
              <a:rPr lang="en-IN" dirty="0"/>
              <a:t>VARCHAR(30) CHECK ( name = upper(name) ), </a:t>
            </a:r>
            <a:endParaRPr lang="en-IN" dirty="0" smtClean="0"/>
          </a:p>
          <a:p>
            <a:r>
              <a:rPr lang="en-IN" dirty="0" smtClean="0"/>
              <a:t>city </a:t>
            </a:r>
            <a:r>
              <a:rPr lang="en-IN" dirty="0"/>
              <a:t>VARCHAR(30) CHECK (city IN ('</a:t>
            </a:r>
            <a:r>
              <a:rPr lang="en-IN" dirty="0" err="1"/>
              <a:t>Houston','San</a:t>
            </a:r>
            <a:r>
              <a:rPr lang="en-IN" dirty="0"/>
              <a:t> </a:t>
            </a:r>
            <a:r>
              <a:rPr lang="en-IN" dirty="0" err="1"/>
              <a:t>Antonio','Boston','Miami</a:t>
            </a:r>
            <a:r>
              <a:rPr lang="en-IN" dirty="0"/>
              <a:t>')) scholarship NUMBER(5) CHECK (scholarship BETWEEN 5000 AND 20000)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8382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create </a:t>
            </a:r>
            <a:r>
              <a:rPr lang="en-IN" dirty="0"/>
              <a:t>new </a:t>
            </a:r>
            <a:r>
              <a:rPr lang="en-IN" dirty="0" err="1"/>
              <a:t>student_info</a:t>
            </a:r>
            <a:r>
              <a:rPr lang="en-IN" dirty="0"/>
              <a:t> table name with following check constraints:</a:t>
            </a:r>
          </a:p>
          <a:p>
            <a:pPr lvl="1"/>
            <a:r>
              <a:rPr lang="en-IN" dirty="0"/>
              <a:t>1.Values inserted into </a:t>
            </a:r>
            <a:r>
              <a:rPr lang="en-IN" dirty="0" err="1"/>
              <a:t>stu_code</a:t>
            </a:r>
            <a:r>
              <a:rPr lang="en-IN" dirty="0"/>
              <a:t> column must be start with the lower letter 'j'.</a:t>
            </a:r>
          </a:p>
          <a:p>
            <a:pPr lvl="1"/>
            <a:r>
              <a:rPr lang="en-IN" dirty="0"/>
              <a:t>2.Values inserted into name column must be capitalize.</a:t>
            </a:r>
          </a:p>
          <a:p>
            <a:pPr lvl="1"/>
            <a:r>
              <a:rPr lang="en-IN" dirty="0"/>
              <a:t>3.Values inserted into city column only allow '</a:t>
            </a:r>
            <a:r>
              <a:rPr lang="en-IN" dirty="0" err="1"/>
              <a:t>Houston','San</a:t>
            </a:r>
            <a:r>
              <a:rPr lang="en-IN" dirty="0"/>
              <a:t> </a:t>
            </a:r>
            <a:r>
              <a:rPr lang="en-IN" dirty="0" err="1"/>
              <a:t>Antonio','Boston','Miami</a:t>
            </a:r>
            <a:r>
              <a:rPr lang="en-IN" dirty="0"/>
              <a:t>' as valid legitimate values.</a:t>
            </a:r>
          </a:p>
          <a:p>
            <a:pPr lvl="1"/>
            <a:r>
              <a:rPr lang="en-IN" dirty="0"/>
              <a:t>4.Values inserted into scholarship column between 5000 and 20000.</a:t>
            </a:r>
          </a:p>
        </p:txBody>
      </p:sp>
    </p:spTree>
    <p:extLst>
      <p:ext uri="{BB962C8B-B14F-4D97-AF65-F5344CB8AC3E}">
        <p14:creationId xmlns:p14="http://schemas.microsoft.com/office/powerpoint/2010/main" val="309813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2600" y="1981200"/>
            <a:ext cx="7010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SQL&gt; CREATE TABLE </a:t>
            </a:r>
            <a:r>
              <a:rPr lang="en-IN" dirty="0" err="1"/>
              <a:t>student_info</a:t>
            </a:r>
            <a:r>
              <a:rPr lang="en-IN" dirty="0"/>
              <a:t>(</a:t>
            </a:r>
          </a:p>
          <a:p>
            <a:r>
              <a:rPr lang="en-IN" dirty="0"/>
              <a:t> 	no NUMBER(3) PRIMARY KEY,</a:t>
            </a:r>
          </a:p>
          <a:p>
            <a:r>
              <a:rPr lang="en-IN" dirty="0"/>
              <a:t> 	</a:t>
            </a:r>
            <a:r>
              <a:rPr lang="en-IN" dirty="0" err="1"/>
              <a:t>stu_code</a:t>
            </a:r>
            <a:r>
              <a:rPr lang="en-IN" dirty="0"/>
              <a:t> VARCHAR(10),</a:t>
            </a:r>
          </a:p>
          <a:p>
            <a:r>
              <a:rPr lang="en-IN" dirty="0"/>
              <a:t> 	name VARCHAR(30),</a:t>
            </a:r>
          </a:p>
          <a:p>
            <a:r>
              <a:rPr lang="en-IN" dirty="0"/>
              <a:t>	city VARCHAR(30),</a:t>
            </a:r>
          </a:p>
          <a:p>
            <a:r>
              <a:rPr lang="en-IN" dirty="0"/>
              <a:t>	scholarship NUMBER(5),</a:t>
            </a:r>
          </a:p>
          <a:p>
            <a:r>
              <a:rPr lang="en-IN" dirty="0"/>
              <a:t>	CHECK (</a:t>
            </a:r>
            <a:r>
              <a:rPr lang="en-IN" dirty="0" err="1"/>
              <a:t>stu_code</a:t>
            </a:r>
            <a:r>
              <a:rPr lang="en-IN" dirty="0"/>
              <a:t> like 'j%'),</a:t>
            </a:r>
          </a:p>
          <a:p>
            <a:r>
              <a:rPr lang="en-IN" dirty="0"/>
              <a:t>	CHECK (name = upper(name)), </a:t>
            </a:r>
          </a:p>
          <a:p>
            <a:r>
              <a:rPr lang="en-IN" dirty="0"/>
              <a:t>	CHECK (city IN ('</a:t>
            </a:r>
            <a:r>
              <a:rPr lang="en-IN" dirty="0" err="1"/>
              <a:t>Houston','San</a:t>
            </a:r>
            <a:r>
              <a:rPr lang="en-IN" dirty="0"/>
              <a:t> </a:t>
            </a:r>
            <a:r>
              <a:rPr lang="en-IN" dirty="0" err="1"/>
              <a:t>Antonio','Boston','Miami</a:t>
            </a:r>
            <a:r>
              <a:rPr lang="en-IN" dirty="0"/>
              <a:t>')),</a:t>
            </a:r>
          </a:p>
          <a:p>
            <a:r>
              <a:rPr lang="en-IN" dirty="0"/>
              <a:t>	CHECK (scholarship BETWEEN 5000 AND 20000)</a:t>
            </a:r>
          </a:p>
          <a:p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Table created.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762000"/>
            <a:ext cx="419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CHECK CONSTRAINT defined at Table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455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600"/>
            <a:ext cx="7315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CREATE TABLE Persons (</a:t>
            </a:r>
            <a:br>
              <a:rPr lang="en-IN" dirty="0"/>
            </a:br>
            <a:r>
              <a:rPr lang="en-IN" dirty="0"/>
              <a:t>    ID </a:t>
            </a:r>
            <a:r>
              <a:rPr lang="en-IN" dirty="0" smtClean="0"/>
              <a:t>number </a:t>
            </a:r>
            <a:r>
              <a:rPr lang="en-IN" dirty="0"/>
              <a:t>NOT 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 NOT NULL,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(255),</a:t>
            </a:r>
            <a:br>
              <a:rPr lang="en-IN" dirty="0"/>
            </a:br>
            <a:r>
              <a:rPr lang="en-IN" dirty="0"/>
              <a:t>    Age </a:t>
            </a:r>
            <a:r>
              <a:rPr lang="en-IN" dirty="0" smtClean="0"/>
              <a:t>number,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City </a:t>
            </a:r>
            <a:r>
              <a:rPr lang="en-IN" dirty="0" err="1"/>
              <a:t>varchar</a:t>
            </a:r>
            <a:r>
              <a:rPr lang="en-IN" dirty="0"/>
              <a:t>(255),</a:t>
            </a:r>
            <a:br>
              <a:rPr lang="en-IN" dirty="0"/>
            </a:br>
            <a:r>
              <a:rPr lang="en-IN" dirty="0"/>
              <a:t>    CONSTRAINT </a:t>
            </a:r>
            <a:r>
              <a:rPr lang="en-IN" dirty="0" err="1"/>
              <a:t>CHK_Person</a:t>
            </a:r>
            <a:r>
              <a:rPr lang="en-IN" dirty="0"/>
              <a:t> CHECK (Age&gt;=18 AND City='</a:t>
            </a:r>
            <a:r>
              <a:rPr lang="en-IN" dirty="0" err="1"/>
              <a:t>Sandnes</a:t>
            </a:r>
            <a:r>
              <a:rPr lang="en-IN" dirty="0"/>
              <a:t>')</a:t>
            </a:r>
            <a:br>
              <a:rPr lang="en-IN" dirty="0"/>
            </a:br>
            <a:r>
              <a:rPr lang="en-IN" dirty="0"/>
              <a:t>); </a:t>
            </a:r>
          </a:p>
        </p:txBody>
      </p:sp>
      <p:sp>
        <p:nvSpPr>
          <p:cNvPr id="3" name="Rectangle 2"/>
          <p:cNvSpPr/>
          <p:nvPr/>
        </p:nvSpPr>
        <p:spPr>
          <a:xfrm>
            <a:off x="849086" y="348068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</a:rPr>
              <a:t>ALTER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TABLE</a:t>
            </a:r>
            <a:r>
              <a:rPr lang="en-IN" dirty="0">
                <a:solidFill>
                  <a:srgbClr val="000000"/>
                </a:solidFill>
              </a:rPr>
              <a:t> Persons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CD"/>
                </a:solidFill>
              </a:rPr>
              <a:t>ADD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CONSTRAINT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CHK_PersonAge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CHECK</a:t>
            </a:r>
            <a:r>
              <a:rPr lang="en-IN" dirty="0">
                <a:solidFill>
                  <a:srgbClr val="000000"/>
                </a:solidFill>
              </a:rPr>
              <a:t> (Age&gt;=18 </a:t>
            </a:r>
            <a:r>
              <a:rPr lang="en-IN" dirty="0">
                <a:solidFill>
                  <a:srgbClr val="0000CD"/>
                </a:solidFill>
              </a:rPr>
              <a:t>AND</a:t>
            </a:r>
            <a:r>
              <a:rPr lang="en-IN" dirty="0">
                <a:solidFill>
                  <a:srgbClr val="000000"/>
                </a:solidFill>
              </a:rPr>
              <a:t> City=</a:t>
            </a:r>
            <a:r>
              <a:rPr lang="en-IN" dirty="0">
                <a:solidFill>
                  <a:srgbClr val="A52A2A"/>
                </a:solidFill>
              </a:rPr>
              <a:t>'</a:t>
            </a:r>
            <a:r>
              <a:rPr lang="en-IN" dirty="0" err="1">
                <a:solidFill>
                  <a:srgbClr val="A52A2A"/>
                </a:solidFill>
              </a:rPr>
              <a:t>Sandnes</a:t>
            </a:r>
            <a:r>
              <a:rPr lang="en-IN" dirty="0">
                <a:solidFill>
                  <a:srgbClr val="A52A2A"/>
                </a:solidFill>
              </a:rPr>
              <a:t>'</a:t>
            </a:r>
            <a:r>
              <a:rPr lang="en-IN" dirty="0">
                <a:solidFill>
                  <a:srgbClr val="000000"/>
                </a:solidFill>
              </a:rPr>
              <a:t>);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49086" y="5257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CD"/>
                </a:solidFill>
              </a:rPr>
              <a:t>ALTER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CD"/>
                </a:solidFill>
              </a:rPr>
              <a:t>TABLE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Persons</a:t>
            </a:r>
            <a:r>
              <a:rPr lang="fr-FR" dirty="0">
                <a:solidFill>
                  <a:srgbClr val="000000"/>
                </a:solidFill>
              </a:rPr>
              <a:t/>
            </a:r>
            <a:br>
              <a:rPr lang="fr-FR" dirty="0">
                <a:solidFill>
                  <a:srgbClr val="000000"/>
                </a:solidFill>
              </a:rPr>
            </a:br>
            <a:r>
              <a:rPr lang="fr-FR" dirty="0">
                <a:solidFill>
                  <a:srgbClr val="0000CD"/>
                </a:solidFill>
              </a:rPr>
              <a:t>DROP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CD"/>
                </a:solidFill>
              </a:rPr>
              <a:t>CONSTRAINT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CHK_PersonAge</a:t>
            </a:r>
            <a:r>
              <a:rPr lang="fr-FR" dirty="0">
                <a:solidFill>
                  <a:srgbClr val="000000"/>
                </a:solidFill>
              </a:rPr>
              <a:t>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45346" y="3025526"/>
            <a:ext cx="2153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>
                <a:solidFill>
                  <a:srgbClr val="0000CD"/>
                </a:solidFill>
              </a:rPr>
              <a:t>Adding a constraints: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5346" y="4866697"/>
            <a:ext cx="221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 err="1" smtClean="0">
                <a:solidFill>
                  <a:srgbClr val="0000CD"/>
                </a:solidFill>
              </a:rPr>
              <a:t>droping</a:t>
            </a:r>
            <a:r>
              <a:rPr lang="en-IN" u="sng" dirty="0" smtClean="0">
                <a:solidFill>
                  <a:srgbClr val="0000CD"/>
                </a:solidFill>
              </a:rPr>
              <a:t> </a:t>
            </a:r>
            <a:r>
              <a:rPr lang="en-IN" u="sng" dirty="0">
                <a:solidFill>
                  <a:srgbClr val="0000CD"/>
                </a:solidFill>
              </a:rPr>
              <a:t>a constraints:</a:t>
            </a:r>
          </a:p>
        </p:txBody>
      </p:sp>
    </p:spTree>
    <p:extLst>
      <p:ext uri="{BB962C8B-B14F-4D97-AF65-F5344CB8AC3E}">
        <p14:creationId xmlns:p14="http://schemas.microsoft.com/office/powerpoint/2010/main" val="69033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33400"/>
            <a:ext cx="245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PT Sans"/>
              </a:rPr>
              <a:t>DEFAULT Constraint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33400" y="11430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DEFAULT constraint is used to provide a default value for a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default value will be added to all new records IF no other value is specified.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  <a:latin typeface="PT Sans"/>
              </a:rPr>
              <a:t>The</a:t>
            </a:r>
            <a:r>
              <a:rPr lang="en-IN" dirty="0">
                <a:solidFill>
                  <a:srgbClr val="000000"/>
                </a:solidFill>
                <a:latin typeface="PT Sans"/>
              </a:rPr>
              <a:t> </a:t>
            </a:r>
            <a:r>
              <a:rPr lang="en-IN" b="1" dirty="0">
                <a:solidFill>
                  <a:srgbClr val="000000"/>
                </a:solidFill>
                <a:latin typeface="PT Sans"/>
              </a:rPr>
              <a:t>DEFAULT</a:t>
            </a:r>
            <a:r>
              <a:rPr lang="en-IN" dirty="0">
                <a:solidFill>
                  <a:srgbClr val="000000"/>
                </a:solidFill>
                <a:latin typeface="PT Sans"/>
              </a:rPr>
              <a:t> constraint provides a default value to a column </a:t>
            </a:r>
            <a:r>
              <a:rPr lang="en-IN" dirty="0" smtClean="0">
                <a:solidFill>
                  <a:srgbClr val="000000"/>
                </a:solidFill>
                <a:latin typeface="PT Sans"/>
              </a:rPr>
              <a:t>when the</a:t>
            </a:r>
            <a:r>
              <a:rPr lang="en-IN" dirty="0">
                <a:solidFill>
                  <a:srgbClr val="000000"/>
                </a:solidFill>
                <a:latin typeface="PT Sans"/>
              </a:rPr>
              <a:t> </a:t>
            </a:r>
            <a:r>
              <a:rPr lang="en-IN" b="1" dirty="0">
                <a:solidFill>
                  <a:srgbClr val="000000"/>
                </a:solidFill>
                <a:latin typeface="PT Sans"/>
                <a:hlinkClick r:id="rId2"/>
              </a:rPr>
              <a:t>INSERT INTO</a:t>
            </a:r>
            <a:r>
              <a:rPr lang="en-IN" dirty="0">
                <a:solidFill>
                  <a:srgbClr val="000000"/>
                </a:solidFill>
                <a:latin typeface="PT Sans"/>
              </a:rPr>
              <a:t> statement does not provide a specific value.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24000" y="2819400"/>
            <a:ext cx="594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Persons (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  ID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(255)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(255),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  Age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  City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(255)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DEFAULT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Sandnes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140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4478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PT Sans"/>
              </a:rPr>
              <a:t>INSERT INTO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Persons</a:t>
            </a:r>
            <a:r>
              <a:rPr lang="en-IN" b="1" dirty="0" smtClean="0">
                <a:solidFill>
                  <a:srgbClr val="0000FF"/>
                </a:solidFill>
                <a:latin typeface="PT Sans"/>
              </a:rPr>
              <a:t> 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IN" b="1" dirty="0" smtClean="0">
                <a:solidFill>
                  <a:srgbClr val="0000FF"/>
                </a:solidFill>
                <a:latin typeface="PT Sans"/>
              </a:rPr>
              <a:t>, 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IN" b="1" dirty="0" err="1" smtClean="0">
                <a:solidFill>
                  <a:srgbClr val="0000FF"/>
                </a:solidFill>
                <a:latin typeface="PT Sans"/>
              </a:rPr>
              <a:t>,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FirstName,Age</a:t>
            </a:r>
            <a:r>
              <a:rPr lang="en-IN" b="1" dirty="0" smtClean="0">
                <a:solidFill>
                  <a:srgbClr val="0000FF"/>
                </a:solidFill>
                <a:latin typeface="PT Sans"/>
              </a:rPr>
              <a:t>)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VALUES (10, 'Johnson', 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'Rick’,20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Insert values: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991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609600"/>
            <a:ext cx="3452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Segoe UI" panose="020B0502040204020203" pitchFamily="34" charset="0"/>
              </a:rPr>
              <a:t>SQL DEFAULT on ALTER TABLE</a:t>
            </a:r>
            <a:endParaRPr lang="en-IN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1430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To create a DEFAULT constraint on the "City" column when the table is already created, use the following SQL: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Persons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City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DEFAULT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Sandnes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43000" y="3158951"/>
            <a:ext cx="3223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Segoe UI" panose="020B0502040204020203" pitchFamily="34" charset="0"/>
              </a:rPr>
              <a:t>DROP a DEFAULT Constraint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4629" y="4352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Persons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City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DROP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CD"/>
                </a:solidFill>
                <a:latin typeface="Consolas" panose="020B0609020204030204" pitchFamily="49" charset="0"/>
              </a:rPr>
              <a:t>DEFAULT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76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0"/>
            <a:ext cx="8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create a NOTNULL constraint on the “</a:t>
            </a:r>
            <a:r>
              <a:rPr lang="en-US" dirty="0" err="1" smtClean="0"/>
              <a:t>PersonsNotNull</a:t>
            </a:r>
            <a:r>
              <a:rPr lang="en-US" smtClean="0"/>
              <a:t>" table </a:t>
            </a:r>
            <a:r>
              <a:rPr lang="en-US" dirty="0" smtClean="0"/>
              <a:t>when the table is already created, use the following SQL</a:t>
            </a:r>
          </a:p>
          <a:p>
            <a:endParaRPr lang="en-US" dirty="0" smtClean="0"/>
          </a:p>
          <a:p>
            <a:r>
              <a:rPr lang="en-US" b="1" dirty="0" smtClean="0"/>
              <a:t>ADDITION:</a:t>
            </a:r>
            <a:endParaRPr lang="en-US" b="1" dirty="0"/>
          </a:p>
          <a:p>
            <a:r>
              <a:rPr lang="en-US" dirty="0" smtClean="0"/>
              <a:t>ALTER TABLE </a:t>
            </a:r>
            <a:r>
              <a:rPr lang="en-US" dirty="0" err="1" smtClean="0"/>
              <a:t>PersonsNotNull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(10) NOT NULL;</a:t>
            </a:r>
          </a:p>
          <a:p>
            <a:endParaRPr lang="en-US" b="1" dirty="0"/>
          </a:p>
          <a:p>
            <a:r>
              <a:rPr lang="en-US" b="1" dirty="0" smtClean="0"/>
              <a:t>DELETE:</a:t>
            </a:r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685800" y="2895601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alter table </a:t>
            </a:r>
            <a:r>
              <a:rPr lang="en-US" dirty="0" err="1" smtClean="0"/>
              <a:t>personnotnull</a:t>
            </a:r>
            <a:endParaRPr lang="en-US" dirty="0" smtClean="0"/>
          </a:p>
          <a:p>
            <a:r>
              <a:rPr lang="en-US" dirty="0" smtClean="0"/>
              <a:t>modify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(10) null;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38201"/>
            <a:ext cx="7239000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smtClean="0"/>
              <a:t>Note: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dirty="0"/>
              <a:t>table is created as soon as the CREATE statement </a:t>
            </a:r>
            <a:r>
              <a:rPr lang="en-US" dirty="0" smtClean="0"/>
              <a:t>is successfully </a:t>
            </a:r>
            <a:r>
              <a:rPr lang="en-US" dirty="0"/>
              <a:t>executed by the Oracle server. The general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syntax </a:t>
            </a:r>
            <a:r>
              <a:rPr lang="en-US" dirty="0"/>
              <a:t>of CREATE TABLE statement is </a:t>
            </a:r>
          </a:p>
          <a:p>
            <a:pPr>
              <a:lnSpc>
                <a:spcPct val="80000"/>
              </a:lnSpc>
            </a:pPr>
            <a:endParaRPr lang="en-US" b="1" i="1" dirty="0"/>
          </a:p>
          <a:p>
            <a:pPr>
              <a:lnSpc>
                <a:spcPct val="80000"/>
              </a:lnSpc>
            </a:pPr>
            <a:r>
              <a:rPr lang="en-US" b="1" i="1" dirty="0"/>
              <a:t>	CREATE TABLE [schema.] </a:t>
            </a:r>
            <a:r>
              <a:rPr lang="en-US" b="1" i="1" dirty="0" err="1"/>
              <a:t>tablename</a:t>
            </a:r>
            <a:endParaRPr lang="en-US" b="1" i="1" dirty="0"/>
          </a:p>
          <a:p>
            <a:pPr>
              <a:lnSpc>
                <a:spcPct val="80000"/>
              </a:lnSpc>
            </a:pPr>
            <a:endParaRPr lang="en-US" b="1" i="1" dirty="0"/>
          </a:p>
          <a:p>
            <a:pPr>
              <a:lnSpc>
                <a:spcPct val="80000"/>
              </a:lnSpc>
            </a:pPr>
            <a:r>
              <a:rPr lang="en-US" b="1" i="1" dirty="0"/>
              <a:t>	(column1 </a:t>
            </a:r>
            <a:r>
              <a:rPr lang="en-US" b="1" i="1" dirty="0" err="1"/>
              <a:t>datatype</a:t>
            </a:r>
            <a:r>
              <a:rPr lang="en-US" b="1" i="1" dirty="0"/>
              <a:t> [CONSTRAINT </a:t>
            </a:r>
            <a:r>
              <a:rPr lang="en-US" b="1" i="1" dirty="0" err="1"/>
              <a:t>constraint_name</a:t>
            </a:r>
            <a:r>
              <a:rPr lang="en-US" b="1" i="1" dirty="0"/>
              <a:t>] </a:t>
            </a:r>
            <a:r>
              <a:rPr lang="en-US" b="1" i="1" dirty="0" err="1"/>
              <a:t>constraint_type</a:t>
            </a:r>
            <a:r>
              <a:rPr lang="en-US" b="1" i="1" dirty="0"/>
              <a:t> . . </a:t>
            </a:r>
            <a:r>
              <a:rPr lang="en-US" b="1" i="1" dirty="0" smtClean="0"/>
              <a:t>.,</a:t>
            </a:r>
          </a:p>
          <a:p>
            <a:pPr>
              <a:lnSpc>
                <a:spcPct val="80000"/>
              </a:lnSpc>
            </a:pPr>
            <a:endParaRPr lang="en-US" b="1" i="1" dirty="0"/>
          </a:p>
          <a:p>
            <a:pPr>
              <a:lnSpc>
                <a:spcPct val="80000"/>
              </a:lnSpc>
            </a:pPr>
            <a:endParaRPr lang="en-US" b="1" i="1" dirty="0"/>
          </a:p>
          <a:p>
            <a:pPr>
              <a:lnSpc>
                <a:spcPct val="80000"/>
              </a:lnSpc>
            </a:pPr>
            <a:r>
              <a:rPr lang="en-US" b="1" i="1" dirty="0"/>
              <a:t>	(column2 </a:t>
            </a:r>
            <a:r>
              <a:rPr lang="en-US" b="1" i="1" dirty="0" err="1"/>
              <a:t>datatype</a:t>
            </a:r>
            <a:r>
              <a:rPr lang="en-US" b="1" i="1" dirty="0"/>
              <a:t> [CONSTRAINT </a:t>
            </a:r>
            <a:r>
              <a:rPr lang="en-US" b="1" i="1" dirty="0" err="1"/>
              <a:t>constraint_name</a:t>
            </a:r>
            <a:r>
              <a:rPr lang="en-US" b="1" i="1" dirty="0"/>
              <a:t>] </a:t>
            </a:r>
            <a:r>
              <a:rPr lang="en-US" b="1" i="1" dirty="0" err="1"/>
              <a:t>constraint_type</a:t>
            </a:r>
            <a:r>
              <a:rPr lang="en-US" b="1" i="1" dirty="0" smtClean="0"/>
              <a:t>,</a:t>
            </a:r>
          </a:p>
          <a:p>
            <a:pPr>
              <a:lnSpc>
                <a:spcPct val="80000"/>
              </a:lnSpc>
            </a:pPr>
            <a:endParaRPr lang="en-US" b="1" i="1" dirty="0"/>
          </a:p>
          <a:p>
            <a:pPr>
              <a:lnSpc>
                <a:spcPct val="80000"/>
              </a:lnSpc>
            </a:pPr>
            <a:endParaRPr lang="en-US" b="1" i="1" dirty="0"/>
          </a:p>
          <a:p>
            <a:pPr>
              <a:lnSpc>
                <a:spcPct val="80000"/>
              </a:lnSpc>
            </a:pPr>
            <a:r>
              <a:rPr lang="en-US" b="1" i="1" dirty="0"/>
              <a:t>	[CONSTRAINT </a:t>
            </a:r>
            <a:r>
              <a:rPr lang="en-US" b="1" i="1" dirty="0" err="1"/>
              <a:t>constraint_name</a:t>
            </a:r>
            <a:r>
              <a:rPr lang="en-US" b="1" i="1" dirty="0"/>
              <a:t>] </a:t>
            </a:r>
            <a:r>
              <a:rPr lang="en-US" b="1" i="1" dirty="0" err="1"/>
              <a:t>constraint_type</a:t>
            </a:r>
            <a:r>
              <a:rPr lang="en-US" b="1" i="1" dirty="0"/>
              <a:t> (column, . . . ), . . . );</a:t>
            </a:r>
          </a:p>
        </p:txBody>
      </p:sp>
    </p:spTree>
    <p:extLst>
      <p:ext uri="{BB962C8B-B14F-4D97-AF65-F5344CB8AC3E}">
        <p14:creationId xmlns:p14="http://schemas.microsoft.com/office/powerpoint/2010/main" val="226579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001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SQL UNIQUE Constraint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UNIQUE constraint uniquely identifies each record in a database table.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UNIQUE and PRIMARY KEY constraints both provide a guarantee for uniqueness for a column or set of columns.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PRIMARY KEY constraint automatically has a UNIQUE constraint defined on it.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Note that you can have many UNIQUE constraints per table, but only one PRIMARY KEY constraint per table.</a:t>
            </a:r>
          </a:p>
          <a:p>
            <a:endParaRPr lang="en-US" b="1" dirty="0" smtClean="0"/>
          </a:p>
          <a:p>
            <a:r>
              <a:rPr lang="en-US" b="1" dirty="0" smtClean="0"/>
              <a:t>SQL UNIQUE Constraint on CREATE TABLE column level</a:t>
            </a:r>
          </a:p>
          <a:p>
            <a:r>
              <a:rPr lang="en-US" dirty="0" smtClean="0"/>
              <a:t>The following SQL creates a UNIQUE constraint on the "</a:t>
            </a:r>
            <a:r>
              <a:rPr lang="en-US" dirty="0" err="1" smtClean="0"/>
              <a:t>P_Id</a:t>
            </a:r>
            <a:r>
              <a:rPr lang="en-US" dirty="0" smtClean="0"/>
              <a:t>" column when the "Persons" table is created:</a:t>
            </a:r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CREATE TABLE Persons</a:t>
            </a:r>
            <a:br>
              <a:rPr lang="en-US" dirty="0" smtClean="0"/>
            </a:b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err="1" smtClean="0"/>
              <a:t>P_Id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 UNIQUE,</a:t>
            </a:r>
            <a:br>
              <a:rPr lang="en-US" dirty="0" smtClean="0"/>
            </a:b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 NOT NULL,</a:t>
            </a:r>
            <a:br>
              <a:rPr lang="en-US" dirty="0" smtClean="0"/>
            </a:b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Address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City </a:t>
            </a:r>
            <a:r>
              <a:rPr lang="en-US" dirty="0" err="1" smtClean="0"/>
              <a:t>varchar</a:t>
            </a:r>
            <a:r>
              <a:rPr lang="en-US" dirty="0" smtClean="0"/>
              <a:t>(255)</a:t>
            </a:r>
            <a:br>
              <a:rPr lang="en-US" dirty="0" smtClean="0"/>
            </a:br>
            <a:r>
              <a:rPr lang="en-US" dirty="0" smtClean="0"/>
              <a:t>) </a:t>
            </a:r>
          </a:p>
          <a:p>
            <a:endParaRPr lang="en-US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1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Unique key constraints defined at the table level</a:t>
            </a:r>
          </a:p>
          <a:p>
            <a:r>
              <a:rPr lang="en-US" dirty="0" smtClean="0"/>
              <a:t>Syntax:   UNIQUE(column1,column2,……….)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Create table </a:t>
            </a:r>
            <a:r>
              <a:rPr lang="en-US" dirty="0" err="1" smtClean="0"/>
              <a:t>client_master</a:t>
            </a:r>
            <a:r>
              <a:rPr lang="en-US" dirty="0" smtClean="0"/>
              <a:t> such that the unique constraints on the column </a:t>
            </a:r>
            <a:r>
              <a:rPr lang="en-US" dirty="0" err="1" smtClean="0"/>
              <a:t>client_no</a:t>
            </a:r>
            <a:r>
              <a:rPr lang="en-US" dirty="0" smtClean="0"/>
              <a:t> and city are  described as a table level constraints.</a:t>
            </a:r>
          </a:p>
          <a:p>
            <a:endParaRPr lang="en-US" dirty="0" smtClean="0"/>
          </a:p>
          <a:p>
            <a:r>
              <a:rPr lang="en-US" dirty="0" smtClean="0"/>
              <a:t>create table </a:t>
            </a:r>
            <a:r>
              <a:rPr lang="en-US" dirty="0" err="1" smtClean="0"/>
              <a:t>client_master</a:t>
            </a:r>
            <a:endParaRPr lang="en-US" dirty="0" smtClean="0"/>
          </a:p>
          <a:p>
            <a:r>
              <a:rPr lang="en-US" dirty="0" smtClean="0"/>
              <a:t>(</a:t>
            </a:r>
          </a:p>
          <a:p>
            <a:r>
              <a:rPr lang="en-US" dirty="0" err="1" smtClean="0"/>
              <a:t>client_no</a:t>
            </a:r>
            <a:r>
              <a:rPr lang="en-US" dirty="0" smtClean="0"/>
              <a:t> number,</a:t>
            </a:r>
          </a:p>
          <a:p>
            <a:r>
              <a:rPr lang="en-US" dirty="0" err="1" smtClean="0"/>
              <a:t>client_name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(10),</a:t>
            </a:r>
          </a:p>
          <a:p>
            <a:r>
              <a:rPr lang="en-US" dirty="0" err="1" smtClean="0"/>
              <a:t>client_city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(10),</a:t>
            </a:r>
          </a:p>
          <a:p>
            <a:r>
              <a:rPr lang="en-US" dirty="0" smtClean="0"/>
              <a:t>unique(</a:t>
            </a:r>
            <a:r>
              <a:rPr lang="en-US" dirty="0" err="1" smtClean="0"/>
              <a:t>client_no,client_city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7391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create a UNIQUE constraint on the “</a:t>
            </a:r>
            <a:r>
              <a:rPr lang="en-US" dirty="0" err="1"/>
              <a:t>Client_name</a:t>
            </a:r>
            <a:r>
              <a:rPr lang="en-US" dirty="0"/>
              <a:t>" column when the table is already created, use the following SQL</a:t>
            </a:r>
          </a:p>
          <a:p>
            <a:endParaRPr lang="en-US" dirty="0"/>
          </a:p>
          <a:p>
            <a:r>
              <a:rPr lang="en-US" dirty="0"/>
              <a:t>ALTER TABLE </a:t>
            </a:r>
            <a:r>
              <a:rPr lang="en-US" dirty="0" err="1"/>
              <a:t>client_master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ADD UNIQUE (</a:t>
            </a:r>
            <a:r>
              <a:rPr lang="en-US" dirty="0" err="1"/>
              <a:t>Client_name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delete a UNIQUE constraint from “</a:t>
            </a:r>
            <a:r>
              <a:rPr lang="en-US" dirty="0" err="1"/>
              <a:t>client_name”column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SQL&gt; alter table </a:t>
            </a:r>
            <a:r>
              <a:rPr lang="en-US" dirty="0" err="1"/>
              <a:t>client_master</a:t>
            </a:r>
            <a:endParaRPr lang="en-US" dirty="0"/>
          </a:p>
          <a:p>
            <a:r>
              <a:rPr lang="en-US" dirty="0"/>
              <a:t>  2  drop unique(</a:t>
            </a:r>
            <a:r>
              <a:rPr lang="en-US" dirty="0" err="1"/>
              <a:t>client_name</a:t>
            </a:r>
            <a:r>
              <a:rPr lang="en-US" dirty="0"/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40386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***</a:t>
            </a:r>
            <a:r>
              <a:rPr lang="en-IN" dirty="0" smtClean="0"/>
              <a:t> But </a:t>
            </a:r>
            <a:r>
              <a:rPr lang="en-IN" dirty="0"/>
              <a:t>we</a:t>
            </a:r>
            <a:r>
              <a:rPr lang="en-IN" b="1" dirty="0"/>
              <a:t> cannot drop not null, foreign key or check constraint </a:t>
            </a:r>
            <a:r>
              <a:rPr lang="en-IN" dirty="0"/>
              <a:t>by this method.</a:t>
            </a:r>
          </a:p>
        </p:txBody>
      </p:sp>
    </p:spTree>
    <p:extLst>
      <p:ext uri="{BB962C8B-B14F-4D97-AF65-F5344CB8AC3E}">
        <p14:creationId xmlns:p14="http://schemas.microsoft.com/office/powerpoint/2010/main" val="27337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47008"/>
            <a:ext cx="6172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Unique key :</a:t>
            </a:r>
          </a:p>
          <a:p>
            <a:endParaRPr lang="en-IN" dirty="0" smtClean="0"/>
          </a:p>
          <a:p>
            <a:r>
              <a:rPr lang="en-IN" u="sng" dirty="0" smtClean="0"/>
              <a:t>Creating a table using constraint name:</a:t>
            </a:r>
          </a:p>
          <a:p>
            <a:endParaRPr lang="en-IN" dirty="0" smtClean="0"/>
          </a:p>
          <a:p>
            <a:r>
              <a:rPr lang="en-IN" dirty="0" smtClean="0"/>
              <a:t>CREATE </a:t>
            </a:r>
            <a:r>
              <a:rPr lang="en-IN" dirty="0"/>
              <a:t>TABLE Persons (</a:t>
            </a:r>
          </a:p>
          <a:p>
            <a:r>
              <a:rPr lang="en-IN" dirty="0"/>
              <a:t>    ID </a:t>
            </a:r>
            <a:r>
              <a:rPr lang="en-IN" dirty="0" err="1"/>
              <a:t>int</a:t>
            </a:r>
            <a:r>
              <a:rPr lang="en-IN" dirty="0"/>
              <a:t> NOT NULL,</a:t>
            </a:r>
          </a:p>
          <a:p>
            <a:r>
              <a:rPr lang="en-IN" dirty="0"/>
              <a:t>    </a:t>
            </a:r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 NOT NULL,</a:t>
            </a:r>
          </a:p>
          <a:p>
            <a:r>
              <a:rPr lang="en-IN" dirty="0"/>
              <a:t>    </a:t>
            </a:r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(255),</a:t>
            </a:r>
          </a:p>
          <a:p>
            <a:r>
              <a:rPr lang="en-IN" dirty="0"/>
              <a:t>    Age </a:t>
            </a:r>
            <a:r>
              <a:rPr lang="en-IN" dirty="0" err="1"/>
              <a:t>int</a:t>
            </a:r>
            <a:r>
              <a:rPr lang="en-IN" dirty="0"/>
              <a:t>,</a:t>
            </a:r>
          </a:p>
          <a:p>
            <a:r>
              <a:rPr lang="en-IN" dirty="0"/>
              <a:t>    CONSTRAINT </a:t>
            </a:r>
            <a:r>
              <a:rPr lang="en-IN" dirty="0" err="1"/>
              <a:t>UC_Person</a:t>
            </a:r>
            <a:r>
              <a:rPr lang="en-IN" dirty="0"/>
              <a:t> UNIQUE (</a:t>
            </a:r>
            <a:r>
              <a:rPr lang="en-IN" dirty="0" err="1"/>
              <a:t>ID,LastName</a:t>
            </a:r>
            <a:r>
              <a:rPr lang="en-IN" dirty="0"/>
              <a:t>)</a:t>
            </a:r>
          </a:p>
          <a:p>
            <a:r>
              <a:rPr lang="en-IN" dirty="0"/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05543" y="3733800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 smtClean="0">
                <a:solidFill>
                  <a:srgbClr val="0000CD"/>
                </a:solidFill>
              </a:rPr>
              <a:t>Adding a constraints:</a:t>
            </a:r>
          </a:p>
          <a:p>
            <a:endParaRPr lang="en-IN" dirty="0" smtClean="0">
              <a:solidFill>
                <a:srgbClr val="0000CD"/>
              </a:solidFill>
            </a:endParaRPr>
          </a:p>
          <a:p>
            <a:r>
              <a:rPr lang="en-IN" dirty="0" smtClean="0">
                <a:solidFill>
                  <a:srgbClr val="0000CD"/>
                </a:solidFill>
              </a:rPr>
              <a:t>ALTER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TABLE</a:t>
            </a:r>
            <a:r>
              <a:rPr lang="en-IN" dirty="0">
                <a:solidFill>
                  <a:srgbClr val="000000"/>
                </a:solidFill>
              </a:rPr>
              <a:t> Persons</a:t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CD"/>
                </a:solidFill>
              </a:rPr>
              <a:t>ADD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CONSTRAINT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UC_Person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CD"/>
                </a:solidFill>
              </a:rPr>
              <a:t>UNIQUE</a:t>
            </a:r>
            <a:r>
              <a:rPr lang="en-IN" dirty="0">
                <a:solidFill>
                  <a:srgbClr val="000000"/>
                </a:solidFill>
              </a:rPr>
              <a:t> (</a:t>
            </a:r>
            <a:r>
              <a:rPr lang="en-IN" dirty="0" err="1">
                <a:solidFill>
                  <a:srgbClr val="000000"/>
                </a:solidFill>
              </a:rPr>
              <a:t>ID,LastName</a:t>
            </a:r>
            <a:r>
              <a:rPr lang="en-IN" dirty="0">
                <a:solidFill>
                  <a:srgbClr val="000000"/>
                </a:solidFill>
              </a:rPr>
              <a:t>);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70857" y="5257800"/>
            <a:ext cx="601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 err="1" smtClean="0">
                <a:solidFill>
                  <a:srgbClr val="0000CD"/>
                </a:solidFill>
              </a:rPr>
              <a:t>Dropping</a:t>
            </a:r>
            <a:r>
              <a:rPr lang="fr-FR" u="sng" dirty="0" smtClean="0">
                <a:solidFill>
                  <a:srgbClr val="0000CD"/>
                </a:solidFill>
              </a:rPr>
              <a:t> a </a:t>
            </a:r>
            <a:r>
              <a:rPr lang="fr-FR" u="sng" dirty="0" err="1" smtClean="0">
                <a:solidFill>
                  <a:srgbClr val="0000CD"/>
                </a:solidFill>
              </a:rPr>
              <a:t>constraint</a:t>
            </a:r>
            <a:r>
              <a:rPr lang="fr-FR" u="sng" dirty="0" smtClean="0">
                <a:solidFill>
                  <a:srgbClr val="0000CD"/>
                </a:solidFill>
              </a:rPr>
              <a:t>:</a:t>
            </a:r>
          </a:p>
          <a:p>
            <a:endParaRPr lang="fr-FR" dirty="0" smtClean="0">
              <a:solidFill>
                <a:srgbClr val="0000CD"/>
              </a:solidFill>
            </a:endParaRPr>
          </a:p>
          <a:p>
            <a:r>
              <a:rPr lang="fr-FR" dirty="0" smtClean="0">
                <a:solidFill>
                  <a:srgbClr val="0000CD"/>
                </a:solidFill>
              </a:rPr>
              <a:t>ALTER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CD"/>
                </a:solidFill>
              </a:rPr>
              <a:t>TABLE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Persons</a:t>
            </a:r>
            <a:r>
              <a:rPr lang="fr-FR" dirty="0">
                <a:solidFill>
                  <a:srgbClr val="000000"/>
                </a:solidFill>
              </a:rPr>
              <a:t/>
            </a:r>
            <a:br>
              <a:rPr lang="fr-FR" dirty="0">
                <a:solidFill>
                  <a:srgbClr val="000000"/>
                </a:solidFill>
              </a:rPr>
            </a:br>
            <a:r>
              <a:rPr lang="fr-FR" dirty="0">
                <a:solidFill>
                  <a:srgbClr val="0000CD"/>
                </a:solidFill>
              </a:rPr>
              <a:t>DROP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>
                <a:solidFill>
                  <a:srgbClr val="0000CD"/>
                </a:solidFill>
              </a:rPr>
              <a:t>CONSTRAINT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UC_Person</a:t>
            </a:r>
            <a:r>
              <a:rPr lang="fr-FR" dirty="0">
                <a:solidFill>
                  <a:srgbClr val="000000"/>
                </a:solidFill>
              </a:rPr>
              <a:t>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3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04800"/>
            <a:ext cx="83401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SQL PRIMARY KEY Constraint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PRIMARY KEY constraint uniquely identifies each record in a database table.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Primary keys must contain UNIQUE values.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primary key column cannot contain NULL values.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Most tables should have a primary key, and each table can have only ONE primary key.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r>
              <a:rPr lang="en-US" u="sng" dirty="0"/>
              <a:t>P</a:t>
            </a:r>
            <a:r>
              <a:rPr lang="en-US" u="sng" dirty="0" smtClean="0"/>
              <a:t>rimary  key constraints defined at column level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CREATE TABLE Persons</a:t>
            </a:r>
            <a:br>
              <a:rPr lang="en-US" dirty="0" smtClean="0"/>
            </a:b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err="1" smtClean="0"/>
              <a:t>P_Id</a:t>
            </a:r>
            <a:r>
              <a:rPr lang="en-US" dirty="0" smtClean="0"/>
              <a:t> number primary key,</a:t>
            </a:r>
            <a:br>
              <a:rPr lang="en-US" dirty="0" smtClean="0"/>
            </a:br>
            <a:r>
              <a:rPr lang="en-US" dirty="0" err="1" smtClean="0"/>
              <a:t>LastName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 NOT NULL,</a:t>
            </a:r>
            <a:br>
              <a:rPr lang="en-US" dirty="0" smtClean="0"/>
            </a:b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Address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City </a:t>
            </a:r>
            <a:r>
              <a:rPr lang="en-US" dirty="0" err="1" smtClean="0"/>
              <a:t>varchar</a:t>
            </a:r>
            <a:r>
              <a:rPr lang="en-US" dirty="0" smtClean="0"/>
              <a:t>(255),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29FC23D62A8478C800C94D4E929C7" ma:contentTypeVersion="0" ma:contentTypeDescription="Create a new document." ma:contentTypeScope="" ma:versionID="15dfa381dba2a10ec55e8ccef67d92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4D4C4D-F41F-431C-84D6-A8FF1D83CA22}"/>
</file>

<file path=customXml/itemProps2.xml><?xml version="1.0" encoding="utf-8"?>
<ds:datastoreItem xmlns:ds="http://schemas.openxmlformats.org/officeDocument/2006/customXml" ds:itemID="{A904C1E0-BD3B-48C1-8DA4-3404B4E8BD27}"/>
</file>

<file path=customXml/itemProps3.xml><?xml version="1.0" encoding="utf-8"?>
<ds:datastoreItem xmlns:ds="http://schemas.openxmlformats.org/officeDocument/2006/customXml" ds:itemID="{C181D4EC-FBE9-42E4-9973-FFF11716339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</TotalTime>
  <Words>1191</Words>
  <Application>Microsoft Office PowerPoint</Application>
  <PresentationFormat>On-screen Show (4:3)</PresentationFormat>
  <Paragraphs>262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PT Sans</vt:lpstr>
      <vt:lpstr>Segoe UI</vt:lpstr>
      <vt:lpstr>Verdana</vt:lpstr>
      <vt:lpstr>Office Theme</vt:lpstr>
      <vt:lpstr>SQL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nmims100</dc:creator>
  <cp:lastModifiedBy>Neha More</cp:lastModifiedBy>
  <cp:revision>63</cp:revision>
  <dcterms:created xsi:type="dcterms:W3CDTF">2017-01-21T04:10:44Z</dcterms:created>
  <dcterms:modified xsi:type="dcterms:W3CDTF">2018-01-30T10:25:56Z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0x01010074F29FC23D62A8478C800C94D4E929C7</vt:lpwstr>
  </property>
</Properties>
</file>