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9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0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1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7AC4-22AA-4809-9069-6AFE49D1A35A}" type="datetimeFigureOut">
              <a:rPr lang="en-IN" smtClean="0"/>
              <a:t>03-02-2018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0199-E63F-4C46-AAAB-F46CCAFEA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0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ORACLE/PLSQL: JOINS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5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347" y="392277"/>
            <a:ext cx="74119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</a:p>
          <a:p>
            <a:endParaRPr lang="en-US" u="sng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/>
              <a:t>SELECT </a:t>
            </a:r>
            <a:r>
              <a:rPr lang="en-US" dirty="0" err="1"/>
              <a:t>orders.order_id</a:t>
            </a:r>
            <a:r>
              <a:rPr lang="en-US" dirty="0"/>
              <a:t>, </a:t>
            </a:r>
            <a:r>
              <a:rPr lang="en-US" dirty="0" err="1"/>
              <a:t>orders.order_date</a:t>
            </a:r>
            <a:r>
              <a:rPr lang="en-US" dirty="0"/>
              <a:t>, </a:t>
            </a:r>
            <a:r>
              <a:rPr lang="en-US" dirty="0" err="1"/>
              <a:t>suppliers.supplier_name</a:t>
            </a:r>
            <a:endParaRPr lang="en-IN" dirty="0"/>
          </a:p>
          <a:p>
            <a:r>
              <a:rPr lang="en-US" dirty="0"/>
              <a:t>FROM suppliers</a:t>
            </a:r>
            <a:endParaRPr lang="en-IN" dirty="0"/>
          </a:p>
          <a:p>
            <a:r>
              <a:rPr lang="en-US" dirty="0"/>
              <a:t>RIGHT OUTER JOIN orders</a:t>
            </a:r>
            <a:endParaRPr lang="en-IN" dirty="0"/>
          </a:p>
          <a:p>
            <a:r>
              <a:rPr lang="en-US" dirty="0"/>
              <a:t>ON </a:t>
            </a:r>
            <a:r>
              <a:rPr lang="en-US" dirty="0" err="1"/>
              <a:t>suppliers.supplier_id</a:t>
            </a:r>
            <a:r>
              <a:rPr lang="en-US" dirty="0"/>
              <a:t> = </a:t>
            </a:r>
            <a:r>
              <a:rPr lang="en-US" dirty="0" err="1"/>
              <a:t>orders.supplier_id</a:t>
            </a:r>
            <a:r>
              <a:rPr lang="en-US" dirty="0"/>
              <a:t>;</a:t>
            </a:r>
            <a:endParaRPr lang="en-IN" dirty="0"/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RIGHT OUTER JOIN example would return all rows from the orders table and only those rows from the suppliers table where the joined fields are equal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73907"/>
              </p:ext>
            </p:extLst>
          </p:nvPr>
        </p:nvGraphicFramePr>
        <p:xfrm>
          <a:off x="936171" y="4109445"/>
          <a:ext cx="6248400" cy="876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292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supplier_id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2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2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Google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6171" y="3657600"/>
            <a:ext cx="201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Supplier table: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39152"/>
              </p:ext>
            </p:extLst>
          </p:nvPr>
        </p:nvGraphicFramePr>
        <p:xfrm>
          <a:off x="936171" y="5694893"/>
          <a:ext cx="6389916" cy="1075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972"/>
                <a:gridCol w="2129972"/>
                <a:gridCol w="2129972"/>
              </a:tblGrid>
              <a:tr h="260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0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0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0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2013/08/14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6171" y="5246914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 table: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036" y="569700"/>
            <a:ext cx="3390672" cy="1223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05"/>
              </a:lnSpc>
              <a:spcAft>
                <a:spcPts val="790"/>
              </a:spcAf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Our result set would look like this:</a:t>
            </a: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US" sz="160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01006"/>
              </p:ext>
            </p:extLst>
          </p:nvPr>
        </p:nvGraphicFramePr>
        <p:xfrm>
          <a:off x="914400" y="1405922"/>
          <a:ext cx="7130142" cy="1206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714"/>
                <a:gridCol w="2376714"/>
                <a:gridCol w="2376714"/>
              </a:tblGrid>
              <a:tr h="30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30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30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Google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30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&lt;null&gt;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2036" y="3559629"/>
            <a:ext cx="694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row for </a:t>
            </a:r>
            <a:r>
              <a:rPr lang="en-US" i="1" dirty="0"/>
              <a:t>500127</a:t>
            </a:r>
            <a:r>
              <a:rPr lang="en-US" dirty="0"/>
              <a:t> (</a:t>
            </a:r>
            <a:r>
              <a:rPr lang="en-US" dirty="0" err="1"/>
              <a:t>order_id</a:t>
            </a:r>
            <a:r>
              <a:rPr lang="en-US" dirty="0"/>
              <a:t>) would be included because a RIGHT OUTER JOIN was used. However, you will notice that the </a:t>
            </a:r>
            <a:r>
              <a:rPr lang="en-US" dirty="0" err="1"/>
              <a:t>supplier_name</a:t>
            </a:r>
            <a:r>
              <a:rPr lang="en-US" dirty="0"/>
              <a:t> field for that record contains a &lt;null&gt; value.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34" y="392277"/>
            <a:ext cx="947785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FULL OUTER JOIN:</a:t>
            </a:r>
          </a:p>
          <a:p>
            <a:pPr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/>
              <a:t>This type of join returns all rows from the </a:t>
            </a:r>
            <a:r>
              <a:rPr lang="en-US" dirty="0" err="1"/>
              <a:t>LEFT-hand</a:t>
            </a:r>
            <a:r>
              <a:rPr lang="en-US" dirty="0"/>
              <a:t> table and </a:t>
            </a:r>
            <a:r>
              <a:rPr lang="en-US" dirty="0" err="1"/>
              <a:t>RIGHT-hand</a:t>
            </a:r>
            <a:r>
              <a:rPr lang="en-US" dirty="0"/>
              <a:t> table with nulls in </a:t>
            </a:r>
            <a:r>
              <a:rPr lang="en-US" dirty="0" smtClean="0"/>
              <a:t>place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/>
              <a:t>where the join condition is not met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/>
              <a:t>The syntax for the Oracle </a:t>
            </a:r>
            <a:r>
              <a:rPr lang="en-US" b="1" dirty="0"/>
              <a:t>FULL OUTER JOIN</a:t>
            </a:r>
            <a:r>
              <a:rPr lang="en-US" dirty="0"/>
              <a:t> is:</a:t>
            </a:r>
            <a:endParaRPr lang="en-IN" dirty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columns</a:t>
            </a:r>
            <a:endParaRPr lang="en-IN" dirty="0"/>
          </a:p>
          <a:p>
            <a:r>
              <a:rPr lang="en-US" dirty="0"/>
              <a:t>FROM table1</a:t>
            </a:r>
            <a:endParaRPr lang="en-IN" dirty="0"/>
          </a:p>
          <a:p>
            <a:r>
              <a:rPr lang="en-US" dirty="0"/>
              <a:t>FULL [OUTER] JOIN table2</a:t>
            </a:r>
            <a:endParaRPr lang="en-IN" dirty="0"/>
          </a:p>
          <a:p>
            <a:r>
              <a:rPr lang="en-US" dirty="0"/>
              <a:t>ON table1.column = table2.column;</a:t>
            </a:r>
            <a:endParaRPr lang="en-IN" dirty="0"/>
          </a:p>
          <a:p>
            <a:pPr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 descr="Orac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833" y="4005943"/>
            <a:ext cx="2381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03514" y="5725886"/>
            <a:ext cx="763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Oracle FULL OUTER JOIN would return the all records from both </a:t>
            </a:r>
            <a:r>
              <a:rPr lang="en-US" i="1" dirty="0"/>
              <a:t>table1</a:t>
            </a:r>
            <a:r>
              <a:rPr lang="en-US" dirty="0"/>
              <a:t> and </a:t>
            </a:r>
            <a:r>
              <a:rPr lang="en-US" i="1" dirty="0"/>
              <a:t>table2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70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204" y="435820"/>
            <a:ext cx="70836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/>
              <a:t>SELECT </a:t>
            </a:r>
            <a:r>
              <a:rPr lang="en-US" dirty="0" err="1"/>
              <a:t>suppliers.supplier_id</a:t>
            </a:r>
            <a:r>
              <a:rPr lang="en-US" dirty="0"/>
              <a:t>, </a:t>
            </a:r>
            <a:r>
              <a:rPr lang="en-US" dirty="0" err="1"/>
              <a:t>suppliers.supplier_name</a:t>
            </a:r>
            <a:r>
              <a:rPr lang="en-US" dirty="0"/>
              <a:t>, </a:t>
            </a:r>
            <a:r>
              <a:rPr lang="en-US" dirty="0" err="1"/>
              <a:t>orders.order_date</a:t>
            </a:r>
            <a:endParaRPr lang="en-IN" dirty="0"/>
          </a:p>
          <a:p>
            <a:r>
              <a:rPr lang="en-US" dirty="0"/>
              <a:t>FROM suppliers</a:t>
            </a:r>
            <a:endParaRPr lang="en-IN" dirty="0"/>
          </a:p>
          <a:p>
            <a:r>
              <a:rPr lang="en-US" dirty="0"/>
              <a:t>FULL OUTER JOIN orders</a:t>
            </a:r>
            <a:endParaRPr lang="en-IN" dirty="0"/>
          </a:p>
          <a:p>
            <a:r>
              <a:rPr lang="en-US" dirty="0"/>
              <a:t>ON </a:t>
            </a:r>
            <a:r>
              <a:rPr lang="en-US" dirty="0" err="1"/>
              <a:t>suppliers.supplier_id</a:t>
            </a:r>
            <a:r>
              <a:rPr lang="en-US" dirty="0"/>
              <a:t> = </a:t>
            </a:r>
            <a:r>
              <a:rPr lang="en-US" dirty="0" err="1"/>
              <a:t>orders.supplier_id</a:t>
            </a:r>
            <a:r>
              <a:rPr lang="en-US" dirty="0"/>
              <a:t>;</a:t>
            </a:r>
            <a:endParaRPr lang="en-IN" dirty="0"/>
          </a:p>
          <a:p>
            <a:pPr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3328829"/>
          <a:ext cx="10515600" cy="1344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NVIDIA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60590"/>
              </p:ext>
            </p:extLst>
          </p:nvPr>
        </p:nvGraphicFramePr>
        <p:xfrm>
          <a:off x="794657" y="5444522"/>
          <a:ext cx="10515600" cy="1075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2013/08/14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4143" y="2775857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Supplier table: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2628" y="4822371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 table: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8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199" y="342516"/>
            <a:ext cx="8882743" cy="209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SELECT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suppliers.supplier_name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orders.order_date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FROM suppliers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FULL OUTER JOIN 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=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orders.supplier_id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429" y="3287486"/>
            <a:ext cx="9927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rows for </a:t>
            </a:r>
            <a:r>
              <a:rPr lang="en-US" i="1" dirty="0"/>
              <a:t>Microsoft</a:t>
            </a:r>
            <a:r>
              <a:rPr lang="en-US" dirty="0"/>
              <a:t> and </a:t>
            </a:r>
            <a:r>
              <a:rPr lang="en-US" i="1" dirty="0"/>
              <a:t>NVIDIA</a:t>
            </a:r>
            <a:r>
              <a:rPr lang="en-US" dirty="0"/>
              <a:t> would be included because a FULL OUTER JOIN was used. However, you will notice that the </a:t>
            </a:r>
            <a:r>
              <a:rPr lang="en-US" dirty="0" err="1"/>
              <a:t>order_date</a:t>
            </a:r>
            <a:r>
              <a:rPr lang="en-US" dirty="0"/>
              <a:t> field for those records contains a &lt;null&gt; value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  <a:p>
            <a:r>
              <a:rPr lang="en-US" dirty="0"/>
              <a:t>The row for </a:t>
            </a:r>
            <a:r>
              <a:rPr lang="en-US" dirty="0" err="1"/>
              <a:t>supplier_id</a:t>
            </a:r>
            <a:r>
              <a:rPr lang="en-US" dirty="0"/>
              <a:t> 10004 would be also included because a FULL OUTER JOIN was used. However, you will notice that the </a:t>
            </a:r>
            <a:r>
              <a:rPr lang="en-US" dirty="0" err="1"/>
              <a:t>supplier_id</a:t>
            </a:r>
            <a:r>
              <a:rPr lang="en-US" dirty="0"/>
              <a:t> and </a:t>
            </a:r>
            <a:r>
              <a:rPr lang="en-US" dirty="0" err="1"/>
              <a:t>supplier_name</a:t>
            </a:r>
            <a:r>
              <a:rPr lang="en-US" dirty="0"/>
              <a:t> field for those records contain a &lt;null&gt; value.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5724"/>
              </p:ext>
            </p:extLst>
          </p:nvPr>
        </p:nvGraphicFramePr>
        <p:xfrm>
          <a:off x="979713" y="2437963"/>
          <a:ext cx="9350829" cy="1793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6943"/>
                <a:gridCol w="3116943"/>
                <a:gridCol w="3116943"/>
              </a:tblGrid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supplier_id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IBM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2013/08/13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&lt;null&gt;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NVIDIA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&lt;null&gt;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98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&lt;null&gt;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&lt;null&gt;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2013/08/14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485" y="424543"/>
            <a:ext cx="107550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EQUI JOIN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join which contains an equal to ‘=’ operator in the joins condition.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NON-EQUI JOIN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join which contains an operator other than equal to ‘=’ in the joins condition.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SELF JOIN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Joining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table itself is called self join.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NATURAL JOIN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Natural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join compares all the common columns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651" y="414048"/>
            <a:ext cx="41088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Assume that we have the following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tables:</a:t>
            </a:r>
          </a:p>
          <a:p>
            <a:endParaRPr lang="en-US" dirty="0" smtClean="0"/>
          </a:p>
          <a:p>
            <a:r>
              <a:rPr lang="en-US" dirty="0" smtClean="0"/>
              <a:t>SQL</a:t>
            </a:r>
            <a:r>
              <a:rPr lang="en-US" dirty="0"/>
              <a:t>&gt; select * from </a:t>
            </a:r>
            <a:r>
              <a:rPr lang="en-US" dirty="0" err="1"/>
              <a:t>dept</a:t>
            </a:r>
            <a:r>
              <a:rPr lang="en-US" dirty="0"/>
              <a:t>;</a:t>
            </a:r>
            <a:endParaRPr lang="en-IN" dirty="0"/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30734"/>
              </p:ext>
            </p:extLst>
          </p:nvPr>
        </p:nvGraphicFramePr>
        <p:xfrm>
          <a:off x="1208314" y="1443587"/>
          <a:ext cx="3995057" cy="1571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384"/>
                <a:gridCol w="1957174"/>
                <a:gridCol w="968499"/>
              </a:tblGrid>
              <a:tr h="392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DEPTNO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392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INVENTORY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392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BGLR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392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MUMBAI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4651" y="2581302"/>
            <a:ext cx="2533066" cy="10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&gt;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select * 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3607"/>
              </p:ext>
            </p:extLst>
          </p:nvPr>
        </p:nvGraphicFramePr>
        <p:xfrm>
          <a:off x="1411824" y="3751573"/>
          <a:ext cx="4422920" cy="277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188"/>
                <a:gridCol w="880183"/>
                <a:gridCol w="1034215"/>
                <a:gridCol w="638133"/>
                <a:gridCol w="968201"/>
              </a:tblGrid>
              <a:tr h="55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5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5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sudha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5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jagan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5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42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6686" y="12257"/>
            <a:ext cx="82242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C0504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EQUI JOIN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join which contains an equal to ‘=’ operator in the joins condition.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SQL&gt;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select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empno,ename,job,dname,loc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e,dept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d where 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e.deptno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=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d.deptno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4771" y="3579925"/>
            <a:ext cx="6096000" cy="13109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Using </a:t>
            </a: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clause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SQL&gt;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empno,ename,job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,dname,loc from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e join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dept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d using(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deptno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62838"/>
              </p:ext>
            </p:extLst>
          </p:nvPr>
        </p:nvGraphicFramePr>
        <p:xfrm>
          <a:off x="2383973" y="2043582"/>
          <a:ext cx="4343399" cy="146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60"/>
                <a:gridCol w="846460"/>
                <a:gridCol w="846460"/>
                <a:gridCol w="957559"/>
                <a:gridCol w="846460"/>
              </a:tblGrid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sudha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BGLR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Jagan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Manager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HYBD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76081"/>
              </p:ext>
            </p:extLst>
          </p:nvPr>
        </p:nvGraphicFramePr>
        <p:xfrm>
          <a:off x="2405745" y="5135125"/>
          <a:ext cx="4343399" cy="146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60"/>
                <a:gridCol w="846460"/>
                <a:gridCol w="846460"/>
                <a:gridCol w="957559"/>
                <a:gridCol w="846460"/>
              </a:tblGrid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sudha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BGLR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Jagan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Manager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HYBD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5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9294" y="306187"/>
            <a:ext cx="7664149" cy="1543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clause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SQL&gt; select </a:t>
            </a:r>
            <a:r>
              <a:rPr lang="en-US" sz="1600" dirty="0" err="1"/>
              <a:t>empno,ename,job,dname,loc</a:t>
            </a:r>
            <a:r>
              <a:rPr lang="en-US" sz="1600" dirty="0"/>
              <a:t> from </a:t>
            </a:r>
            <a:r>
              <a:rPr lang="en-US" sz="1600" dirty="0" err="1"/>
              <a:t>emp</a:t>
            </a:r>
            <a:r>
              <a:rPr lang="en-US" sz="1600" dirty="0"/>
              <a:t> e join </a:t>
            </a:r>
            <a:r>
              <a:rPr lang="en-US" sz="1600" dirty="0" err="1"/>
              <a:t>dept</a:t>
            </a:r>
            <a:r>
              <a:rPr lang="en-US" sz="1600" dirty="0"/>
              <a:t> d on(</a:t>
            </a:r>
            <a:r>
              <a:rPr lang="en-US" sz="1600" dirty="0" err="1"/>
              <a:t>e.deptno</a:t>
            </a:r>
            <a:r>
              <a:rPr lang="en-US" sz="1600" dirty="0"/>
              <a:t>=</a:t>
            </a:r>
            <a:r>
              <a:rPr lang="en-US" sz="1600" dirty="0" err="1"/>
              <a:t>d.deptno</a:t>
            </a:r>
            <a:r>
              <a:rPr lang="en-US" sz="1600" dirty="0" smtClean="0"/>
              <a:t>);</a:t>
            </a:r>
          </a:p>
          <a:p>
            <a:pPr>
              <a:lnSpc>
                <a:spcPct val="115000"/>
              </a:lnSpc>
            </a:pPr>
            <a:endParaRPr lang="en-US" sz="1600" dirty="0"/>
          </a:p>
          <a:p>
            <a:pPr>
              <a:lnSpc>
                <a:spcPct val="115000"/>
              </a:lnSpc>
            </a:pPr>
            <a:endParaRPr lang="en-IN" sz="1600" dirty="0" smtClean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294" y="2918758"/>
            <a:ext cx="7637412" cy="1826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b="1" u="sng" dirty="0" smtClean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NON-EQUI JOIN</a:t>
            </a:r>
          </a:p>
          <a:p>
            <a:pPr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A join which contains an operator other than equal to ‘=’ in the joins condition</a:t>
            </a:r>
            <a:r>
              <a:rPr lang="en-US" sz="1600" dirty="0" smtClean="0"/>
              <a:t>.</a:t>
            </a:r>
          </a:p>
          <a:p>
            <a:pPr indent="-228600" algn="just">
              <a:lnSpc>
                <a:spcPct val="115000"/>
              </a:lnSpc>
            </a:pPr>
            <a:endParaRPr lang="en-US" sz="1600" dirty="0" smtClean="0"/>
          </a:p>
          <a:p>
            <a:pPr indent="-228600" algn="just">
              <a:lnSpc>
                <a:spcPct val="115000"/>
              </a:lnSpc>
            </a:pPr>
            <a:endParaRPr lang="en-US" sz="1600" dirty="0"/>
          </a:p>
          <a:p>
            <a:pPr indent="-228600" algn="just">
              <a:lnSpc>
                <a:spcPct val="115000"/>
              </a:lnSpc>
            </a:pPr>
            <a:r>
              <a:rPr lang="en-US" sz="1600" dirty="0" smtClean="0"/>
              <a:t>SQL</a:t>
            </a:r>
            <a:r>
              <a:rPr lang="en-US" sz="1600" dirty="0"/>
              <a:t>&gt; select </a:t>
            </a:r>
            <a:r>
              <a:rPr lang="en-US" sz="1600" dirty="0" err="1"/>
              <a:t>empno,ename,job,dname,loc</a:t>
            </a:r>
            <a:r>
              <a:rPr lang="en-US" sz="1600" dirty="0"/>
              <a:t> from </a:t>
            </a:r>
            <a:r>
              <a:rPr lang="en-US" sz="1600" dirty="0" err="1"/>
              <a:t>emp</a:t>
            </a:r>
            <a:r>
              <a:rPr lang="en-US" sz="1600" dirty="0"/>
              <a:t> </a:t>
            </a:r>
            <a:r>
              <a:rPr lang="en-US" sz="1600" dirty="0" err="1"/>
              <a:t>e,dept</a:t>
            </a:r>
            <a:r>
              <a:rPr lang="en-US" sz="1600" dirty="0"/>
              <a:t> d where </a:t>
            </a:r>
            <a:r>
              <a:rPr lang="en-US" sz="1600" dirty="0" err="1"/>
              <a:t>e.deptno</a:t>
            </a:r>
            <a:r>
              <a:rPr lang="en-US" sz="1600" dirty="0"/>
              <a:t> &gt; </a:t>
            </a:r>
            <a:r>
              <a:rPr lang="en-US" sz="1600" dirty="0" err="1"/>
              <a:t>d.deptno</a:t>
            </a:r>
            <a:r>
              <a:rPr lang="en-US" sz="1600" dirty="0"/>
              <a:t>;</a:t>
            </a:r>
            <a:endParaRPr lang="en-IN" sz="1600" dirty="0"/>
          </a:p>
          <a:p>
            <a:pPr indent="-228600" algn="just">
              <a:lnSpc>
                <a:spcPct val="115000"/>
              </a:lnSpc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5106"/>
              </p:ext>
            </p:extLst>
          </p:nvPr>
        </p:nvGraphicFramePr>
        <p:xfrm>
          <a:off x="2182586" y="4681483"/>
          <a:ext cx="5067299" cy="177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780"/>
                <a:gridCol w="899853"/>
                <a:gridCol w="899853"/>
                <a:gridCol w="1017960"/>
                <a:gridCol w="899853"/>
              </a:tblGrid>
              <a:tr h="35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sudha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clerk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INVENTORY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INVENTORY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BGLR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MUMBAI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4522"/>
              </p:ext>
            </p:extLst>
          </p:nvPr>
        </p:nvGraphicFramePr>
        <p:xfrm>
          <a:off x="2090059" y="1325125"/>
          <a:ext cx="4343399" cy="146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60"/>
                <a:gridCol w="846460"/>
                <a:gridCol w="846460"/>
                <a:gridCol w="957559"/>
                <a:gridCol w="846460"/>
              </a:tblGrid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sudha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BGLR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Jagan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Manager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HYBD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8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4029" y="555562"/>
            <a:ext cx="10809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SELF JOIN:</a:t>
            </a:r>
          </a:p>
          <a:p>
            <a:endParaRPr lang="en-US" b="1" u="sng" dirty="0">
              <a:solidFill>
                <a:srgbClr val="C0504D"/>
              </a:solidFill>
              <a:latin typeface="Times New Roman" panose="02020603050405020304" pitchFamily="18" charset="0"/>
            </a:endParaRPr>
          </a:p>
          <a:p>
            <a:r>
              <a:rPr lang="en-US" dirty="0"/>
              <a:t>Joining the table itself is called self join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SQL</a:t>
            </a:r>
            <a:r>
              <a:rPr lang="en-US" dirty="0"/>
              <a:t>&gt; select e1.empno,e2.ename,e1.job,e2.deptno from </a:t>
            </a:r>
            <a:r>
              <a:rPr lang="en-US" dirty="0" err="1"/>
              <a:t>emp</a:t>
            </a:r>
            <a:r>
              <a:rPr lang="en-US" dirty="0"/>
              <a:t> e1,emp e2 where e1.empno=e2.mgr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51592"/>
              </p:ext>
            </p:extLst>
          </p:nvPr>
        </p:nvGraphicFramePr>
        <p:xfrm>
          <a:off x="2514598" y="2506903"/>
          <a:ext cx="4789716" cy="2413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429"/>
                <a:gridCol w="1197429"/>
                <a:gridCol w="1197429"/>
                <a:gridCol w="1197429"/>
              </a:tblGrid>
              <a:tr h="607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jagan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analyst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07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sudha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07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engineer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2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514" y="927204"/>
            <a:ext cx="9394372" cy="259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DESCRIPTION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Oracle JOINS are used to retrieve data from multiple tables. An Oracle JOIN is performed whenever two or more tables are joined in a SQL statement.</a:t>
            </a: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600" dirty="0"/>
              <a:t>There are 4 different types of Oracle joins: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Oracle INNER JOIN (or sometimes called simple join)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Oracle LEFT OUTER JOIN (or sometimes called LEFT JOIN)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Oracle RIGHT OUTER JOIN (or sometimes called RIGHT JOIN)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Oracle FULL OUTER JOIN (or sometimes called FULL JOIN)</a:t>
            </a:r>
            <a:endParaRPr lang="en-IN" sz="1600" dirty="0"/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847" y="903123"/>
            <a:ext cx="9498667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Natural join compares all the common columns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endParaRPr lang="en-US" sz="1600" dirty="0" smtClean="0"/>
          </a:p>
          <a:p>
            <a:pPr>
              <a:lnSpc>
                <a:spcPct val="115000"/>
              </a:lnSpc>
            </a:pPr>
            <a:r>
              <a:rPr lang="en-US" sz="1600" dirty="0" smtClean="0"/>
              <a:t>SQL</a:t>
            </a:r>
            <a:r>
              <a:rPr lang="en-US" sz="1600" dirty="0"/>
              <a:t>&gt; select </a:t>
            </a:r>
            <a:r>
              <a:rPr lang="en-US" sz="1600" dirty="0" err="1"/>
              <a:t>empno,ename,job,dname,loc</a:t>
            </a:r>
            <a:r>
              <a:rPr lang="en-US" sz="1600" dirty="0"/>
              <a:t> from </a:t>
            </a:r>
            <a:r>
              <a:rPr lang="en-US" sz="1600" dirty="0" err="1"/>
              <a:t>emp</a:t>
            </a:r>
            <a:r>
              <a:rPr lang="en-US" sz="1600" dirty="0"/>
              <a:t> natural join </a:t>
            </a:r>
            <a:r>
              <a:rPr lang="en-US" sz="1600" dirty="0" err="1"/>
              <a:t>dept</a:t>
            </a:r>
            <a:r>
              <a:rPr lang="en-US" sz="1600" dirty="0"/>
              <a:t>;</a:t>
            </a:r>
            <a:endParaRPr lang="en-IN" sz="16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1224" y="533791"/>
            <a:ext cx="190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NATURAL JOIN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2017"/>
              </p:ext>
            </p:extLst>
          </p:nvPr>
        </p:nvGraphicFramePr>
        <p:xfrm>
          <a:off x="2242459" y="2071475"/>
          <a:ext cx="4343399" cy="146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460"/>
                <a:gridCol w="846460"/>
                <a:gridCol w="846460"/>
                <a:gridCol w="957559"/>
                <a:gridCol w="846460"/>
              </a:tblGrid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saketh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HYBD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88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sudha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clerk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BGLR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43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Jagan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Manager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HYBD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9847" y="3701533"/>
            <a:ext cx="654076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u="sng" dirty="0" smtClean="0">
              <a:solidFill>
                <a:srgbClr val="C0504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 JOIN:</a:t>
            </a:r>
          </a:p>
          <a:p>
            <a:r>
              <a:rPr lang="en-US" dirty="0"/>
              <a:t>This will gives the cross product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SQL&gt; select </a:t>
            </a:r>
            <a:r>
              <a:rPr lang="en-US" dirty="0" err="1"/>
              <a:t>empno,ename,job,dname,loc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cross join </a:t>
            </a:r>
            <a:r>
              <a:rPr lang="en-US" dirty="0" err="1"/>
              <a:t>dept</a:t>
            </a:r>
            <a:r>
              <a:rPr lang="en-US" dirty="0"/>
              <a:t>;</a:t>
            </a:r>
            <a:endParaRPr lang="en-IN" dirty="0"/>
          </a:p>
          <a:p>
            <a:endParaRPr lang="en-US" b="1" u="sng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4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28515"/>
              </p:ext>
            </p:extLst>
          </p:nvPr>
        </p:nvGraphicFramePr>
        <p:xfrm>
          <a:off x="1174594" y="1625187"/>
          <a:ext cx="8147825" cy="4998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883"/>
                <a:gridCol w="1587883"/>
                <a:gridCol w="1587883"/>
                <a:gridCol w="1796293"/>
                <a:gridCol w="1587883"/>
              </a:tblGrid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EMPNO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ENAME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DNAME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saketh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analyst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INVENTORY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HYBD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222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sudha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clerk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INVENTORY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HYBD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jagan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INVENTORY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HYBD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madhu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engineer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INVENTORY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HYBD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saketh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analyst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FINANCE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BGLR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sudha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clerk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FINANCE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BGLR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jagan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FINANCE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BGLR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madhu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engineer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FINANCE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BGLR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saketh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analyst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MUMBAI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sudha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clerk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MUMBAI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jagan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MUMBAI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  <a:tr h="384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madhu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engineer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MUMBAI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574" marR="54574" marT="0" marB="0" anchor="b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446183" y="1722438"/>
            <a:ext cx="337410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74595" y="1478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C050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 JOIN:</a:t>
            </a:r>
          </a:p>
          <a:p>
            <a:r>
              <a:rPr lang="en-US" dirty="0"/>
              <a:t>This will gives the cross product.</a:t>
            </a:r>
          </a:p>
          <a:p>
            <a:endParaRPr lang="en-IN" dirty="0"/>
          </a:p>
          <a:p>
            <a:r>
              <a:rPr lang="en-US" dirty="0"/>
              <a:t>SQL&gt; select </a:t>
            </a:r>
            <a:r>
              <a:rPr lang="en-US" dirty="0" err="1"/>
              <a:t>empno,ename,job,dname,loc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cross join </a:t>
            </a:r>
            <a:r>
              <a:rPr lang="en-US" dirty="0" err="1"/>
              <a:t>dept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3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572" y="512019"/>
            <a:ext cx="79244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INNER JOIN (SIMPLE JOIN)</a:t>
            </a:r>
          </a:p>
          <a:p>
            <a:pPr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/>
              <a:t>Oracle INNER JOINS return all rows from multiple tables where the join condition is met</a:t>
            </a:r>
            <a:r>
              <a:rPr lang="en-US" dirty="0" smtClean="0"/>
              <a:t>.</a:t>
            </a:r>
          </a:p>
          <a:p>
            <a:r>
              <a:rPr lang="en-US" u="sng" dirty="0"/>
              <a:t>The syntax for the INNER JOIN in Oracle/PLSQL is:</a:t>
            </a:r>
            <a:endParaRPr lang="en-IN" u="sng" dirty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columns</a:t>
            </a:r>
            <a:endParaRPr lang="en-IN" dirty="0"/>
          </a:p>
          <a:p>
            <a:r>
              <a:rPr lang="en-US" dirty="0"/>
              <a:t>FROM table1 </a:t>
            </a:r>
            <a:endParaRPr lang="en-IN" dirty="0"/>
          </a:p>
          <a:p>
            <a:r>
              <a:rPr lang="en-US" dirty="0"/>
              <a:t>INNER JOIN table2</a:t>
            </a:r>
            <a:endParaRPr lang="en-IN" dirty="0"/>
          </a:p>
          <a:p>
            <a:r>
              <a:rPr lang="en-US" dirty="0"/>
              <a:t>ON table1.column = table2.column;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Oracle INNER JOIN would return the records where </a:t>
            </a:r>
            <a:r>
              <a:rPr lang="en-US" i="1" dirty="0"/>
              <a:t>table1</a:t>
            </a:r>
            <a:r>
              <a:rPr lang="en-US" dirty="0"/>
              <a:t> and </a:t>
            </a:r>
            <a:r>
              <a:rPr lang="en-US" i="1" dirty="0"/>
              <a:t>table2</a:t>
            </a:r>
            <a:r>
              <a:rPr lang="en-US" dirty="0"/>
              <a:t> intersect.</a:t>
            </a:r>
            <a:endParaRPr lang="en-IN" dirty="0"/>
          </a:p>
          <a:p>
            <a:pPr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 descr="Orac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535" y="4205338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38943" y="5758543"/>
            <a:ext cx="944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Oracle LEFT OUTER JOIN would return the all records from </a:t>
            </a:r>
            <a:r>
              <a:rPr lang="en-US" i="1" dirty="0"/>
              <a:t>table1</a:t>
            </a:r>
            <a:r>
              <a:rPr lang="en-US" dirty="0"/>
              <a:t> and only those records from </a:t>
            </a:r>
            <a:r>
              <a:rPr lang="en-US" i="1" dirty="0"/>
              <a:t>table2</a:t>
            </a:r>
            <a:r>
              <a:rPr lang="en-US" dirty="0"/>
              <a:t> that intersect with </a:t>
            </a:r>
            <a:r>
              <a:rPr lang="en-US" i="1" dirty="0"/>
              <a:t>table1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60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857" y="206169"/>
            <a:ext cx="6096000" cy="2669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</a:t>
            </a:r>
          </a:p>
          <a:p>
            <a:pPr>
              <a:lnSpc>
                <a:spcPts val="1605"/>
              </a:lnSpc>
              <a:spcAft>
                <a:spcPts val="790"/>
              </a:spcAft>
            </a:pPr>
            <a:r>
              <a:rPr lang="en-US" sz="1600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INNER JOIN:</a:t>
            </a: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SELECT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suppliers.supplier_name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orders.order_date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FROM suppliers 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INNER JOIN orders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suppliers.supplier_id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= </a:t>
            </a:r>
            <a:r>
              <a:rPr lang="en-US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orders.supplier_id</a:t>
            </a: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90653"/>
              </p:ext>
            </p:extLst>
          </p:nvPr>
        </p:nvGraphicFramePr>
        <p:xfrm>
          <a:off x="870857" y="5379209"/>
          <a:ext cx="10461171" cy="1075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0771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order_id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500125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500126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500127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2003/05/14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28267"/>
              </p:ext>
            </p:extLst>
          </p:nvPr>
        </p:nvGraphicFramePr>
        <p:xfrm>
          <a:off x="870857" y="3570513"/>
          <a:ext cx="8991600" cy="1344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6674"/>
                <a:gridCol w="3834926"/>
              </a:tblGrid>
              <a:tr h="268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supplier_id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8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8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8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68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NVIDIA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0857" y="3037114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Supplier table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70857" y="4963885"/>
            <a:ext cx="18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6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007" y="558813"/>
            <a:ext cx="611493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5"/>
              </a:lnSpc>
              <a:spcAft>
                <a:spcPts val="790"/>
              </a:spcAf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Our result set would look like this:</a:t>
            </a: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32875"/>
              </p:ext>
            </p:extLst>
          </p:nvPr>
        </p:nvGraphicFramePr>
        <p:xfrm>
          <a:off x="827316" y="1300930"/>
          <a:ext cx="7576455" cy="1986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5485"/>
                <a:gridCol w="2525485"/>
                <a:gridCol w="2525485"/>
              </a:tblGrid>
              <a:tr h="662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supplier_id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662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662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2003/05/13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149" y="211203"/>
            <a:ext cx="1091106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LEFT OUTER JOIN</a:t>
            </a:r>
          </a:p>
          <a:p>
            <a:r>
              <a:rPr lang="en-US" dirty="0"/>
              <a:t>This type of join returns all rows from the </a:t>
            </a:r>
            <a:r>
              <a:rPr lang="en-US" dirty="0" err="1"/>
              <a:t>LEFT-hand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rows from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table where the joined fields are equal (join condition is met</a:t>
            </a:r>
            <a:r>
              <a:rPr lang="en-US" dirty="0" smtClean="0"/>
              <a:t>).</a:t>
            </a:r>
          </a:p>
          <a:p>
            <a:endParaRPr lang="en-IN" dirty="0"/>
          </a:p>
          <a:p>
            <a:r>
              <a:rPr lang="en-US" dirty="0"/>
              <a:t>The syntax for the Oracle </a:t>
            </a:r>
            <a:r>
              <a:rPr lang="en-US" b="1" dirty="0"/>
              <a:t>LEFT OUTER JOIN</a:t>
            </a:r>
            <a:r>
              <a:rPr lang="en-US" dirty="0"/>
              <a:t> is:</a:t>
            </a:r>
            <a:endParaRPr lang="en-IN" dirty="0"/>
          </a:p>
          <a:p>
            <a:pPr>
              <a:spcAft>
                <a:spcPts val="0"/>
              </a:spcAft>
            </a:pPr>
            <a:endParaRPr lang="en-IN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/>
              <a:t>SELECT columns</a:t>
            </a:r>
            <a:endParaRPr lang="en-IN" dirty="0"/>
          </a:p>
          <a:p>
            <a:r>
              <a:rPr lang="en-US" dirty="0"/>
              <a:t>FROM table1</a:t>
            </a:r>
            <a:endParaRPr lang="en-IN" dirty="0"/>
          </a:p>
          <a:p>
            <a:r>
              <a:rPr lang="en-US" dirty="0"/>
              <a:t>LEFT [OUTER] JOIN table2</a:t>
            </a:r>
            <a:endParaRPr lang="en-IN" dirty="0"/>
          </a:p>
          <a:p>
            <a:r>
              <a:rPr lang="en-US" dirty="0"/>
              <a:t>ON table1.column = table2.column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IN" dirty="0"/>
          </a:p>
          <a:p>
            <a:pPr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 descr="Orac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943" y="3904522"/>
            <a:ext cx="2834368" cy="157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9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4" y="315687"/>
            <a:ext cx="8654143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</a:t>
            </a: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r>
              <a:rPr lang="en-US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Here is an example of an Oracle LEFT OUTER JOIN:</a:t>
            </a: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600" dirty="0"/>
              <a:t>SELECT </a:t>
            </a:r>
            <a:r>
              <a:rPr lang="en-US" sz="1600" dirty="0" err="1"/>
              <a:t>suppliers.supplier_id</a:t>
            </a:r>
            <a:r>
              <a:rPr lang="en-US" sz="1600" dirty="0"/>
              <a:t>, </a:t>
            </a:r>
            <a:r>
              <a:rPr lang="en-US" sz="1600" dirty="0" err="1"/>
              <a:t>suppliers.supplier_name</a:t>
            </a:r>
            <a:r>
              <a:rPr lang="en-US" sz="1600" dirty="0"/>
              <a:t>, </a:t>
            </a:r>
            <a:r>
              <a:rPr lang="en-US" sz="1600" dirty="0" err="1"/>
              <a:t>orders.order_date</a:t>
            </a:r>
            <a:endParaRPr lang="en-IN" sz="1600" dirty="0"/>
          </a:p>
          <a:p>
            <a:r>
              <a:rPr lang="en-US" sz="1600" dirty="0"/>
              <a:t>FROM suppliers</a:t>
            </a:r>
            <a:endParaRPr lang="en-IN" sz="1600" dirty="0"/>
          </a:p>
          <a:p>
            <a:r>
              <a:rPr lang="en-US" sz="1600" dirty="0"/>
              <a:t>LEFT OUTER JOIN orders</a:t>
            </a:r>
            <a:endParaRPr lang="en-IN" sz="1600" dirty="0"/>
          </a:p>
          <a:p>
            <a:r>
              <a:rPr lang="en-US" sz="1600" dirty="0"/>
              <a:t>ON </a:t>
            </a:r>
            <a:r>
              <a:rPr lang="en-US" sz="1600" dirty="0" err="1"/>
              <a:t>suppliers.supplier_id</a:t>
            </a:r>
            <a:r>
              <a:rPr lang="en-US" sz="1600" dirty="0"/>
              <a:t> = </a:t>
            </a:r>
            <a:r>
              <a:rPr lang="en-US" sz="1600" dirty="0" err="1"/>
              <a:t>orders.supplier_id</a:t>
            </a:r>
            <a:r>
              <a:rPr lang="en-US" sz="1600" dirty="0"/>
              <a:t>;</a:t>
            </a:r>
            <a:endParaRPr lang="en-IN" sz="1600" dirty="0"/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IN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605"/>
              </a:lnSpc>
              <a:spcAft>
                <a:spcPts val="79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09444"/>
              </p:ext>
            </p:extLst>
          </p:nvPr>
        </p:nvGraphicFramePr>
        <p:xfrm>
          <a:off x="653142" y="3100230"/>
          <a:ext cx="6901544" cy="140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0772"/>
                <a:gridCol w="3450772"/>
              </a:tblGrid>
              <a:tr h="281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81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81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81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281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NVIDIA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543" y="2547257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Supplier table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7292"/>
              </p:ext>
            </p:extLst>
          </p:nvPr>
        </p:nvGraphicFramePr>
        <p:xfrm>
          <a:off x="620485" y="5350415"/>
          <a:ext cx="10515600" cy="806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500126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2003/05/13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5543" y="48114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Order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7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17643"/>
              </p:ext>
            </p:extLst>
          </p:nvPr>
        </p:nvGraphicFramePr>
        <p:xfrm>
          <a:off x="849084" y="1360715"/>
          <a:ext cx="10493829" cy="3648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7943"/>
                <a:gridCol w="3497943"/>
                <a:gridCol w="3497943"/>
              </a:tblGrid>
              <a:tr h="72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supplier_id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order_date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72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72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Hewlett Packard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2003/05/13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72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&lt;null&gt;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  <a:tr h="72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NVIDIA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&lt;null&gt;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76200" marT="38100" marB="3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5914" y="424543"/>
            <a:ext cx="66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result set would look like this: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57943" y="5399314"/>
            <a:ext cx="938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rows for </a:t>
            </a:r>
            <a:r>
              <a:rPr lang="en-US" i="1" dirty="0"/>
              <a:t>Microsoft</a:t>
            </a:r>
            <a:r>
              <a:rPr lang="en-US" dirty="0"/>
              <a:t> and </a:t>
            </a:r>
            <a:r>
              <a:rPr lang="en-US" i="1" dirty="0"/>
              <a:t>NVIDIA</a:t>
            </a:r>
            <a:r>
              <a:rPr lang="en-US" dirty="0"/>
              <a:t> would be included because a LEFT OUTER JOIN was used. However, you will notice that the </a:t>
            </a:r>
            <a:r>
              <a:rPr lang="en-US" dirty="0" err="1"/>
              <a:t>order_date</a:t>
            </a:r>
            <a:r>
              <a:rPr lang="en-US" dirty="0"/>
              <a:t> field for those records contains a &lt;null&gt; value.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3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607" y="544677"/>
            <a:ext cx="1005903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RIGHT OUTER JOIN:</a:t>
            </a:r>
          </a:p>
          <a:p>
            <a:r>
              <a:rPr lang="en-US" dirty="0"/>
              <a:t>This type of join returns all rows from the </a:t>
            </a:r>
            <a:r>
              <a:rPr lang="en-US" dirty="0" err="1"/>
              <a:t>RIGHT-hand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</a:t>
            </a:r>
            <a:endParaRPr lang="en-US" dirty="0" smtClean="0"/>
          </a:p>
          <a:p>
            <a:r>
              <a:rPr lang="en-US" dirty="0" smtClean="0"/>
              <a:t>rows </a:t>
            </a:r>
            <a:r>
              <a:rPr lang="en-US" dirty="0"/>
              <a:t>from the other table where the joined fields are equal (join condition is met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The syntax for the Oracle </a:t>
            </a:r>
            <a:r>
              <a:rPr lang="en-US" b="1" dirty="0"/>
              <a:t>RIGHT OUTER JOIN</a:t>
            </a:r>
            <a:r>
              <a:rPr lang="en-US" dirty="0"/>
              <a:t> is: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columns</a:t>
            </a:r>
            <a:endParaRPr lang="en-IN" dirty="0"/>
          </a:p>
          <a:p>
            <a:r>
              <a:rPr lang="en-US" dirty="0"/>
              <a:t>FROM table1</a:t>
            </a:r>
            <a:endParaRPr lang="en-IN" dirty="0"/>
          </a:p>
          <a:p>
            <a:r>
              <a:rPr lang="en-US" dirty="0"/>
              <a:t>RIGHT [OUTER] JOIN table2</a:t>
            </a:r>
            <a:endParaRPr lang="en-IN" dirty="0"/>
          </a:p>
          <a:p>
            <a:r>
              <a:rPr lang="en-US" dirty="0"/>
              <a:t>ON table1.column = table2.column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 descr="Orac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9518" y="4182394"/>
            <a:ext cx="2381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3771" y="5845629"/>
            <a:ext cx="87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Oracle RIGHT OUTER JOIN would return the all records from </a:t>
            </a:r>
            <a:r>
              <a:rPr lang="en-US" i="1" dirty="0"/>
              <a:t>table2</a:t>
            </a:r>
            <a:r>
              <a:rPr lang="en-US" dirty="0"/>
              <a:t> and only those records from </a:t>
            </a:r>
            <a:r>
              <a:rPr lang="en-US" i="1" dirty="0"/>
              <a:t>table1</a:t>
            </a:r>
            <a:r>
              <a:rPr lang="en-US" dirty="0"/>
              <a:t> that intersect with </a:t>
            </a:r>
            <a:r>
              <a:rPr lang="en-US" i="1" dirty="0"/>
              <a:t>table2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65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6A326D-DD34-46FF-AA7F-FD16BC2C1D36}"/>
</file>

<file path=customXml/itemProps2.xml><?xml version="1.0" encoding="utf-8"?>
<ds:datastoreItem xmlns:ds="http://schemas.openxmlformats.org/officeDocument/2006/customXml" ds:itemID="{6104536D-7F94-4F61-B964-532E721EDEAC}"/>
</file>

<file path=customXml/itemProps3.xml><?xml version="1.0" encoding="utf-8"?>
<ds:datastoreItem xmlns:ds="http://schemas.openxmlformats.org/officeDocument/2006/customXml" ds:itemID="{C54C6BEB-A1F9-4472-9FFE-3A6030AFBB8C}"/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928</Words>
  <Application>Microsoft Office PowerPoint</Application>
  <PresentationFormat>Widescreen</PresentationFormat>
  <Paragraphs>525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Times New Roman</vt:lpstr>
      <vt:lpstr>Office Theme</vt:lpstr>
      <vt:lpstr>ORACLE/PLSQL: 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ORACLE/PLSQL: JOINS</dc:title>
  <dc:creator>Neha More</dc:creator>
  <cp:lastModifiedBy>Neha More</cp:lastModifiedBy>
  <cp:revision>22</cp:revision>
  <dcterms:created xsi:type="dcterms:W3CDTF">2017-02-06T05:31:41Z</dcterms:created>
  <dcterms:modified xsi:type="dcterms:W3CDTF">2018-02-03T03:53:21Z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