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70" r:id="rId7"/>
    <p:sldId id="271" r:id="rId8"/>
    <p:sldId id="258" r:id="rId9"/>
    <p:sldId id="259" r:id="rId10"/>
    <p:sldId id="261" r:id="rId11"/>
    <p:sldId id="260" r:id="rId12"/>
    <p:sldId id="268" r:id="rId13"/>
    <p:sldId id="277" r:id="rId14"/>
    <p:sldId id="279" r:id="rId15"/>
    <p:sldId id="272" r:id="rId16"/>
    <p:sldId id="273" r:id="rId17"/>
    <p:sldId id="263" r:id="rId18"/>
    <p:sldId id="264" r:id="rId19"/>
    <p:sldId id="265" r:id="rId20"/>
    <p:sldId id="274" r:id="rId21"/>
    <p:sldId id="276" r:id="rId22"/>
    <p:sldId id="266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B4F09-FB77-414A-BDA6-9CDB1BD9C2B5}" v="24" dt="2020-07-20T07:56:46.719"/>
    <p1510:client id="{539B5530-2A0F-4076-82BB-2EA4EFB1492D}" v="148" dt="2021-09-17T07:44:47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kaj Rathod" userId="S::pankaj.rathod@sbmp.ac.in::3b61e17a-62f0-46b9-89d4-3338a073609f" providerId="AD" clId="Web-{539B5530-2A0F-4076-82BB-2EA4EFB1492D}"/>
    <pc:docChg chg="modSld">
      <pc:chgData name="Pankaj Rathod" userId="S::pankaj.rathod@sbmp.ac.in::3b61e17a-62f0-46b9-89d4-3338a073609f" providerId="AD" clId="Web-{539B5530-2A0F-4076-82BB-2EA4EFB1492D}" dt="2021-09-17T07:44:45.734" v="99" actId="20577"/>
      <pc:docMkLst>
        <pc:docMk/>
      </pc:docMkLst>
      <pc:sldChg chg="modSp">
        <pc:chgData name="Pankaj Rathod" userId="S::pankaj.rathod@sbmp.ac.in::3b61e17a-62f0-46b9-89d4-3338a073609f" providerId="AD" clId="Web-{539B5530-2A0F-4076-82BB-2EA4EFB1492D}" dt="2021-09-17T07:30:24.686" v="64" actId="20577"/>
        <pc:sldMkLst>
          <pc:docMk/>
          <pc:sldMk cId="0" sldId="258"/>
        </pc:sldMkLst>
        <pc:spChg chg="mod">
          <ac:chgData name="Pankaj Rathod" userId="S::pankaj.rathod@sbmp.ac.in::3b61e17a-62f0-46b9-89d4-3338a073609f" providerId="AD" clId="Web-{539B5530-2A0F-4076-82BB-2EA4EFB1492D}" dt="2021-09-17T07:30:24.686" v="64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Pankaj Rathod" userId="S::pankaj.rathod@sbmp.ac.in::3b61e17a-62f0-46b9-89d4-3338a073609f" providerId="AD" clId="Web-{539B5530-2A0F-4076-82BB-2EA4EFB1492D}" dt="2021-09-17T07:31:29.455" v="68" actId="20577"/>
        <pc:sldMkLst>
          <pc:docMk/>
          <pc:sldMk cId="0" sldId="259"/>
        </pc:sldMkLst>
        <pc:spChg chg="mod">
          <ac:chgData name="Pankaj Rathod" userId="S::pankaj.rathod@sbmp.ac.in::3b61e17a-62f0-46b9-89d4-3338a073609f" providerId="AD" clId="Web-{539B5530-2A0F-4076-82BB-2EA4EFB1492D}" dt="2021-09-17T07:31:29.455" v="68" actId="20577"/>
          <ac:spMkLst>
            <pc:docMk/>
            <pc:sldMk cId="0" sldId="259"/>
            <ac:spMk id="2" creationId="{00000000-0000-0000-0000-000000000000}"/>
          </ac:spMkLst>
        </pc:spChg>
      </pc:sldChg>
      <pc:sldChg chg="modSp">
        <pc:chgData name="Pankaj Rathod" userId="S::pankaj.rathod@sbmp.ac.in::3b61e17a-62f0-46b9-89d4-3338a073609f" providerId="AD" clId="Web-{539B5530-2A0F-4076-82BB-2EA4EFB1492D}" dt="2021-09-17T07:34:00.370" v="77" actId="20577"/>
        <pc:sldMkLst>
          <pc:docMk/>
          <pc:sldMk cId="0" sldId="260"/>
        </pc:sldMkLst>
        <pc:spChg chg="mod">
          <ac:chgData name="Pankaj Rathod" userId="S::pankaj.rathod@sbmp.ac.in::3b61e17a-62f0-46b9-89d4-3338a073609f" providerId="AD" clId="Web-{539B5530-2A0F-4076-82BB-2EA4EFB1492D}" dt="2021-09-17T07:34:00.370" v="77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">
        <pc:chgData name="Pankaj Rathod" userId="S::pankaj.rathod@sbmp.ac.in::3b61e17a-62f0-46b9-89d4-3338a073609f" providerId="AD" clId="Web-{539B5530-2A0F-4076-82BB-2EA4EFB1492D}" dt="2021-09-17T07:40:48.471" v="98" actId="20577"/>
        <pc:sldMkLst>
          <pc:docMk/>
          <pc:sldMk cId="0" sldId="264"/>
        </pc:sldMkLst>
        <pc:spChg chg="mod">
          <ac:chgData name="Pankaj Rathod" userId="S::pankaj.rathod@sbmp.ac.in::3b61e17a-62f0-46b9-89d4-3338a073609f" providerId="AD" clId="Web-{539B5530-2A0F-4076-82BB-2EA4EFB1492D}" dt="2021-09-17T07:40:48.471" v="98" actId="20577"/>
          <ac:spMkLst>
            <pc:docMk/>
            <pc:sldMk cId="0" sldId="264"/>
            <ac:spMk id="2" creationId="{00000000-0000-0000-0000-000000000000}"/>
          </ac:spMkLst>
        </pc:spChg>
      </pc:sldChg>
      <pc:sldChg chg="modSp">
        <pc:chgData name="Pankaj Rathod" userId="S::pankaj.rathod@sbmp.ac.in::3b61e17a-62f0-46b9-89d4-3338a073609f" providerId="AD" clId="Web-{539B5530-2A0F-4076-82BB-2EA4EFB1492D}" dt="2021-09-17T07:33:47.432" v="71" actId="20577"/>
        <pc:sldMkLst>
          <pc:docMk/>
          <pc:sldMk cId="1938472890" sldId="268"/>
        </pc:sldMkLst>
        <pc:spChg chg="mod">
          <ac:chgData name="Pankaj Rathod" userId="S::pankaj.rathod@sbmp.ac.in::3b61e17a-62f0-46b9-89d4-3338a073609f" providerId="AD" clId="Web-{539B5530-2A0F-4076-82BB-2EA4EFB1492D}" dt="2021-09-17T07:33:47.432" v="71" actId="20577"/>
          <ac:spMkLst>
            <pc:docMk/>
            <pc:sldMk cId="1938472890" sldId="268"/>
            <ac:spMk id="2" creationId="{00000000-0000-0000-0000-000000000000}"/>
          </ac:spMkLst>
        </pc:spChg>
      </pc:sldChg>
      <pc:sldChg chg="modSp">
        <pc:chgData name="Pankaj Rathod" userId="S::pankaj.rathod@sbmp.ac.in::3b61e17a-62f0-46b9-89d4-3338a073609f" providerId="AD" clId="Web-{539B5530-2A0F-4076-82BB-2EA4EFB1492D}" dt="2021-09-17T07:12:51.329" v="0" actId="20577"/>
        <pc:sldMkLst>
          <pc:docMk/>
          <pc:sldMk cId="2302595187" sldId="270"/>
        </pc:sldMkLst>
        <pc:spChg chg="mod">
          <ac:chgData name="Pankaj Rathod" userId="S::pankaj.rathod@sbmp.ac.in::3b61e17a-62f0-46b9-89d4-3338a073609f" providerId="AD" clId="Web-{539B5530-2A0F-4076-82BB-2EA4EFB1492D}" dt="2021-09-17T07:12:51.329" v="0" actId="20577"/>
          <ac:spMkLst>
            <pc:docMk/>
            <pc:sldMk cId="2302595187" sldId="270"/>
            <ac:spMk id="2" creationId="{00000000-0000-0000-0000-000000000000}"/>
          </ac:spMkLst>
        </pc:spChg>
      </pc:sldChg>
      <pc:sldChg chg="modSp">
        <pc:chgData name="Pankaj Rathod" userId="S::pankaj.rathod@sbmp.ac.in::3b61e17a-62f0-46b9-89d4-3338a073609f" providerId="AD" clId="Web-{539B5530-2A0F-4076-82BB-2EA4EFB1492D}" dt="2021-09-17T07:16:30.904" v="57"/>
        <pc:sldMkLst>
          <pc:docMk/>
          <pc:sldMk cId="3743177579" sldId="271"/>
        </pc:sldMkLst>
        <pc:graphicFrameChg chg="mod modGraphic">
          <ac:chgData name="Pankaj Rathod" userId="S::pankaj.rathod@sbmp.ac.in::3b61e17a-62f0-46b9-89d4-3338a073609f" providerId="AD" clId="Web-{539B5530-2A0F-4076-82BB-2EA4EFB1492D}" dt="2021-09-17T07:15:54.058" v="56"/>
          <ac:graphicFrameMkLst>
            <pc:docMk/>
            <pc:sldMk cId="3743177579" sldId="271"/>
            <ac:graphicFrameMk id="7" creationId="{00000000-0000-0000-0000-000000000000}"/>
          </ac:graphicFrameMkLst>
        </pc:graphicFrameChg>
        <pc:graphicFrameChg chg="mod modGraphic">
          <ac:chgData name="Pankaj Rathod" userId="S::pankaj.rathod@sbmp.ac.in::3b61e17a-62f0-46b9-89d4-3338a073609f" providerId="AD" clId="Web-{539B5530-2A0F-4076-82BB-2EA4EFB1492D}" dt="2021-09-17T07:16:30.904" v="57"/>
          <ac:graphicFrameMkLst>
            <pc:docMk/>
            <pc:sldMk cId="3743177579" sldId="271"/>
            <ac:graphicFrameMk id="10" creationId="{00000000-0000-0000-0000-000000000000}"/>
          </ac:graphicFrameMkLst>
        </pc:graphicFrameChg>
      </pc:sldChg>
      <pc:sldChg chg="modSp">
        <pc:chgData name="Pankaj Rathod" userId="S::pankaj.rathod@sbmp.ac.in::3b61e17a-62f0-46b9-89d4-3338a073609f" providerId="AD" clId="Web-{539B5530-2A0F-4076-82BB-2EA4EFB1492D}" dt="2021-09-17T07:44:45.734" v="99" actId="20577"/>
        <pc:sldMkLst>
          <pc:docMk/>
          <pc:sldMk cId="4023420588" sldId="274"/>
        </pc:sldMkLst>
        <pc:spChg chg="mod">
          <ac:chgData name="Pankaj Rathod" userId="S::pankaj.rathod@sbmp.ac.in::3b61e17a-62f0-46b9-89d4-3338a073609f" providerId="AD" clId="Web-{539B5530-2A0F-4076-82BB-2EA4EFB1492D}" dt="2021-09-17T07:44:45.734" v="99" actId="20577"/>
          <ac:spMkLst>
            <pc:docMk/>
            <pc:sldMk cId="4023420588" sldId="274"/>
            <ac:spMk id="3" creationId="{00000000-0000-0000-0000-000000000000}"/>
          </ac:spMkLst>
        </pc:spChg>
      </pc:sldChg>
    </pc:docChg>
  </pc:docChgLst>
  <pc:docChgLst>
    <pc:chgData name="Pankaj Rathod" userId="S::pankaj.rathod@sbmp.ac.in::3b61e17a-62f0-46b9-89d4-3338a073609f" providerId="AD" clId="Web-{4BFB4F09-FB77-414A-BDA6-9CDB1BD9C2B5}"/>
    <pc:docChg chg="modSld">
      <pc:chgData name="Pankaj Rathod" userId="S::pankaj.rathod@sbmp.ac.in::3b61e17a-62f0-46b9-89d4-3338a073609f" providerId="AD" clId="Web-{4BFB4F09-FB77-414A-BDA6-9CDB1BD9C2B5}" dt="2020-07-20T07:55:46.578" v="19"/>
      <pc:docMkLst>
        <pc:docMk/>
      </pc:docMkLst>
      <pc:sldChg chg="modSp">
        <pc:chgData name="Pankaj Rathod" userId="S::pankaj.rathod@sbmp.ac.in::3b61e17a-62f0-46b9-89d4-3338a073609f" providerId="AD" clId="Web-{4BFB4F09-FB77-414A-BDA6-9CDB1BD9C2B5}" dt="2020-07-20T07:55:46.578" v="19"/>
        <pc:sldMkLst>
          <pc:docMk/>
          <pc:sldMk cId="3743177579" sldId="271"/>
        </pc:sldMkLst>
        <pc:graphicFrameChg chg="mod modGraphic">
          <ac:chgData name="Pankaj Rathod" userId="S::pankaj.rathod@sbmp.ac.in::3b61e17a-62f0-46b9-89d4-3338a073609f" providerId="AD" clId="Web-{4BFB4F09-FB77-414A-BDA6-9CDB1BD9C2B5}" dt="2020-07-20T07:54:36.359" v="1"/>
          <ac:graphicFrameMkLst>
            <pc:docMk/>
            <pc:sldMk cId="3743177579" sldId="271"/>
            <ac:graphicFrameMk id="6" creationId="{00000000-0000-0000-0000-000000000000}"/>
          </ac:graphicFrameMkLst>
        </pc:graphicFrameChg>
        <pc:graphicFrameChg chg="mod modGraphic">
          <ac:chgData name="Pankaj Rathod" userId="S::pankaj.rathod@sbmp.ac.in::3b61e17a-62f0-46b9-89d4-3338a073609f" providerId="AD" clId="Web-{4BFB4F09-FB77-414A-BDA6-9CDB1BD9C2B5}" dt="2020-07-20T07:55:46.578" v="19"/>
          <ac:graphicFrameMkLst>
            <pc:docMk/>
            <pc:sldMk cId="3743177579" sldId="271"/>
            <ac:graphicFrameMk id="7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0FED3-AB8B-4D54-B779-1BD1201D981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OPERATOR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609600"/>
            <a:ext cx="1189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BF360C"/>
                </a:solidFill>
                <a:latin typeface="Roboto"/>
              </a:rPr>
              <a:t>Union All</a:t>
            </a:r>
            <a:endParaRPr lang="en-IN" b="1" i="0" dirty="0">
              <a:solidFill>
                <a:srgbClr val="BF360C"/>
              </a:solidFill>
              <a:effectLst/>
              <a:latin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2954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This operation is similar to Union. But it also shows the duplicate rows.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328862"/>
            <a:ext cx="4486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9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9086" y="228600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BF360C"/>
                </a:solidFill>
                <a:latin typeface="Roboto"/>
              </a:rPr>
              <a:t>Example of UNION</a:t>
            </a:r>
            <a:endParaRPr lang="en-IN" b="1" i="0" dirty="0">
              <a:solidFill>
                <a:srgbClr val="BF360C"/>
              </a:solidFill>
              <a:effectLst/>
              <a:latin typeface="Roboto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37355"/>
              </p:ext>
            </p:extLst>
          </p:nvPr>
        </p:nvGraphicFramePr>
        <p:xfrm>
          <a:off x="849086" y="630589"/>
          <a:ext cx="5334000" cy="128016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abhi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adam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91017"/>
              </p:ext>
            </p:extLst>
          </p:nvPr>
        </p:nvGraphicFramePr>
        <p:xfrm>
          <a:off x="925286" y="2169829"/>
          <a:ext cx="5257800" cy="12801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Chester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00200" y="3581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select * from First</a:t>
            </a:r>
          </a:p>
          <a:p>
            <a:r>
              <a:rPr lang="en-IN" dirty="0"/>
              <a:t>UNION ALL</a:t>
            </a:r>
          </a:p>
          <a:p>
            <a:r>
              <a:rPr lang="en-IN" dirty="0"/>
              <a:t>select * from second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1800" y="1219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814" y="2590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37063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Query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0" y="5638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57762"/>
              </p:ext>
            </p:extLst>
          </p:nvPr>
        </p:nvGraphicFramePr>
        <p:xfrm>
          <a:off x="762000" y="4582886"/>
          <a:ext cx="6705600" cy="2133600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267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abhi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Chester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0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53340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BF360C"/>
                </a:solidFill>
                <a:latin typeface="Roboto"/>
              </a:rPr>
              <a:t>Intersect</a:t>
            </a:r>
            <a:endParaRPr lang="en-IN" b="1" i="0" dirty="0">
              <a:solidFill>
                <a:srgbClr val="BF360C"/>
              </a:solidFill>
              <a:effectLst/>
              <a:latin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1430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Intersect operation is used to combine two SELECT statements, but it only returns the records which are common from both SELECT statements. In case of 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Intersect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 the number of columns and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</a:rPr>
              <a:t>datatype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must be same. MySQL does not support INTERSECT operator.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743200"/>
            <a:ext cx="4486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2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96804"/>
              </p:ext>
            </p:extLst>
          </p:nvPr>
        </p:nvGraphicFramePr>
        <p:xfrm>
          <a:off x="838200" y="762000"/>
          <a:ext cx="5105400" cy="1280160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63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63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abhi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6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adam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64110"/>
              </p:ext>
            </p:extLst>
          </p:nvPr>
        </p:nvGraphicFramePr>
        <p:xfrm>
          <a:off x="838200" y="2590800"/>
          <a:ext cx="5105400" cy="1280160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Chester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76400" y="4267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select * from First</a:t>
            </a:r>
          </a:p>
          <a:p>
            <a:r>
              <a:rPr lang="en-IN" dirty="0"/>
              <a:t>INTERSECT</a:t>
            </a:r>
          </a:p>
          <a:p>
            <a:r>
              <a:rPr lang="en-IN" dirty="0"/>
              <a:t>select * from second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68333"/>
              </p:ext>
            </p:extLst>
          </p:nvPr>
        </p:nvGraphicFramePr>
        <p:xfrm>
          <a:off x="990600" y="5486400"/>
          <a:ext cx="6467476" cy="853440"/>
        </p:xfrm>
        <a:graphic>
          <a:graphicData uri="http://schemas.openxmlformats.org/drawingml/2006/table">
            <a:tbl>
              <a:tblPr/>
              <a:tblGrid>
                <a:gridCol w="323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adam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0" y="152400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BF360C"/>
                </a:solidFill>
                <a:latin typeface="Roboto"/>
              </a:rPr>
              <a:t>Example of Intersect</a:t>
            </a:r>
            <a:endParaRPr lang="en-IN" b="1" i="0" dirty="0">
              <a:solidFill>
                <a:srgbClr val="BF360C"/>
              </a:solidFill>
              <a:effectLst/>
              <a:latin typeface="Robo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114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2895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4267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5791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018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518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INTERSECT CLAUSE:</a:t>
            </a:r>
          </a:p>
          <a:p>
            <a:endParaRPr lang="en-US" b="1" dirty="0"/>
          </a:p>
          <a:p>
            <a:r>
              <a:rPr lang="en-US" dirty="0"/>
              <a:t>SQL&gt; create table sales_order1</a:t>
            </a:r>
          </a:p>
          <a:p>
            <a:r>
              <a:rPr lang="en-US" dirty="0"/>
              <a:t>  2  (</a:t>
            </a:r>
            <a:r>
              <a:rPr lang="en-US" dirty="0" err="1"/>
              <a:t>orderno</a:t>
            </a:r>
            <a:r>
              <a:rPr lang="en-US" dirty="0"/>
              <a:t> varchar2(30),</a:t>
            </a:r>
          </a:p>
          <a:p>
            <a:r>
              <a:rPr lang="en-US" dirty="0"/>
              <a:t>  3  </a:t>
            </a:r>
            <a:r>
              <a:rPr lang="en-US" dirty="0" err="1"/>
              <a:t>order_date</a:t>
            </a:r>
            <a:r>
              <a:rPr lang="en-US" dirty="0"/>
              <a:t> date,</a:t>
            </a:r>
          </a:p>
          <a:p>
            <a:r>
              <a:rPr lang="en-US" dirty="0"/>
              <a:t>  4  </a:t>
            </a:r>
            <a:r>
              <a:rPr lang="en-US" dirty="0" err="1"/>
              <a:t>salesman_no</a:t>
            </a:r>
            <a:r>
              <a:rPr lang="en-US" dirty="0"/>
              <a:t> varchar2(30));</a:t>
            </a:r>
          </a:p>
          <a:p>
            <a:endParaRPr lang="en-US" dirty="0"/>
          </a:p>
          <a:p>
            <a:r>
              <a:rPr lang="en-US" dirty="0"/>
              <a:t>Table created.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312420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SQL&gt; SELECT * FROM sales_order1;</a:t>
            </a:r>
          </a:p>
          <a:p>
            <a:endParaRPr lang="en-US" dirty="0"/>
          </a:p>
          <a:p>
            <a:r>
              <a:rPr lang="en-US" dirty="0"/>
              <a:t>ORDERNO               ORDER_DAT 	SALESMAN_NO</a:t>
            </a:r>
          </a:p>
          <a:p>
            <a:r>
              <a:rPr lang="en-US" dirty="0"/>
              <a:t>------------------------------ --------- -------------</a:t>
            </a:r>
          </a:p>
          <a:p>
            <a:r>
              <a:rPr lang="en-US" dirty="0"/>
              <a:t>1                              12-APR-87 		S0001</a:t>
            </a:r>
          </a:p>
          <a:p>
            <a:r>
              <a:rPr lang="en-US" dirty="0"/>
              <a:t>2                              25-APR-87 		S0003</a:t>
            </a:r>
          </a:p>
          <a:p>
            <a:r>
              <a:rPr lang="en-US" dirty="0"/>
              <a:t>3                              25-MAY-87 	S0001</a:t>
            </a:r>
          </a:p>
          <a:p>
            <a:r>
              <a:rPr lang="en-US" dirty="0"/>
              <a:t>4                              25-OCT-87 		S0004</a:t>
            </a:r>
          </a:p>
          <a:p>
            <a:r>
              <a:rPr lang="en-US" dirty="0"/>
              <a:t>5                              28-OCT-87 		S0003</a:t>
            </a:r>
          </a:p>
          <a:p>
            <a:r>
              <a:rPr lang="en-US" dirty="0"/>
              <a:t>6                              28-NOV-87 	S0002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7467600" cy="646330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SQL&gt; select salesman_master1.salesman_no,fname</a:t>
            </a:r>
          </a:p>
          <a:p>
            <a:r>
              <a:rPr lang="en-US" dirty="0"/>
              <a:t>  2  from salesman_master1,sales_order1</a:t>
            </a:r>
          </a:p>
          <a:p>
            <a:r>
              <a:rPr lang="en-US" dirty="0"/>
              <a:t>  3  where salesman_master1.salesman_no=sales_order1.salesman_no;</a:t>
            </a:r>
          </a:p>
          <a:p>
            <a:endParaRPr lang="en-US" dirty="0"/>
          </a:p>
          <a:p>
            <a:r>
              <a:rPr lang="en-US" dirty="0"/>
              <a:t>SALESMAN_NO          FNAME</a:t>
            </a:r>
          </a:p>
          <a:p>
            <a:r>
              <a:rPr lang="en-US" dirty="0"/>
              <a:t>-------------------- ------------------------------</a:t>
            </a:r>
          </a:p>
          <a:p>
            <a:r>
              <a:rPr lang="en-US" dirty="0"/>
              <a:t>S0001                MANISH PATEL</a:t>
            </a:r>
          </a:p>
          <a:p>
            <a:r>
              <a:rPr lang="en-US" dirty="0"/>
              <a:t>S0003                NITESH KHANNA</a:t>
            </a:r>
          </a:p>
          <a:p>
            <a:r>
              <a:rPr lang="en-US" dirty="0"/>
              <a:t>S0001                MANISH PATEL</a:t>
            </a:r>
          </a:p>
          <a:p>
            <a:r>
              <a:rPr lang="en-US" dirty="0"/>
              <a:t>S0004                MAHESH PATIL</a:t>
            </a:r>
          </a:p>
          <a:p>
            <a:r>
              <a:rPr lang="en-US" dirty="0"/>
              <a:t>S0003                NITESH KHANNA</a:t>
            </a:r>
          </a:p>
          <a:p>
            <a:r>
              <a:rPr lang="en-US" dirty="0"/>
              <a:t>S0002                KIRAN DIXIT</a:t>
            </a:r>
          </a:p>
          <a:p>
            <a:r>
              <a:rPr lang="en-US" dirty="0"/>
              <a:t>6 rows selected.</a:t>
            </a:r>
          </a:p>
          <a:p>
            <a:endParaRPr lang="en-US" dirty="0"/>
          </a:p>
          <a:p>
            <a:r>
              <a:rPr lang="en-US" dirty="0"/>
              <a:t>SQL&gt; select </a:t>
            </a:r>
            <a:r>
              <a:rPr lang="en-US" dirty="0" err="1"/>
              <a:t>salesman_no,fname</a:t>
            </a:r>
            <a:r>
              <a:rPr lang="en-US" dirty="0"/>
              <a:t> from salesman_master1</a:t>
            </a:r>
          </a:p>
          <a:p>
            <a:r>
              <a:rPr lang="en-US" dirty="0"/>
              <a:t>  2  where city='MUMBAI‘;</a:t>
            </a:r>
          </a:p>
          <a:p>
            <a:endParaRPr lang="en-US" dirty="0"/>
          </a:p>
          <a:p>
            <a:r>
              <a:rPr lang="en-US" dirty="0"/>
              <a:t>SALESMAN_NO          FNAME</a:t>
            </a:r>
          </a:p>
          <a:p>
            <a:r>
              <a:rPr lang="en-US" dirty="0"/>
              <a:t>-------------------- ------------------------------</a:t>
            </a:r>
          </a:p>
          <a:p>
            <a:r>
              <a:rPr lang="en-US" dirty="0"/>
              <a:t>S0001                MANISH PATEL</a:t>
            </a:r>
          </a:p>
          <a:p>
            <a:r>
              <a:rPr lang="en-US" dirty="0"/>
              <a:t>S0003                NITESH KHANNA</a:t>
            </a:r>
          </a:p>
          <a:p>
            <a:r>
              <a:rPr lang="en-US" dirty="0">
                <a:cs typeface="Calibri"/>
              </a:rPr>
              <a:t>S0009                Mahesh Bhanushali</a:t>
            </a:r>
          </a:p>
          <a:p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914400"/>
            <a:ext cx="6934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SQL&gt; select </a:t>
            </a:r>
            <a:r>
              <a:rPr lang="en-US" dirty="0" err="1"/>
              <a:t>salesman_no,fname</a:t>
            </a:r>
            <a:r>
              <a:rPr lang="en-US" dirty="0"/>
              <a:t> from salesman_master1</a:t>
            </a:r>
          </a:p>
          <a:p>
            <a:r>
              <a:rPr lang="en-US" dirty="0"/>
              <a:t>  2  where city='MUMBAI'</a:t>
            </a:r>
          </a:p>
          <a:p>
            <a:r>
              <a:rPr lang="en-US" dirty="0"/>
              <a:t>  3  intersect</a:t>
            </a:r>
          </a:p>
          <a:p>
            <a:r>
              <a:rPr lang="en-US" dirty="0"/>
              <a:t>  4  select salesman_master1.salesman_no,fname</a:t>
            </a:r>
          </a:p>
          <a:p>
            <a:r>
              <a:rPr lang="en-US" dirty="0"/>
              <a:t>  5  from salesman_master1,sales_order1</a:t>
            </a:r>
          </a:p>
          <a:p>
            <a:r>
              <a:rPr lang="en-US" dirty="0"/>
              <a:t>  6  where salesman_master1.salesman_no=sales_order1.salesman_no;</a:t>
            </a:r>
          </a:p>
          <a:p>
            <a:endParaRPr lang="en-US" dirty="0"/>
          </a:p>
          <a:p>
            <a:r>
              <a:rPr lang="en-US" dirty="0"/>
              <a:t>SALESMAN_NO          FNAME</a:t>
            </a:r>
          </a:p>
          <a:p>
            <a:r>
              <a:rPr lang="en-US" dirty="0"/>
              <a:t>-------------------- ------------------------------</a:t>
            </a:r>
          </a:p>
          <a:p>
            <a:r>
              <a:rPr lang="en-US" dirty="0"/>
              <a:t>S0001                MANISH PATEL</a:t>
            </a:r>
          </a:p>
          <a:p>
            <a:r>
              <a:rPr lang="en-US" dirty="0"/>
              <a:t>S0003                NITESH KHANNA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381000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BF360C"/>
                </a:solidFill>
                <a:latin typeface="Roboto"/>
              </a:rPr>
              <a:t>Minus</a:t>
            </a:r>
            <a:endParaRPr lang="en-IN" b="1" i="0" dirty="0">
              <a:solidFill>
                <a:srgbClr val="BF360C"/>
              </a:solidFill>
              <a:effectLst/>
              <a:latin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914400"/>
            <a:ext cx="7696200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/>
                <a:cs typeface="Arial"/>
              </a:rPr>
              <a:t>Minus operation combines result of two Select statements and return only those result which belongs to</a:t>
            </a:r>
            <a:r>
              <a:rPr lang="en-IN" b="1" dirty="0">
                <a:solidFill>
                  <a:srgbClr val="000000"/>
                </a:solidFill>
                <a:latin typeface="Arial"/>
                <a:cs typeface="Arial"/>
              </a:rPr>
              <a:t> first s</a:t>
            </a:r>
            <a:r>
              <a:rPr lang="en-IN" dirty="0">
                <a:solidFill>
                  <a:srgbClr val="000000"/>
                </a:solidFill>
                <a:latin typeface="Arial"/>
                <a:cs typeface="Arial"/>
              </a:rPr>
              <a:t>et of result.</a:t>
            </a:r>
            <a:endParaRPr lang="en-IN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328862"/>
            <a:ext cx="4486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2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762000"/>
          <a:ext cx="5105400" cy="1280160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63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63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abhi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6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adam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8200" y="2590800"/>
          <a:ext cx="5105400" cy="1280160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Chester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76400" y="4267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select * from First</a:t>
            </a:r>
          </a:p>
          <a:p>
            <a:r>
              <a:rPr lang="en-IN" dirty="0"/>
              <a:t>Minus</a:t>
            </a:r>
          </a:p>
          <a:p>
            <a:r>
              <a:rPr lang="en-IN" dirty="0"/>
              <a:t>select * from second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84205"/>
              </p:ext>
            </p:extLst>
          </p:nvPr>
        </p:nvGraphicFramePr>
        <p:xfrm>
          <a:off x="990600" y="5486400"/>
          <a:ext cx="6467476" cy="853440"/>
        </p:xfrm>
        <a:graphic>
          <a:graphicData uri="http://schemas.openxmlformats.org/drawingml/2006/table">
            <a:tbl>
              <a:tblPr/>
              <a:tblGrid>
                <a:gridCol w="323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abhi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0" y="15240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BF360C"/>
                </a:solidFill>
                <a:latin typeface="Roboto"/>
              </a:rPr>
              <a:t>Example of Minus</a:t>
            </a:r>
            <a:endParaRPr lang="en-IN" b="1" i="0" dirty="0">
              <a:solidFill>
                <a:srgbClr val="BF360C"/>
              </a:solidFill>
              <a:effectLst/>
              <a:latin typeface="Robo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114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2895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4267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5791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2867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533400"/>
            <a:ext cx="6019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MINUS CLAUSE</a:t>
            </a:r>
          </a:p>
          <a:p>
            <a:endParaRPr lang="en-US" dirty="0"/>
          </a:p>
          <a:p>
            <a:r>
              <a:rPr lang="en-US" dirty="0"/>
              <a:t>SQL&gt; select * from </a:t>
            </a:r>
            <a:r>
              <a:rPr lang="en-US" dirty="0" err="1"/>
              <a:t>sales_order_details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ORDERNO              PRODUCTNO</a:t>
            </a:r>
          </a:p>
          <a:p>
            <a:r>
              <a:rPr lang="en-US" dirty="0"/>
              <a:t>-------------------- ------------------------------</a:t>
            </a:r>
          </a:p>
          <a:p>
            <a:r>
              <a:rPr lang="en-US" dirty="0"/>
              <a:t>1                    p1</a:t>
            </a:r>
          </a:p>
          <a:p>
            <a:r>
              <a:rPr lang="en-US" dirty="0"/>
              <a:t>2                    p2</a:t>
            </a:r>
          </a:p>
          <a:p>
            <a:r>
              <a:rPr lang="en-US" dirty="0"/>
              <a:t>3                    p3</a:t>
            </a:r>
          </a:p>
          <a:p>
            <a:r>
              <a:rPr lang="en-US" dirty="0"/>
              <a:t>4                    p4</a:t>
            </a:r>
          </a:p>
          <a:p>
            <a:pPr marL="342900" indent="-342900">
              <a:buAutoNum type="arabicPlain" startAt="5"/>
            </a:pPr>
            <a:r>
              <a:rPr lang="en-US" dirty="0"/>
              <a:t>               P5</a:t>
            </a:r>
          </a:p>
          <a:p>
            <a:pPr marL="342900" indent="-342900">
              <a:buAutoNum type="arabicPlain" startAt="5"/>
            </a:pPr>
            <a:r>
              <a:rPr lang="en-US" dirty="0"/>
              <a:t>               P6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45496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SQL&gt; select * from </a:t>
            </a:r>
            <a:r>
              <a:rPr lang="en-US" dirty="0" err="1"/>
              <a:t>product_master_details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PRODUCTNO            DESCRIPTION</a:t>
            </a:r>
          </a:p>
          <a:p>
            <a:r>
              <a:rPr lang="en-US" dirty="0"/>
              <a:t>-------------------- --------------------</a:t>
            </a:r>
          </a:p>
          <a:p>
            <a:r>
              <a:rPr lang="en-US" dirty="0"/>
              <a:t>p1                   monitors</a:t>
            </a:r>
          </a:p>
          <a:p>
            <a:r>
              <a:rPr lang="en-US" dirty="0"/>
              <a:t>p3                   </a:t>
            </a:r>
            <a:r>
              <a:rPr lang="en-US" dirty="0" err="1"/>
              <a:t>floppydisks</a:t>
            </a:r>
            <a:endParaRPr lang="en-US" dirty="0"/>
          </a:p>
          <a:p>
            <a:r>
              <a:rPr lang="en-US" dirty="0"/>
              <a:t>p4                   mouse</a:t>
            </a:r>
          </a:p>
          <a:p>
            <a:r>
              <a:rPr lang="en-US" dirty="0"/>
              <a:t>p5                   HDD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7620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Set operators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combine the results of two component queries into a single result. Queries containing </a:t>
            </a:r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set operators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are called compound queries. 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901302"/>
              </p:ext>
            </p:extLst>
          </p:nvPr>
        </p:nvGraphicFramePr>
        <p:xfrm>
          <a:off x="533400" y="2209800"/>
          <a:ext cx="8229600" cy="3505202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471">
                <a:tc>
                  <a:txBody>
                    <a:bodyPr/>
                    <a:lstStyle/>
                    <a:p>
                      <a:pPr algn="l" rtl="0"/>
                      <a:r>
                        <a:rPr lang="en-IN" sz="14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UNION</a:t>
                      </a:r>
                    </a:p>
                  </a:txBody>
                  <a:tcPr marL="43930" marR="43930" marT="58574" marB="585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400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All distinct rows selected by either query</a:t>
                      </a:r>
                    </a:p>
                  </a:txBody>
                  <a:tcPr marL="43930" marR="43930" marT="58574" marB="585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130">
                <a:tc>
                  <a:txBody>
                    <a:bodyPr/>
                    <a:lstStyle/>
                    <a:p>
                      <a:pPr algn="l" rtl="0"/>
                      <a:r>
                        <a:rPr lang="en-IN" sz="14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UNION ALL</a:t>
                      </a:r>
                    </a:p>
                  </a:txBody>
                  <a:tcPr marL="43930" marR="43930" marT="58574" marB="585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400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All rows selected by either query, including all duplicates</a:t>
                      </a:r>
                    </a:p>
                  </a:txBody>
                  <a:tcPr marL="43930" marR="43930" marT="58574" marB="585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71">
                <a:tc>
                  <a:txBody>
                    <a:bodyPr/>
                    <a:lstStyle/>
                    <a:p>
                      <a:pPr algn="l" rtl="0"/>
                      <a:r>
                        <a:rPr lang="en-IN" sz="1400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INTERSECT</a:t>
                      </a:r>
                    </a:p>
                  </a:txBody>
                  <a:tcPr marL="43930" marR="43930" marT="58574" marB="585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400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All distinct rows selected by both queries</a:t>
                      </a:r>
                    </a:p>
                  </a:txBody>
                  <a:tcPr marL="43930" marR="43930" marT="58574" marB="585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0130">
                <a:tc>
                  <a:txBody>
                    <a:bodyPr/>
                    <a:lstStyle/>
                    <a:p>
                      <a:pPr algn="l" rtl="0"/>
                      <a:r>
                        <a:rPr lang="en-IN" sz="1400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MINUS</a:t>
                      </a:r>
                    </a:p>
                  </a:txBody>
                  <a:tcPr marL="43930" marR="43930" marT="58574" marB="585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4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All distinct rows selected by the first query but not the second</a:t>
                      </a:r>
                    </a:p>
                  </a:txBody>
                  <a:tcPr marL="43930" marR="43930" marT="58574" marB="585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658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533400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SQL&gt; select </a:t>
            </a:r>
            <a:r>
              <a:rPr lang="en-US" dirty="0" err="1"/>
              <a:t>productno</a:t>
            </a:r>
            <a:r>
              <a:rPr lang="en-US" dirty="0"/>
              <a:t> from </a:t>
            </a:r>
            <a:r>
              <a:rPr lang="en-US" dirty="0" err="1"/>
              <a:t>sales_order_details</a:t>
            </a:r>
            <a:endParaRPr lang="en-US" dirty="0"/>
          </a:p>
          <a:p>
            <a:r>
              <a:rPr lang="en-US" dirty="0"/>
              <a:t>  2  minus</a:t>
            </a:r>
          </a:p>
          <a:p>
            <a:r>
              <a:rPr lang="en-US" dirty="0"/>
              <a:t>  3  select </a:t>
            </a:r>
            <a:r>
              <a:rPr lang="en-US" dirty="0" err="1"/>
              <a:t>productno</a:t>
            </a:r>
            <a:r>
              <a:rPr lang="en-US" dirty="0"/>
              <a:t> from </a:t>
            </a:r>
            <a:r>
              <a:rPr lang="en-US" dirty="0" err="1"/>
              <a:t>product_master_details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PRODUCTNO</a:t>
            </a:r>
          </a:p>
          <a:p>
            <a:r>
              <a:rPr lang="en-US" dirty="0"/>
              <a:t>------------------------------</a:t>
            </a:r>
          </a:p>
          <a:p>
            <a:r>
              <a:rPr lang="en-US" dirty="0"/>
              <a:t>p2</a:t>
            </a:r>
          </a:p>
          <a:p>
            <a:r>
              <a:rPr lang="en-US" dirty="0"/>
              <a:t>p6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62000"/>
            <a:ext cx="7391400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 dirty="0">
                <a:solidFill>
                  <a:srgbClr val="BF360C"/>
                </a:solidFill>
                <a:latin typeface="Roboto"/>
              </a:rPr>
              <a:t>Union:</a:t>
            </a:r>
          </a:p>
          <a:p>
            <a:endParaRPr lang="en-IN" b="1" dirty="0">
              <a:solidFill>
                <a:srgbClr val="BF360C"/>
              </a:solidFill>
              <a:latin typeface="Roboto"/>
            </a:endParaRPr>
          </a:p>
          <a:p>
            <a:r>
              <a:rPr lang="en-IN" dirty="0">
                <a:solidFill>
                  <a:srgbClr val="000000"/>
                </a:solidFill>
                <a:latin typeface="Arial"/>
                <a:cs typeface="Arial"/>
              </a:rPr>
              <a:t>UNION is used to combine the results of two or more Select statements. However it will eliminate duplicate rows from its result set. In case of union, </a:t>
            </a:r>
            <a:r>
              <a:rPr lang="en-IN" b="1" dirty="0">
                <a:solidFill>
                  <a:srgbClr val="000000"/>
                </a:solidFill>
                <a:latin typeface="Arial"/>
                <a:cs typeface="Arial"/>
              </a:rPr>
              <a:t>number of columns and datatype must be same in both the tables.</a:t>
            </a:r>
            <a:endParaRPr lang="en-IN" b="1" i="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124200"/>
            <a:ext cx="4486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9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533400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BF360C"/>
                </a:solidFill>
                <a:latin typeface="Roboto"/>
              </a:rPr>
              <a:t>Example of UNION</a:t>
            </a:r>
            <a:endParaRPr lang="en-IN" b="1" i="0" dirty="0">
              <a:solidFill>
                <a:srgbClr val="BF360C"/>
              </a:solidFill>
              <a:effectLst/>
              <a:latin typeface="Roboto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449958"/>
              </p:ext>
            </p:extLst>
          </p:nvPr>
        </p:nvGraphicFramePr>
        <p:xfrm>
          <a:off x="838200" y="1066800"/>
          <a:ext cx="5334000" cy="128016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abhi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adam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79772"/>
              </p:ext>
            </p:extLst>
          </p:nvPr>
        </p:nvGraphicFramePr>
        <p:xfrm>
          <a:off x="838200" y="2743200"/>
          <a:ext cx="5257800" cy="12801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Name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adam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Chester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00200" y="4191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select * from First</a:t>
            </a:r>
          </a:p>
          <a:p>
            <a:r>
              <a:rPr lang="en-IN" dirty="0"/>
              <a:t>UNION</a:t>
            </a:r>
          </a:p>
          <a:p>
            <a:r>
              <a:rPr lang="en-IN" dirty="0"/>
              <a:t>select * from second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529096"/>
              </p:ext>
            </p:extLst>
          </p:nvPr>
        </p:nvGraphicFramePr>
        <p:xfrm>
          <a:off x="830553" y="5117792"/>
          <a:ext cx="6492672" cy="1706880"/>
        </p:xfrm>
        <a:graphic>
          <a:graphicData uri="http://schemas.openxmlformats.org/drawingml/2006/table">
            <a:tbl>
              <a:tblPr/>
              <a:tblGrid>
                <a:gridCol w="325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abhi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Chester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81800" y="1219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Query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0" y="5638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4317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9600"/>
            <a:ext cx="563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UNION CLAUSE</a:t>
            </a:r>
          </a:p>
          <a:p>
            <a:endParaRPr lang="en-US" b="1" dirty="0"/>
          </a:p>
          <a:p>
            <a:r>
              <a:rPr lang="en-US" dirty="0"/>
              <a:t>SQL&gt; create table client_master1</a:t>
            </a:r>
          </a:p>
          <a:p>
            <a:r>
              <a:rPr lang="en-US" dirty="0"/>
              <a:t>  2  (</a:t>
            </a:r>
            <a:r>
              <a:rPr lang="en-US" dirty="0" err="1"/>
              <a:t>client_no</a:t>
            </a:r>
            <a:r>
              <a:rPr lang="en-US" dirty="0"/>
              <a:t> varchar2(20),</a:t>
            </a:r>
          </a:p>
          <a:p>
            <a:r>
              <a:rPr lang="en-US" dirty="0"/>
              <a:t>  3  </a:t>
            </a:r>
            <a:r>
              <a:rPr lang="en-US" dirty="0" err="1"/>
              <a:t>fname</a:t>
            </a:r>
            <a:r>
              <a:rPr lang="en-US" dirty="0"/>
              <a:t> varchar2(30),</a:t>
            </a:r>
          </a:p>
          <a:p>
            <a:r>
              <a:rPr lang="en-US" dirty="0"/>
              <a:t>  4  city varchar2(20));</a:t>
            </a:r>
          </a:p>
          <a:p>
            <a:endParaRPr lang="en-US" dirty="0"/>
          </a:p>
          <a:p>
            <a:r>
              <a:rPr lang="en-US" dirty="0"/>
              <a:t>Table created.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2590800"/>
            <a:ext cx="6934200" cy="39703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SQL&gt; SELECT * FROM client_master1;</a:t>
            </a:r>
          </a:p>
          <a:p>
            <a:endParaRPr lang="en-US" dirty="0"/>
          </a:p>
          <a:p>
            <a:r>
              <a:rPr lang="en-US" dirty="0"/>
              <a:t>CLIENT_NO            FNAME                          CITY</a:t>
            </a:r>
          </a:p>
          <a:p>
            <a:r>
              <a:rPr lang="en-US" dirty="0"/>
              <a:t>-------------------- ------------------------------ -----------</a:t>
            </a:r>
          </a:p>
          <a:p>
            <a:r>
              <a:rPr lang="en-US" dirty="0">
                <a:highlight>
                  <a:srgbClr val="00FFFF"/>
                </a:highlight>
              </a:rPr>
              <a:t>C0001                ASHOK MEHRA   </a:t>
            </a:r>
            <a:r>
              <a:rPr lang="en-US" dirty="0">
                <a:highlight>
                  <a:srgbClr val="FFFF00"/>
                </a:highlight>
              </a:rPr>
              <a:t>                 MUMBAI</a:t>
            </a:r>
            <a:endParaRPr lang="en-US" dirty="0">
              <a:highlight>
                <a:srgbClr val="FFFF00"/>
              </a:highlight>
              <a:cs typeface="Calibri"/>
            </a:endParaRPr>
          </a:p>
          <a:p>
            <a:r>
              <a:rPr lang="en-US" dirty="0"/>
              <a:t>C0002                VISHAL PARIKH                  DELHI</a:t>
            </a:r>
          </a:p>
          <a:p>
            <a:r>
              <a:rPr lang="en-US" dirty="0">
                <a:highlight>
                  <a:srgbClr val="00FFFF"/>
                </a:highlight>
              </a:rPr>
              <a:t>C0003                AJAY MEHETA   </a:t>
            </a:r>
            <a:r>
              <a:rPr lang="en-US" dirty="0">
                <a:highlight>
                  <a:srgbClr val="FFFF00"/>
                </a:highlight>
              </a:rPr>
              <a:t>                 MUMBAI</a:t>
            </a:r>
            <a:endParaRPr lang="en-US" dirty="0">
              <a:highlight>
                <a:srgbClr val="FFFF00"/>
              </a:highlight>
              <a:cs typeface="Calibri"/>
            </a:endParaRPr>
          </a:p>
          <a:p>
            <a:r>
              <a:rPr lang="en-US" dirty="0"/>
              <a:t>C0004                ROHIT ROY                      	 CALCUTTA</a:t>
            </a:r>
          </a:p>
          <a:p>
            <a:r>
              <a:rPr lang="en-US" dirty="0">
                <a:highlight>
                  <a:srgbClr val="00FFFF"/>
                </a:highlight>
              </a:rPr>
              <a:t>C0005                NALINI DEEWAN </a:t>
            </a:r>
            <a:r>
              <a:rPr lang="en-US" dirty="0">
                <a:highlight>
                  <a:srgbClr val="FFFF00"/>
                </a:highlight>
              </a:rPr>
              <a:t>             MUMBAI</a:t>
            </a:r>
            <a:endParaRPr lang="en-US" dirty="0">
              <a:highlight>
                <a:srgbClr val="FFFF00"/>
              </a:highlight>
              <a:cs typeface="Calibri"/>
            </a:endParaRPr>
          </a:p>
          <a:p>
            <a:r>
              <a:rPr lang="en-US" dirty="0"/>
              <a:t>C0006                PREM IYER                      	DELHI</a:t>
            </a:r>
          </a:p>
          <a:p>
            <a:r>
              <a:rPr lang="en-US" dirty="0"/>
              <a:t>C0007                RAHUL DESAI                    BARODA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2514600"/>
            <a:ext cx="6172200" cy="258532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dirty="0"/>
          </a:p>
          <a:p>
            <a:r>
              <a:rPr lang="en-US" dirty="0"/>
              <a:t>SQL&gt; SELECT * FROM SALESMAN_MASTER1;</a:t>
            </a:r>
          </a:p>
          <a:p>
            <a:endParaRPr lang="en-US" dirty="0"/>
          </a:p>
          <a:p>
            <a:r>
              <a:rPr lang="en-US" dirty="0"/>
              <a:t>SALESMAN_NO          FNAME                          CITY</a:t>
            </a:r>
          </a:p>
          <a:p>
            <a:r>
              <a:rPr lang="en-US" dirty="0"/>
              <a:t>-------------------- ------------------------------ -----------</a:t>
            </a:r>
          </a:p>
          <a:p>
            <a:r>
              <a:rPr lang="en-US" dirty="0">
                <a:highlight>
                  <a:srgbClr val="00FFFF"/>
                </a:highlight>
              </a:rPr>
              <a:t>S0001                MANISH PATEL </a:t>
            </a:r>
            <a:r>
              <a:rPr lang="en-US" dirty="0">
                <a:highlight>
                  <a:srgbClr val="FFFF00"/>
                </a:highlight>
              </a:rPr>
              <a:t>                  MUMBAI</a:t>
            </a:r>
            <a:endParaRPr lang="en-US" dirty="0">
              <a:highlight>
                <a:srgbClr val="FFFF00"/>
              </a:highlight>
              <a:cs typeface="Calibri"/>
            </a:endParaRPr>
          </a:p>
          <a:p>
            <a:r>
              <a:rPr lang="en-US" dirty="0"/>
              <a:t>S0002                KIRAN DIXIT                          DELHI</a:t>
            </a:r>
          </a:p>
          <a:p>
            <a:r>
              <a:rPr lang="en-US" dirty="0">
                <a:highlight>
                  <a:srgbClr val="00FFFF"/>
                </a:highlight>
              </a:rPr>
              <a:t>S0003                NITESH KHANNA </a:t>
            </a:r>
            <a:r>
              <a:rPr lang="en-US" dirty="0">
                <a:highlight>
                  <a:srgbClr val="FFFF00"/>
                </a:highlight>
              </a:rPr>
              <a:t>                 MUMBAI</a:t>
            </a:r>
            <a:endParaRPr lang="en-US" dirty="0">
              <a:highlight>
                <a:srgbClr val="FFFF00"/>
              </a:highlight>
              <a:cs typeface="Calibri"/>
            </a:endParaRPr>
          </a:p>
          <a:p>
            <a:r>
              <a:rPr lang="en-US" dirty="0"/>
              <a:t>S0004                MAHESH PATIL                   CALCUTTA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3048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SQL&gt; create table salesman_master1</a:t>
            </a:r>
          </a:p>
          <a:p>
            <a:r>
              <a:rPr lang="en-US" dirty="0"/>
              <a:t>  2  (</a:t>
            </a:r>
            <a:r>
              <a:rPr lang="en-US" dirty="0" err="1"/>
              <a:t>salesman_no</a:t>
            </a:r>
            <a:r>
              <a:rPr lang="en-US" dirty="0"/>
              <a:t> varchar2(20),</a:t>
            </a:r>
          </a:p>
          <a:p>
            <a:r>
              <a:rPr lang="en-US" dirty="0"/>
              <a:t>  3  </a:t>
            </a:r>
            <a:r>
              <a:rPr lang="en-US" dirty="0" err="1"/>
              <a:t>fname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(30),</a:t>
            </a:r>
          </a:p>
          <a:p>
            <a:r>
              <a:rPr lang="en-US" dirty="0"/>
              <a:t>  4  city varchar2(20));</a:t>
            </a:r>
          </a:p>
          <a:p>
            <a:endParaRPr lang="en-US" dirty="0"/>
          </a:p>
          <a:p>
            <a:r>
              <a:rPr lang="en-US" dirty="0"/>
              <a:t>Table created.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09600"/>
            <a:ext cx="7239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SQL&gt; SELECT </a:t>
            </a:r>
            <a:r>
              <a:rPr lang="en-US" dirty="0" err="1"/>
              <a:t>client_no,fname</a:t>
            </a:r>
            <a:endParaRPr lang="en-US" dirty="0"/>
          </a:p>
          <a:p>
            <a:r>
              <a:rPr lang="en-US" dirty="0"/>
              <a:t>  2  from client_master1</a:t>
            </a:r>
          </a:p>
          <a:p>
            <a:r>
              <a:rPr lang="en-US" dirty="0"/>
              <a:t>  3  where city='MUMBAI';</a:t>
            </a:r>
          </a:p>
          <a:p>
            <a:endParaRPr lang="en-US" dirty="0"/>
          </a:p>
          <a:p>
            <a:r>
              <a:rPr lang="en-US" dirty="0"/>
              <a:t>CLIENT_NO            FNAME</a:t>
            </a:r>
          </a:p>
          <a:p>
            <a:r>
              <a:rPr lang="en-US" dirty="0"/>
              <a:t>-------------------- ------------------------------</a:t>
            </a:r>
          </a:p>
          <a:p>
            <a:r>
              <a:rPr lang="en-US" dirty="0"/>
              <a:t>C0001                ASHOK MEHRA</a:t>
            </a:r>
          </a:p>
          <a:p>
            <a:r>
              <a:rPr lang="en-US" dirty="0"/>
              <a:t>C0003                AJAY MEHETA</a:t>
            </a:r>
          </a:p>
          <a:p>
            <a:r>
              <a:rPr lang="en-US" dirty="0"/>
              <a:t>C0005                NALINI DEEWAN;</a:t>
            </a:r>
          </a:p>
          <a:p>
            <a:endParaRPr lang="en-US" dirty="0"/>
          </a:p>
          <a:p>
            <a:r>
              <a:rPr lang="en-US" dirty="0"/>
              <a:t>SQL&gt; SELECT </a:t>
            </a:r>
            <a:r>
              <a:rPr lang="en-US" dirty="0" err="1"/>
              <a:t>salesman_no,fname</a:t>
            </a:r>
            <a:endParaRPr lang="en-US" dirty="0"/>
          </a:p>
          <a:p>
            <a:r>
              <a:rPr lang="en-US" dirty="0"/>
              <a:t>  2  from salesman_master1</a:t>
            </a:r>
          </a:p>
          <a:p>
            <a:r>
              <a:rPr lang="en-US" dirty="0"/>
              <a:t>  3  where city='MUMBAI';</a:t>
            </a:r>
          </a:p>
          <a:p>
            <a:endParaRPr lang="en-US" dirty="0"/>
          </a:p>
          <a:p>
            <a:r>
              <a:rPr lang="en-US" dirty="0"/>
              <a:t>SALESMAN_NO          FNAME</a:t>
            </a:r>
          </a:p>
          <a:p>
            <a:r>
              <a:rPr lang="en-US" dirty="0"/>
              <a:t>-------------------- ------------------------------</a:t>
            </a:r>
          </a:p>
          <a:p>
            <a:r>
              <a:rPr lang="en-US" dirty="0"/>
              <a:t>S0001                MANISH PATEL</a:t>
            </a:r>
          </a:p>
          <a:p>
            <a:r>
              <a:rPr lang="en-US" dirty="0"/>
              <a:t>S0003                NITESH KHANNA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7848600" cy="563231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Union set operator returns the combined results of the two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statements.It</a:t>
            </a:r>
            <a:r>
              <a:rPr lang="en-US" dirty="0"/>
              <a:t> removes the duplicates from the result.</a:t>
            </a:r>
          </a:p>
          <a:p>
            <a:endParaRPr lang="en-US" dirty="0"/>
          </a:p>
          <a:p>
            <a:r>
              <a:rPr lang="en-US" dirty="0"/>
              <a:t>SQL&gt; SELECT </a:t>
            </a:r>
            <a:r>
              <a:rPr lang="en-US" dirty="0" err="1"/>
              <a:t>salesman_no,fname</a:t>
            </a:r>
            <a:endParaRPr lang="en-US" dirty="0"/>
          </a:p>
          <a:p>
            <a:r>
              <a:rPr lang="en-US" dirty="0"/>
              <a:t>  2  from salesman_master1</a:t>
            </a:r>
            <a:endParaRPr lang="en-US"/>
          </a:p>
          <a:p>
            <a:r>
              <a:rPr lang="en-US" dirty="0"/>
              <a:t>  3  where city='MUMBAI'</a:t>
            </a:r>
          </a:p>
          <a:p>
            <a:r>
              <a:rPr lang="en-US" dirty="0"/>
              <a:t>  4  UNION</a:t>
            </a:r>
          </a:p>
          <a:p>
            <a:r>
              <a:rPr lang="en-US" dirty="0"/>
              <a:t>  5  SELECT </a:t>
            </a:r>
            <a:r>
              <a:rPr lang="en-US" dirty="0" err="1"/>
              <a:t>client_no,fname</a:t>
            </a:r>
            <a:endParaRPr lang="en-US" dirty="0"/>
          </a:p>
          <a:p>
            <a:r>
              <a:rPr lang="en-US" dirty="0"/>
              <a:t>  6  from client_master1</a:t>
            </a:r>
          </a:p>
          <a:p>
            <a:r>
              <a:rPr lang="en-US" dirty="0"/>
              <a:t>  7  where city='MUMBAI';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SALESMAN_NO          FNAME</a:t>
            </a:r>
          </a:p>
          <a:p>
            <a:r>
              <a:rPr lang="en-US" dirty="0"/>
              <a:t>-------------------- ------------------------------</a:t>
            </a:r>
          </a:p>
          <a:p>
            <a:r>
              <a:rPr lang="en-US" dirty="0"/>
              <a:t>C0001                ASHOK MEHRA</a:t>
            </a:r>
          </a:p>
          <a:p>
            <a:r>
              <a:rPr lang="en-US" dirty="0"/>
              <a:t>C0003                AJAY MEHETA</a:t>
            </a:r>
          </a:p>
          <a:p>
            <a:r>
              <a:rPr lang="en-US" dirty="0"/>
              <a:t>C0005                NALINI DEEWAN;</a:t>
            </a:r>
          </a:p>
          <a:p>
            <a:r>
              <a:rPr lang="en-US" dirty="0"/>
              <a:t>S0001                MANISH PATEL</a:t>
            </a:r>
          </a:p>
          <a:p>
            <a:r>
              <a:rPr lang="en-US" dirty="0"/>
              <a:t>S0003                NITESH KHANNA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57200"/>
            <a:ext cx="8382000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multiple SELECT queries are joined using UNION operator, oracle displays the combined result from all the compounded select queries, removing all duplicate and in sorted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Same the number of columns must be selected by all participating select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 name used in the display are taken from the first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types of the column list must be compatible.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Union and Intersect operators are commutative, i.e. the order of queries is not important, It doesn’t change the final result.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47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F29FC23D62A8478C800C94D4E929C7" ma:contentTypeVersion="0" ma:contentTypeDescription="Create a new document." ma:contentTypeScope="" ma:versionID="15dfa381dba2a10ec55e8ccef67d92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315E27-0836-4AA6-B6F3-A24F308122DB}"/>
</file>

<file path=customXml/itemProps2.xml><?xml version="1.0" encoding="utf-8"?>
<ds:datastoreItem xmlns:ds="http://schemas.openxmlformats.org/officeDocument/2006/customXml" ds:itemID="{99D6591F-8316-464C-A20E-F843A865B7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E3AFEF-4F01-4F28-8BE8-8B836195523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817</Words>
  <Application>Microsoft Office PowerPoint</Application>
  <PresentationFormat>On-screen Show (4:3)</PresentationFormat>
  <Paragraphs>288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SET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nmims100</dc:creator>
  <cp:lastModifiedBy>Pankaj Rathod</cp:lastModifiedBy>
  <cp:revision>73</cp:revision>
  <dcterms:created xsi:type="dcterms:W3CDTF">2017-03-04T05:52:51Z</dcterms:created>
  <dcterms:modified xsi:type="dcterms:W3CDTF">2021-09-17T07:44:56Z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0x01010074F29FC23D62A8478C800C94D4E929C7</vt:lpwstr>
  </property>
</Properties>
</file>