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81" r:id="rId23"/>
    <p:sldId id="282" r:id="rId24"/>
    <p:sldId id="283" r:id="rId25"/>
    <p:sldId id="284" r:id="rId26"/>
    <p:sldId id="285" r:id="rId27"/>
    <p:sldId id="277" r:id="rId28"/>
    <p:sldId id="278" r:id="rId29"/>
    <p:sldId id="279" r:id="rId30"/>
    <p:sldId id="280"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751D98-D2D3-43DF-8B88-CBD4D529F873}"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75138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51D98-D2D3-43DF-8B88-CBD4D529F873}"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2198484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51D98-D2D3-43DF-8B88-CBD4D529F873}"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2167069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751D98-D2D3-43DF-8B88-CBD4D529F873}"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19823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751D98-D2D3-43DF-8B88-CBD4D529F873}" type="datetimeFigureOut">
              <a:rPr lang="en-US" smtClean="0"/>
              <a:t>2/18/2021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68474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751D98-D2D3-43DF-8B88-CBD4D529F873}"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27759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751D98-D2D3-43DF-8B88-CBD4D529F873}" type="datetimeFigureOut">
              <a:rPr lang="en-US" smtClean="0"/>
              <a:t>2/18/2021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2201407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751D98-D2D3-43DF-8B88-CBD4D529F873}" type="datetimeFigureOut">
              <a:rPr lang="en-US" smtClean="0"/>
              <a:t>2/18/2021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52561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51D98-D2D3-43DF-8B88-CBD4D529F873}" type="datetimeFigureOut">
              <a:rPr lang="en-US" smtClean="0"/>
              <a:t>2/18/2021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21851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51D98-D2D3-43DF-8B88-CBD4D529F873}"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1787163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751D98-D2D3-43DF-8B88-CBD4D529F873}" type="datetimeFigureOut">
              <a:rPr lang="en-US" smtClean="0"/>
              <a:t>2/18/2021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915D9-917C-4EF2-833E-F3D1D12FD65A}" type="slidenum">
              <a:rPr lang="en-US" smtClean="0"/>
              <a:t>‹#›</a:t>
            </a:fld>
            <a:endParaRPr lang="en-US"/>
          </a:p>
        </p:txBody>
      </p:sp>
    </p:spTree>
    <p:extLst>
      <p:ext uri="{BB962C8B-B14F-4D97-AF65-F5344CB8AC3E}">
        <p14:creationId xmlns:p14="http://schemas.microsoft.com/office/powerpoint/2010/main" val="387540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751D98-D2D3-43DF-8B88-CBD4D529F873}" type="datetimeFigureOut">
              <a:rPr lang="en-US" smtClean="0"/>
              <a:t>2/18/2021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915D9-917C-4EF2-833E-F3D1D12FD65A}" type="slidenum">
              <a:rPr lang="en-US" smtClean="0"/>
              <a:t>‹#›</a:t>
            </a:fld>
            <a:endParaRPr lang="en-US"/>
          </a:p>
        </p:txBody>
      </p:sp>
    </p:spTree>
    <p:extLst>
      <p:ext uri="{BB962C8B-B14F-4D97-AF65-F5344CB8AC3E}">
        <p14:creationId xmlns:p14="http://schemas.microsoft.com/office/powerpoint/2010/main" val="2174373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Form in HTML</a:t>
            </a:r>
            <a:endParaRPr lang="en-US" dirty="0"/>
          </a:p>
        </p:txBody>
      </p:sp>
      <p:sp>
        <p:nvSpPr>
          <p:cNvPr id="3" name="Subtitle 2"/>
          <p:cNvSpPr>
            <a:spLocks noGrp="1"/>
          </p:cNvSpPr>
          <p:nvPr>
            <p:ph type="subTitle" idx="1"/>
          </p:nvPr>
        </p:nvSpPr>
        <p:spPr/>
        <p:txBody>
          <a:bodyPr/>
          <a:lstStyle/>
          <a:p>
            <a:r>
              <a:rPr lang="en-IN" dirty="0" smtClean="0"/>
              <a:t>Unit 5</a:t>
            </a:r>
          </a:p>
          <a:p>
            <a:endParaRPr lang="en-US" dirty="0"/>
          </a:p>
        </p:txBody>
      </p:sp>
    </p:spTree>
    <p:extLst>
      <p:ext uri="{BB962C8B-B14F-4D97-AF65-F5344CB8AC3E}">
        <p14:creationId xmlns:p14="http://schemas.microsoft.com/office/powerpoint/2010/main" val="561303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48000414"/>
              </p:ext>
            </p:extLst>
          </p:nvPr>
        </p:nvGraphicFramePr>
        <p:xfrm>
          <a:off x="393108" y="961607"/>
          <a:ext cx="11391542" cy="3444240"/>
        </p:xfrm>
        <a:graphic>
          <a:graphicData uri="http://schemas.openxmlformats.org/drawingml/2006/table">
            <a:tbl>
              <a:tblPr/>
              <a:tblGrid>
                <a:gridCol w="1809276"/>
                <a:gridCol w="9582266"/>
              </a:tblGrid>
              <a:tr h="422835">
                <a:tc>
                  <a:txBody>
                    <a:bodyPr/>
                    <a:lstStyle/>
                    <a:p>
                      <a:pPr fontAlgn="t"/>
                      <a:r>
                        <a:rPr lang="en-US" dirty="0" err="1">
                          <a:effectLst/>
                        </a:rPr>
                        <a:t>Sr.No</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dirty="0">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966480">
                <a:tc>
                  <a:txBody>
                    <a:bodyPr/>
                    <a:lstStyle/>
                    <a:p>
                      <a:pPr fontAlgn="t"/>
                      <a:r>
                        <a:rPr lang="en-US" sz="2400"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rPr>
                        <a:t>name</a:t>
                      </a:r>
                      <a:endParaRPr lang="en-US" sz="2400" dirty="0">
                        <a:solidFill>
                          <a:srgbClr val="000000"/>
                        </a:solidFill>
                        <a:effectLst/>
                      </a:endParaRPr>
                    </a:p>
                    <a:p>
                      <a:pPr algn="just" fontAlgn="t"/>
                      <a:r>
                        <a:rPr lang="en-US" sz="2400" dirty="0">
                          <a:solidFill>
                            <a:srgbClr val="000000"/>
                          </a:solidFill>
                          <a:effectLst/>
                        </a:rPr>
                        <a:t>Used to give a name to the control which is sent to the server to be recognized and get the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4658">
                <a:tc>
                  <a:txBody>
                    <a:bodyPr/>
                    <a:lstStyle/>
                    <a:p>
                      <a:pPr fontAlgn="t"/>
                      <a:r>
                        <a:rPr lang="en-US" sz="240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rPr>
                        <a:t>rows</a:t>
                      </a:r>
                      <a:endParaRPr lang="en-US" sz="2400" dirty="0">
                        <a:solidFill>
                          <a:srgbClr val="000000"/>
                        </a:solidFill>
                        <a:effectLst/>
                      </a:endParaRPr>
                    </a:p>
                    <a:p>
                      <a:pPr algn="just" fontAlgn="t"/>
                      <a:r>
                        <a:rPr lang="en-US" sz="2400" dirty="0">
                          <a:solidFill>
                            <a:srgbClr val="000000"/>
                          </a:solidFill>
                          <a:effectLst/>
                        </a:rPr>
                        <a:t>Indicates the number of rows of text area box.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94658">
                <a:tc>
                  <a:txBody>
                    <a:bodyPr/>
                    <a:lstStyle/>
                    <a:p>
                      <a:pPr fontAlgn="t"/>
                      <a:r>
                        <a:rPr lang="en-US" sz="240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rPr>
                        <a:t>cols</a:t>
                      </a:r>
                      <a:endParaRPr lang="en-US" sz="2400" dirty="0">
                        <a:solidFill>
                          <a:srgbClr val="000000"/>
                        </a:solidFill>
                        <a:effectLst/>
                      </a:endParaRPr>
                    </a:p>
                    <a:p>
                      <a:pPr algn="just" fontAlgn="t"/>
                      <a:r>
                        <a:rPr lang="en-US" sz="2400" dirty="0">
                          <a:solidFill>
                            <a:srgbClr val="000000"/>
                          </a:solidFill>
                          <a:effectLst/>
                        </a:rPr>
                        <a:t>Indicates the number of columns of text area box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Rectangle 3"/>
          <p:cNvSpPr/>
          <p:nvPr/>
        </p:nvSpPr>
        <p:spPr>
          <a:xfrm>
            <a:off x="944354" y="314098"/>
            <a:ext cx="1492716" cy="369332"/>
          </a:xfrm>
          <a:prstGeom prst="rect">
            <a:avLst/>
          </a:prstGeom>
        </p:spPr>
        <p:txBody>
          <a:bodyPr wrap="none">
            <a:spAutoFit/>
          </a:bodyPr>
          <a:lstStyle/>
          <a:p>
            <a:r>
              <a:rPr lang="en-US" b="1" u="sng" dirty="0">
                <a:solidFill>
                  <a:srgbClr val="000000"/>
                </a:solidFill>
                <a:latin typeface="Verdana" panose="020B0604030504040204" pitchFamily="34" charset="0"/>
              </a:rPr>
              <a:t>Attributes</a:t>
            </a:r>
          </a:p>
        </p:txBody>
      </p:sp>
    </p:spTree>
    <p:extLst>
      <p:ext uri="{BB962C8B-B14F-4D97-AF65-F5344CB8AC3E}">
        <p14:creationId xmlns:p14="http://schemas.microsoft.com/office/powerpoint/2010/main" val="422141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582" y="168625"/>
            <a:ext cx="2449710" cy="369332"/>
          </a:xfrm>
          <a:prstGeom prst="rect">
            <a:avLst/>
          </a:prstGeom>
        </p:spPr>
        <p:txBody>
          <a:bodyPr wrap="none">
            <a:spAutoFit/>
          </a:bodyPr>
          <a:lstStyle/>
          <a:p>
            <a:r>
              <a:rPr lang="en-US" b="1" u="sng" dirty="0">
                <a:solidFill>
                  <a:srgbClr val="000000"/>
                </a:solidFill>
                <a:latin typeface="Verdana" panose="020B0604030504040204" pitchFamily="34" charset="0"/>
              </a:rPr>
              <a:t>Checkbox</a:t>
            </a:r>
            <a:r>
              <a:rPr lang="en-US" b="0" i="0" dirty="0" smtClean="0">
                <a:effectLst/>
                <a:latin typeface="Arial" panose="020B0604020202020204" pitchFamily="34" charset="0"/>
              </a:rPr>
              <a:t> </a:t>
            </a:r>
            <a:r>
              <a:rPr lang="en-US" b="1" u="sng" dirty="0">
                <a:solidFill>
                  <a:srgbClr val="000000"/>
                </a:solidFill>
                <a:latin typeface="Verdana" panose="020B0604030504040204" pitchFamily="34" charset="0"/>
              </a:rPr>
              <a:t>Control</a:t>
            </a:r>
          </a:p>
        </p:txBody>
      </p:sp>
      <p:sp>
        <p:nvSpPr>
          <p:cNvPr id="3" name="Rectangle 2"/>
          <p:cNvSpPr/>
          <p:nvPr/>
        </p:nvSpPr>
        <p:spPr>
          <a:xfrm>
            <a:off x="325582" y="571500"/>
            <a:ext cx="11135590" cy="646331"/>
          </a:xfrm>
          <a:prstGeom prst="rect">
            <a:avLst/>
          </a:prstGeom>
        </p:spPr>
        <p:txBody>
          <a:bodyPr wrap="square">
            <a:spAutoFit/>
          </a:bodyPr>
          <a:lstStyle/>
          <a:p>
            <a:r>
              <a:rPr lang="en-US" dirty="0">
                <a:solidFill>
                  <a:srgbClr val="000000"/>
                </a:solidFill>
                <a:latin typeface="Verdana" panose="020B0604030504040204" pitchFamily="34" charset="0"/>
              </a:rPr>
              <a:t>Checkboxes are used when more than one option is required to be selected. They are also created using HTML &lt;input&gt; tag but type attribute is set to checkbox..</a:t>
            </a:r>
          </a:p>
        </p:txBody>
      </p:sp>
      <p:sp>
        <p:nvSpPr>
          <p:cNvPr id="6" name="Rectangle 5"/>
          <p:cNvSpPr/>
          <p:nvPr/>
        </p:nvSpPr>
        <p:spPr>
          <a:xfrm>
            <a:off x="666734" y="1344539"/>
            <a:ext cx="6096000" cy="4801314"/>
          </a:xfrm>
          <a:prstGeom prst="rect">
            <a:avLst/>
          </a:prstGeom>
        </p:spPr>
        <p:txBody>
          <a:bodyPr>
            <a:spAutoFit/>
          </a:bodyPr>
          <a:lstStyle/>
          <a:p>
            <a:r>
              <a:rPr lang="en-US" dirty="0">
                <a:solidFill>
                  <a:srgbClr val="000000"/>
                </a:solidFill>
                <a:latin typeface="Verdana" panose="020B0604030504040204" pitchFamily="34" charset="0"/>
              </a:rPr>
              <a:t>&lt;!DOCTYPE html&gt;</a:t>
            </a:r>
          </a:p>
          <a:p>
            <a:r>
              <a:rPr lang="en-US" dirty="0">
                <a:solidFill>
                  <a:srgbClr val="000000"/>
                </a:solidFill>
                <a:latin typeface="Verdana" panose="020B0604030504040204" pitchFamily="34" charset="0"/>
              </a:rPr>
              <a:t>&lt;html&gt;</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&lt;head&gt;</a:t>
            </a:r>
          </a:p>
          <a:p>
            <a:r>
              <a:rPr lang="en-US" dirty="0">
                <a:solidFill>
                  <a:srgbClr val="000000"/>
                </a:solidFill>
                <a:latin typeface="Verdana" panose="020B0604030504040204" pitchFamily="34" charset="0"/>
              </a:rPr>
              <a:t>      &lt;title&gt;Checkbox Control&lt;/title&gt;</a:t>
            </a:r>
          </a:p>
          <a:p>
            <a:r>
              <a:rPr lang="en-US" dirty="0">
                <a:solidFill>
                  <a:srgbClr val="000000"/>
                </a:solidFill>
                <a:latin typeface="Verdana" panose="020B0604030504040204" pitchFamily="34" charset="0"/>
              </a:rPr>
              <a:t>   &lt;/head&gt;</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&lt;body&gt;</a:t>
            </a:r>
          </a:p>
          <a:p>
            <a:r>
              <a:rPr lang="en-US" dirty="0">
                <a:solidFill>
                  <a:srgbClr val="000000"/>
                </a:solidFill>
                <a:latin typeface="Verdana" panose="020B0604030504040204" pitchFamily="34" charset="0"/>
              </a:rPr>
              <a:t>      &lt;form&gt;</a:t>
            </a:r>
          </a:p>
          <a:p>
            <a:r>
              <a:rPr lang="en-US" dirty="0">
                <a:solidFill>
                  <a:srgbClr val="000000"/>
                </a:solidFill>
                <a:latin typeface="Verdana" panose="020B0604030504040204" pitchFamily="34" charset="0"/>
              </a:rPr>
              <a:t>         &lt;input type = "checkbox" name = "</a:t>
            </a:r>
            <a:r>
              <a:rPr lang="en-US" dirty="0" err="1">
                <a:solidFill>
                  <a:srgbClr val="000000"/>
                </a:solidFill>
                <a:latin typeface="Verdana" panose="020B0604030504040204" pitchFamily="34" charset="0"/>
              </a:rPr>
              <a:t>maths</a:t>
            </a:r>
            <a:r>
              <a:rPr lang="en-US" dirty="0">
                <a:solidFill>
                  <a:srgbClr val="000000"/>
                </a:solidFill>
                <a:latin typeface="Verdana" panose="020B0604030504040204" pitchFamily="34" charset="0"/>
              </a:rPr>
              <a:t>" value = "on"&gt; </a:t>
            </a:r>
            <a:r>
              <a:rPr lang="en-US" dirty="0" err="1">
                <a:solidFill>
                  <a:srgbClr val="000000"/>
                </a:solidFill>
                <a:latin typeface="Verdana" panose="020B0604030504040204" pitchFamily="34" charset="0"/>
              </a:rPr>
              <a:t>Maths</a:t>
            </a:r>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&lt;input type = "checkbox" name = "physics" value = "on"&gt; Physics</a:t>
            </a:r>
          </a:p>
          <a:p>
            <a:r>
              <a:rPr lang="en-US" dirty="0">
                <a:solidFill>
                  <a:srgbClr val="000000"/>
                </a:solidFill>
                <a:latin typeface="Verdana" panose="020B0604030504040204" pitchFamily="34" charset="0"/>
              </a:rPr>
              <a:t>      &lt;/form&gt;</a:t>
            </a:r>
          </a:p>
          <a:p>
            <a:r>
              <a:rPr lang="en-US" dirty="0">
                <a:solidFill>
                  <a:srgbClr val="000000"/>
                </a:solidFill>
                <a:latin typeface="Verdana" panose="020B0604030504040204" pitchFamily="34" charset="0"/>
              </a:rPr>
              <a:t>   &lt;/body&gt;</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&lt;/html&gt;</a:t>
            </a:r>
          </a:p>
        </p:txBody>
      </p:sp>
      <p:pic>
        <p:nvPicPr>
          <p:cNvPr id="7" name="Picture 6"/>
          <p:cNvPicPr>
            <a:picLocks noChangeAspect="1"/>
          </p:cNvPicPr>
          <p:nvPr/>
        </p:nvPicPr>
        <p:blipFill>
          <a:blip r:embed="rId2"/>
          <a:stretch>
            <a:fillRect/>
          </a:stretch>
        </p:blipFill>
        <p:spPr>
          <a:xfrm>
            <a:off x="7207394" y="2496416"/>
            <a:ext cx="3305175" cy="971550"/>
          </a:xfrm>
          <a:prstGeom prst="rect">
            <a:avLst/>
          </a:prstGeom>
        </p:spPr>
      </p:pic>
    </p:spTree>
    <p:extLst>
      <p:ext uri="{BB962C8B-B14F-4D97-AF65-F5344CB8AC3E}">
        <p14:creationId xmlns:p14="http://schemas.microsoft.com/office/powerpoint/2010/main" val="256770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4010" y="354078"/>
            <a:ext cx="9486899" cy="6098676"/>
          </a:xfrm>
          <a:prstGeom prst="rect">
            <a:avLst/>
          </a:prstGeom>
        </p:spPr>
      </p:pic>
    </p:spTree>
    <p:extLst>
      <p:ext uri="{BB962C8B-B14F-4D97-AF65-F5344CB8AC3E}">
        <p14:creationId xmlns:p14="http://schemas.microsoft.com/office/powerpoint/2010/main" val="136215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59773"/>
            <a:ext cx="11201400" cy="1200329"/>
          </a:xfrm>
          <a:prstGeom prst="rect">
            <a:avLst/>
          </a:prstGeom>
        </p:spPr>
        <p:txBody>
          <a:bodyPr wrap="square">
            <a:spAutoFit/>
          </a:bodyPr>
          <a:lstStyle/>
          <a:p>
            <a:r>
              <a:rPr lang="en-US" b="1" u="sng" dirty="0">
                <a:solidFill>
                  <a:srgbClr val="000000"/>
                </a:solidFill>
                <a:latin typeface="Verdana" panose="020B0604030504040204" pitchFamily="34" charset="0"/>
              </a:rPr>
              <a:t>Radio Button Control</a:t>
            </a:r>
          </a:p>
          <a:p>
            <a:endParaRPr lang="en-US" b="0" i="0" dirty="0" smtClean="0">
              <a:effectLst/>
              <a:latin typeface="Arial" panose="020B0604020202020204" pitchFamily="34" charset="0"/>
            </a:endParaRPr>
          </a:p>
          <a:p>
            <a:pPr algn="just"/>
            <a:r>
              <a:rPr lang="en-US" dirty="0">
                <a:solidFill>
                  <a:srgbClr val="000000"/>
                </a:solidFill>
                <a:latin typeface="Verdana" panose="020B0604030504040204" pitchFamily="34" charset="0"/>
              </a:rPr>
              <a:t>Radio buttons are used when out of many options, just one option is required to be selected. They are also created using HTML &lt;input&gt; tag but type attribute is set to radio.</a:t>
            </a:r>
          </a:p>
        </p:txBody>
      </p:sp>
      <p:sp>
        <p:nvSpPr>
          <p:cNvPr id="3" name="Rectangle 2"/>
          <p:cNvSpPr/>
          <p:nvPr/>
        </p:nvSpPr>
        <p:spPr>
          <a:xfrm>
            <a:off x="452927" y="1460102"/>
            <a:ext cx="9964396" cy="4524315"/>
          </a:xfrm>
          <a:prstGeom prst="rect">
            <a:avLst/>
          </a:prstGeom>
        </p:spPr>
        <p:txBody>
          <a:bodyPr wrap="square">
            <a:spAutoFit/>
          </a:bodyPr>
          <a:lstStyle/>
          <a:p>
            <a:pPr algn="just"/>
            <a:endParaRPr lang="en-US" dirty="0" smtClean="0">
              <a:solidFill>
                <a:srgbClr val="000000"/>
              </a:solidFill>
              <a:latin typeface="Verdana" panose="020B0604030504040204" pitchFamily="34" charset="0"/>
            </a:endParaRPr>
          </a:p>
          <a:p>
            <a:pPr algn="just"/>
            <a:r>
              <a:rPr lang="en-US" dirty="0" smtClean="0">
                <a:solidFill>
                  <a:srgbClr val="000000"/>
                </a:solidFill>
                <a:latin typeface="Verdana" panose="020B0604030504040204" pitchFamily="34" charset="0"/>
              </a:rPr>
              <a:t>&lt;!</a:t>
            </a:r>
            <a:r>
              <a:rPr lang="en-US" dirty="0">
                <a:solidFill>
                  <a:srgbClr val="000000"/>
                </a:solidFill>
                <a:latin typeface="Verdana" panose="020B0604030504040204" pitchFamily="34" charset="0"/>
              </a:rPr>
              <a:t>DOCTYPE html&gt;</a:t>
            </a:r>
          </a:p>
          <a:p>
            <a:pPr algn="just"/>
            <a:r>
              <a:rPr lang="en-US" dirty="0">
                <a:solidFill>
                  <a:srgbClr val="000000"/>
                </a:solidFill>
                <a:latin typeface="Verdana" panose="020B0604030504040204" pitchFamily="34" charset="0"/>
              </a:rPr>
              <a:t>&lt;html&gt;</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   &lt;head&gt;</a:t>
            </a:r>
          </a:p>
          <a:p>
            <a:pPr algn="just"/>
            <a:r>
              <a:rPr lang="en-US" dirty="0">
                <a:solidFill>
                  <a:srgbClr val="000000"/>
                </a:solidFill>
                <a:latin typeface="Verdana" panose="020B0604030504040204" pitchFamily="34" charset="0"/>
              </a:rPr>
              <a:t>      &lt;title&gt;Radio Box Control&lt;/title&gt;</a:t>
            </a:r>
          </a:p>
          <a:p>
            <a:pPr algn="just"/>
            <a:r>
              <a:rPr lang="en-US" dirty="0">
                <a:solidFill>
                  <a:srgbClr val="000000"/>
                </a:solidFill>
                <a:latin typeface="Verdana" panose="020B0604030504040204" pitchFamily="34" charset="0"/>
              </a:rPr>
              <a:t>   &lt;/head&gt;</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   &lt;body&gt;</a:t>
            </a:r>
          </a:p>
          <a:p>
            <a:pPr algn="just"/>
            <a:r>
              <a:rPr lang="en-US" dirty="0">
                <a:solidFill>
                  <a:srgbClr val="000000"/>
                </a:solidFill>
                <a:latin typeface="Verdana" panose="020B0604030504040204" pitchFamily="34" charset="0"/>
              </a:rPr>
              <a:t>      &lt;form&gt;</a:t>
            </a:r>
          </a:p>
          <a:p>
            <a:pPr algn="just"/>
            <a:r>
              <a:rPr lang="en-US" dirty="0">
                <a:solidFill>
                  <a:srgbClr val="000000"/>
                </a:solidFill>
                <a:latin typeface="Verdana" panose="020B0604030504040204" pitchFamily="34" charset="0"/>
              </a:rPr>
              <a:t>         &lt;input type = "radio" name = "subject" value = "</a:t>
            </a:r>
            <a:r>
              <a:rPr lang="en-US" dirty="0" err="1">
                <a:solidFill>
                  <a:srgbClr val="000000"/>
                </a:solidFill>
                <a:latin typeface="Verdana" panose="020B0604030504040204" pitchFamily="34" charset="0"/>
              </a:rPr>
              <a:t>maths</a:t>
            </a:r>
            <a:r>
              <a:rPr lang="en-US" dirty="0">
                <a:solidFill>
                  <a:srgbClr val="000000"/>
                </a:solidFill>
                <a:latin typeface="Verdana" panose="020B0604030504040204" pitchFamily="34" charset="0"/>
              </a:rPr>
              <a:t>"&gt; </a:t>
            </a:r>
            <a:r>
              <a:rPr lang="en-US" dirty="0" err="1">
                <a:solidFill>
                  <a:srgbClr val="000000"/>
                </a:solidFill>
                <a:latin typeface="Verdana" panose="020B0604030504040204" pitchFamily="34" charset="0"/>
              </a:rPr>
              <a:t>Maths</a:t>
            </a:r>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         &lt;input type = "radio" name = "subject" value = "physics"&gt; Physics</a:t>
            </a:r>
          </a:p>
          <a:p>
            <a:pPr algn="just"/>
            <a:r>
              <a:rPr lang="en-US" dirty="0">
                <a:solidFill>
                  <a:srgbClr val="000000"/>
                </a:solidFill>
                <a:latin typeface="Verdana" panose="020B0604030504040204" pitchFamily="34" charset="0"/>
              </a:rPr>
              <a:t>      &lt;/form&gt;</a:t>
            </a:r>
          </a:p>
          <a:p>
            <a:pPr algn="just"/>
            <a:r>
              <a:rPr lang="en-US" dirty="0">
                <a:solidFill>
                  <a:srgbClr val="000000"/>
                </a:solidFill>
                <a:latin typeface="Verdana" panose="020B0604030504040204" pitchFamily="34" charset="0"/>
              </a:rPr>
              <a:t>   &lt;/body&gt;</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&lt;/html&gt;</a:t>
            </a:r>
          </a:p>
        </p:txBody>
      </p:sp>
      <p:pic>
        <p:nvPicPr>
          <p:cNvPr id="4" name="Picture 3"/>
          <p:cNvPicPr>
            <a:picLocks noChangeAspect="1"/>
          </p:cNvPicPr>
          <p:nvPr/>
        </p:nvPicPr>
        <p:blipFill>
          <a:blip r:embed="rId2"/>
          <a:stretch>
            <a:fillRect/>
          </a:stretch>
        </p:blipFill>
        <p:spPr>
          <a:xfrm>
            <a:off x="7692736" y="2412855"/>
            <a:ext cx="3581400" cy="1076325"/>
          </a:xfrm>
          <a:prstGeom prst="rect">
            <a:avLst/>
          </a:prstGeom>
        </p:spPr>
      </p:pic>
    </p:spTree>
    <p:extLst>
      <p:ext uri="{BB962C8B-B14F-4D97-AF65-F5344CB8AC3E}">
        <p14:creationId xmlns:p14="http://schemas.microsoft.com/office/powerpoint/2010/main" val="238896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099" y="196517"/>
            <a:ext cx="11405755" cy="1754326"/>
          </a:xfrm>
          <a:prstGeom prst="rect">
            <a:avLst/>
          </a:prstGeom>
        </p:spPr>
        <p:txBody>
          <a:bodyPr wrap="square">
            <a:spAutoFit/>
          </a:bodyPr>
          <a:lstStyle/>
          <a:p>
            <a:r>
              <a:rPr lang="en-US" b="1" u="sng" dirty="0">
                <a:solidFill>
                  <a:srgbClr val="000000"/>
                </a:solidFill>
                <a:latin typeface="Verdana" panose="020B0604030504040204" pitchFamily="34" charset="0"/>
              </a:rPr>
              <a:t>Select Box </a:t>
            </a:r>
            <a:r>
              <a:rPr lang="en-US" b="1" u="sng" dirty="0" smtClean="0">
                <a:solidFill>
                  <a:srgbClr val="000000"/>
                </a:solidFill>
                <a:latin typeface="Verdana" panose="020B0604030504040204" pitchFamily="34" charset="0"/>
              </a:rPr>
              <a:t>Control:</a:t>
            </a:r>
          </a:p>
          <a:p>
            <a:endParaRPr lang="en-US" b="1" u="sng"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A select box, also called drop down box which provides option to list down various options in the form of drop down list, from where a user can select one or more options.</a:t>
            </a:r>
          </a:p>
          <a:p>
            <a:pPr algn="just"/>
            <a:endParaRPr lang="en-US" dirty="0">
              <a:solidFill>
                <a:srgbClr val="000000"/>
              </a:solidFill>
              <a:latin typeface="Verdana" panose="020B0604030504040204" pitchFamily="34" charset="0"/>
            </a:endParaRPr>
          </a:p>
          <a:p>
            <a:pPr algn="just"/>
            <a:endParaRPr lang="en-US" b="0" i="0" dirty="0">
              <a:solidFill>
                <a:srgbClr val="000000"/>
              </a:solidFill>
              <a:effectLst/>
              <a:latin typeface="Arial" panose="020B0604020202020204" pitchFamily="34" charset="0"/>
            </a:endParaRPr>
          </a:p>
        </p:txBody>
      </p:sp>
      <p:sp>
        <p:nvSpPr>
          <p:cNvPr id="4" name="Rectangle 3"/>
          <p:cNvSpPr/>
          <p:nvPr/>
        </p:nvSpPr>
        <p:spPr>
          <a:xfrm>
            <a:off x="563504" y="1711230"/>
            <a:ext cx="8606132" cy="4801314"/>
          </a:xfrm>
          <a:prstGeom prst="rect">
            <a:avLst/>
          </a:prstGeom>
        </p:spPr>
        <p:txBody>
          <a:bodyPr wrap="square">
            <a:spAutoFit/>
          </a:bodyPr>
          <a:lstStyle/>
          <a:p>
            <a:pPr algn="just"/>
            <a:r>
              <a:rPr lang="en-US" dirty="0">
                <a:solidFill>
                  <a:srgbClr val="000000"/>
                </a:solidFill>
                <a:latin typeface="Verdana" panose="020B0604030504040204" pitchFamily="34" charset="0"/>
              </a:rPr>
              <a:t>&lt;!DOCTYPE html&gt;</a:t>
            </a:r>
          </a:p>
          <a:p>
            <a:pPr algn="just"/>
            <a:r>
              <a:rPr lang="en-US" dirty="0">
                <a:solidFill>
                  <a:srgbClr val="000000"/>
                </a:solidFill>
                <a:latin typeface="Verdana" panose="020B0604030504040204" pitchFamily="34" charset="0"/>
              </a:rPr>
              <a:t>&lt;html&gt;</a:t>
            </a:r>
          </a:p>
          <a:p>
            <a:pPr algn="just"/>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   &lt;head&gt;</a:t>
            </a:r>
          </a:p>
          <a:p>
            <a:pPr algn="just"/>
            <a:r>
              <a:rPr lang="en-US" dirty="0">
                <a:solidFill>
                  <a:srgbClr val="000000"/>
                </a:solidFill>
                <a:latin typeface="Verdana" panose="020B0604030504040204" pitchFamily="34" charset="0"/>
              </a:rPr>
              <a:t>      &lt;title&gt;Select Box Control&lt;/title&gt;</a:t>
            </a:r>
          </a:p>
          <a:p>
            <a:pPr algn="just"/>
            <a:r>
              <a:rPr lang="en-US" dirty="0">
                <a:solidFill>
                  <a:srgbClr val="000000"/>
                </a:solidFill>
                <a:latin typeface="Verdana" panose="020B0604030504040204" pitchFamily="34" charset="0"/>
              </a:rPr>
              <a:t>   &lt;/head&gt;</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&lt;body&gt;</a:t>
            </a:r>
          </a:p>
          <a:p>
            <a:pPr algn="just"/>
            <a:r>
              <a:rPr lang="en-US" dirty="0">
                <a:solidFill>
                  <a:srgbClr val="000000"/>
                </a:solidFill>
                <a:latin typeface="Verdana" panose="020B0604030504040204" pitchFamily="34" charset="0"/>
              </a:rPr>
              <a:t>      &lt;form&gt;</a:t>
            </a:r>
          </a:p>
          <a:p>
            <a:pPr algn="just"/>
            <a:r>
              <a:rPr lang="en-US" dirty="0">
                <a:solidFill>
                  <a:srgbClr val="000000"/>
                </a:solidFill>
                <a:latin typeface="Verdana" panose="020B0604030504040204" pitchFamily="34" charset="0"/>
              </a:rPr>
              <a:t>         &lt;select name = "dropdown"&gt;</a:t>
            </a:r>
          </a:p>
          <a:p>
            <a:pPr algn="just"/>
            <a:r>
              <a:rPr lang="en-US" dirty="0">
                <a:solidFill>
                  <a:srgbClr val="000000"/>
                </a:solidFill>
                <a:latin typeface="Verdana" panose="020B0604030504040204" pitchFamily="34" charset="0"/>
              </a:rPr>
              <a:t>            &lt;option value = "</a:t>
            </a:r>
            <a:r>
              <a:rPr lang="en-US" dirty="0" err="1">
                <a:solidFill>
                  <a:srgbClr val="000000"/>
                </a:solidFill>
                <a:latin typeface="Verdana" panose="020B0604030504040204" pitchFamily="34" charset="0"/>
              </a:rPr>
              <a:t>Maths</a:t>
            </a:r>
            <a:r>
              <a:rPr lang="en-US" dirty="0">
                <a:solidFill>
                  <a:srgbClr val="000000"/>
                </a:solidFill>
                <a:latin typeface="Verdana" panose="020B0604030504040204" pitchFamily="34" charset="0"/>
              </a:rPr>
              <a:t>" selected&gt;</a:t>
            </a:r>
            <a:r>
              <a:rPr lang="en-US" dirty="0" err="1">
                <a:solidFill>
                  <a:srgbClr val="000000"/>
                </a:solidFill>
                <a:latin typeface="Verdana" panose="020B0604030504040204" pitchFamily="34" charset="0"/>
              </a:rPr>
              <a:t>Maths</a:t>
            </a:r>
            <a:r>
              <a:rPr lang="en-US" dirty="0">
                <a:solidFill>
                  <a:srgbClr val="000000"/>
                </a:solidFill>
                <a:latin typeface="Verdana" panose="020B0604030504040204" pitchFamily="34" charset="0"/>
              </a:rPr>
              <a:t>&lt;/option&gt;</a:t>
            </a:r>
          </a:p>
          <a:p>
            <a:pPr algn="just"/>
            <a:r>
              <a:rPr lang="en-US" dirty="0">
                <a:solidFill>
                  <a:srgbClr val="000000"/>
                </a:solidFill>
                <a:latin typeface="Verdana" panose="020B0604030504040204" pitchFamily="34" charset="0"/>
              </a:rPr>
              <a:t>            &lt;option value = "Physics"&gt;Physics&lt;/option&gt;</a:t>
            </a:r>
          </a:p>
          <a:p>
            <a:pPr algn="just"/>
            <a:r>
              <a:rPr lang="en-US" dirty="0">
                <a:solidFill>
                  <a:srgbClr val="000000"/>
                </a:solidFill>
                <a:latin typeface="Verdana" panose="020B0604030504040204" pitchFamily="34" charset="0"/>
              </a:rPr>
              <a:t>         &lt;/select&gt;</a:t>
            </a:r>
          </a:p>
          <a:p>
            <a:pPr algn="just"/>
            <a:r>
              <a:rPr lang="en-US" dirty="0">
                <a:solidFill>
                  <a:srgbClr val="000000"/>
                </a:solidFill>
                <a:latin typeface="Verdana" panose="020B0604030504040204" pitchFamily="34" charset="0"/>
              </a:rPr>
              <a:t>      &lt;/form&gt;</a:t>
            </a:r>
          </a:p>
          <a:p>
            <a:pPr algn="just"/>
            <a:r>
              <a:rPr lang="en-US" dirty="0">
                <a:solidFill>
                  <a:srgbClr val="000000"/>
                </a:solidFill>
                <a:latin typeface="Verdana" panose="020B0604030504040204" pitchFamily="34" charset="0"/>
              </a:rPr>
              <a:t>   &lt;/body&gt;</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&lt;/html&gt;</a:t>
            </a:r>
          </a:p>
        </p:txBody>
      </p:sp>
      <p:pic>
        <p:nvPicPr>
          <p:cNvPr id="5" name="Picture 4"/>
          <p:cNvPicPr>
            <a:picLocks noChangeAspect="1"/>
          </p:cNvPicPr>
          <p:nvPr/>
        </p:nvPicPr>
        <p:blipFill>
          <a:blip r:embed="rId2"/>
          <a:stretch>
            <a:fillRect/>
          </a:stretch>
        </p:blipFill>
        <p:spPr>
          <a:xfrm>
            <a:off x="8046893" y="2265651"/>
            <a:ext cx="3371850" cy="1038225"/>
          </a:xfrm>
          <a:prstGeom prst="rect">
            <a:avLst/>
          </a:prstGeom>
        </p:spPr>
      </p:pic>
    </p:spTree>
    <p:extLst>
      <p:ext uri="{BB962C8B-B14F-4D97-AF65-F5344CB8AC3E}">
        <p14:creationId xmlns:p14="http://schemas.microsoft.com/office/powerpoint/2010/main" val="3006116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39351733"/>
              </p:ext>
            </p:extLst>
          </p:nvPr>
        </p:nvGraphicFramePr>
        <p:xfrm>
          <a:off x="426028" y="1076419"/>
          <a:ext cx="11232572" cy="2529840"/>
        </p:xfrm>
        <a:graphic>
          <a:graphicData uri="http://schemas.openxmlformats.org/drawingml/2006/table">
            <a:tbl>
              <a:tblPr/>
              <a:tblGrid>
                <a:gridCol w="858864"/>
                <a:gridCol w="10373708"/>
              </a:tblGrid>
              <a:tr h="381047">
                <a:tc>
                  <a:txBody>
                    <a:bodyPr/>
                    <a:lstStyle/>
                    <a:p>
                      <a:pPr fontAlgn="t"/>
                      <a:r>
                        <a:rPr lang="en-US" dirty="0" err="1">
                          <a:effectLst/>
                        </a:rPr>
                        <a:t>Sr.No</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26005">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name</a:t>
                      </a:r>
                      <a:endParaRPr lang="en-US">
                        <a:solidFill>
                          <a:srgbClr val="000000"/>
                        </a:solidFill>
                        <a:effectLst/>
                      </a:endParaRPr>
                    </a:p>
                    <a:p>
                      <a:pPr algn="just" fontAlgn="t"/>
                      <a:r>
                        <a:rPr lang="en-US">
                          <a:solidFill>
                            <a:srgbClr val="000000"/>
                          </a:solidFill>
                          <a:effectLst/>
                        </a:rPr>
                        <a:t>Used to give a name to the control which is sent to the server to be recognized and get the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6005">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a:solidFill>
                            <a:srgbClr val="000000"/>
                          </a:solidFill>
                          <a:effectLst/>
                        </a:rPr>
                        <a:t>size</a:t>
                      </a:r>
                      <a:endParaRPr lang="en-US">
                        <a:solidFill>
                          <a:srgbClr val="000000"/>
                        </a:solidFill>
                        <a:effectLst/>
                      </a:endParaRPr>
                    </a:p>
                    <a:p>
                      <a:pPr algn="just" fontAlgn="t"/>
                      <a:r>
                        <a:rPr lang="en-US">
                          <a:solidFill>
                            <a:srgbClr val="000000"/>
                          </a:solidFill>
                          <a:effectLst/>
                        </a:rPr>
                        <a:t>This can be used to present a scrolling list box.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26005">
                <a:tc>
                  <a:txBody>
                    <a:bodyPr/>
                    <a:lstStyle/>
                    <a:p>
                      <a:pP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multiple</a:t>
                      </a:r>
                      <a:endParaRPr lang="en-US" dirty="0">
                        <a:solidFill>
                          <a:srgbClr val="000000"/>
                        </a:solidFill>
                        <a:effectLst/>
                      </a:endParaRPr>
                    </a:p>
                    <a:p>
                      <a:pPr algn="just" fontAlgn="t"/>
                      <a:r>
                        <a:rPr lang="en-US" dirty="0">
                          <a:solidFill>
                            <a:srgbClr val="000000"/>
                          </a:solidFill>
                          <a:effectLst/>
                        </a:rPr>
                        <a:t>If set to "multiple" then allows a user to select multiple items from the menu.</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426028" y="183867"/>
            <a:ext cx="1314421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en-US" sz="1700" b="1" i="0" u="sng" strike="noStrike" cap="none" normalizeH="0" baseline="0" dirty="0" smtClean="0">
                <a:ln>
                  <a:noFill/>
                </a:ln>
                <a:solidFill>
                  <a:schemeClr val="tx1"/>
                </a:solidFill>
                <a:effectLst/>
                <a:latin typeface="Arial" panose="020B0604020202020204" pitchFamily="34" charset="0"/>
                <a:cs typeface="Arial" panose="020B0604020202020204" pitchFamily="34" charset="0"/>
              </a:rPr>
              <a:t>Attributes</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Low"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Following is the list of important attributes of &lt;select&gt; tag −</a:t>
            </a:r>
            <a:endParaRPr kumimoji="0" lang="en-US"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3354731"/>
              </p:ext>
            </p:extLst>
          </p:nvPr>
        </p:nvGraphicFramePr>
        <p:xfrm>
          <a:off x="505690" y="4436918"/>
          <a:ext cx="11180620" cy="1963881"/>
        </p:xfrm>
        <a:graphic>
          <a:graphicData uri="http://schemas.openxmlformats.org/drawingml/2006/table">
            <a:tbl>
              <a:tblPr/>
              <a:tblGrid>
                <a:gridCol w="793174"/>
                <a:gridCol w="10387446"/>
              </a:tblGrid>
              <a:tr h="451981">
                <a:tc>
                  <a:txBody>
                    <a:bodyPr/>
                    <a:lstStyle/>
                    <a:p>
                      <a:pPr fontAlgn="t"/>
                      <a:r>
                        <a:rPr lang="en-US" dirty="0" err="1">
                          <a:effectLst/>
                        </a:rPr>
                        <a:t>Sr.No</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dirty="0">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84537">
                <a:tc>
                  <a:txBody>
                    <a:bodyPr/>
                    <a:lstStyle/>
                    <a:p>
                      <a:pP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value</a:t>
                      </a:r>
                      <a:endParaRPr lang="en-US" dirty="0">
                        <a:solidFill>
                          <a:srgbClr val="000000"/>
                        </a:solidFill>
                        <a:effectLst/>
                      </a:endParaRPr>
                    </a:p>
                    <a:p>
                      <a:pPr algn="just" fontAlgn="t"/>
                      <a:r>
                        <a:rPr lang="en-US" dirty="0">
                          <a:solidFill>
                            <a:srgbClr val="000000"/>
                          </a:solidFill>
                          <a:effectLst/>
                        </a:rPr>
                        <a:t>The value that will be used if an option in the select box </a:t>
                      </a:r>
                      <a:r>
                        <a:rPr lang="en-US" dirty="0" err="1">
                          <a:solidFill>
                            <a:srgbClr val="000000"/>
                          </a:solidFill>
                          <a:effectLst/>
                        </a:rPr>
                        <a:t>box</a:t>
                      </a:r>
                      <a:r>
                        <a:rPr lang="en-US" dirty="0">
                          <a:solidFill>
                            <a:srgbClr val="000000"/>
                          </a:solidFill>
                          <a:effectLst/>
                        </a:rPr>
                        <a:t> is selected.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27363">
                <a:tc>
                  <a:txBody>
                    <a:bodyPr/>
                    <a:lstStyle/>
                    <a:p>
                      <a:pP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b="1" dirty="0">
                          <a:solidFill>
                            <a:srgbClr val="000000"/>
                          </a:solidFill>
                          <a:effectLst/>
                        </a:rPr>
                        <a:t>selected</a:t>
                      </a:r>
                      <a:endParaRPr lang="en-US" dirty="0">
                        <a:solidFill>
                          <a:srgbClr val="000000"/>
                        </a:solidFill>
                        <a:effectLst/>
                      </a:endParaRPr>
                    </a:p>
                    <a:p>
                      <a:pPr algn="just" fontAlgn="t"/>
                      <a:r>
                        <a:rPr lang="en-US" dirty="0">
                          <a:solidFill>
                            <a:srgbClr val="000000"/>
                          </a:solidFill>
                          <a:effectLst/>
                        </a:rPr>
                        <a:t>Specifies that this option should be the initially selected value when the page loads.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Rectangle 2"/>
          <p:cNvSpPr>
            <a:spLocks noChangeArrowheads="1"/>
          </p:cNvSpPr>
          <p:nvPr/>
        </p:nvSpPr>
        <p:spPr bwMode="auto">
          <a:xfrm>
            <a:off x="426028" y="3809725"/>
            <a:ext cx="5987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lang="en-US" dirty="0">
                <a:solidFill>
                  <a:srgbClr val="000000"/>
                </a:solidFill>
                <a:latin typeface="Arial" panose="020B0604020202020204" pitchFamily="34" charset="0"/>
                <a:cs typeface="Arial" panose="020B0604020202020204" pitchFamily="34" charset="0"/>
              </a:rPr>
              <a:t>Following the list of important attributes of &lt;option&gt; tag −</a:t>
            </a:r>
          </a:p>
        </p:txBody>
      </p:sp>
      <p:sp>
        <p:nvSpPr>
          <p:cNvPr id="7" name="Rectangle 6"/>
          <p:cNvSpPr/>
          <p:nvPr/>
        </p:nvSpPr>
        <p:spPr>
          <a:xfrm>
            <a:off x="5888251" y="3244334"/>
            <a:ext cx="415498" cy="369332"/>
          </a:xfrm>
          <a:prstGeom prst="rect">
            <a:avLst/>
          </a:prstGeom>
        </p:spPr>
        <p:txBody>
          <a:bodyPr wrap="none">
            <a:spAutoFit/>
          </a:bodyPr>
          <a:lstStyle/>
          <a:p>
            <a:r>
              <a:rPr kumimoji="0" lang="en-US"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is </a:t>
            </a:r>
            <a:endParaRPr lang="en-US" dirty="0"/>
          </a:p>
        </p:txBody>
      </p:sp>
    </p:spTree>
    <p:extLst>
      <p:ext uri="{BB962C8B-B14F-4D97-AF65-F5344CB8AC3E}">
        <p14:creationId xmlns:p14="http://schemas.microsoft.com/office/powerpoint/2010/main" val="320879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991" y="93518"/>
            <a:ext cx="11242963" cy="923330"/>
          </a:xfrm>
          <a:prstGeom prst="rect">
            <a:avLst/>
          </a:prstGeom>
        </p:spPr>
        <p:txBody>
          <a:bodyPr wrap="square">
            <a:spAutoFit/>
          </a:bodyPr>
          <a:lstStyle/>
          <a:p>
            <a:r>
              <a:rPr lang="en-US" b="1" u="sng" dirty="0">
                <a:solidFill>
                  <a:srgbClr val="000000"/>
                </a:solidFill>
                <a:latin typeface="Verdana" panose="020B0604030504040204" pitchFamily="34" charset="0"/>
              </a:rPr>
              <a:t>File Upload Box</a:t>
            </a:r>
          </a:p>
          <a:p>
            <a:pPr algn="just"/>
            <a:r>
              <a:rPr lang="en-US" b="0" i="0" dirty="0" smtClean="0">
                <a:solidFill>
                  <a:srgbClr val="000000"/>
                </a:solidFill>
                <a:effectLst/>
                <a:latin typeface="Arial" panose="020B0604020202020204" pitchFamily="34" charset="0"/>
              </a:rPr>
              <a:t>If you want to allow a user to upload a file to your web site, you will need to use a file upload box, also known as a file select box. This is also created using the &lt;input&gt; element but type attribute is set to </a:t>
            </a:r>
            <a:r>
              <a:rPr lang="en-US" b="1" i="0" dirty="0" smtClean="0">
                <a:solidFill>
                  <a:srgbClr val="000000"/>
                </a:solidFill>
                <a:effectLst/>
                <a:latin typeface="Arial" panose="020B0604020202020204" pitchFamily="34" charset="0"/>
              </a:rPr>
              <a:t>file</a:t>
            </a:r>
            <a:r>
              <a:rPr lang="en-US" b="0" i="0" dirty="0" smtClean="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p:txBody>
      </p:sp>
      <p:sp>
        <p:nvSpPr>
          <p:cNvPr id="4" name="Rectangle 3"/>
          <p:cNvSpPr/>
          <p:nvPr/>
        </p:nvSpPr>
        <p:spPr>
          <a:xfrm>
            <a:off x="238991" y="1214275"/>
            <a:ext cx="6639790" cy="3970318"/>
          </a:xfrm>
          <a:prstGeom prst="rect">
            <a:avLst/>
          </a:prstGeom>
        </p:spPr>
        <p:txBody>
          <a:bodyPr wrap="square">
            <a:spAutoFit/>
          </a:bodyPr>
          <a:lstStyle/>
          <a:p>
            <a:r>
              <a:rPr lang="en-US" dirty="0" smtClean="0"/>
              <a:t>&lt;!DOCTYPE html&gt;</a:t>
            </a:r>
          </a:p>
          <a:p>
            <a:r>
              <a:rPr lang="en-US" dirty="0" smtClean="0"/>
              <a:t>&lt;html&gt;</a:t>
            </a:r>
          </a:p>
          <a:p>
            <a:endParaRPr lang="en-US" dirty="0" smtClean="0"/>
          </a:p>
          <a:p>
            <a:r>
              <a:rPr lang="en-US" dirty="0" smtClean="0"/>
              <a:t>   &lt;head&gt;</a:t>
            </a:r>
          </a:p>
          <a:p>
            <a:r>
              <a:rPr lang="en-US" dirty="0" smtClean="0"/>
              <a:t>      &lt;title&gt;File Upload Box&lt;/title&gt;</a:t>
            </a:r>
          </a:p>
          <a:p>
            <a:r>
              <a:rPr lang="en-US" dirty="0" smtClean="0"/>
              <a:t>   &lt;/head&gt;</a:t>
            </a:r>
          </a:p>
          <a:p>
            <a:endParaRPr lang="en-US" dirty="0" smtClean="0"/>
          </a:p>
          <a:p>
            <a:r>
              <a:rPr lang="en-US" dirty="0" smtClean="0"/>
              <a:t>   &lt;body&gt;</a:t>
            </a:r>
          </a:p>
          <a:p>
            <a:r>
              <a:rPr lang="en-US" dirty="0" smtClean="0"/>
              <a:t>      &lt;form&gt;</a:t>
            </a:r>
          </a:p>
          <a:p>
            <a:r>
              <a:rPr lang="en-US" dirty="0" smtClean="0"/>
              <a:t>         &lt;input type = "file" name = "</a:t>
            </a:r>
            <a:r>
              <a:rPr lang="en-US" dirty="0" err="1" smtClean="0"/>
              <a:t>fileupload</a:t>
            </a:r>
            <a:r>
              <a:rPr lang="en-US" dirty="0" smtClean="0"/>
              <a:t>" accept = "image/*" /&gt;</a:t>
            </a:r>
          </a:p>
          <a:p>
            <a:r>
              <a:rPr lang="en-US" dirty="0" smtClean="0"/>
              <a:t>      &lt;/form&gt;</a:t>
            </a:r>
          </a:p>
          <a:p>
            <a:r>
              <a:rPr lang="en-US" dirty="0" smtClean="0"/>
              <a:t>   &lt;/body&gt;</a:t>
            </a:r>
          </a:p>
          <a:p>
            <a:r>
              <a:rPr lang="en-US" dirty="0" smtClean="0"/>
              <a:t>	</a:t>
            </a:r>
          </a:p>
          <a:p>
            <a:r>
              <a:rPr lang="en-US" dirty="0" smtClean="0"/>
              <a:t>&lt;/html&gt;</a:t>
            </a:r>
            <a:endParaRPr lang="en-US" dirty="0"/>
          </a:p>
        </p:txBody>
      </p:sp>
      <p:pic>
        <p:nvPicPr>
          <p:cNvPr id="5" name="Picture 4"/>
          <p:cNvPicPr>
            <a:picLocks noChangeAspect="1"/>
          </p:cNvPicPr>
          <p:nvPr/>
        </p:nvPicPr>
        <p:blipFill>
          <a:blip r:embed="rId2"/>
          <a:stretch>
            <a:fillRect/>
          </a:stretch>
        </p:blipFill>
        <p:spPr>
          <a:xfrm>
            <a:off x="6657926" y="2486591"/>
            <a:ext cx="2990948" cy="9912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189280032"/>
              </p:ext>
            </p:extLst>
          </p:nvPr>
        </p:nvGraphicFramePr>
        <p:xfrm>
          <a:off x="238991" y="5184593"/>
          <a:ext cx="11772899" cy="1676400"/>
        </p:xfrm>
        <a:graphic>
          <a:graphicData uri="http://schemas.openxmlformats.org/drawingml/2006/table">
            <a:tbl>
              <a:tblPr/>
              <a:tblGrid>
                <a:gridCol w="873437"/>
                <a:gridCol w="10899462"/>
              </a:tblGrid>
              <a:tr h="187507">
                <a:tc>
                  <a:txBody>
                    <a:bodyPr/>
                    <a:lstStyle/>
                    <a:p>
                      <a:pPr fontAlgn="t"/>
                      <a:r>
                        <a:rPr lang="en-US" sz="1600" dirty="0" err="1">
                          <a:effectLst/>
                        </a:rPr>
                        <a:t>Sr.No</a:t>
                      </a:r>
                      <a:endParaRPr lang="en-US" sz="16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600" dirty="0">
                          <a:effectLst/>
                        </a:rPr>
                        <a:t>Attribute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71349">
                <a:tc>
                  <a:txBody>
                    <a:bodyPr/>
                    <a:lstStyle/>
                    <a:p>
                      <a:pPr fontAlgn="t"/>
                      <a:r>
                        <a:rPr lang="en-US" sz="1600" dirty="0">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name</a:t>
                      </a:r>
                      <a:endParaRPr lang="en-US" sz="1600" dirty="0">
                        <a:solidFill>
                          <a:srgbClr val="000000"/>
                        </a:solidFill>
                        <a:effectLst/>
                      </a:endParaRPr>
                    </a:p>
                    <a:p>
                      <a:pPr algn="just" fontAlgn="t"/>
                      <a:r>
                        <a:rPr lang="en-US" sz="1600" dirty="0">
                          <a:solidFill>
                            <a:srgbClr val="000000"/>
                          </a:solidFill>
                          <a:effectLst/>
                        </a:rPr>
                        <a:t>Used to give a name to the control which is sent to the server to be recognized and get the value.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45931">
                <a:tc>
                  <a:txBody>
                    <a:bodyPr/>
                    <a:lstStyle/>
                    <a:p>
                      <a:pPr fontAlgn="t"/>
                      <a:r>
                        <a:rPr lang="en-US" sz="1600" dirty="0">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600" b="1" dirty="0">
                          <a:solidFill>
                            <a:srgbClr val="000000"/>
                          </a:solidFill>
                          <a:effectLst/>
                        </a:rPr>
                        <a:t>accept</a:t>
                      </a:r>
                      <a:endParaRPr lang="en-US" sz="1600" dirty="0">
                        <a:solidFill>
                          <a:srgbClr val="000000"/>
                        </a:solidFill>
                        <a:effectLst/>
                      </a:endParaRPr>
                    </a:p>
                    <a:p>
                      <a:pPr algn="just" fontAlgn="t"/>
                      <a:r>
                        <a:rPr lang="en-US" sz="1600" dirty="0">
                          <a:solidFill>
                            <a:srgbClr val="000000"/>
                          </a:solidFill>
                          <a:effectLst/>
                        </a:rPr>
                        <a:t>Specifies the types of files that the server accepts.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8486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504" y="210189"/>
            <a:ext cx="2225289" cy="369332"/>
          </a:xfrm>
          <a:prstGeom prst="rect">
            <a:avLst/>
          </a:prstGeom>
        </p:spPr>
        <p:txBody>
          <a:bodyPr wrap="none">
            <a:spAutoFit/>
          </a:bodyPr>
          <a:lstStyle/>
          <a:p>
            <a:r>
              <a:rPr lang="en-US" b="1" u="sng" dirty="0">
                <a:solidFill>
                  <a:srgbClr val="000000"/>
                </a:solidFill>
                <a:latin typeface="Verdana" panose="020B0604030504040204" pitchFamily="34" charset="0"/>
              </a:rPr>
              <a:t>Button Controls</a:t>
            </a:r>
          </a:p>
        </p:txBody>
      </p:sp>
      <p:sp>
        <p:nvSpPr>
          <p:cNvPr id="6" name="Rectangle 5"/>
          <p:cNvSpPr/>
          <p:nvPr/>
        </p:nvSpPr>
        <p:spPr>
          <a:xfrm>
            <a:off x="262504" y="665018"/>
            <a:ext cx="11624696" cy="646331"/>
          </a:xfrm>
          <a:prstGeom prst="rect">
            <a:avLst/>
          </a:prstGeom>
        </p:spPr>
        <p:txBody>
          <a:bodyPr wrap="square">
            <a:spAutoFit/>
          </a:bodyPr>
          <a:lstStyle/>
          <a:p>
            <a:r>
              <a:rPr lang="en-US" b="0" i="0" dirty="0" smtClean="0">
                <a:solidFill>
                  <a:srgbClr val="000000"/>
                </a:solidFill>
                <a:effectLst/>
                <a:latin typeface="Arial" panose="020B0604020202020204" pitchFamily="34" charset="0"/>
              </a:rPr>
              <a:t>There are various ways in HTML to create clickable buttons. You can also create a clickable button using &lt;input&gt;tag by setting its type attribute to </a:t>
            </a:r>
            <a:r>
              <a:rPr lang="en-US" b="1" i="0" dirty="0" smtClean="0">
                <a:solidFill>
                  <a:srgbClr val="000000"/>
                </a:solidFill>
                <a:effectLst/>
                <a:latin typeface="Arial" panose="020B0604020202020204" pitchFamily="34" charset="0"/>
              </a:rPr>
              <a:t>button</a:t>
            </a:r>
            <a:r>
              <a:rPr lang="en-US" b="0" i="0" dirty="0" smtClean="0">
                <a:solidFill>
                  <a:srgbClr val="000000"/>
                </a:solidFill>
                <a:effectLst/>
                <a:latin typeface="Arial" panose="020B0604020202020204" pitchFamily="34" charset="0"/>
              </a:rPr>
              <a:t>. The type attribute can take the following values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79346122"/>
              </p:ext>
            </p:extLst>
          </p:nvPr>
        </p:nvGraphicFramePr>
        <p:xfrm>
          <a:off x="665017" y="1496290"/>
          <a:ext cx="10432474" cy="4726463"/>
        </p:xfrm>
        <a:graphic>
          <a:graphicData uri="http://schemas.openxmlformats.org/drawingml/2006/table">
            <a:tbl>
              <a:tblPr/>
              <a:tblGrid>
                <a:gridCol w="955965"/>
                <a:gridCol w="9476509"/>
              </a:tblGrid>
              <a:tr h="387748">
                <a:tc>
                  <a:txBody>
                    <a:bodyPr/>
                    <a:lstStyle/>
                    <a:p>
                      <a:pPr fontAlgn="t"/>
                      <a:r>
                        <a:rPr lang="en-US" sz="2000" b="1" dirty="0" err="1">
                          <a:effectLst/>
                        </a:rPr>
                        <a:t>Sr.No</a:t>
                      </a:r>
                      <a:endParaRPr lang="en-US" sz="2000" b="1" dirty="0">
                        <a:effectLst/>
                      </a:endParaRP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b="1" dirty="0" smtClean="0">
                          <a:effectLst/>
                        </a:rPr>
                        <a:t>Type &amp; Description</a:t>
                      </a:r>
                      <a:endParaRPr lang="en-US" sz="2000" b="1" dirty="0">
                        <a:effectLst/>
                      </a:endParaRP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86281">
                <a:tc>
                  <a:txBody>
                    <a:bodyPr/>
                    <a:lstStyle/>
                    <a:p>
                      <a:pPr fontAlgn="t"/>
                      <a:r>
                        <a:rPr lang="en-US" sz="2000">
                          <a:effectLst/>
                        </a:rPr>
                        <a:t>1</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effectLst/>
                        </a:rPr>
                        <a:t>submit</a:t>
                      </a:r>
                      <a:endParaRPr lang="en-US" sz="2000" dirty="0">
                        <a:solidFill>
                          <a:srgbClr val="000000"/>
                        </a:solidFill>
                        <a:effectLst/>
                      </a:endParaRPr>
                    </a:p>
                    <a:p>
                      <a:pPr algn="just" fontAlgn="t"/>
                      <a:r>
                        <a:rPr lang="en-US" sz="2000" dirty="0">
                          <a:solidFill>
                            <a:srgbClr val="000000"/>
                          </a:solidFill>
                          <a:effectLst/>
                        </a:rPr>
                        <a:t>This creates a button that automatically submits a form.</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5548">
                <a:tc>
                  <a:txBody>
                    <a:bodyPr/>
                    <a:lstStyle/>
                    <a:p>
                      <a:pPr fontAlgn="t"/>
                      <a:r>
                        <a:rPr lang="en-US" sz="2000">
                          <a:effectLst/>
                        </a:rPr>
                        <a:t>2</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effectLst/>
                        </a:rPr>
                        <a:t>reset</a:t>
                      </a:r>
                      <a:endParaRPr lang="en-US" sz="2000" dirty="0">
                        <a:solidFill>
                          <a:srgbClr val="000000"/>
                        </a:solidFill>
                        <a:effectLst/>
                      </a:endParaRPr>
                    </a:p>
                    <a:p>
                      <a:pPr algn="just" fontAlgn="t"/>
                      <a:r>
                        <a:rPr lang="en-US" sz="2000" dirty="0">
                          <a:solidFill>
                            <a:srgbClr val="000000"/>
                          </a:solidFill>
                          <a:effectLst/>
                        </a:rPr>
                        <a:t>This creates a button that automatically resets form controls to their initial values.</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5548">
                <a:tc>
                  <a:txBody>
                    <a:bodyPr/>
                    <a:lstStyle/>
                    <a:p>
                      <a:pPr fontAlgn="t"/>
                      <a:r>
                        <a:rPr lang="en-US" sz="2000">
                          <a:effectLst/>
                        </a:rPr>
                        <a:t>3</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effectLst/>
                        </a:rPr>
                        <a:t>button</a:t>
                      </a:r>
                      <a:endParaRPr lang="en-US" sz="2000" dirty="0">
                        <a:solidFill>
                          <a:srgbClr val="000000"/>
                        </a:solidFill>
                        <a:effectLst/>
                      </a:endParaRPr>
                    </a:p>
                    <a:p>
                      <a:pPr algn="just" fontAlgn="t"/>
                      <a:r>
                        <a:rPr lang="en-US" sz="2000" dirty="0">
                          <a:solidFill>
                            <a:srgbClr val="000000"/>
                          </a:solidFill>
                          <a:effectLst/>
                        </a:rPr>
                        <a:t>This creates a button that is used to trigger a client-side script when the user clicks that button.</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5548">
                <a:tc>
                  <a:txBody>
                    <a:bodyPr/>
                    <a:lstStyle/>
                    <a:p>
                      <a:pPr fontAlgn="t"/>
                      <a:r>
                        <a:rPr lang="en-US" sz="2000">
                          <a:effectLst/>
                        </a:rPr>
                        <a:t>4</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effectLst/>
                        </a:rPr>
                        <a:t>image</a:t>
                      </a:r>
                      <a:endParaRPr lang="en-US" sz="2000" dirty="0">
                        <a:solidFill>
                          <a:srgbClr val="000000"/>
                        </a:solidFill>
                        <a:effectLst/>
                      </a:endParaRPr>
                    </a:p>
                    <a:p>
                      <a:pPr algn="just" fontAlgn="t"/>
                      <a:r>
                        <a:rPr lang="en-US" sz="2000" dirty="0">
                          <a:solidFill>
                            <a:srgbClr val="000000"/>
                          </a:solidFill>
                          <a:effectLst/>
                        </a:rPr>
                        <a:t>This creates a clickable button but we can use an image as background of the button.</a:t>
                      </a:r>
                    </a:p>
                  </a:txBody>
                  <a:tcPr marL="64369" marR="64369" marT="64369" marB="6436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52783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45" y="95888"/>
            <a:ext cx="1082348" cy="369332"/>
          </a:xfrm>
          <a:prstGeom prst="rect">
            <a:avLst/>
          </a:prstGeom>
        </p:spPr>
        <p:txBody>
          <a:bodyPr wrap="none">
            <a:spAutoFit/>
          </a:bodyPr>
          <a:lstStyle/>
          <a:p>
            <a:r>
              <a:rPr lang="en-US" b="0" i="0" dirty="0" smtClean="0">
                <a:effectLst/>
                <a:latin typeface="Arial" panose="020B0604020202020204" pitchFamily="34" charset="0"/>
              </a:rPr>
              <a:t>Example</a:t>
            </a:r>
            <a:endParaRPr lang="en-US" b="0" i="0" dirty="0">
              <a:effectLst/>
              <a:latin typeface="Arial" panose="020B0604020202020204" pitchFamily="34" charset="0"/>
            </a:endParaRPr>
          </a:p>
        </p:txBody>
      </p:sp>
      <p:sp>
        <p:nvSpPr>
          <p:cNvPr id="4" name="Rectangle 3"/>
          <p:cNvSpPr/>
          <p:nvPr/>
        </p:nvSpPr>
        <p:spPr>
          <a:xfrm>
            <a:off x="775856" y="465220"/>
            <a:ext cx="9525000" cy="4801314"/>
          </a:xfrm>
          <a:prstGeom prst="rect">
            <a:avLst/>
          </a:prstGeom>
        </p:spPr>
        <p:txBody>
          <a:bodyPr wrap="square">
            <a:spAutoFit/>
          </a:bodyPr>
          <a:lstStyle/>
          <a:p>
            <a:r>
              <a:rPr lang="en-US" dirty="0" smtClean="0"/>
              <a:t>&lt;!DOCTYPE html&gt;</a:t>
            </a:r>
          </a:p>
          <a:p>
            <a:r>
              <a:rPr lang="en-US" dirty="0" smtClean="0"/>
              <a:t>&lt;html&gt;</a:t>
            </a:r>
          </a:p>
          <a:p>
            <a:endParaRPr lang="en-US" dirty="0" smtClean="0"/>
          </a:p>
          <a:p>
            <a:r>
              <a:rPr lang="en-US" dirty="0" smtClean="0"/>
              <a:t>   &lt;head&gt;</a:t>
            </a:r>
          </a:p>
          <a:p>
            <a:r>
              <a:rPr lang="en-US" dirty="0" smtClean="0"/>
              <a:t>      &lt;title&gt;File Upload Box&lt;/title&gt;</a:t>
            </a:r>
          </a:p>
          <a:p>
            <a:r>
              <a:rPr lang="en-US" dirty="0" smtClean="0"/>
              <a:t>   &lt;/head&gt;</a:t>
            </a:r>
          </a:p>
          <a:p>
            <a:r>
              <a:rPr lang="en-US" dirty="0" smtClean="0"/>
              <a:t>	</a:t>
            </a:r>
          </a:p>
          <a:p>
            <a:r>
              <a:rPr lang="en-US" dirty="0" smtClean="0"/>
              <a:t>   &lt;body&gt;</a:t>
            </a:r>
          </a:p>
          <a:p>
            <a:r>
              <a:rPr lang="en-US" dirty="0" smtClean="0"/>
              <a:t>      &lt;form&gt;</a:t>
            </a:r>
          </a:p>
          <a:p>
            <a:r>
              <a:rPr lang="en-US" dirty="0" smtClean="0"/>
              <a:t>         &lt;input type = "submit" name = "submit" value = "Submit" /&gt;</a:t>
            </a:r>
          </a:p>
          <a:p>
            <a:r>
              <a:rPr lang="en-US" dirty="0" smtClean="0"/>
              <a:t>         &lt;input type = "reset" name = "reset"  value = "Reset" /&gt;</a:t>
            </a:r>
          </a:p>
          <a:p>
            <a:r>
              <a:rPr lang="en-US" dirty="0" smtClean="0"/>
              <a:t>         &lt;input type = "button" name = "ok" value = "OK" /&gt;</a:t>
            </a:r>
          </a:p>
          <a:p>
            <a:r>
              <a:rPr lang="en-US" dirty="0" smtClean="0"/>
              <a:t>         &lt;input type = "image" name = "</a:t>
            </a:r>
            <a:r>
              <a:rPr lang="en-US" dirty="0" err="1" smtClean="0"/>
              <a:t>imagebutton</a:t>
            </a:r>
            <a:r>
              <a:rPr lang="en-US" dirty="0" smtClean="0"/>
              <a:t>" </a:t>
            </a:r>
            <a:r>
              <a:rPr lang="en-US" dirty="0" err="1" smtClean="0"/>
              <a:t>src</a:t>
            </a:r>
            <a:r>
              <a:rPr lang="en-US" dirty="0" smtClean="0"/>
              <a:t> = "/html/images/logo.png" /&gt;</a:t>
            </a:r>
          </a:p>
          <a:p>
            <a:r>
              <a:rPr lang="en-US" dirty="0" smtClean="0"/>
              <a:t>      &lt;/form&gt;</a:t>
            </a:r>
          </a:p>
          <a:p>
            <a:r>
              <a:rPr lang="en-US" dirty="0" smtClean="0"/>
              <a:t>   &lt;/body&gt;</a:t>
            </a:r>
          </a:p>
          <a:p>
            <a:r>
              <a:rPr lang="en-US" dirty="0" smtClean="0"/>
              <a:t>	</a:t>
            </a:r>
          </a:p>
          <a:p>
            <a:r>
              <a:rPr lang="en-US" dirty="0" smtClean="0"/>
              <a:t>&lt;/html&gt;</a:t>
            </a:r>
            <a:endParaRPr lang="en-US" dirty="0"/>
          </a:p>
        </p:txBody>
      </p:sp>
      <p:pic>
        <p:nvPicPr>
          <p:cNvPr id="5" name="Picture 4"/>
          <p:cNvPicPr>
            <a:picLocks noChangeAspect="1"/>
          </p:cNvPicPr>
          <p:nvPr/>
        </p:nvPicPr>
        <p:blipFill>
          <a:blip r:embed="rId2"/>
          <a:stretch>
            <a:fillRect/>
          </a:stretch>
        </p:blipFill>
        <p:spPr>
          <a:xfrm>
            <a:off x="634711" y="5266535"/>
            <a:ext cx="8883361" cy="1290130"/>
          </a:xfrm>
          <a:prstGeom prst="rect">
            <a:avLst/>
          </a:prstGeom>
        </p:spPr>
      </p:pic>
    </p:spTree>
    <p:extLst>
      <p:ext uri="{BB962C8B-B14F-4D97-AF65-F5344CB8AC3E}">
        <p14:creationId xmlns:p14="http://schemas.microsoft.com/office/powerpoint/2010/main" val="99698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691" y="332508"/>
            <a:ext cx="11689773" cy="5632311"/>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The &lt;</a:t>
            </a:r>
            <a:r>
              <a:rPr lang="en-US" dirty="0" err="1">
                <a:solidFill>
                  <a:srgbClr val="000000"/>
                </a:solidFill>
                <a:latin typeface="Arial" panose="020B0604020202020204" pitchFamily="34" charset="0"/>
              </a:rPr>
              <a:t>fieldset</a:t>
            </a:r>
            <a:r>
              <a:rPr lang="en-US" dirty="0">
                <a:solidFill>
                  <a:srgbClr val="000000"/>
                </a:solidFill>
                <a:latin typeface="Arial" panose="020B0604020202020204" pitchFamily="34" charset="0"/>
              </a:rPr>
              <a:t>&gt; tag is used to group related elements in a form.</a:t>
            </a:r>
          </a:p>
          <a:p>
            <a:pPr marL="285750" indent="-285750">
              <a:buFont typeface="Arial" panose="020B0604020202020204" pitchFamily="34" charset="0"/>
              <a:buChar char="•"/>
            </a:pPr>
            <a:r>
              <a:rPr lang="en-US" dirty="0">
                <a:solidFill>
                  <a:srgbClr val="000000"/>
                </a:solidFill>
                <a:latin typeface="Arial" panose="020B0604020202020204" pitchFamily="34" charset="0"/>
              </a:rPr>
              <a:t>The &lt;</a:t>
            </a:r>
            <a:r>
              <a:rPr lang="en-US" dirty="0" err="1">
                <a:solidFill>
                  <a:srgbClr val="000000"/>
                </a:solidFill>
                <a:latin typeface="Arial" panose="020B0604020202020204" pitchFamily="34" charset="0"/>
              </a:rPr>
              <a:t>fieldset</a:t>
            </a:r>
            <a:r>
              <a:rPr lang="en-US" dirty="0">
                <a:solidFill>
                  <a:srgbClr val="000000"/>
                </a:solidFill>
                <a:latin typeface="Arial" panose="020B0604020202020204" pitchFamily="34" charset="0"/>
              </a:rPr>
              <a:t>&gt; tag draws a box around the related elements.</a:t>
            </a:r>
          </a:p>
          <a:p>
            <a:endParaRPr lang="en-US" dirty="0" smtClean="0"/>
          </a:p>
          <a:p>
            <a:r>
              <a:rPr lang="en-US" dirty="0" smtClean="0"/>
              <a:t>&lt;h1&gt;The </a:t>
            </a:r>
            <a:r>
              <a:rPr lang="en-US" dirty="0" err="1" smtClean="0"/>
              <a:t>fieldset</a:t>
            </a:r>
            <a:r>
              <a:rPr lang="en-US" dirty="0" smtClean="0"/>
              <a:t> element&lt;/h1&gt;</a:t>
            </a:r>
          </a:p>
          <a:p>
            <a:r>
              <a:rPr lang="en-US" dirty="0" smtClean="0"/>
              <a:t>&lt;form&gt;</a:t>
            </a:r>
          </a:p>
          <a:p>
            <a:r>
              <a:rPr lang="en-US" dirty="0" smtClean="0"/>
              <a:t> </a:t>
            </a:r>
          </a:p>
          <a:p>
            <a:r>
              <a:rPr lang="en-US" dirty="0">
                <a:solidFill>
                  <a:srgbClr val="000000"/>
                </a:solidFill>
                <a:latin typeface="Arial" panose="020B0604020202020204" pitchFamily="34" charset="0"/>
              </a:rPr>
              <a:t>&lt;</a:t>
            </a:r>
            <a:r>
              <a:rPr lang="en-US" dirty="0" err="1">
                <a:solidFill>
                  <a:srgbClr val="000000"/>
                </a:solidFill>
                <a:latin typeface="Arial" panose="020B0604020202020204" pitchFamily="34" charset="0"/>
              </a:rPr>
              <a:t>fieldset</a:t>
            </a:r>
            <a:r>
              <a:rPr lang="en-US" dirty="0">
                <a:solidFill>
                  <a:srgbClr val="000000"/>
                </a:solidFill>
                <a:latin typeface="Arial" panose="020B0604020202020204" pitchFamily="34" charset="0"/>
              </a:rPr>
              <a:t>&gt;</a:t>
            </a:r>
          </a:p>
          <a:p>
            <a:r>
              <a:rPr lang="en-US" dirty="0">
                <a:solidFill>
                  <a:srgbClr val="000000"/>
                </a:solidFill>
                <a:latin typeface="Arial" panose="020B0604020202020204" pitchFamily="34" charset="0"/>
              </a:rPr>
              <a:t>  	&lt;legend&gt;</a:t>
            </a:r>
            <a:r>
              <a:rPr lang="en-US" dirty="0" err="1">
                <a:solidFill>
                  <a:srgbClr val="000000"/>
                </a:solidFill>
                <a:latin typeface="Arial" panose="020B0604020202020204" pitchFamily="34" charset="0"/>
              </a:rPr>
              <a:t>Personalia</a:t>
            </a:r>
            <a:r>
              <a:rPr lang="en-US" dirty="0">
                <a:solidFill>
                  <a:srgbClr val="000000"/>
                </a:solidFill>
                <a:latin typeface="Arial" panose="020B0604020202020204" pitchFamily="34" charset="0"/>
              </a:rPr>
              <a:t>:&lt;/legend&gt;</a:t>
            </a:r>
          </a:p>
          <a:p>
            <a:r>
              <a:rPr lang="en-US" dirty="0">
                <a:solidFill>
                  <a:srgbClr val="000000"/>
                </a:solidFill>
                <a:latin typeface="Arial" panose="020B0604020202020204" pitchFamily="34" charset="0"/>
              </a:rPr>
              <a:t>  	First name:</a:t>
            </a:r>
          </a:p>
          <a:p>
            <a:r>
              <a:rPr lang="en-US" dirty="0">
                <a:solidFill>
                  <a:srgbClr val="000000"/>
                </a:solidFill>
                <a:latin typeface="Arial" panose="020B0604020202020204" pitchFamily="34" charset="0"/>
              </a:rPr>
              <a:t>  		&lt;input type="text" name="</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a:t>
            </a:r>
          </a:p>
          <a:p>
            <a:r>
              <a:rPr lang="en-US" dirty="0">
                <a:solidFill>
                  <a:srgbClr val="000000"/>
                </a:solidFill>
                <a:latin typeface="Arial" panose="020B0604020202020204" pitchFamily="34" charset="0"/>
              </a:rPr>
              <a:t>  	Last name:</a:t>
            </a:r>
          </a:p>
          <a:p>
            <a:r>
              <a:rPr lang="en-US" dirty="0">
                <a:solidFill>
                  <a:srgbClr val="000000"/>
                </a:solidFill>
                <a:latin typeface="Arial" panose="020B0604020202020204" pitchFamily="34" charset="0"/>
              </a:rPr>
              <a:t>  		&lt;input type="text" name="</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a:t>
            </a:r>
          </a:p>
          <a:p>
            <a:r>
              <a:rPr lang="en-US" dirty="0">
                <a:solidFill>
                  <a:srgbClr val="000000"/>
                </a:solidFill>
                <a:latin typeface="Arial" panose="020B0604020202020204" pitchFamily="34" charset="0"/>
              </a:rPr>
              <a:t> 	Email:</a:t>
            </a:r>
          </a:p>
          <a:p>
            <a:r>
              <a:rPr lang="en-US" dirty="0">
                <a:solidFill>
                  <a:srgbClr val="000000"/>
                </a:solidFill>
                <a:latin typeface="Arial" panose="020B0604020202020204" pitchFamily="34" charset="0"/>
              </a:rPr>
              <a:t>  		&lt;input type="email" name="email"&gt;&lt;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a:t>
            </a:r>
          </a:p>
          <a:p>
            <a:r>
              <a:rPr lang="en-US" dirty="0">
                <a:solidFill>
                  <a:srgbClr val="000000"/>
                </a:solidFill>
                <a:latin typeface="Arial" panose="020B0604020202020204" pitchFamily="34" charset="0"/>
              </a:rPr>
              <a:t>  	Birthday:</a:t>
            </a:r>
          </a:p>
          <a:p>
            <a:r>
              <a:rPr lang="en-US" dirty="0">
                <a:solidFill>
                  <a:srgbClr val="000000"/>
                </a:solidFill>
                <a:latin typeface="Arial" panose="020B0604020202020204" pitchFamily="34" charset="0"/>
              </a:rPr>
              <a:t>  		&lt;input type="date" name="birthday"&gt;&lt;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a:t>
            </a:r>
          </a:p>
          <a:p>
            <a:r>
              <a:rPr lang="en-US" dirty="0">
                <a:solidFill>
                  <a:srgbClr val="000000"/>
                </a:solidFill>
                <a:latin typeface="Arial" panose="020B0604020202020204" pitchFamily="34" charset="0"/>
              </a:rPr>
              <a:t>  		&lt;input type="submit" value="Submit"&gt;</a:t>
            </a:r>
          </a:p>
          <a:p>
            <a:r>
              <a:rPr lang="en-US" dirty="0">
                <a:solidFill>
                  <a:srgbClr val="000000"/>
                </a:solidFill>
                <a:latin typeface="Arial" panose="020B0604020202020204" pitchFamily="34" charset="0"/>
              </a:rPr>
              <a:t> &lt;/</a:t>
            </a:r>
            <a:r>
              <a:rPr lang="en-US" dirty="0" err="1">
                <a:solidFill>
                  <a:srgbClr val="000000"/>
                </a:solidFill>
                <a:latin typeface="Arial" panose="020B0604020202020204" pitchFamily="34" charset="0"/>
              </a:rPr>
              <a:t>fieldset</a:t>
            </a:r>
            <a:r>
              <a:rPr lang="en-US" dirty="0">
                <a:solidFill>
                  <a:srgbClr val="000000"/>
                </a:solidFill>
                <a:latin typeface="Arial" panose="020B0604020202020204" pitchFamily="34" charset="0"/>
              </a:rPr>
              <a:t>&gt;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&lt;/form&gt;</a:t>
            </a:r>
          </a:p>
        </p:txBody>
      </p:sp>
      <p:sp>
        <p:nvSpPr>
          <p:cNvPr id="4" name="Rectangle 3"/>
          <p:cNvSpPr/>
          <p:nvPr/>
        </p:nvSpPr>
        <p:spPr>
          <a:xfrm>
            <a:off x="124691" y="-36824"/>
            <a:ext cx="1760034" cy="369332"/>
          </a:xfrm>
          <a:prstGeom prst="rect">
            <a:avLst/>
          </a:prstGeom>
        </p:spPr>
        <p:txBody>
          <a:bodyPr wrap="none">
            <a:spAutoFit/>
          </a:bodyPr>
          <a:lstStyle/>
          <a:p>
            <a:r>
              <a:rPr lang="en-US" b="1" i="0" u="sng" dirty="0" smtClean="0">
                <a:solidFill>
                  <a:srgbClr val="000000"/>
                </a:solidFill>
                <a:effectLst/>
                <a:latin typeface="Segoe UI" panose="020B0502040204020203" pitchFamily="34" charset="0"/>
              </a:rPr>
              <a:t>&lt;</a:t>
            </a:r>
            <a:r>
              <a:rPr lang="en-US" b="1" i="0" u="sng" dirty="0" err="1" smtClean="0">
                <a:solidFill>
                  <a:srgbClr val="000000"/>
                </a:solidFill>
                <a:effectLst/>
                <a:latin typeface="Segoe UI" panose="020B0502040204020203" pitchFamily="34" charset="0"/>
              </a:rPr>
              <a:t>fieldset</a:t>
            </a:r>
            <a:r>
              <a:rPr lang="en-US" b="1" i="0" u="sng" dirty="0" smtClean="0">
                <a:solidFill>
                  <a:srgbClr val="000000"/>
                </a:solidFill>
                <a:effectLst/>
                <a:latin typeface="Segoe UI" panose="020B0502040204020203" pitchFamily="34" charset="0"/>
              </a:rPr>
              <a:t>&gt; Tag</a:t>
            </a:r>
            <a:endParaRPr lang="en-US" b="1" i="0" u="sng" dirty="0">
              <a:solidFill>
                <a:srgbClr val="000000"/>
              </a:solidFill>
              <a:effectLst/>
              <a:latin typeface="Segoe UI" panose="020B0502040204020203" pitchFamily="34" charset="0"/>
            </a:endParaRPr>
          </a:p>
        </p:txBody>
      </p:sp>
      <p:sp>
        <p:nvSpPr>
          <p:cNvPr id="6" name="Rectangle 5"/>
          <p:cNvSpPr/>
          <p:nvPr/>
        </p:nvSpPr>
        <p:spPr>
          <a:xfrm>
            <a:off x="124692" y="6099464"/>
            <a:ext cx="1197032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rPr>
              <a:t>The &lt;legend&gt; tag is used to define a caption for the &lt;</a:t>
            </a:r>
            <a:r>
              <a:rPr lang="en-US" dirty="0" err="1">
                <a:solidFill>
                  <a:srgbClr val="000000"/>
                </a:solidFill>
                <a:latin typeface="Arial" panose="020B0604020202020204" pitchFamily="34" charset="0"/>
              </a:rPr>
              <a:t>fieldset</a:t>
            </a:r>
            <a:r>
              <a:rPr lang="en-US" dirty="0">
                <a:solidFill>
                  <a:srgbClr val="000000"/>
                </a:solidFill>
                <a:latin typeface="Arial" panose="020B0604020202020204" pitchFamily="34" charset="0"/>
              </a:rPr>
              <a:t>&gt; element.</a:t>
            </a:r>
          </a:p>
        </p:txBody>
      </p:sp>
    </p:spTree>
    <p:extLst>
      <p:ext uri="{BB962C8B-B14F-4D97-AF65-F5344CB8AC3E}">
        <p14:creationId xmlns:p14="http://schemas.microsoft.com/office/powerpoint/2010/main" val="27991398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099" y="473517"/>
            <a:ext cx="11478491" cy="2862322"/>
          </a:xfrm>
          <a:prstGeom prst="rect">
            <a:avLst/>
          </a:prstGeom>
        </p:spPr>
        <p:txBody>
          <a:bodyPr wrap="square">
            <a:spAutoFit/>
          </a:bodyPr>
          <a:lstStyle/>
          <a:p>
            <a:r>
              <a:rPr lang="en-US" b="1" i="0" dirty="0" smtClean="0">
                <a:solidFill>
                  <a:srgbClr val="000000"/>
                </a:solidFill>
                <a:effectLst/>
                <a:latin typeface="Verdana" panose="020B0604030504040204" pitchFamily="34" charset="0"/>
              </a:rPr>
              <a:t>HTML FORMS</a:t>
            </a:r>
          </a:p>
          <a:p>
            <a:pPr marL="285750" indent="-285750">
              <a:buFont typeface="Arial" panose="020B0604020202020204" pitchFamily="34" charset="0"/>
              <a:buChar char="•"/>
            </a:pPr>
            <a:endParaRPr lang="en-US" dirty="0">
              <a:solidFill>
                <a:srgbClr val="000000"/>
              </a:solidFill>
              <a:latin typeface="Verdana" panose="020B0604030504040204" pitchFamily="34" charset="0"/>
            </a:endParaRPr>
          </a:p>
          <a:p>
            <a:pPr marL="285750" indent="-285750">
              <a:buFont typeface="Arial" panose="020B0604020202020204" pitchFamily="34" charset="0"/>
              <a:buChar char="•"/>
            </a:pPr>
            <a:r>
              <a:rPr lang="en-US" b="0" i="0" dirty="0" smtClean="0">
                <a:solidFill>
                  <a:srgbClr val="000000"/>
                </a:solidFill>
                <a:effectLst/>
                <a:latin typeface="Verdana" panose="020B0604030504040204" pitchFamily="34" charset="0"/>
              </a:rPr>
              <a:t>An HTML form is used to collect user input. The user input is most often sent to a server for processing.</a:t>
            </a:r>
          </a:p>
          <a:p>
            <a:pPr marL="285750" indent="-285750">
              <a:buFont typeface="Arial" panose="020B0604020202020204" pitchFamily="34" charset="0"/>
              <a:buChar char="•"/>
            </a:pPr>
            <a:endParaRPr lang="en-US" b="0" i="0" dirty="0" smtClean="0">
              <a:solidFill>
                <a:srgbClr val="000000"/>
              </a:solidFill>
              <a:effectLst/>
              <a:latin typeface="Verdana" panose="020B0604030504040204" pitchFamily="34" charset="0"/>
            </a:endParaRPr>
          </a:p>
          <a:p>
            <a:pPr marL="285750" indent="-285750">
              <a:buFont typeface="Arial" panose="020B0604020202020204" pitchFamily="34" charset="0"/>
              <a:buChar char="•"/>
            </a:pPr>
            <a:r>
              <a:rPr lang="en-US" dirty="0">
                <a:solidFill>
                  <a:srgbClr val="000000"/>
                </a:solidFill>
                <a:latin typeface="Verdana" panose="020B0604030504040204" pitchFamily="34" charset="0"/>
              </a:rPr>
              <a:t>HTML Forms are required, when you want to collect some data from the site visitor. For example, during user registration you would like to collect information such as name, email address, credit card, etc.</a:t>
            </a:r>
          </a:p>
          <a:p>
            <a:pPr marL="285750" indent="-285750">
              <a:buFont typeface="Arial" panose="020B0604020202020204" pitchFamily="34" charset="0"/>
              <a:buChar char="•"/>
            </a:pPr>
            <a:endParaRPr lang="en-US" dirty="0">
              <a:solidFill>
                <a:srgbClr val="000000"/>
              </a:solidFill>
              <a:latin typeface="Verdana" panose="020B0604030504040204" pitchFamily="34" charset="0"/>
            </a:endParaRPr>
          </a:p>
          <a:p>
            <a:pPr marL="285750" indent="-285750">
              <a:buFont typeface="Arial" panose="020B0604020202020204" pitchFamily="34" charset="0"/>
              <a:buChar char="•"/>
            </a:pPr>
            <a:r>
              <a:rPr lang="en-US" dirty="0">
                <a:solidFill>
                  <a:srgbClr val="000000"/>
                </a:solidFill>
                <a:latin typeface="Verdana" panose="020B0604030504040204" pitchFamily="34" charset="0"/>
              </a:rPr>
              <a:t>Sample Example:</a:t>
            </a:r>
          </a:p>
        </p:txBody>
      </p:sp>
      <p:pic>
        <p:nvPicPr>
          <p:cNvPr id="8" name="Picture 7"/>
          <p:cNvPicPr>
            <a:picLocks noChangeAspect="1"/>
          </p:cNvPicPr>
          <p:nvPr/>
        </p:nvPicPr>
        <p:blipFill>
          <a:blip r:embed="rId2"/>
          <a:stretch>
            <a:fillRect/>
          </a:stretch>
        </p:blipFill>
        <p:spPr>
          <a:xfrm>
            <a:off x="3224038" y="3573090"/>
            <a:ext cx="2495550" cy="2114550"/>
          </a:xfrm>
          <a:prstGeom prst="rect">
            <a:avLst/>
          </a:prstGeom>
        </p:spPr>
      </p:pic>
    </p:spTree>
    <p:extLst>
      <p:ext uri="{BB962C8B-B14F-4D97-AF65-F5344CB8AC3E}">
        <p14:creationId xmlns:p14="http://schemas.microsoft.com/office/powerpoint/2010/main" val="2561386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891" y="547902"/>
            <a:ext cx="9944100" cy="6186309"/>
          </a:xfrm>
          <a:prstGeom prst="rect">
            <a:avLst/>
          </a:prstGeom>
        </p:spPr>
        <p:txBody>
          <a:bodyPr wrap="square">
            <a:spAutoFit/>
          </a:bodyPr>
          <a:lstStyle/>
          <a:p>
            <a:r>
              <a:rPr lang="en-US" dirty="0">
                <a:solidFill>
                  <a:srgbClr val="000000"/>
                </a:solidFill>
                <a:latin typeface="Arial" panose="020B0604020202020204" pitchFamily="34" charset="0"/>
              </a:rPr>
              <a:t>&lt;form action="/</a:t>
            </a:r>
            <a:r>
              <a:rPr lang="en-US" dirty="0" err="1">
                <a:solidFill>
                  <a:srgbClr val="000000"/>
                </a:solidFill>
                <a:latin typeface="Arial" panose="020B0604020202020204" pitchFamily="34" charset="0"/>
              </a:rPr>
              <a:t>action_page.php</a:t>
            </a:r>
            <a:r>
              <a:rPr lang="en-US" dirty="0">
                <a:solidFill>
                  <a:srgbClr val="000000"/>
                </a:solidFill>
                <a:latin typeface="Arial" panose="020B0604020202020204" pitchFamily="34" charset="0"/>
              </a:rPr>
              <a:t>"&gt;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a:t>
            </a:r>
            <a:r>
              <a:rPr lang="en-US" dirty="0" err="1">
                <a:solidFill>
                  <a:srgbClr val="000000"/>
                </a:solidFill>
                <a:latin typeface="Arial" panose="020B0604020202020204" pitchFamily="34" charset="0"/>
              </a:rPr>
              <a:t>fieldset</a:t>
            </a:r>
            <a:r>
              <a:rPr lang="en-US" dirty="0" smtClean="0">
                <a:solidFill>
                  <a:srgbClr val="000000"/>
                </a:solidFill>
                <a:latin typeface="Arial" panose="020B0604020202020204" pitchFamily="34" charset="0"/>
              </a:rPr>
              <a:t>&gt;</a:t>
            </a:r>
          </a:p>
          <a:p>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&lt;legend&gt;</a:t>
            </a:r>
            <a:r>
              <a:rPr lang="en-US" dirty="0" err="1">
                <a:solidFill>
                  <a:srgbClr val="000000"/>
                </a:solidFill>
                <a:latin typeface="Arial" panose="020B0604020202020204" pitchFamily="34" charset="0"/>
              </a:rPr>
              <a:t>Personalia</a:t>
            </a:r>
            <a:r>
              <a:rPr lang="en-US" dirty="0">
                <a:solidFill>
                  <a:srgbClr val="000000"/>
                </a:solidFill>
                <a:latin typeface="Arial" panose="020B0604020202020204" pitchFamily="34" charset="0"/>
              </a:rPr>
              <a:t>:&lt;/legend</a:t>
            </a:r>
            <a:r>
              <a:rPr lang="en-US" dirty="0" smtClean="0">
                <a:solidFill>
                  <a:srgbClr val="000000"/>
                </a:solidFill>
                <a:latin typeface="Arial" panose="020B0604020202020204" pitchFamily="34" charset="0"/>
              </a:rPr>
              <a:t>&gt;</a:t>
            </a:r>
          </a:p>
          <a:p>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&lt;label for="</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"&gt;First name:&lt;/label&gt;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&lt;input type="text" id="</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 name="</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"&gt;&lt;</a:t>
            </a:r>
            <a:r>
              <a:rPr lang="en-US" dirty="0" err="1" smtClean="0">
                <a:solidFill>
                  <a:srgbClr val="000000"/>
                </a:solidFill>
                <a:latin typeface="Arial" panose="020B0604020202020204" pitchFamily="34" charset="0"/>
              </a:rPr>
              <a:t>br</a:t>
            </a:r>
            <a:r>
              <a:rPr lang="en-US" dirty="0" smtClean="0">
                <a:solidFill>
                  <a:srgbClr val="000000"/>
                </a:solidFill>
                <a:latin typeface="Arial" panose="020B0604020202020204" pitchFamily="34" charset="0"/>
              </a:rPr>
              <a:t>&gt;</a:t>
            </a:r>
          </a:p>
          <a:p>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&lt;label for="</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"&gt;Last name:&lt;/label&gt;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&lt;input type="text" id="</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 name="</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"&gt;&lt;</a:t>
            </a:r>
            <a:r>
              <a:rPr lang="en-US" dirty="0" err="1" smtClean="0">
                <a:solidFill>
                  <a:srgbClr val="000000"/>
                </a:solidFill>
                <a:latin typeface="Arial" panose="020B0604020202020204" pitchFamily="34" charset="0"/>
              </a:rPr>
              <a:t>br</a:t>
            </a:r>
            <a:r>
              <a:rPr lang="en-US" dirty="0" smtClean="0">
                <a:solidFill>
                  <a:srgbClr val="000000"/>
                </a:solidFill>
                <a:latin typeface="Arial" panose="020B0604020202020204" pitchFamily="34" charset="0"/>
              </a:rPr>
              <a:t>&gt;</a:t>
            </a:r>
          </a:p>
          <a:p>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&lt;label for="email"&gt;Email:&lt;/label&gt;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&lt;input type="email" id="email" name="email"&gt;&lt;</a:t>
            </a:r>
            <a:r>
              <a:rPr lang="en-US" dirty="0" err="1" smtClean="0">
                <a:solidFill>
                  <a:srgbClr val="000000"/>
                </a:solidFill>
                <a:latin typeface="Arial" panose="020B0604020202020204" pitchFamily="34" charset="0"/>
              </a:rPr>
              <a:t>br</a:t>
            </a:r>
            <a:r>
              <a:rPr lang="en-US" dirty="0" smtClean="0">
                <a:solidFill>
                  <a:srgbClr val="000000"/>
                </a:solidFill>
                <a:latin typeface="Arial" panose="020B0604020202020204" pitchFamily="34" charset="0"/>
              </a:rPr>
              <a:t>&gt;</a:t>
            </a:r>
          </a:p>
          <a:p>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&lt;label for="birthday"&gt;Birthday:&lt;/label&gt;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&lt;input type="date" id="birthday" name="birthday</a:t>
            </a:r>
            <a:r>
              <a:rPr lang="en-US" dirty="0" smtClean="0">
                <a:solidFill>
                  <a:srgbClr val="000000"/>
                </a:solidFill>
                <a:latin typeface="Arial" panose="020B0604020202020204" pitchFamily="34" charset="0"/>
              </a:rPr>
              <a:t>"&gt;&lt;</a:t>
            </a:r>
            <a:r>
              <a:rPr lang="en-US" dirty="0" err="1" smtClean="0">
                <a:solidFill>
                  <a:srgbClr val="000000"/>
                </a:solidFill>
                <a:latin typeface="Arial" panose="020B0604020202020204" pitchFamily="34" charset="0"/>
              </a:rPr>
              <a:t>br</a:t>
            </a:r>
            <a:r>
              <a:rPr lang="en-US" dirty="0" smtClean="0">
                <a:solidFill>
                  <a:srgbClr val="000000"/>
                </a:solidFill>
                <a:latin typeface="Arial" panose="020B0604020202020204" pitchFamily="34" charset="0"/>
              </a:rPr>
              <a:t>&gt;</a:t>
            </a:r>
          </a:p>
          <a:p>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&lt;input type="submit" value="Submit</a:t>
            </a:r>
            <a:r>
              <a:rPr lang="en-US" dirty="0" smtClean="0">
                <a:solidFill>
                  <a:srgbClr val="000000"/>
                </a:solidFill>
                <a:latin typeface="Arial" panose="020B0604020202020204" pitchFamily="34" charset="0"/>
              </a:rPr>
              <a:t>"&gt;</a:t>
            </a:r>
          </a:p>
          <a:p>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&lt;/</a:t>
            </a:r>
            <a:r>
              <a:rPr lang="en-US" dirty="0" err="1">
                <a:solidFill>
                  <a:srgbClr val="000000"/>
                </a:solidFill>
                <a:latin typeface="Arial" panose="020B0604020202020204" pitchFamily="34" charset="0"/>
              </a:rPr>
              <a:t>fieldset</a:t>
            </a:r>
            <a:r>
              <a:rPr lang="en-US" dirty="0" smtClean="0">
                <a:solidFill>
                  <a:srgbClr val="000000"/>
                </a:solidFill>
                <a:latin typeface="Arial" panose="020B0604020202020204" pitchFamily="34" charset="0"/>
              </a:rPr>
              <a:t>&gt;</a:t>
            </a:r>
          </a:p>
          <a:p>
            <a:r>
              <a:rPr lang="en-US" dirty="0">
                <a:solidFill>
                  <a:srgbClr val="000000"/>
                </a:solidFill>
                <a:latin typeface="Arial" panose="020B0604020202020204" pitchFamily="34" charset="0"/>
              </a:rPr>
              <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&lt;/form&gt;</a:t>
            </a:r>
          </a:p>
        </p:txBody>
      </p:sp>
      <p:sp>
        <p:nvSpPr>
          <p:cNvPr id="3" name="Rectangle 2"/>
          <p:cNvSpPr/>
          <p:nvPr/>
        </p:nvSpPr>
        <p:spPr>
          <a:xfrm>
            <a:off x="290692" y="85498"/>
            <a:ext cx="1760034" cy="369332"/>
          </a:xfrm>
          <a:prstGeom prst="rect">
            <a:avLst/>
          </a:prstGeom>
        </p:spPr>
        <p:txBody>
          <a:bodyPr wrap="none">
            <a:spAutoFit/>
          </a:bodyPr>
          <a:lstStyle/>
          <a:p>
            <a:r>
              <a:rPr lang="en-US" b="1" i="0" u="sng" dirty="0" smtClean="0">
                <a:solidFill>
                  <a:srgbClr val="000000"/>
                </a:solidFill>
                <a:effectLst/>
                <a:latin typeface="Segoe UI" panose="020B0502040204020203" pitchFamily="34" charset="0"/>
              </a:rPr>
              <a:t>&lt;</a:t>
            </a:r>
            <a:r>
              <a:rPr lang="en-US" b="1" i="0" u="sng" dirty="0" err="1" smtClean="0">
                <a:solidFill>
                  <a:srgbClr val="000000"/>
                </a:solidFill>
                <a:effectLst/>
                <a:latin typeface="Segoe UI" panose="020B0502040204020203" pitchFamily="34" charset="0"/>
              </a:rPr>
              <a:t>fieldset</a:t>
            </a:r>
            <a:r>
              <a:rPr lang="en-US" b="1" i="0" u="sng" dirty="0" smtClean="0">
                <a:solidFill>
                  <a:srgbClr val="000000"/>
                </a:solidFill>
                <a:effectLst/>
                <a:latin typeface="Segoe UI" panose="020B0502040204020203" pitchFamily="34" charset="0"/>
              </a:rPr>
              <a:t>&gt; Tag</a:t>
            </a:r>
            <a:endParaRPr lang="en-US" b="1" i="0" u="sng" dirty="0">
              <a:solidFill>
                <a:srgbClr val="000000"/>
              </a:solidFill>
              <a:effectLst/>
              <a:latin typeface="Segoe UI" panose="020B0502040204020203" pitchFamily="34" charset="0"/>
            </a:endParaRPr>
          </a:p>
        </p:txBody>
      </p:sp>
      <p:pic>
        <p:nvPicPr>
          <p:cNvPr id="4" name="Picture 3"/>
          <p:cNvPicPr>
            <a:picLocks noChangeAspect="1"/>
          </p:cNvPicPr>
          <p:nvPr/>
        </p:nvPicPr>
        <p:blipFill>
          <a:blip r:embed="rId2"/>
          <a:stretch>
            <a:fillRect/>
          </a:stretch>
        </p:blipFill>
        <p:spPr>
          <a:xfrm>
            <a:off x="5898524" y="1275009"/>
            <a:ext cx="6163375" cy="3219718"/>
          </a:xfrm>
          <a:prstGeom prst="rect">
            <a:avLst/>
          </a:prstGeom>
        </p:spPr>
      </p:pic>
    </p:spTree>
    <p:extLst>
      <p:ext uri="{BB962C8B-B14F-4D97-AF65-F5344CB8AC3E}">
        <p14:creationId xmlns:p14="http://schemas.microsoft.com/office/powerpoint/2010/main" val="68970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818" y="114301"/>
            <a:ext cx="11429999" cy="2031325"/>
          </a:xfrm>
          <a:prstGeom prst="rect">
            <a:avLst/>
          </a:prstGeom>
        </p:spPr>
        <p:txBody>
          <a:bodyPr wrap="square">
            <a:spAutoFit/>
          </a:bodyPr>
          <a:lstStyle/>
          <a:p>
            <a:r>
              <a:rPr lang="en-US" b="1" i="0" u="sng" dirty="0" smtClean="0">
                <a:solidFill>
                  <a:srgbClr val="000000"/>
                </a:solidFill>
                <a:effectLst/>
                <a:latin typeface="Segoe UI" panose="020B0502040204020203" pitchFamily="34" charset="0"/>
              </a:rPr>
              <a:t>HTML &lt;form&gt; action Attribute</a:t>
            </a:r>
          </a:p>
          <a:p>
            <a:endParaRPr lang="en-US" b="0" i="0" dirty="0" smtClean="0">
              <a:solidFill>
                <a:srgbClr val="000000"/>
              </a:solidFill>
              <a:effectLst/>
              <a:latin typeface="Segoe UI" panose="020B0502040204020203" pitchFamily="34" charset="0"/>
            </a:endParaRPr>
          </a:p>
          <a:p>
            <a:pPr marL="285750" indent="-285750">
              <a:buFont typeface="Arial" panose="020B0604020202020204" pitchFamily="34" charset="0"/>
              <a:buChar char="•"/>
            </a:pPr>
            <a:r>
              <a:rPr lang="en-US" dirty="0"/>
              <a:t>The HTML form action attribute defines where to send the form data when a form is submitted in an HTML document</a:t>
            </a:r>
            <a:r>
              <a:rPr lang="en-US" dirty="0" smtClean="0"/>
              <a:t>.</a:t>
            </a:r>
          </a:p>
          <a:p>
            <a:r>
              <a:rPr lang="en-US" b="1" u="sng" dirty="0" smtClean="0"/>
              <a:t>Syntax</a:t>
            </a:r>
            <a:endParaRPr lang="en-US" b="1" u="sng" dirty="0"/>
          </a:p>
          <a:p>
            <a:r>
              <a:rPr lang="en-US" dirty="0" smtClean="0"/>
              <a:t>	</a:t>
            </a:r>
            <a:r>
              <a:rPr lang="en-US" b="1" dirty="0" smtClean="0"/>
              <a:t>&lt;</a:t>
            </a:r>
            <a:r>
              <a:rPr lang="en-US" b="1" dirty="0"/>
              <a:t>form action</a:t>
            </a:r>
            <a:r>
              <a:rPr lang="en-US" b="1" dirty="0" smtClean="0"/>
              <a:t>=“URL"&gt;</a:t>
            </a:r>
            <a:endParaRPr lang="en-US" b="1" i="0" dirty="0" smtClean="0">
              <a:solidFill>
                <a:srgbClr val="000000"/>
              </a:solidFill>
              <a:effectLst/>
              <a:latin typeface="Segoe UI" panose="020B0502040204020203" pitchFamily="34" charset="0"/>
            </a:endParaRPr>
          </a:p>
          <a:p>
            <a:endParaRPr lang="en-US" b="0" i="0" dirty="0">
              <a:solidFill>
                <a:srgbClr val="000000"/>
              </a:solidFill>
              <a:effectLst/>
              <a:latin typeface="Segoe UI" panose="020B0502040204020203" pitchFamily="34" charset="0"/>
            </a:endParaRPr>
          </a:p>
        </p:txBody>
      </p:sp>
      <p:sp>
        <p:nvSpPr>
          <p:cNvPr id="5" name="Rectangle 4"/>
          <p:cNvSpPr/>
          <p:nvPr/>
        </p:nvSpPr>
        <p:spPr>
          <a:xfrm>
            <a:off x="342900" y="1875461"/>
            <a:ext cx="11091373" cy="4801314"/>
          </a:xfrm>
          <a:prstGeom prst="rect">
            <a:avLst/>
          </a:prstGeom>
        </p:spPr>
        <p:txBody>
          <a:bodyPr wrap="square">
            <a:spAutoFit/>
          </a:bodyPr>
          <a:lstStyle/>
          <a:p>
            <a:r>
              <a:rPr lang="en-US" dirty="0" smtClean="0"/>
              <a:t>&lt;!DOCTYPE html&gt;</a:t>
            </a:r>
          </a:p>
          <a:p>
            <a:r>
              <a:rPr lang="en-US" dirty="0" smtClean="0"/>
              <a:t>&lt;html&gt;</a:t>
            </a:r>
          </a:p>
          <a:p>
            <a:r>
              <a:rPr lang="en-US" dirty="0" smtClean="0"/>
              <a:t>&lt;body&gt;</a:t>
            </a:r>
          </a:p>
          <a:p>
            <a:endParaRPr lang="en-US" dirty="0" smtClean="0"/>
          </a:p>
          <a:p>
            <a:r>
              <a:rPr lang="en-US" dirty="0" smtClean="0"/>
              <a:t>&lt;h1&gt;The form action attribute&lt;/h1&gt;</a:t>
            </a:r>
          </a:p>
          <a:p>
            <a:endParaRPr lang="en-US" dirty="0" smtClean="0"/>
          </a:p>
          <a:p>
            <a:r>
              <a:rPr lang="en-US" dirty="0" smtClean="0"/>
              <a:t>&lt;form action="/</a:t>
            </a:r>
            <a:r>
              <a:rPr lang="en-US" dirty="0" err="1" smtClean="0"/>
              <a:t>action_page.php</a:t>
            </a:r>
            <a:r>
              <a:rPr lang="en-US" dirty="0" smtClean="0"/>
              <a:t>"&gt;</a:t>
            </a:r>
          </a:p>
          <a:p>
            <a:r>
              <a:rPr lang="en-US" dirty="0" smtClean="0"/>
              <a:t>  &lt;label for="</a:t>
            </a:r>
            <a:r>
              <a:rPr lang="en-US" dirty="0" err="1" smtClean="0"/>
              <a:t>fname</a:t>
            </a:r>
            <a:r>
              <a:rPr lang="en-US" dirty="0" smtClean="0"/>
              <a:t>"&gt;First name:&lt;/label&gt;</a:t>
            </a:r>
          </a:p>
          <a:p>
            <a:r>
              <a:rPr lang="en-US" dirty="0" smtClean="0"/>
              <a:t>  &lt;input type="text" id="</a:t>
            </a:r>
            <a:r>
              <a:rPr lang="en-US" dirty="0" err="1" smtClean="0"/>
              <a:t>fname</a:t>
            </a:r>
            <a:r>
              <a:rPr lang="en-US" dirty="0" smtClean="0"/>
              <a:t>" name="</a:t>
            </a:r>
            <a:r>
              <a:rPr lang="en-US" dirty="0" err="1" smtClean="0"/>
              <a:t>fname</a:t>
            </a:r>
            <a:r>
              <a:rPr lang="en-US" dirty="0" smtClean="0"/>
              <a:t>"&gt;&lt;</a:t>
            </a:r>
            <a:r>
              <a:rPr lang="en-US" dirty="0" err="1" smtClean="0"/>
              <a:t>br</a:t>
            </a:r>
            <a:r>
              <a:rPr lang="en-US" dirty="0" smtClean="0"/>
              <a:t>&gt;&lt;</a:t>
            </a:r>
            <a:r>
              <a:rPr lang="en-US" dirty="0" err="1" smtClean="0"/>
              <a:t>br</a:t>
            </a:r>
            <a:r>
              <a:rPr lang="en-US" dirty="0" smtClean="0"/>
              <a:t>&gt;</a:t>
            </a:r>
          </a:p>
          <a:p>
            <a:r>
              <a:rPr lang="en-US" dirty="0" smtClean="0"/>
              <a:t>  &lt;label for="</a:t>
            </a:r>
            <a:r>
              <a:rPr lang="en-US" dirty="0" err="1" smtClean="0"/>
              <a:t>lname</a:t>
            </a:r>
            <a:r>
              <a:rPr lang="en-US" dirty="0" smtClean="0"/>
              <a:t>"&gt;Last name:&lt;/label&gt;</a:t>
            </a:r>
          </a:p>
          <a:p>
            <a:r>
              <a:rPr lang="en-US" dirty="0" smtClean="0"/>
              <a:t>  &lt;input type="text" id="</a:t>
            </a:r>
            <a:r>
              <a:rPr lang="en-US" dirty="0" err="1" smtClean="0"/>
              <a:t>lname</a:t>
            </a:r>
            <a:r>
              <a:rPr lang="en-US" dirty="0" smtClean="0"/>
              <a:t>" name="</a:t>
            </a:r>
            <a:r>
              <a:rPr lang="en-US" dirty="0" err="1" smtClean="0"/>
              <a:t>lname</a:t>
            </a:r>
            <a:r>
              <a:rPr lang="en-US" dirty="0" smtClean="0"/>
              <a:t>"&gt;&lt;</a:t>
            </a:r>
            <a:r>
              <a:rPr lang="en-US" dirty="0" err="1" smtClean="0"/>
              <a:t>br</a:t>
            </a:r>
            <a:r>
              <a:rPr lang="en-US" dirty="0" smtClean="0"/>
              <a:t>&gt;&lt;</a:t>
            </a:r>
            <a:r>
              <a:rPr lang="en-US" dirty="0" err="1" smtClean="0"/>
              <a:t>br</a:t>
            </a:r>
            <a:r>
              <a:rPr lang="en-US" dirty="0" smtClean="0"/>
              <a:t>&gt;</a:t>
            </a:r>
          </a:p>
          <a:p>
            <a:r>
              <a:rPr lang="en-US" dirty="0" smtClean="0"/>
              <a:t>  &lt;input type="submit" value="Submit"&gt;</a:t>
            </a:r>
          </a:p>
          <a:p>
            <a:r>
              <a:rPr lang="en-US" dirty="0" smtClean="0"/>
              <a:t>&lt;/form&gt;</a:t>
            </a:r>
          </a:p>
          <a:p>
            <a:endParaRPr lang="en-US" dirty="0" smtClean="0"/>
          </a:p>
          <a:p>
            <a:r>
              <a:rPr lang="en-US" dirty="0" smtClean="0"/>
              <a:t>&lt;p&gt;Click the "Submit" button and the form-data will be sent to a page on the server called "</a:t>
            </a:r>
            <a:r>
              <a:rPr lang="en-US" dirty="0" err="1" smtClean="0"/>
              <a:t>action_page.php</a:t>
            </a:r>
            <a:r>
              <a:rPr lang="en-US" dirty="0" smtClean="0"/>
              <a:t>".&lt;/p&gt;</a:t>
            </a:r>
          </a:p>
          <a:p>
            <a:endParaRPr lang="en-US" dirty="0" smtClean="0"/>
          </a:p>
          <a:p>
            <a:r>
              <a:rPr lang="en-US" dirty="0" smtClean="0"/>
              <a:t>&lt;/body&gt;&lt;/html&gt;</a:t>
            </a:r>
            <a:endParaRPr lang="en-US" dirty="0"/>
          </a:p>
        </p:txBody>
      </p:sp>
      <p:pic>
        <p:nvPicPr>
          <p:cNvPr id="6" name="Picture 5"/>
          <p:cNvPicPr>
            <a:picLocks noChangeAspect="1"/>
          </p:cNvPicPr>
          <p:nvPr/>
        </p:nvPicPr>
        <p:blipFill>
          <a:blip r:embed="rId2"/>
          <a:stretch>
            <a:fillRect/>
          </a:stretch>
        </p:blipFill>
        <p:spPr>
          <a:xfrm>
            <a:off x="6542809" y="2977223"/>
            <a:ext cx="5649191" cy="1859126"/>
          </a:xfrm>
          <a:prstGeom prst="rect">
            <a:avLst/>
          </a:prstGeom>
        </p:spPr>
      </p:pic>
    </p:spTree>
    <p:extLst>
      <p:ext uri="{BB962C8B-B14F-4D97-AF65-F5344CB8AC3E}">
        <p14:creationId xmlns:p14="http://schemas.microsoft.com/office/powerpoint/2010/main" val="2755117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3847" y="210189"/>
            <a:ext cx="3013261" cy="369332"/>
          </a:xfrm>
          <a:prstGeom prst="rect">
            <a:avLst/>
          </a:prstGeom>
        </p:spPr>
        <p:txBody>
          <a:bodyPr wrap="none">
            <a:spAutoFit/>
          </a:bodyPr>
          <a:lstStyle/>
          <a:p>
            <a:r>
              <a:rPr lang="en-US" b="1" i="0" dirty="0" smtClean="0">
                <a:solidFill>
                  <a:srgbClr val="000000"/>
                </a:solidFill>
                <a:effectLst/>
                <a:latin typeface="Segoe UI" panose="020B0502040204020203" pitchFamily="34" charset="0"/>
              </a:rPr>
              <a:t>&lt;form&gt; method Attribute</a:t>
            </a:r>
            <a:endParaRPr lang="en-US" b="1" i="0" dirty="0">
              <a:solidFill>
                <a:srgbClr val="000000"/>
              </a:solidFill>
              <a:effectLst/>
              <a:latin typeface="Segoe UI" panose="020B0502040204020203" pitchFamily="34" charset="0"/>
            </a:endParaRPr>
          </a:p>
        </p:txBody>
      </p:sp>
      <p:sp>
        <p:nvSpPr>
          <p:cNvPr id="3" name="Rectangle 2"/>
          <p:cNvSpPr/>
          <p:nvPr/>
        </p:nvSpPr>
        <p:spPr>
          <a:xfrm>
            <a:off x="415636" y="935182"/>
            <a:ext cx="11087100" cy="2862322"/>
          </a:xfrm>
          <a:prstGeom prst="rect">
            <a:avLst/>
          </a:prstGeom>
        </p:spPr>
        <p:txBody>
          <a:bodyPr wrap="square">
            <a:spAutoFit/>
          </a:bodyPr>
          <a:lstStyle/>
          <a:p>
            <a:pPr marL="285750" indent="-285750">
              <a:buFont typeface="Arial" panose="020B0604020202020204" pitchFamily="34" charset="0"/>
              <a:buChar char="•"/>
            </a:pPr>
            <a:r>
              <a:rPr lang="en-US" dirty="0" smtClean="0"/>
              <a:t>The method attribute specifies how to send form-data (the form-data is sent to the page specified in the action attribute).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form-data can be sent as URL variables (with method="get") or as HTTP post transaction (with method="post").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Syntax:</a:t>
            </a:r>
          </a:p>
          <a:p>
            <a:r>
              <a:rPr lang="en-US" dirty="0" smtClean="0"/>
              <a:t>	</a:t>
            </a:r>
            <a:r>
              <a:rPr lang="en-US" b="1" dirty="0" smtClean="0"/>
              <a:t>&lt;</a:t>
            </a:r>
            <a:r>
              <a:rPr lang="en-US" b="1" dirty="0"/>
              <a:t>form method="</a:t>
            </a:r>
            <a:r>
              <a:rPr lang="en-US" b="1" dirty="0" err="1"/>
              <a:t>get|post</a:t>
            </a:r>
            <a:r>
              <a:rPr lang="en-US" b="1" dirty="0" smtClean="0"/>
              <a:t>"&gt;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26494440"/>
              </p:ext>
            </p:extLst>
          </p:nvPr>
        </p:nvGraphicFramePr>
        <p:xfrm>
          <a:off x="1072862" y="3774772"/>
          <a:ext cx="10191750" cy="1554480"/>
        </p:xfrm>
        <a:graphic>
          <a:graphicData uri="http://schemas.openxmlformats.org/drawingml/2006/table">
            <a:tbl>
              <a:tblPr/>
              <a:tblGrid>
                <a:gridCol w="2028825"/>
                <a:gridCol w="8162925"/>
              </a:tblGrid>
              <a:tr h="0">
                <a:tc>
                  <a:txBody>
                    <a:bodyPr/>
                    <a:lstStyle/>
                    <a:p>
                      <a:pPr algn="l" fontAlgn="t"/>
                      <a:r>
                        <a:rPr lang="en-US">
                          <a:effectLst/>
                        </a:rPr>
                        <a:t>Value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get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Default. Appends the form-data to the URL in name/value pairs: URL?name=value&amp;name=value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post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Sends the form-data as an HTTP post transaction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072862" y="3774931"/>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0000"/>
                </a:solidFill>
                <a:effectLst/>
                <a:latin typeface="Segoe UI" panose="020B0502040204020203" pitchFamily="34" charset="0"/>
                <a:cs typeface="Segoe UI" panose="020B0502040204020203" pitchFamily="34" charset="0"/>
              </a:rPr>
              <a:t>Attribute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16413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461" y="723940"/>
            <a:ext cx="10401300" cy="5355312"/>
          </a:xfrm>
          <a:prstGeom prst="rect">
            <a:avLst/>
          </a:prstGeom>
        </p:spPr>
        <p:txBody>
          <a:bodyPr wrap="square">
            <a:spAutoFit/>
          </a:bodyPr>
          <a:lstStyle/>
          <a:p>
            <a:r>
              <a:rPr lang="en-US" dirty="0">
                <a:solidFill>
                  <a:srgbClr val="000000"/>
                </a:solidFill>
                <a:latin typeface="Arial" panose="020B0604020202020204" pitchFamily="34" charset="0"/>
              </a:rPr>
              <a:t>&lt;!DOCTYPE html&gt;</a:t>
            </a:r>
          </a:p>
          <a:p>
            <a:r>
              <a:rPr lang="en-US" dirty="0">
                <a:solidFill>
                  <a:srgbClr val="000000"/>
                </a:solidFill>
                <a:latin typeface="Arial" panose="020B0604020202020204" pitchFamily="34" charset="0"/>
              </a:rPr>
              <a:t>&lt;html&gt;</a:t>
            </a:r>
          </a:p>
          <a:p>
            <a:r>
              <a:rPr lang="en-US" dirty="0">
                <a:solidFill>
                  <a:srgbClr val="000000"/>
                </a:solidFill>
                <a:latin typeface="Arial" panose="020B0604020202020204" pitchFamily="34" charset="0"/>
              </a:rPr>
              <a:t>&lt;body&gt;</a:t>
            </a:r>
          </a:p>
          <a:p>
            <a:endParaRPr lang="en-US" dirty="0" smtClean="0"/>
          </a:p>
          <a:p>
            <a:r>
              <a:rPr lang="en-US" dirty="0">
                <a:solidFill>
                  <a:srgbClr val="000000"/>
                </a:solidFill>
                <a:latin typeface="Arial" panose="020B0604020202020204" pitchFamily="34" charset="0"/>
              </a:rPr>
              <a:t>&lt;h1&gt;The form method="get" attribute&lt;/h1&gt;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&lt;form action="/</a:t>
            </a:r>
            <a:r>
              <a:rPr lang="en-US" dirty="0" err="1">
                <a:solidFill>
                  <a:srgbClr val="000000"/>
                </a:solidFill>
                <a:latin typeface="Arial" panose="020B0604020202020204" pitchFamily="34" charset="0"/>
              </a:rPr>
              <a:t>action_page.php</a:t>
            </a:r>
            <a:r>
              <a:rPr lang="en-US" dirty="0">
                <a:solidFill>
                  <a:srgbClr val="000000"/>
                </a:solidFill>
                <a:latin typeface="Arial" panose="020B0604020202020204" pitchFamily="34" charset="0"/>
              </a:rPr>
              <a:t>" method="get“ target="_blank"&gt;</a:t>
            </a:r>
          </a:p>
          <a:p>
            <a:r>
              <a:rPr lang="en-US" dirty="0">
                <a:solidFill>
                  <a:srgbClr val="000000"/>
                </a:solidFill>
                <a:latin typeface="Arial" panose="020B0604020202020204" pitchFamily="34" charset="0"/>
              </a:rPr>
              <a:t>  &lt;label for="</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"&gt;First name:&lt;/label&gt;</a:t>
            </a:r>
          </a:p>
          <a:p>
            <a:r>
              <a:rPr lang="en-US" dirty="0">
                <a:solidFill>
                  <a:srgbClr val="000000"/>
                </a:solidFill>
                <a:latin typeface="Arial" panose="020B0604020202020204" pitchFamily="34" charset="0"/>
              </a:rPr>
              <a:t>  &lt;input type="text" id="</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 name="</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a:t>
            </a:r>
          </a:p>
          <a:p>
            <a:r>
              <a:rPr lang="en-US" dirty="0">
                <a:solidFill>
                  <a:srgbClr val="000000"/>
                </a:solidFill>
                <a:latin typeface="Arial" panose="020B0604020202020204" pitchFamily="34" charset="0"/>
              </a:rPr>
              <a:t>  &lt;label for="</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"&gt;Last name:&lt;/label&gt;</a:t>
            </a:r>
          </a:p>
          <a:p>
            <a:r>
              <a:rPr lang="en-US" dirty="0">
                <a:solidFill>
                  <a:srgbClr val="000000"/>
                </a:solidFill>
                <a:latin typeface="Arial" panose="020B0604020202020204" pitchFamily="34" charset="0"/>
              </a:rPr>
              <a:t>  &lt;input type="text" id="</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 name="</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a:t>
            </a:r>
          </a:p>
          <a:p>
            <a:r>
              <a:rPr lang="en-US" dirty="0">
                <a:solidFill>
                  <a:srgbClr val="000000"/>
                </a:solidFill>
                <a:latin typeface="Arial" panose="020B0604020202020204" pitchFamily="34" charset="0"/>
              </a:rPr>
              <a:t>  &lt;input type="submit" value="Submit"&gt;</a:t>
            </a:r>
          </a:p>
          <a:p>
            <a:r>
              <a:rPr lang="en-US" dirty="0">
                <a:solidFill>
                  <a:srgbClr val="000000"/>
                </a:solidFill>
                <a:latin typeface="Arial" panose="020B0604020202020204" pitchFamily="34" charset="0"/>
              </a:rPr>
              <a:t>&lt;/form&gt;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&lt;p&gt;Click on the submit button, and the input will be sent to a page on the server called "</a:t>
            </a:r>
            <a:r>
              <a:rPr lang="en-US" dirty="0" err="1">
                <a:solidFill>
                  <a:srgbClr val="000000"/>
                </a:solidFill>
                <a:latin typeface="Arial" panose="020B0604020202020204" pitchFamily="34" charset="0"/>
              </a:rPr>
              <a:t>action_page.php</a:t>
            </a:r>
            <a:r>
              <a:rPr lang="en-US" dirty="0">
                <a:solidFill>
                  <a:srgbClr val="000000"/>
                </a:solidFill>
                <a:latin typeface="Arial" panose="020B0604020202020204" pitchFamily="34" charset="0"/>
              </a:rPr>
              <a:t>".&lt;/p&gt;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&lt;/body&gt;</a:t>
            </a:r>
          </a:p>
          <a:p>
            <a:r>
              <a:rPr lang="en-US" dirty="0">
                <a:solidFill>
                  <a:srgbClr val="000000"/>
                </a:solidFill>
                <a:latin typeface="Arial" panose="020B0604020202020204" pitchFamily="34" charset="0"/>
              </a:rPr>
              <a:t>&lt;/html&gt;</a:t>
            </a:r>
          </a:p>
        </p:txBody>
      </p:sp>
      <p:sp>
        <p:nvSpPr>
          <p:cNvPr id="3" name="Rectangle 2"/>
          <p:cNvSpPr/>
          <p:nvPr/>
        </p:nvSpPr>
        <p:spPr>
          <a:xfrm>
            <a:off x="381647" y="85498"/>
            <a:ext cx="2402517" cy="523220"/>
          </a:xfrm>
          <a:prstGeom prst="rect">
            <a:avLst/>
          </a:prstGeom>
        </p:spPr>
        <p:txBody>
          <a:bodyPr wrap="none">
            <a:spAutoFit/>
          </a:bodyPr>
          <a:lstStyle/>
          <a:p>
            <a:r>
              <a:rPr lang="en-US" sz="2800" b="1" dirty="0" smtClean="0"/>
              <a:t>method="get" </a:t>
            </a:r>
            <a:endParaRPr lang="en-US" sz="2800" b="1" dirty="0"/>
          </a:p>
        </p:txBody>
      </p:sp>
    </p:spTree>
    <p:extLst>
      <p:ext uri="{BB962C8B-B14F-4D97-AF65-F5344CB8AC3E}">
        <p14:creationId xmlns:p14="http://schemas.microsoft.com/office/powerpoint/2010/main" val="524688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7550" y="141576"/>
            <a:ext cx="6581775" cy="2314575"/>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477550" y="2552700"/>
            <a:ext cx="6581775" cy="2209800"/>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477550" y="4951268"/>
            <a:ext cx="8110538" cy="1698914"/>
          </a:xfrm>
          <a:prstGeom prst="rect">
            <a:avLst/>
          </a:prstGeom>
          <a:ln>
            <a:solidFill>
              <a:schemeClr val="tx1"/>
            </a:solidFill>
          </a:ln>
        </p:spPr>
      </p:pic>
    </p:spTree>
    <p:extLst>
      <p:ext uri="{BB962C8B-B14F-4D97-AF65-F5344CB8AC3E}">
        <p14:creationId xmlns:p14="http://schemas.microsoft.com/office/powerpoint/2010/main" val="4140302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741" y="654611"/>
            <a:ext cx="8705639" cy="6186309"/>
          </a:xfrm>
          <a:prstGeom prst="rect">
            <a:avLst/>
          </a:prstGeom>
        </p:spPr>
        <p:txBody>
          <a:bodyPr wrap="square">
            <a:spAutoFit/>
          </a:bodyPr>
          <a:lstStyle/>
          <a:p>
            <a:r>
              <a:rPr lang="en-US" dirty="0">
                <a:solidFill>
                  <a:srgbClr val="000000"/>
                </a:solidFill>
                <a:latin typeface="Arial" panose="020B0604020202020204" pitchFamily="34" charset="0"/>
              </a:rPr>
              <a:t>&lt;!DOCTYPE html&gt;</a:t>
            </a:r>
          </a:p>
          <a:p>
            <a:r>
              <a:rPr lang="en-US" dirty="0">
                <a:solidFill>
                  <a:srgbClr val="000000"/>
                </a:solidFill>
                <a:latin typeface="Arial" panose="020B0604020202020204" pitchFamily="34" charset="0"/>
              </a:rPr>
              <a:t>&lt;html&gt;</a:t>
            </a:r>
          </a:p>
          <a:p>
            <a:r>
              <a:rPr lang="en-US" dirty="0">
                <a:solidFill>
                  <a:srgbClr val="000000"/>
                </a:solidFill>
                <a:latin typeface="Arial" panose="020B0604020202020204" pitchFamily="34" charset="0"/>
              </a:rPr>
              <a:t>&lt;body&gt;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&lt;h1&gt;The form method</a:t>
            </a:r>
            <a:r>
              <a:rPr lang="en-US" dirty="0" smtClean="0">
                <a:solidFill>
                  <a:srgbClr val="000000"/>
                </a:solidFill>
                <a:latin typeface="Arial" panose="020B0604020202020204" pitchFamily="34" charset="0"/>
              </a:rPr>
              <a:t>=“post" </a:t>
            </a:r>
            <a:r>
              <a:rPr lang="en-US" dirty="0">
                <a:solidFill>
                  <a:srgbClr val="000000"/>
                </a:solidFill>
                <a:latin typeface="Arial" panose="020B0604020202020204" pitchFamily="34" charset="0"/>
              </a:rPr>
              <a:t>attribute&lt;/h1&gt;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&lt;form action="/</a:t>
            </a:r>
            <a:r>
              <a:rPr lang="en-US" dirty="0" err="1">
                <a:solidFill>
                  <a:srgbClr val="000000"/>
                </a:solidFill>
                <a:latin typeface="Arial" panose="020B0604020202020204" pitchFamily="34" charset="0"/>
              </a:rPr>
              <a:t>action_page.php</a:t>
            </a:r>
            <a:r>
              <a:rPr lang="en-US" dirty="0">
                <a:solidFill>
                  <a:srgbClr val="000000"/>
                </a:solidFill>
                <a:latin typeface="Arial" panose="020B0604020202020204" pitchFamily="34" charset="0"/>
              </a:rPr>
              <a:t>" method="post" target="_blank</a:t>
            </a:r>
            <a:r>
              <a:rPr lang="en-US" dirty="0" smtClean="0">
                <a:solidFill>
                  <a:srgbClr val="000000"/>
                </a:solidFill>
                <a:latin typeface="Arial" panose="020B0604020202020204" pitchFamily="34" charset="0"/>
              </a:rPr>
              <a:t>"&gt;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&lt;label for="</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"&gt;First name:&lt;/label&gt;</a:t>
            </a:r>
          </a:p>
          <a:p>
            <a:r>
              <a:rPr lang="en-US" dirty="0">
                <a:solidFill>
                  <a:srgbClr val="000000"/>
                </a:solidFill>
                <a:latin typeface="Arial" panose="020B0604020202020204" pitchFamily="34" charset="0"/>
              </a:rPr>
              <a:t>  &lt;input type="text" id="</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 name="</a:t>
            </a:r>
            <a:r>
              <a:rPr lang="en-US" dirty="0" err="1">
                <a:solidFill>
                  <a:srgbClr val="000000"/>
                </a:solidFill>
                <a:latin typeface="Arial" panose="020B0604020202020204" pitchFamily="34" charset="0"/>
              </a:rPr>
              <a:t>fname</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smtClean="0">
                <a:solidFill>
                  <a:srgbClr val="000000"/>
                </a:solidFill>
                <a:latin typeface="Arial" panose="020B0604020202020204" pitchFamily="34" charset="0"/>
              </a:rPr>
              <a:t>&gt;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&lt;label for="</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"&gt;Last name:&lt;/label&gt;</a:t>
            </a:r>
          </a:p>
          <a:p>
            <a:r>
              <a:rPr lang="en-US" dirty="0">
                <a:solidFill>
                  <a:srgbClr val="000000"/>
                </a:solidFill>
                <a:latin typeface="Arial" panose="020B0604020202020204" pitchFamily="34" charset="0"/>
              </a:rPr>
              <a:t>  &lt;input type="text" id="</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 name="</a:t>
            </a:r>
            <a:r>
              <a:rPr lang="en-US" dirty="0" err="1">
                <a:solidFill>
                  <a:srgbClr val="000000"/>
                </a:solidFill>
                <a:latin typeface="Arial" panose="020B0604020202020204" pitchFamily="34" charset="0"/>
              </a:rPr>
              <a:t>lname</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a:solidFill>
                  <a:srgbClr val="000000"/>
                </a:solidFill>
                <a:latin typeface="Arial" panose="020B0604020202020204" pitchFamily="34" charset="0"/>
              </a:rPr>
              <a:t>&gt;&lt;</a:t>
            </a:r>
            <a:r>
              <a:rPr lang="en-US" dirty="0" err="1">
                <a:solidFill>
                  <a:srgbClr val="000000"/>
                </a:solidFill>
                <a:latin typeface="Arial" panose="020B0604020202020204" pitchFamily="34" charset="0"/>
              </a:rPr>
              <a:t>br</a:t>
            </a:r>
            <a:r>
              <a:rPr lang="en-US" dirty="0" smtClean="0">
                <a:solidFill>
                  <a:srgbClr val="000000"/>
                </a:solidFill>
                <a:latin typeface="Arial" panose="020B0604020202020204" pitchFamily="34" charset="0"/>
              </a:rPr>
              <a:t>&gt;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  &lt;input type="submit" value="Submit"&gt;</a:t>
            </a:r>
          </a:p>
          <a:p>
            <a:r>
              <a:rPr lang="en-US" dirty="0">
                <a:solidFill>
                  <a:srgbClr val="000000"/>
                </a:solidFill>
                <a:latin typeface="Arial" panose="020B0604020202020204" pitchFamily="34" charset="0"/>
              </a:rPr>
              <a:t>&lt;/form&gt;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&lt;p&gt;Click on the submit button, and the input will be sent to a page on the server called "</a:t>
            </a:r>
            <a:r>
              <a:rPr lang="en-US" dirty="0" err="1">
                <a:solidFill>
                  <a:srgbClr val="000000"/>
                </a:solidFill>
                <a:latin typeface="Arial" panose="020B0604020202020204" pitchFamily="34" charset="0"/>
              </a:rPr>
              <a:t>action_page.php</a:t>
            </a:r>
            <a:r>
              <a:rPr lang="en-US" dirty="0">
                <a:solidFill>
                  <a:srgbClr val="000000"/>
                </a:solidFill>
                <a:latin typeface="Arial" panose="020B0604020202020204" pitchFamily="34" charset="0"/>
              </a:rPr>
              <a:t>".&lt;/p&gt;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&lt;/body&gt;</a:t>
            </a:r>
          </a:p>
          <a:p>
            <a:r>
              <a:rPr lang="en-US" dirty="0">
                <a:solidFill>
                  <a:srgbClr val="000000"/>
                </a:solidFill>
                <a:latin typeface="Arial" panose="020B0604020202020204" pitchFamily="34" charset="0"/>
              </a:rPr>
              <a:t>&lt;/html&gt;</a:t>
            </a:r>
          </a:p>
        </p:txBody>
      </p:sp>
      <p:sp>
        <p:nvSpPr>
          <p:cNvPr id="3" name="Rectangle 2"/>
          <p:cNvSpPr/>
          <p:nvPr/>
        </p:nvSpPr>
        <p:spPr>
          <a:xfrm>
            <a:off x="222288" y="131391"/>
            <a:ext cx="6355126" cy="523220"/>
          </a:xfrm>
          <a:prstGeom prst="rect">
            <a:avLst/>
          </a:prstGeom>
        </p:spPr>
        <p:txBody>
          <a:bodyPr wrap="square">
            <a:spAutoFit/>
          </a:bodyPr>
          <a:lstStyle/>
          <a:p>
            <a:r>
              <a:rPr lang="en-US" sz="2800" b="1" dirty="0"/>
              <a:t>method=“post" </a:t>
            </a:r>
          </a:p>
        </p:txBody>
      </p:sp>
    </p:spTree>
    <p:extLst>
      <p:ext uri="{BB962C8B-B14F-4D97-AF65-F5344CB8AC3E}">
        <p14:creationId xmlns:p14="http://schemas.microsoft.com/office/powerpoint/2010/main" val="16757114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69805" y="3416878"/>
            <a:ext cx="6524625" cy="2247900"/>
          </a:xfrm>
          <a:prstGeom prst="rect">
            <a:avLst/>
          </a:prstGeom>
        </p:spPr>
      </p:pic>
      <p:pic>
        <p:nvPicPr>
          <p:cNvPr id="4" name="Picture 3"/>
          <p:cNvPicPr>
            <a:picLocks noChangeAspect="1"/>
          </p:cNvPicPr>
          <p:nvPr/>
        </p:nvPicPr>
        <p:blipFill>
          <a:blip r:embed="rId3"/>
          <a:stretch>
            <a:fillRect/>
          </a:stretch>
        </p:blipFill>
        <p:spPr>
          <a:xfrm>
            <a:off x="1065069" y="484476"/>
            <a:ext cx="6591300" cy="2314575"/>
          </a:xfrm>
          <a:prstGeom prst="rect">
            <a:avLst/>
          </a:prstGeom>
        </p:spPr>
      </p:pic>
    </p:spTree>
    <p:extLst>
      <p:ext uri="{BB962C8B-B14F-4D97-AF65-F5344CB8AC3E}">
        <p14:creationId xmlns:p14="http://schemas.microsoft.com/office/powerpoint/2010/main" val="984347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769429" cy="810532"/>
          </a:xfrm>
        </p:spPr>
        <p:txBody>
          <a:bodyPr>
            <a:normAutofit fontScale="90000"/>
          </a:bodyPr>
          <a:lstStyle/>
          <a:p>
            <a:r>
              <a:rPr lang="en-IN" dirty="0" smtClean="0"/>
              <a:t/>
            </a:r>
            <a:br>
              <a:rPr lang="en-IN" dirty="0" smtClean="0"/>
            </a:br>
            <a:r>
              <a:rPr lang="en-IN" dirty="0" smtClean="0"/>
              <a:t>When </a:t>
            </a:r>
            <a:r>
              <a:rPr lang="en-IN" dirty="0"/>
              <a:t>to Use GET?</a:t>
            </a:r>
            <a:br>
              <a:rPr lang="en-IN" dirty="0"/>
            </a:br>
            <a:endParaRPr lang="en-IN" dirty="0"/>
          </a:p>
        </p:txBody>
      </p:sp>
      <p:sp>
        <p:nvSpPr>
          <p:cNvPr id="3" name="Content Placeholder 2"/>
          <p:cNvSpPr>
            <a:spLocks noGrp="1"/>
          </p:cNvSpPr>
          <p:nvPr>
            <p:ph idx="1"/>
          </p:nvPr>
        </p:nvSpPr>
        <p:spPr>
          <a:xfrm>
            <a:off x="838200" y="1045029"/>
            <a:ext cx="10515600" cy="5131934"/>
          </a:xfrm>
        </p:spPr>
        <p:txBody>
          <a:bodyPr>
            <a:normAutofit/>
          </a:bodyPr>
          <a:lstStyle/>
          <a:p>
            <a:r>
              <a:rPr lang="en-IN" dirty="0" smtClean="0"/>
              <a:t>The </a:t>
            </a:r>
            <a:r>
              <a:rPr lang="en-IN" dirty="0"/>
              <a:t>default method when submitting form data is GET.</a:t>
            </a:r>
          </a:p>
          <a:p>
            <a:endParaRPr lang="en-IN" dirty="0"/>
          </a:p>
          <a:p>
            <a:r>
              <a:rPr lang="en-IN" dirty="0"/>
              <a:t>However, when GET is used, the submitted form data will be visible in the page address </a:t>
            </a:r>
            <a:endParaRPr lang="en-IN" dirty="0" smtClean="0"/>
          </a:p>
          <a:p>
            <a:endParaRPr lang="en-IN" dirty="0"/>
          </a:p>
          <a:p>
            <a:r>
              <a:rPr lang="en-IN" dirty="0" smtClean="0"/>
              <a:t>field:/</a:t>
            </a:r>
            <a:r>
              <a:rPr lang="en-IN" dirty="0" err="1" smtClean="0"/>
              <a:t>action_page.php?firstname</a:t>
            </a:r>
            <a:r>
              <a:rPr lang="en-IN" dirty="0" smtClean="0"/>
              <a:t>=</a:t>
            </a:r>
            <a:r>
              <a:rPr lang="en-IN" dirty="0" err="1" smtClean="0"/>
              <a:t>Mickey&amp;lastname</a:t>
            </a:r>
            <a:r>
              <a:rPr lang="en-IN" dirty="0" smtClean="0"/>
              <a:t>=Mouse</a:t>
            </a:r>
            <a:endParaRPr lang="en-IN" dirty="0"/>
          </a:p>
        </p:txBody>
      </p:sp>
    </p:spTree>
    <p:extLst>
      <p:ext uri="{BB962C8B-B14F-4D97-AF65-F5344CB8AC3E}">
        <p14:creationId xmlns:p14="http://schemas.microsoft.com/office/powerpoint/2010/main" val="3797872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 Method</a:t>
            </a:r>
            <a:endParaRPr lang="en-IN" dirty="0"/>
          </a:p>
        </p:txBody>
      </p:sp>
      <p:sp>
        <p:nvSpPr>
          <p:cNvPr id="3" name="Content Placeholder 2"/>
          <p:cNvSpPr>
            <a:spLocks noGrp="1"/>
          </p:cNvSpPr>
          <p:nvPr>
            <p:ph idx="1"/>
          </p:nvPr>
        </p:nvSpPr>
        <p:spPr/>
        <p:txBody>
          <a:bodyPr/>
          <a:lstStyle/>
          <a:p>
            <a:r>
              <a:rPr lang="en-IN" dirty="0"/>
              <a:t>Appends form-data into the URL in name/value pairs</a:t>
            </a:r>
          </a:p>
          <a:p>
            <a:r>
              <a:rPr lang="en-IN" dirty="0"/>
              <a:t>The length of a URL is limited (about 3000 characters)</a:t>
            </a:r>
          </a:p>
          <a:p>
            <a:r>
              <a:rPr lang="en-IN" dirty="0"/>
              <a:t>Never use GET to send sensitive data! (will be visible in the URL)</a:t>
            </a:r>
          </a:p>
          <a:p>
            <a:r>
              <a:rPr lang="en-IN" dirty="0"/>
              <a:t>Useful for form submissions where a user wants to bookmark the result</a:t>
            </a:r>
          </a:p>
          <a:p>
            <a:r>
              <a:rPr lang="en-IN" dirty="0"/>
              <a:t>GET is better for non-secure data, like query strings in Google</a:t>
            </a:r>
          </a:p>
          <a:p>
            <a:endParaRPr lang="en-IN" dirty="0"/>
          </a:p>
        </p:txBody>
      </p:sp>
    </p:spTree>
    <p:extLst>
      <p:ext uri="{BB962C8B-B14F-4D97-AF65-F5344CB8AC3E}">
        <p14:creationId xmlns:p14="http://schemas.microsoft.com/office/powerpoint/2010/main" val="23199559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to Use POST?</a:t>
            </a:r>
            <a:br>
              <a:rPr lang="en-IN" dirty="0"/>
            </a:br>
            <a:endParaRPr lang="en-IN" dirty="0"/>
          </a:p>
        </p:txBody>
      </p:sp>
      <p:sp>
        <p:nvSpPr>
          <p:cNvPr id="3" name="Content Placeholder 2"/>
          <p:cNvSpPr>
            <a:spLocks noGrp="1"/>
          </p:cNvSpPr>
          <p:nvPr>
            <p:ph idx="1"/>
          </p:nvPr>
        </p:nvSpPr>
        <p:spPr>
          <a:xfrm>
            <a:off x="838200" y="1328057"/>
            <a:ext cx="10515600" cy="4848906"/>
          </a:xfrm>
        </p:spPr>
        <p:txBody>
          <a:bodyPr>
            <a:normAutofit/>
          </a:bodyPr>
          <a:lstStyle/>
          <a:p>
            <a:r>
              <a:rPr lang="en-IN" dirty="0" smtClean="0"/>
              <a:t>Always </a:t>
            </a:r>
            <a:r>
              <a:rPr lang="en-IN" dirty="0"/>
              <a:t>use POST if the form data contains sensitive or personal information. The POST method does not display the submitted form data in the page address field</a:t>
            </a:r>
            <a:r>
              <a:rPr lang="en-IN" dirty="0" smtClean="0"/>
              <a:t>.</a:t>
            </a:r>
          </a:p>
          <a:p>
            <a:endParaRPr lang="en-IN" dirty="0"/>
          </a:p>
          <a:p>
            <a:pPr marL="0" indent="0">
              <a:buNone/>
            </a:pPr>
            <a:r>
              <a:rPr lang="en-IN" dirty="0" smtClean="0">
                <a:solidFill>
                  <a:srgbClr val="C00000"/>
                </a:solidFill>
              </a:rPr>
              <a:t>Notes </a:t>
            </a:r>
            <a:r>
              <a:rPr lang="en-IN" dirty="0">
                <a:solidFill>
                  <a:srgbClr val="C00000"/>
                </a:solidFill>
              </a:rPr>
              <a:t>on POST:</a:t>
            </a:r>
          </a:p>
          <a:p>
            <a:r>
              <a:rPr lang="en-IN" dirty="0" smtClean="0">
                <a:solidFill>
                  <a:srgbClr val="C00000"/>
                </a:solidFill>
              </a:rPr>
              <a:t>POST </a:t>
            </a:r>
            <a:r>
              <a:rPr lang="en-IN" dirty="0">
                <a:solidFill>
                  <a:srgbClr val="C00000"/>
                </a:solidFill>
              </a:rPr>
              <a:t>has no size limitations, and can be used to send large amounts of data</a:t>
            </a:r>
            <a:r>
              <a:rPr lang="en-IN" dirty="0" smtClean="0">
                <a:solidFill>
                  <a:srgbClr val="C00000"/>
                </a:solidFill>
              </a:rPr>
              <a:t>.</a:t>
            </a:r>
            <a:endParaRPr lang="en-IN" dirty="0">
              <a:solidFill>
                <a:srgbClr val="C00000"/>
              </a:solidFill>
            </a:endParaRPr>
          </a:p>
        </p:txBody>
      </p:sp>
    </p:spTree>
    <p:extLst>
      <p:ext uri="{BB962C8B-B14F-4D97-AF65-F5344CB8AC3E}">
        <p14:creationId xmlns:p14="http://schemas.microsoft.com/office/powerpoint/2010/main" val="154199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906" y="376443"/>
            <a:ext cx="2892138" cy="369332"/>
          </a:xfrm>
          <a:prstGeom prst="rect">
            <a:avLst/>
          </a:prstGeom>
        </p:spPr>
        <p:txBody>
          <a:bodyPr wrap="none">
            <a:spAutoFit/>
          </a:bodyPr>
          <a:lstStyle/>
          <a:p>
            <a:r>
              <a:rPr lang="en-US" b="1" dirty="0" smtClean="0">
                <a:solidFill>
                  <a:srgbClr val="000000"/>
                </a:solidFill>
                <a:latin typeface="Verdana" panose="020B0604030504040204" pitchFamily="34" charset="0"/>
              </a:rPr>
              <a:t>The &lt;form&gt; Element</a:t>
            </a:r>
            <a:endParaRPr lang="en-US" b="1" dirty="0">
              <a:solidFill>
                <a:srgbClr val="000000"/>
              </a:solidFill>
              <a:latin typeface="Verdana" panose="020B0604030504040204" pitchFamily="34" charset="0"/>
            </a:endParaRPr>
          </a:p>
        </p:txBody>
      </p:sp>
      <p:sp>
        <p:nvSpPr>
          <p:cNvPr id="3" name="Rectangle 2"/>
          <p:cNvSpPr/>
          <p:nvPr/>
        </p:nvSpPr>
        <p:spPr>
          <a:xfrm>
            <a:off x="380288" y="879053"/>
            <a:ext cx="10931236" cy="3693319"/>
          </a:xfrm>
          <a:prstGeom prst="rect">
            <a:avLst/>
          </a:prstGeom>
        </p:spPr>
        <p:txBody>
          <a:bodyPr wrap="square">
            <a:spAutoFit/>
          </a:bodyPr>
          <a:lstStyle/>
          <a:p>
            <a:r>
              <a:rPr lang="en-US" dirty="0">
                <a:solidFill>
                  <a:srgbClr val="000000"/>
                </a:solidFill>
                <a:latin typeface="Verdana" panose="020B0604030504040204" pitchFamily="34" charset="0"/>
              </a:rPr>
              <a:t>The HTML &lt;form&gt; element is used to create an HTML form for user input:</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&lt;form&gt;</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form elements</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
            </a:r>
            <a:br>
              <a:rPr lang="en-US" dirty="0">
                <a:solidFill>
                  <a:srgbClr val="000000"/>
                </a:solidFill>
                <a:latin typeface="Verdana" panose="020B0604030504040204" pitchFamily="34" charset="0"/>
              </a:rPr>
            </a:br>
            <a:r>
              <a:rPr lang="en-US" dirty="0">
                <a:solidFill>
                  <a:srgbClr val="000000"/>
                </a:solidFill>
                <a:latin typeface="Verdana" panose="020B0604030504040204" pitchFamily="34" charset="0"/>
              </a:rPr>
              <a:t>&lt;/form&gt;</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The &lt;form&gt; element is a container for different types of input elements, such as: text fields, checkboxes, radio buttons, submit buttons, etc.</a:t>
            </a:r>
          </a:p>
          <a:p>
            <a:endParaRPr lang="en-US" dirty="0"/>
          </a:p>
          <a:p>
            <a:endParaRPr lang="en-US" dirty="0" smtClean="0"/>
          </a:p>
          <a:p>
            <a:endParaRPr lang="en-US" dirty="0"/>
          </a:p>
        </p:txBody>
      </p:sp>
    </p:spTree>
    <p:extLst>
      <p:ext uri="{BB962C8B-B14F-4D97-AF65-F5344CB8AC3E}">
        <p14:creationId xmlns:p14="http://schemas.microsoft.com/office/powerpoint/2010/main" val="3870925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378" y="206829"/>
            <a:ext cx="11123165" cy="5970134"/>
          </a:xfrm>
        </p:spPr>
      </p:pic>
    </p:spTree>
    <p:extLst>
      <p:ext uri="{BB962C8B-B14F-4D97-AF65-F5344CB8AC3E}">
        <p14:creationId xmlns:p14="http://schemas.microsoft.com/office/powerpoint/2010/main" val="379274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html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165" y="456766"/>
            <a:ext cx="5652654" cy="582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123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html 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218" y="1028700"/>
            <a:ext cx="5631873" cy="3705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80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2791753"/>
              </p:ext>
            </p:extLst>
          </p:nvPr>
        </p:nvGraphicFramePr>
        <p:xfrm>
          <a:off x="574098" y="3183876"/>
          <a:ext cx="10191750" cy="2678675"/>
        </p:xfrm>
        <a:graphic>
          <a:graphicData uri="http://schemas.openxmlformats.org/drawingml/2006/table">
            <a:tbl>
              <a:tblPr/>
              <a:tblGrid>
                <a:gridCol w="3126231"/>
                <a:gridCol w="7065519"/>
              </a:tblGrid>
              <a:tr h="0">
                <a:tc>
                  <a:txBody>
                    <a:bodyPr/>
                    <a:lstStyle/>
                    <a:p>
                      <a:pPr algn="l" fontAlgn="t"/>
                      <a:r>
                        <a:rPr lang="en-US" b="1" dirty="0">
                          <a:effectLst/>
                        </a:rPr>
                        <a:t>Type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545075">
                <a:tc>
                  <a:txBody>
                    <a:bodyPr/>
                    <a:lstStyle/>
                    <a:p>
                      <a:pPr algn="l" fontAlgn="t"/>
                      <a:r>
                        <a:rPr lang="en-US">
                          <a:effectLst/>
                        </a:rPr>
                        <a:t>&lt;input type="text"&gt;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Displays a single-line text input field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&lt;input type="radio"&gt;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radio button (for selecting one of many choices)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&lt;input type="checkbox"&gt;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Displays a checkbox (for selecting zero or more of many choices)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0">
                <a:tc>
                  <a:txBody>
                    <a:bodyPr/>
                    <a:lstStyle/>
                    <a:p>
                      <a:pPr algn="l" fontAlgn="t"/>
                      <a:r>
                        <a:rPr lang="en-US">
                          <a:effectLst/>
                        </a:rPr>
                        <a:t>&lt;input type="submit"&gt;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Displays a submit button (for submitting the form)</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a:effectLst/>
                        </a:rPr>
                        <a:t>&lt;input type="button"&gt;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Displays a clickable button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
        <p:nvSpPr>
          <p:cNvPr id="4" name="Rectangle 1"/>
          <p:cNvSpPr>
            <a:spLocks noChangeArrowheads="1"/>
          </p:cNvSpPr>
          <p:nvPr/>
        </p:nvSpPr>
        <p:spPr bwMode="auto">
          <a:xfrm>
            <a:off x="532534" y="499465"/>
            <a:ext cx="11022156" cy="2185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The &lt;input&gt; Element</a:t>
            </a:r>
            <a:endParaRPr lang="en-US" sz="2400" b="1" u="sng" dirty="0">
              <a:solidFill>
                <a:srgbClr val="000000"/>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rgbClr val="000000"/>
                </a:solidFill>
                <a:effectLst/>
                <a:latin typeface="Verdana" panose="020B0604030504040204" pitchFamily="34" charset="0"/>
              </a:rPr>
              <a:t>The HTML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&lt;input&gt;</a:t>
            </a:r>
            <a:r>
              <a:rPr kumimoji="0" lang="en-US" b="0" i="0" u="none" strike="noStrike" cap="none" normalizeH="0" baseline="0" dirty="0" smtClean="0">
                <a:ln>
                  <a:noFill/>
                </a:ln>
                <a:solidFill>
                  <a:srgbClr val="000000"/>
                </a:solidFill>
                <a:effectLst/>
                <a:latin typeface="Verdana" panose="020B0604030504040204" pitchFamily="34" charset="0"/>
              </a:rPr>
              <a:t> element is the most used form element.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rgbClr val="000000"/>
                </a:solidFill>
                <a:effectLst/>
                <a:latin typeface="Verdana" panose="020B0604030504040204" pitchFamily="34" charset="0"/>
              </a:rPr>
              <a:t>An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&lt;input&gt;</a:t>
            </a:r>
            <a:r>
              <a:rPr kumimoji="0" lang="en-US" b="0" i="0" u="none" strike="noStrike" cap="none" normalizeH="0" baseline="0" dirty="0" smtClean="0">
                <a:ln>
                  <a:noFill/>
                </a:ln>
                <a:solidFill>
                  <a:srgbClr val="000000"/>
                </a:solidFill>
                <a:effectLst/>
                <a:latin typeface="Verdana" panose="020B0604030504040204" pitchFamily="34" charset="0"/>
              </a:rPr>
              <a:t> element can be displayed in many ways, depending on the </a:t>
            </a:r>
            <a:r>
              <a:rPr kumimoji="0" lang="en-US"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type</a:t>
            </a:r>
            <a:r>
              <a:rPr kumimoji="0" lang="en-US" b="0" i="0" u="none" strike="noStrike" cap="none" normalizeH="0" baseline="0" dirty="0" smtClean="0">
                <a:ln>
                  <a:noFill/>
                </a:ln>
                <a:solidFill>
                  <a:srgbClr val="000000"/>
                </a:solidFill>
                <a:effectLst/>
                <a:latin typeface="Verdana" panose="020B0604030504040204" pitchFamily="34" charset="0"/>
              </a:rPr>
              <a:t> attribute.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b="0" i="0" u="none" strike="noStrike" cap="none" normalizeH="0" baseline="0" dirty="0" smtClean="0">
                <a:ln>
                  <a:noFill/>
                </a:ln>
                <a:solidFill>
                  <a:srgbClr val="000000"/>
                </a:solidFill>
                <a:effectLst/>
                <a:latin typeface="Verdana" panose="020B0604030504040204" pitchFamily="34" charset="0"/>
              </a:rPr>
              <a:t>Here are some examples:</a:t>
            </a:r>
            <a:endParaRPr kumimoji="0" 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416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1836" y="203353"/>
            <a:ext cx="10688781" cy="5355312"/>
          </a:xfrm>
          <a:prstGeom prst="rect">
            <a:avLst/>
          </a:prstGeom>
        </p:spPr>
        <p:txBody>
          <a:bodyPr wrap="square">
            <a:spAutoFit/>
          </a:bodyPr>
          <a:lstStyle/>
          <a:p>
            <a:r>
              <a:rPr lang="en-US" b="1" u="sng" dirty="0" smtClean="0">
                <a:solidFill>
                  <a:srgbClr val="000000"/>
                </a:solidFill>
                <a:latin typeface="Verdana" panose="020B0604030504040204" pitchFamily="34" charset="0"/>
              </a:rPr>
              <a:t>Text Fields</a:t>
            </a:r>
            <a:endParaRPr lang="en-US" b="1" u="sng" dirty="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pPr marL="285750" indent="-285750">
              <a:buFont typeface="Arial" panose="020B0604020202020204" pitchFamily="34" charset="0"/>
              <a:buChar char="•"/>
            </a:pPr>
            <a:r>
              <a:rPr lang="en-US" dirty="0">
                <a:solidFill>
                  <a:srgbClr val="000000"/>
                </a:solidFill>
                <a:latin typeface="Verdana" panose="020B0604030504040204" pitchFamily="34" charset="0"/>
              </a:rPr>
              <a:t>The &lt;input type="text"&gt; defines a single-line input field for text input.</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Text Input Controls</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There are three types of text input used on forms −</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Single-line text input controls −</a:t>
            </a:r>
            <a:r>
              <a:rPr lang="en-US" dirty="0">
                <a:solidFill>
                  <a:srgbClr val="000000"/>
                </a:solidFill>
                <a:latin typeface="Verdana" panose="020B0604030504040204" pitchFamily="34" charset="0"/>
              </a:rPr>
              <a:t> This control is used for items that require only one line of user input, such as search boxes or names. They are created using HTML &lt;input&gt; tag.</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Password input controls − </a:t>
            </a:r>
            <a:r>
              <a:rPr lang="en-US" dirty="0">
                <a:solidFill>
                  <a:srgbClr val="000000"/>
                </a:solidFill>
                <a:latin typeface="Verdana" panose="020B0604030504040204" pitchFamily="34" charset="0"/>
              </a:rPr>
              <a:t>This is also a single-line text input but it masks the character as soon as a user enters it. They are also created using </a:t>
            </a:r>
            <a:r>
              <a:rPr lang="en-US" dirty="0" err="1">
                <a:solidFill>
                  <a:srgbClr val="000000"/>
                </a:solidFill>
                <a:latin typeface="Verdana" panose="020B0604030504040204" pitchFamily="34" charset="0"/>
              </a:rPr>
              <a:t>HTMl</a:t>
            </a:r>
            <a:r>
              <a:rPr lang="en-US" dirty="0">
                <a:solidFill>
                  <a:srgbClr val="000000"/>
                </a:solidFill>
                <a:latin typeface="Verdana" panose="020B0604030504040204" pitchFamily="34" charset="0"/>
              </a:rPr>
              <a:t> &lt;input&gt; tag.</a:t>
            </a:r>
          </a:p>
          <a:p>
            <a:endParaRPr lang="en-US" dirty="0">
              <a:solidFill>
                <a:srgbClr val="000000"/>
              </a:solidFill>
              <a:latin typeface="Verdana" panose="020B0604030504040204" pitchFamily="34" charset="0"/>
            </a:endParaRPr>
          </a:p>
          <a:p>
            <a:r>
              <a:rPr lang="en-US" b="1" dirty="0">
                <a:solidFill>
                  <a:srgbClr val="000000"/>
                </a:solidFill>
                <a:latin typeface="Verdana" panose="020B0604030504040204" pitchFamily="34" charset="0"/>
              </a:rPr>
              <a:t>Multi-line text input controls −</a:t>
            </a:r>
            <a:r>
              <a:rPr lang="en-US" dirty="0">
                <a:solidFill>
                  <a:srgbClr val="000000"/>
                </a:solidFill>
                <a:latin typeface="Verdana" panose="020B0604030504040204" pitchFamily="34" charset="0"/>
              </a:rPr>
              <a:t> This is used when the user is required to give details that may be longer than a single sentence. Multi-line input controls are created using HTML &lt;</a:t>
            </a:r>
            <a:r>
              <a:rPr lang="en-US" dirty="0" err="1">
                <a:solidFill>
                  <a:srgbClr val="000000"/>
                </a:solidFill>
                <a:latin typeface="Verdana" panose="020B0604030504040204" pitchFamily="34" charset="0"/>
              </a:rPr>
              <a:t>textarea</a:t>
            </a:r>
            <a:r>
              <a:rPr lang="en-US" dirty="0">
                <a:solidFill>
                  <a:srgbClr val="000000"/>
                </a:solidFill>
                <a:latin typeface="Verdana" panose="020B0604030504040204" pitchFamily="34" charset="0"/>
              </a:rPr>
              <a:t>&gt; tag.</a:t>
            </a:r>
          </a:p>
          <a:p>
            <a:endParaRPr lang="en-US" dirty="0"/>
          </a:p>
        </p:txBody>
      </p:sp>
    </p:spTree>
    <p:extLst>
      <p:ext uri="{BB962C8B-B14F-4D97-AF65-F5344CB8AC3E}">
        <p14:creationId xmlns:p14="http://schemas.microsoft.com/office/powerpoint/2010/main" val="169379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5278" y="303706"/>
            <a:ext cx="11112314" cy="1200329"/>
          </a:xfrm>
          <a:prstGeom prst="rect">
            <a:avLst/>
          </a:prstGeom>
        </p:spPr>
        <p:txBody>
          <a:bodyPr wrap="square">
            <a:spAutoFit/>
          </a:bodyPr>
          <a:lstStyle/>
          <a:p>
            <a:r>
              <a:rPr lang="en-US" b="1" u="sng" dirty="0">
                <a:solidFill>
                  <a:srgbClr val="000000"/>
                </a:solidFill>
                <a:latin typeface="Verdana" panose="020B0604030504040204" pitchFamily="34" charset="0"/>
              </a:rPr>
              <a:t>Single-line text input controls</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This control is used for items that require only one line of user input, such as search boxes or names. They are created using HTML &lt;input&gt; tag.</a:t>
            </a:r>
          </a:p>
        </p:txBody>
      </p:sp>
      <p:sp>
        <p:nvSpPr>
          <p:cNvPr id="4" name="Rectangle 3"/>
          <p:cNvSpPr/>
          <p:nvPr/>
        </p:nvSpPr>
        <p:spPr>
          <a:xfrm>
            <a:off x="830465" y="1750518"/>
            <a:ext cx="6096000" cy="4801314"/>
          </a:xfrm>
          <a:prstGeom prst="rect">
            <a:avLst/>
          </a:prstGeom>
        </p:spPr>
        <p:txBody>
          <a:bodyPr>
            <a:spAutoFit/>
          </a:bodyPr>
          <a:lstStyle/>
          <a:p>
            <a:r>
              <a:rPr lang="en-US" dirty="0">
                <a:solidFill>
                  <a:srgbClr val="000000"/>
                </a:solidFill>
                <a:latin typeface="Verdana" panose="020B0604030504040204" pitchFamily="34" charset="0"/>
              </a:rPr>
              <a:t>&lt;html&gt;</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&lt;head&gt;</a:t>
            </a:r>
          </a:p>
          <a:p>
            <a:r>
              <a:rPr lang="en-US" dirty="0">
                <a:solidFill>
                  <a:srgbClr val="000000"/>
                </a:solidFill>
                <a:latin typeface="Verdana" panose="020B0604030504040204" pitchFamily="34" charset="0"/>
              </a:rPr>
              <a:t>      &lt;title&gt;Text Input Control&lt;/title&gt;</a:t>
            </a:r>
          </a:p>
          <a:p>
            <a:r>
              <a:rPr lang="en-US" dirty="0">
                <a:solidFill>
                  <a:srgbClr val="000000"/>
                </a:solidFill>
                <a:latin typeface="Verdana" panose="020B0604030504040204" pitchFamily="34" charset="0"/>
              </a:rPr>
              <a:t>   &lt;/head&gt;</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&lt;body&gt;</a:t>
            </a:r>
          </a:p>
          <a:p>
            <a:r>
              <a:rPr lang="en-US" dirty="0">
                <a:solidFill>
                  <a:srgbClr val="000000"/>
                </a:solidFill>
                <a:latin typeface="Verdana" panose="020B0604030504040204" pitchFamily="34" charset="0"/>
              </a:rPr>
              <a:t>      &lt;form &gt;</a:t>
            </a:r>
          </a:p>
          <a:p>
            <a:r>
              <a:rPr lang="en-US" dirty="0">
                <a:solidFill>
                  <a:srgbClr val="000000"/>
                </a:solidFill>
                <a:latin typeface="Verdana" panose="020B0604030504040204" pitchFamily="34" charset="0"/>
              </a:rPr>
              <a:t>         First name: &lt;input type = "text" name = "</a:t>
            </a:r>
            <a:r>
              <a:rPr lang="en-US" dirty="0" err="1">
                <a:solidFill>
                  <a:srgbClr val="000000"/>
                </a:solidFill>
                <a:latin typeface="Verdana" panose="020B0604030504040204" pitchFamily="34" charset="0"/>
              </a:rPr>
              <a:t>first_name</a:t>
            </a:r>
            <a:r>
              <a:rPr lang="en-US" dirty="0">
                <a:solidFill>
                  <a:srgbClr val="000000"/>
                </a:solidFill>
                <a:latin typeface="Verdana" panose="020B0604030504040204" pitchFamily="34" charset="0"/>
              </a:rPr>
              <a:t>" /&gt;</a:t>
            </a:r>
          </a:p>
          <a:p>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br</a:t>
            </a:r>
            <a:r>
              <a:rPr lang="en-US" dirty="0">
                <a:solidFill>
                  <a:srgbClr val="000000"/>
                </a:solidFill>
                <a:latin typeface="Verdana" panose="020B0604030504040204" pitchFamily="34" charset="0"/>
              </a:rPr>
              <a:t>&gt;</a:t>
            </a:r>
          </a:p>
          <a:p>
            <a:r>
              <a:rPr lang="en-US" dirty="0">
                <a:solidFill>
                  <a:srgbClr val="000000"/>
                </a:solidFill>
                <a:latin typeface="Verdana" panose="020B0604030504040204" pitchFamily="34" charset="0"/>
              </a:rPr>
              <a:t>         Last name: &lt;input type = "text" name = "</a:t>
            </a:r>
            <a:r>
              <a:rPr lang="en-US" dirty="0" err="1">
                <a:solidFill>
                  <a:srgbClr val="000000"/>
                </a:solidFill>
                <a:latin typeface="Verdana" panose="020B0604030504040204" pitchFamily="34" charset="0"/>
              </a:rPr>
              <a:t>last_name</a:t>
            </a:r>
            <a:r>
              <a:rPr lang="en-US" dirty="0">
                <a:solidFill>
                  <a:srgbClr val="000000"/>
                </a:solidFill>
                <a:latin typeface="Verdana" panose="020B0604030504040204" pitchFamily="34" charset="0"/>
              </a:rPr>
              <a:t>" /&gt;</a:t>
            </a:r>
          </a:p>
          <a:p>
            <a:r>
              <a:rPr lang="en-US" dirty="0">
                <a:solidFill>
                  <a:srgbClr val="000000"/>
                </a:solidFill>
                <a:latin typeface="Verdana" panose="020B0604030504040204" pitchFamily="34" charset="0"/>
              </a:rPr>
              <a:t>      &lt;/form&gt;</a:t>
            </a:r>
          </a:p>
          <a:p>
            <a:r>
              <a:rPr lang="en-US" dirty="0">
                <a:solidFill>
                  <a:srgbClr val="000000"/>
                </a:solidFill>
                <a:latin typeface="Verdana" panose="020B0604030504040204" pitchFamily="34" charset="0"/>
              </a:rPr>
              <a:t>   &lt;/body&gt;</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&lt;/html&gt;</a:t>
            </a:r>
          </a:p>
        </p:txBody>
      </p:sp>
      <p:sp>
        <p:nvSpPr>
          <p:cNvPr id="5" name="Rectangle 4"/>
          <p:cNvSpPr/>
          <p:nvPr/>
        </p:nvSpPr>
        <p:spPr>
          <a:xfrm>
            <a:off x="7704589" y="2181079"/>
            <a:ext cx="4076757" cy="369332"/>
          </a:xfrm>
          <a:prstGeom prst="rect">
            <a:avLst/>
          </a:prstGeom>
        </p:spPr>
        <p:txBody>
          <a:bodyPr wrap="none">
            <a:spAutoFit/>
          </a:bodyPr>
          <a:lstStyle/>
          <a:p>
            <a:r>
              <a:rPr lang="en-US" b="0" i="0" dirty="0" smtClean="0">
                <a:solidFill>
                  <a:srgbClr val="000000"/>
                </a:solidFill>
                <a:effectLst/>
                <a:latin typeface="Arial" panose="020B0604020202020204" pitchFamily="34" charset="0"/>
              </a:rPr>
              <a:t>This will produce the following result −</a:t>
            </a:r>
            <a:endParaRPr lang="en-US" dirty="0"/>
          </a:p>
        </p:txBody>
      </p:sp>
      <p:pic>
        <p:nvPicPr>
          <p:cNvPr id="6" name="Picture 5"/>
          <p:cNvPicPr>
            <a:picLocks noChangeAspect="1"/>
          </p:cNvPicPr>
          <p:nvPr/>
        </p:nvPicPr>
        <p:blipFill>
          <a:blip r:embed="rId2"/>
          <a:stretch>
            <a:fillRect/>
          </a:stretch>
        </p:blipFill>
        <p:spPr>
          <a:xfrm>
            <a:off x="8109541" y="2847754"/>
            <a:ext cx="2628900" cy="609600"/>
          </a:xfrm>
          <a:prstGeom prst="rect">
            <a:avLst/>
          </a:prstGeom>
        </p:spPr>
      </p:pic>
    </p:spTree>
    <p:extLst>
      <p:ext uri="{BB962C8B-B14F-4D97-AF65-F5344CB8AC3E}">
        <p14:creationId xmlns:p14="http://schemas.microsoft.com/office/powerpoint/2010/main" val="252322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027" y="311727"/>
            <a:ext cx="11097491" cy="923330"/>
          </a:xfrm>
          <a:prstGeom prst="rect">
            <a:avLst/>
          </a:prstGeom>
        </p:spPr>
        <p:txBody>
          <a:bodyPr wrap="square">
            <a:spAutoFit/>
          </a:bodyPr>
          <a:lstStyle/>
          <a:p>
            <a:r>
              <a:rPr lang="en-US" b="1" dirty="0" smtClean="0">
                <a:solidFill>
                  <a:srgbClr val="000000"/>
                </a:solidFill>
                <a:latin typeface="Verdana" panose="020B0604030504040204" pitchFamily="34" charset="0"/>
              </a:rPr>
              <a:t>Attributes</a:t>
            </a:r>
          </a:p>
          <a:p>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Following is the list of attributes for &lt;input&gt; tag for creating text field.</a:t>
            </a:r>
          </a:p>
        </p:txBody>
      </p:sp>
      <p:graphicFrame>
        <p:nvGraphicFramePr>
          <p:cNvPr id="3" name="Table 2"/>
          <p:cNvGraphicFramePr>
            <a:graphicFrameLocks noGrp="1"/>
          </p:cNvGraphicFramePr>
          <p:nvPr>
            <p:extLst>
              <p:ext uri="{D42A27DB-BD31-4B8C-83A1-F6EECF244321}">
                <p14:modId xmlns:p14="http://schemas.microsoft.com/office/powerpoint/2010/main" val="97520295"/>
              </p:ext>
            </p:extLst>
          </p:nvPr>
        </p:nvGraphicFramePr>
        <p:xfrm>
          <a:off x="1293801" y="1340180"/>
          <a:ext cx="10149017" cy="4798124"/>
        </p:xfrm>
        <a:graphic>
          <a:graphicData uri="http://schemas.openxmlformats.org/drawingml/2006/table">
            <a:tbl>
              <a:tblPr/>
              <a:tblGrid>
                <a:gridCol w="1142712"/>
                <a:gridCol w="9006305"/>
              </a:tblGrid>
              <a:tr h="350108">
                <a:tc>
                  <a:txBody>
                    <a:bodyPr/>
                    <a:lstStyle/>
                    <a:p>
                      <a:pPr fontAlgn="t"/>
                      <a:r>
                        <a:rPr lang="en-US" sz="1500" dirty="0" err="1">
                          <a:effectLst/>
                        </a:rPr>
                        <a:t>Sr.No</a:t>
                      </a:r>
                      <a:endParaRPr lang="en-US" sz="1500" dirty="0">
                        <a:effectLst/>
                      </a:endParaRP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500">
                          <a:effectLst/>
                        </a:rPr>
                        <a:t>Attribute &amp; Description</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00246">
                <a:tc>
                  <a:txBody>
                    <a:bodyPr/>
                    <a:lstStyle/>
                    <a:p>
                      <a:pPr fontAlgn="t"/>
                      <a:r>
                        <a:rPr lang="en-US" sz="1800" kern="1200">
                          <a:solidFill>
                            <a:srgbClr val="000000"/>
                          </a:solidFill>
                          <a:latin typeface="Verdana" panose="020B0604030504040204" pitchFamily="34" charset="0"/>
                          <a:ea typeface="+mn-ea"/>
                          <a:cs typeface="+mn-cs"/>
                        </a:rPr>
                        <a:t>1</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b="1" kern="1200" dirty="0">
                          <a:solidFill>
                            <a:srgbClr val="000000"/>
                          </a:solidFill>
                          <a:latin typeface="Verdana" panose="020B0604030504040204" pitchFamily="34" charset="0"/>
                          <a:ea typeface="+mn-ea"/>
                          <a:cs typeface="+mn-cs"/>
                        </a:rPr>
                        <a:t>type</a:t>
                      </a:r>
                    </a:p>
                    <a:p>
                      <a:pPr algn="just" fontAlgn="t"/>
                      <a:r>
                        <a:rPr lang="en-US" sz="1800" kern="1200" dirty="0">
                          <a:solidFill>
                            <a:srgbClr val="000000"/>
                          </a:solidFill>
                          <a:latin typeface="Verdana" panose="020B0604030504040204" pitchFamily="34" charset="0"/>
                          <a:ea typeface="+mn-ea"/>
                          <a:cs typeface="+mn-cs"/>
                        </a:rPr>
                        <a:t>Indicates the type of input control and for text input control it will be set to text.</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00246">
                <a:tc>
                  <a:txBody>
                    <a:bodyPr/>
                    <a:lstStyle/>
                    <a:p>
                      <a:pPr fontAlgn="t"/>
                      <a:r>
                        <a:rPr lang="en-US" sz="1800" kern="1200">
                          <a:solidFill>
                            <a:srgbClr val="000000"/>
                          </a:solidFill>
                          <a:latin typeface="Verdana" panose="020B0604030504040204" pitchFamily="34" charset="0"/>
                          <a:ea typeface="+mn-ea"/>
                          <a:cs typeface="+mn-cs"/>
                        </a:rPr>
                        <a:t>2</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b="1" kern="1200" dirty="0">
                          <a:solidFill>
                            <a:srgbClr val="000000"/>
                          </a:solidFill>
                          <a:latin typeface="Verdana" panose="020B0604030504040204" pitchFamily="34" charset="0"/>
                          <a:ea typeface="+mn-ea"/>
                          <a:cs typeface="+mn-cs"/>
                        </a:rPr>
                        <a:t>name</a:t>
                      </a:r>
                    </a:p>
                    <a:p>
                      <a:pPr algn="just" fontAlgn="t"/>
                      <a:r>
                        <a:rPr lang="en-US" sz="1800" kern="1200" dirty="0">
                          <a:solidFill>
                            <a:srgbClr val="000000"/>
                          </a:solidFill>
                          <a:latin typeface="Verdana" panose="020B0604030504040204" pitchFamily="34" charset="0"/>
                          <a:ea typeface="+mn-ea"/>
                          <a:cs typeface="+mn-cs"/>
                        </a:rPr>
                        <a:t>Used to give a name to the control which is sent to the server to be recognized and get the value.</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00246">
                <a:tc>
                  <a:txBody>
                    <a:bodyPr/>
                    <a:lstStyle/>
                    <a:p>
                      <a:pPr fontAlgn="t"/>
                      <a:r>
                        <a:rPr lang="en-US" sz="1800" kern="1200">
                          <a:solidFill>
                            <a:srgbClr val="000000"/>
                          </a:solidFill>
                          <a:latin typeface="Verdana" panose="020B0604030504040204" pitchFamily="34" charset="0"/>
                          <a:ea typeface="+mn-ea"/>
                          <a:cs typeface="+mn-cs"/>
                        </a:rPr>
                        <a:t>3</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b="1" kern="1200" dirty="0">
                          <a:solidFill>
                            <a:srgbClr val="000000"/>
                          </a:solidFill>
                          <a:latin typeface="Verdana" panose="020B0604030504040204" pitchFamily="34" charset="0"/>
                          <a:ea typeface="+mn-ea"/>
                          <a:cs typeface="+mn-cs"/>
                        </a:rPr>
                        <a:t>value</a:t>
                      </a:r>
                    </a:p>
                    <a:p>
                      <a:pPr algn="just" fontAlgn="t"/>
                      <a:r>
                        <a:rPr lang="en-US" sz="1800" kern="1200" dirty="0">
                          <a:solidFill>
                            <a:srgbClr val="000000"/>
                          </a:solidFill>
                          <a:latin typeface="Verdana" panose="020B0604030504040204" pitchFamily="34" charset="0"/>
                          <a:ea typeface="+mn-ea"/>
                          <a:cs typeface="+mn-cs"/>
                        </a:rPr>
                        <a:t>This can be used to provide an initial value inside the control.</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00246">
                <a:tc>
                  <a:txBody>
                    <a:bodyPr/>
                    <a:lstStyle/>
                    <a:p>
                      <a:pPr fontAlgn="t"/>
                      <a:r>
                        <a:rPr lang="en-US" sz="1800" kern="1200">
                          <a:solidFill>
                            <a:srgbClr val="000000"/>
                          </a:solidFill>
                          <a:latin typeface="Verdana" panose="020B0604030504040204" pitchFamily="34" charset="0"/>
                          <a:ea typeface="+mn-ea"/>
                          <a:cs typeface="+mn-cs"/>
                        </a:rPr>
                        <a:t>4</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b="1" kern="1200" dirty="0">
                          <a:solidFill>
                            <a:srgbClr val="000000"/>
                          </a:solidFill>
                          <a:latin typeface="Verdana" panose="020B0604030504040204" pitchFamily="34" charset="0"/>
                          <a:ea typeface="+mn-ea"/>
                          <a:cs typeface="+mn-cs"/>
                        </a:rPr>
                        <a:t>size</a:t>
                      </a:r>
                    </a:p>
                    <a:p>
                      <a:pPr algn="just" fontAlgn="t"/>
                      <a:r>
                        <a:rPr lang="en-US" sz="1800" kern="1200" dirty="0">
                          <a:solidFill>
                            <a:srgbClr val="000000"/>
                          </a:solidFill>
                          <a:latin typeface="Verdana" panose="020B0604030504040204" pitchFamily="34" charset="0"/>
                          <a:ea typeface="+mn-ea"/>
                          <a:cs typeface="+mn-cs"/>
                        </a:rPr>
                        <a:t>Allows to specify the width of the text-input control in terms of characters.</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800246">
                <a:tc>
                  <a:txBody>
                    <a:bodyPr/>
                    <a:lstStyle/>
                    <a:p>
                      <a:pPr fontAlgn="t"/>
                      <a:r>
                        <a:rPr lang="en-US" sz="1800" kern="1200" dirty="0">
                          <a:solidFill>
                            <a:srgbClr val="000000"/>
                          </a:solidFill>
                          <a:latin typeface="Verdana" panose="020B0604030504040204" pitchFamily="34" charset="0"/>
                          <a:ea typeface="+mn-ea"/>
                          <a:cs typeface="+mn-cs"/>
                        </a:rPr>
                        <a:t>5</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just" fontAlgn="t"/>
                      <a:r>
                        <a:rPr lang="en-US" sz="1800" b="1" kern="1200" dirty="0" err="1">
                          <a:solidFill>
                            <a:srgbClr val="000000"/>
                          </a:solidFill>
                          <a:latin typeface="Verdana" panose="020B0604030504040204" pitchFamily="34" charset="0"/>
                          <a:ea typeface="+mn-ea"/>
                          <a:cs typeface="+mn-cs"/>
                        </a:rPr>
                        <a:t>maxlength</a:t>
                      </a:r>
                      <a:endParaRPr lang="en-US" sz="1800" b="1" kern="1200" dirty="0">
                        <a:solidFill>
                          <a:srgbClr val="000000"/>
                        </a:solidFill>
                        <a:latin typeface="Verdana" panose="020B0604030504040204" pitchFamily="34" charset="0"/>
                        <a:ea typeface="+mn-ea"/>
                        <a:cs typeface="+mn-cs"/>
                      </a:endParaRPr>
                    </a:p>
                    <a:p>
                      <a:pPr algn="just" fontAlgn="t"/>
                      <a:r>
                        <a:rPr lang="en-US" sz="1800" kern="1200" dirty="0">
                          <a:solidFill>
                            <a:srgbClr val="000000"/>
                          </a:solidFill>
                          <a:latin typeface="Verdana" panose="020B0604030504040204" pitchFamily="34" charset="0"/>
                          <a:ea typeface="+mn-ea"/>
                          <a:cs typeface="+mn-cs"/>
                        </a:rPr>
                        <a:t>Allows to specify the maximum number of characters a user can enter into the text box.</a:t>
                      </a:r>
                    </a:p>
                  </a:txBody>
                  <a:tcPr marL="62519" marR="62519" marT="62519" marB="62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8123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491" y="238082"/>
            <a:ext cx="11281064" cy="1200329"/>
          </a:xfrm>
          <a:prstGeom prst="rect">
            <a:avLst/>
          </a:prstGeom>
        </p:spPr>
        <p:txBody>
          <a:bodyPr wrap="square">
            <a:spAutoFit/>
          </a:bodyPr>
          <a:lstStyle/>
          <a:p>
            <a:r>
              <a:rPr lang="en-US" b="1" u="sng" dirty="0">
                <a:solidFill>
                  <a:srgbClr val="000000"/>
                </a:solidFill>
                <a:latin typeface="Verdana" panose="020B0604030504040204" pitchFamily="34" charset="0"/>
              </a:rPr>
              <a:t>Password input controls</a:t>
            </a:r>
          </a:p>
          <a:p>
            <a:endParaRPr lang="en-US" dirty="0">
              <a:solidFill>
                <a:srgbClr val="000000"/>
              </a:solidFill>
              <a:latin typeface="Verdana" panose="020B0604030504040204" pitchFamily="34" charset="0"/>
            </a:endParaRPr>
          </a:p>
          <a:p>
            <a:pPr algn="just"/>
            <a:r>
              <a:rPr lang="en-US" dirty="0">
                <a:solidFill>
                  <a:srgbClr val="000000"/>
                </a:solidFill>
                <a:latin typeface="Verdana" panose="020B0604030504040204" pitchFamily="34" charset="0"/>
              </a:rPr>
              <a:t>This is also a single-line text input but it masks the character as soon as a user enters it. They are also created using HTML &lt;input&gt;tag but type attribute is set to password.</a:t>
            </a:r>
          </a:p>
        </p:txBody>
      </p:sp>
      <p:sp>
        <p:nvSpPr>
          <p:cNvPr id="3" name="Rectangle 2"/>
          <p:cNvSpPr/>
          <p:nvPr/>
        </p:nvSpPr>
        <p:spPr>
          <a:xfrm>
            <a:off x="1156854" y="1665607"/>
            <a:ext cx="11035145" cy="4524315"/>
          </a:xfrm>
          <a:prstGeom prst="rect">
            <a:avLst/>
          </a:prstGeom>
        </p:spPr>
        <p:txBody>
          <a:bodyPr wrap="square">
            <a:spAutoFit/>
          </a:bodyPr>
          <a:lstStyle/>
          <a:p>
            <a:r>
              <a:rPr lang="en-US" dirty="0">
                <a:solidFill>
                  <a:srgbClr val="000000"/>
                </a:solidFill>
                <a:latin typeface="Verdana" panose="020B0604030504040204" pitchFamily="34" charset="0"/>
              </a:rPr>
              <a:t>&lt;html&gt;</a:t>
            </a:r>
          </a:p>
          <a:p>
            <a:r>
              <a:rPr lang="en-US" dirty="0">
                <a:solidFill>
                  <a:srgbClr val="000000"/>
                </a:solidFill>
                <a:latin typeface="Verdana" panose="020B0604030504040204" pitchFamily="34" charset="0"/>
              </a:rPr>
              <a:t>						This will produce the following result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&lt;head&gt;</a:t>
            </a:r>
          </a:p>
          <a:p>
            <a:r>
              <a:rPr lang="en-US" dirty="0">
                <a:solidFill>
                  <a:srgbClr val="000000"/>
                </a:solidFill>
                <a:latin typeface="Verdana" panose="020B0604030504040204" pitchFamily="34" charset="0"/>
              </a:rPr>
              <a:t>      &lt;title&gt;Password Input Control&lt;/title&gt;</a:t>
            </a:r>
          </a:p>
          <a:p>
            <a:r>
              <a:rPr lang="en-US" dirty="0">
                <a:solidFill>
                  <a:srgbClr val="000000"/>
                </a:solidFill>
                <a:latin typeface="Verdana" panose="020B0604030504040204" pitchFamily="34" charset="0"/>
              </a:rPr>
              <a:t>   &lt;/head&gt;</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&lt;body&gt;</a:t>
            </a:r>
          </a:p>
          <a:p>
            <a:r>
              <a:rPr lang="en-US" dirty="0">
                <a:solidFill>
                  <a:srgbClr val="000000"/>
                </a:solidFill>
                <a:latin typeface="Verdana" panose="020B0604030504040204" pitchFamily="34" charset="0"/>
              </a:rPr>
              <a:t>      &lt;form &gt;</a:t>
            </a:r>
          </a:p>
          <a:p>
            <a:r>
              <a:rPr lang="en-US" dirty="0">
                <a:solidFill>
                  <a:srgbClr val="000000"/>
                </a:solidFill>
                <a:latin typeface="Verdana" panose="020B0604030504040204" pitchFamily="34" charset="0"/>
              </a:rPr>
              <a:t>         User ID : &lt;input type = "text" name = "</a:t>
            </a:r>
            <a:r>
              <a:rPr lang="en-US" dirty="0" err="1">
                <a:solidFill>
                  <a:srgbClr val="000000"/>
                </a:solidFill>
                <a:latin typeface="Verdana" panose="020B0604030504040204" pitchFamily="34" charset="0"/>
              </a:rPr>
              <a:t>user_id</a:t>
            </a:r>
            <a:r>
              <a:rPr lang="en-US" dirty="0">
                <a:solidFill>
                  <a:srgbClr val="000000"/>
                </a:solidFill>
                <a:latin typeface="Verdana" panose="020B0604030504040204" pitchFamily="34" charset="0"/>
              </a:rPr>
              <a:t>" /&gt;</a:t>
            </a:r>
          </a:p>
          <a:p>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br</a:t>
            </a:r>
            <a:r>
              <a:rPr lang="en-US" dirty="0">
                <a:solidFill>
                  <a:srgbClr val="000000"/>
                </a:solidFill>
                <a:latin typeface="Verdana" panose="020B0604030504040204" pitchFamily="34" charset="0"/>
              </a:rPr>
              <a:t>&gt;</a:t>
            </a:r>
          </a:p>
          <a:p>
            <a:r>
              <a:rPr lang="en-US" dirty="0">
                <a:solidFill>
                  <a:srgbClr val="000000"/>
                </a:solidFill>
                <a:latin typeface="Verdana" panose="020B0604030504040204" pitchFamily="34" charset="0"/>
              </a:rPr>
              <a:t>         Password: &lt;input type = "password" name = "password" /&gt;</a:t>
            </a:r>
          </a:p>
          <a:p>
            <a:r>
              <a:rPr lang="en-US" dirty="0">
                <a:solidFill>
                  <a:srgbClr val="000000"/>
                </a:solidFill>
                <a:latin typeface="Verdana" panose="020B0604030504040204" pitchFamily="34" charset="0"/>
              </a:rPr>
              <a:t>      &lt;/form&gt;</a:t>
            </a:r>
          </a:p>
          <a:p>
            <a:r>
              <a:rPr lang="en-US" dirty="0">
                <a:solidFill>
                  <a:srgbClr val="000000"/>
                </a:solidFill>
                <a:latin typeface="Verdana" panose="020B0604030504040204" pitchFamily="34" charset="0"/>
              </a:rPr>
              <a:t>   &lt;/body&gt;</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&lt;/html&gt;</a:t>
            </a:r>
          </a:p>
        </p:txBody>
      </p:sp>
      <p:pic>
        <p:nvPicPr>
          <p:cNvPr id="4" name="Picture 3"/>
          <p:cNvPicPr>
            <a:picLocks noChangeAspect="1"/>
          </p:cNvPicPr>
          <p:nvPr/>
        </p:nvPicPr>
        <p:blipFill>
          <a:blip r:embed="rId2"/>
          <a:stretch>
            <a:fillRect/>
          </a:stretch>
        </p:blipFill>
        <p:spPr>
          <a:xfrm>
            <a:off x="6674426" y="2438807"/>
            <a:ext cx="5392220" cy="689050"/>
          </a:xfrm>
          <a:prstGeom prst="rect">
            <a:avLst/>
          </a:prstGeom>
        </p:spPr>
      </p:pic>
    </p:spTree>
    <p:extLst>
      <p:ext uri="{BB962C8B-B14F-4D97-AF65-F5344CB8AC3E}">
        <p14:creationId xmlns:p14="http://schemas.microsoft.com/office/powerpoint/2010/main" val="393489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368" y="324488"/>
            <a:ext cx="4496744" cy="369332"/>
          </a:xfrm>
          <a:prstGeom prst="rect">
            <a:avLst/>
          </a:prstGeom>
        </p:spPr>
        <p:txBody>
          <a:bodyPr wrap="none">
            <a:spAutoFit/>
          </a:bodyPr>
          <a:lstStyle/>
          <a:p>
            <a:r>
              <a:rPr lang="en-US" b="1" u="sng" dirty="0" smtClean="0">
                <a:solidFill>
                  <a:srgbClr val="000000"/>
                </a:solidFill>
                <a:latin typeface="Verdana" panose="020B0604030504040204" pitchFamily="34" charset="0"/>
              </a:rPr>
              <a:t>Multiple-Line Text Input Controls</a:t>
            </a:r>
            <a:endParaRPr lang="en-US" b="1" u="sng" dirty="0">
              <a:solidFill>
                <a:srgbClr val="000000"/>
              </a:solidFill>
              <a:latin typeface="Verdana" panose="020B0604030504040204" pitchFamily="34" charset="0"/>
            </a:endParaRPr>
          </a:p>
        </p:txBody>
      </p:sp>
      <p:sp>
        <p:nvSpPr>
          <p:cNvPr id="3" name="Rectangle 2"/>
          <p:cNvSpPr/>
          <p:nvPr/>
        </p:nvSpPr>
        <p:spPr>
          <a:xfrm>
            <a:off x="311727" y="800100"/>
            <a:ext cx="11533909" cy="646331"/>
          </a:xfrm>
          <a:prstGeom prst="rect">
            <a:avLst/>
          </a:prstGeom>
        </p:spPr>
        <p:txBody>
          <a:bodyPr wrap="square">
            <a:spAutoFit/>
          </a:bodyPr>
          <a:lstStyle/>
          <a:p>
            <a:r>
              <a:rPr lang="en-US" dirty="0">
                <a:solidFill>
                  <a:srgbClr val="000000"/>
                </a:solidFill>
                <a:latin typeface="Verdana" panose="020B0604030504040204" pitchFamily="34" charset="0"/>
              </a:rPr>
              <a:t>This is used when the user is required to give details that may be longer than a single sentence. Multi-line input controls are created using HTML &lt;</a:t>
            </a:r>
            <a:r>
              <a:rPr lang="en-US" dirty="0" err="1">
                <a:solidFill>
                  <a:srgbClr val="000000"/>
                </a:solidFill>
                <a:latin typeface="Verdana" panose="020B0604030504040204" pitchFamily="34" charset="0"/>
              </a:rPr>
              <a:t>textarea</a:t>
            </a:r>
            <a:r>
              <a:rPr lang="en-US" dirty="0">
                <a:solidFill>
                  <a:srgbClr val="000000"/>
                </a:solidFill>
                <a:latin typeface="Verdana" panose="020B0604030504040204" pitchFamily="34" charset="0"/>
              </a:rPr>
              <a:t>&gt; tag.</a:t>
            </a:r>
          </a:p>
        </p:txBody>
      </p:sp>
      <p:sp>
        <p:nvSpPr>
          <p:cNvPr id="5" name="Rectangle 4"/>
          <p:cNvSpPr/>
          <p:nvPr/>
        </p:nvSpPr>
        <p:spPr>
          <a:xfrm>
            <a:off x="802300" y="1687068"/>
            <a:ext cx="8427157" cy="4524315"/>
          </a:xfrm>
          <a:prstGeom prst="rect">
            <a:avLst/>
          </a:prstGeom>
        </p:spPr>
        <p:txBody>
          <a:bodyPr wrap="square">
            <a:spAutoFit/>
          </a:bodyPr>
          <a:lstStyle/>
          <a:p>
            <a:r>
              <a:rPr lang="en-US" dirty="0">
                <a:solidFill>
                  <a:srgbClr val="000000"/>
                </a:solidFill>
                <a:latin typeface="Verdana" panose="020B0604030504040204" pitchFamily="34" charset="0"/>
              </a:rPr>
              <a:t>&lt;html&gt;</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   &lt;head&gt;</a:t>
            </a:r>
          </a:p>
          <a:p>
            <a:r>
              <a:rPr lang="en-US" dirty="0">
                <a:solidFill>
                  <a:srgbClr val="000000"/>
                </a:solidFill>
                <a:latin typeface="Verdana" panose="020B0604030504040204" pitchFamily="34" charset="0"/>
              </a:rPr>
              <a:t>      &lt;title&gt;Multiple-Line Input Control&lt;/title&gt;</a:t>
            </a:r>
          </a:p>
          <a:p>
            <a:r>
              <a:rPr lang="en-US" dirty="0">
                <a:solidFill>
                  <a:srgbClr val="000000"/>
                </a:solidFill>
                <a:latin typeface="Verdana" panose="020B0604030504040204" pitchFamily="34" charset="0"/>
              </a:rPr>
              <a:t>   &lt;/head&gt;</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   &lt;body&gt;</a:t>
            </a:r>
          </a:p>
          <a:p>
            <a:r>
              <a:rPr lang="en-US" dirty="0">
                <a:solidFill>
                  <a:srgbClr val="000000"/>
                </a:solidFill>
                <a:latin typeface="Verdana" panose="020B0604030504040204" pitchFamily="34" charset="0"/>
              </a:rPr>
              <a:t>      &lt;form&gt;</a:t>
            </a:r>
          </a:p>
          <a:p>
            <a:r>
              <a:rPr lang="en-US" dirty="0">
                <a:solidFill>
                  <a:srgbClr val="000000"/>
                </a:solidFill>
                <a:latin typeface="Verdana" panose="020B0604030504040204" pitchFamily="34" charset="0"/>
              </a:rPr>
              <a:t>         Description : &lt;</a:t>
            </a:r>
            <a:r>
              <a:rPr lang="en-US" dirty="0" err="1">
                <a:solidFill>
                  <a:srgbClr val="000000"/>
                </a:solidFill>
                <a:latin typeface="Verdana" panose="020B0604030504040204" pitchFamily="34" charset="0"/>
              </a:rPr>
              <a:t>br</a:t>
            </a:r>
            <a:r>
              <a:rPr lang="en-US" dirty="0">
                <a:solidFill>
                  <a:srgbClr val="000000"/>
                </a:solidFill>
                <a:latin typeface="Verdana" panose="020B0604030504040204" pitchFamily="34" charset="0"/>
              </a:rPr>
              <a:t> /&gt;</a:t>
            </a:r>
          </a:p>
          <a:p>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textarea</a:t>
            </a:r>
            <a:r>
              <a:rPr lang="en-US" dirty="0">
                <a:solidFill>
                  <a:srgbClr val="000000"/>
                </a:solidFill>
                <a:latin typeface="Verdana" panose="020B0604030504040204" pitchFamily="34" charset="0"/>
              </a:rPr>
              <a:t> rows = "5" cols = "50" name = "description"&gt;</a:t>
            </a:r>
          </a:p>
          <a:p>
            <a:r>
              <a:rPr lang="en-US" dirty="0">
                <a:solidFill>
                  <a:srgbClr val="000000"/>
                </a:solidFill>
                <a:latin typeface="Verdana" panose="020B0604030504040204" pitchFamily="34" charset="0"/>
              </a:rPr>
              <a:t>            Enter description here...</a:t>
            </a:r>
          </a:p>
          <a:p>
            <a:r>
              <a:rPr lang="en-US" dirty="0">
                <a:solidFill>
                  <a:srgbClr val="000000"/>
                </a:solidFill>
                <a:latin typeface="Verdana" panose="020B0604030504040204" pitchFamily="34" charset="0"/>
              </a:rPr>
              <a:t>         &lt;/</a:t>
            </a:r>
            <a:r>
              <a:rPr lang="en-US" dirty="0" err="1">
                <a:solidFill>
                  <a:srgbClr val="000000"/>
                </a:solidFill>
                <a:latin typeface="Verdana" panose="020B0604030504040204" pitchFamily="34" charset="0"/>
              </a:rPr>
              <a:t>textarea</a:t>
            </a:r>
            <a:r>
              <a:rPr lang="en-US" dirty="0">
                <a:solidFill>
                  <a:srgbClr val="000000"/>
                </a:solidFill>
                <a:latin typeface="Verdana" panose="020B0604030504040204" pitchFamily="34" charset="0"/>
              </a:rPr>
              <a:t>&gt;</a:t>
            </a:r>
          </a:p>
          <a:p>
            <a:r>
              <a:rPr lang="en-US" dirty="0">
                <a:solidFill>
                  <a:srgbClr val="000000"/>
                </a:solidFill>
                <a:latin typeface="Verdana" panose="020B0604030504040204" pitchFamily="34" charset="0"/>
              </a:rPr>
              <a:t>      &lt;/form&gt;</a:t>
            </a:r>
          </a:p>
          <a:p>
            <a:r>
              <a:rPr lang="en-US" dirty="0">
                <a:solidFill>
                  <a:srgbClr val="000000"/>
                </a:solidFill>
                <a:latin typeface="Verdana" panose="020B0604030504040204" pitchFamily="34" charset="0"/>
              </a:rPr>
              <a:t>   &lt;/body&gt;</a:t>
            </a:r>
          </a:p>
          <a:p>
            <a:r>
              <a:rPr lang="en-US" dirty="0">
                <a:solidFill>
                  <a:srgbClr val="000000"/>
                </a:solidFill>
                <a:latin typeface="Verdana" panose="020B0604030504040204" pitchFamily="34" charset="0"/>
              </a:rPr>
              <a:t>	</a:t>
            </a:r>
          </a:p>
          <a:p>
            <a:r>
              <a:rPr lang="en-US" dirty="0">
                <a:solidFill>
                  <a:srgbClr val="000000"/>
                </a:solidFill>
                <a:latin typeface="Verdana" panose="020B0604030504040204" pitchFamily="34" charset="0"/>
              </a:rPr>
              <a:t>&lt;/html&gt;</a:t>
            </a:r>
          </a:p>
        </p:txBody>
      </p:sp>
      <p:pic>
        <p:nvPicPr>
          <p:cNvPr id="6" name="Picture 5"/>
          <p:cNvPicPr>
            <a:picLocks noChangeAspect="1"/>
          </p:cNvPicPr>
          <p:nvPr/>
        </p:nvPicPr>
        <p:blipFill>
          <a:blip r:embed="rId2"/>
          <a:stretch>
            <a:fillRect/>
          </a:stretch>
        </p:blipFill>
        <p:spPr>
          <a:xfrm>
            <a:off x="6650745" y="2032289"/>
            <a:ext cx="5194891" cy="1386320"/>
          </a:xfrm>
          <a:prstGeom prst="rect">
            <a:avLst/>
          </a:prstGeom>
        </p:spPr>
      </p:pic>
    </p:spTree>
    <p:extLst>
      <p:ext uri="{BB962C8B-B14F-4D97-AF65-F5344CB8AC3E}">
        <p14:creationId xmlns:p14="http://schemas.microsoft.com/office/powerpoint/2010/main" val="135555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6B202CBF532C47AC7B4711D124A94A" ma:contentTypeVersion="8" ma:contentTypeDescription="Create a new document." ma:contentTypeScope="" ma:versionID="01adb539a532609d38e51ad5b6220e42">
  <xsd:schema xmlns:xsd="http://www.w3.org/2001/XMLSchema" xmlns:xs="http://www.w3.org/2001/XMLSchema" xmlns:p="http://schemas.microsoft.com/office/2006/metadata/properties" xmlns:ns2="b66ba328-3cef-4ab1-9137-b80ba276e726" targetNamespace="http://schemas.microsoft.com/office/2006/metadata/properties" ma:root="true" ma:fieldsID="9376fe167284e88e2eb3b50b88cadcdd" ns2:_="">
    <xsd:import namespace="b66ba328-3cef-4ab1-9137-b80ba276e72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6ba328-3cef-4ab1-9137-b80ba276e7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1009E4-24BC-4CF2-BAAA-3375A4A7A0E1}"/>
</file>

<file path=customXml/itemProps2.xml><?xml version="1.0" encoding="utf-8"?>
<ds:datastoreItem xmlns:ds="http://schemas.openxmlformats.org/officeDocument/2006/customXml" ds:itemID="{1DC32012-51D6-47AF-8C22-6C168E7DD15B}"/>
</file>

<file path=customXml/itemProps3.xml><?xml version="1.0" encoding="utf-8"?>
<ds:datastoreItem xmlns:ds="http://schemas.openxmlformats.org/officeDocument/2006/customXml" ds:itemID="{A8AC284F-AAEF-4C55-8E03-F531153FA307}"/>
</file>

<file path=docProps/app.xml><?xml version="1.0" encoding="utf-8"?>
<Properties xmlns="http://schemas.openxmlformats.org/officeDocument/2006/extended-properties" xmlns:vt="http://schemas.openxmlformats.org/officeDocument/2006/docPropsVTypes">
  <TotalTime>101</TotalTime>
  <Words>1902</Words>
  <Application>Microsoft Office PowerPoint</Application>
  <PresentationFormat>Widescreen</PresentationFormat>
  <Paragraphs>400</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Segoe UI</vt:lpstr>
      <vt:lpstr>Verdana</vt:lpstr>
      <vt:lpstr>Office Theme</vt:lpstr>
      <vt:lpstr>Form in 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When to Use GET? </vt:lpstr>
      <vt:lpstr>Get Method</vt:lpstr>
      <vt:lpstr>When to Use POST?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 in HTML</dc:title>
  <dc:creator>SBMP Student</dc:creator>
  <cp:lastModifiedBy>SBMP Student</cp:lastModifiedBy>
  <cp:revision>24</cp:revision>
  <dcterms:created xsi:type="dcterms:W3CDTF">2021-02-04T06:40:27Z</dcterms:created>
  <dcterms:modified xsi:type="dcterms:W3CDTF">2021-02-18T04:43:14Z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0x0101008A6B202CBF532C47AC7B4711D124A94A</vt:lpwstr>
  </property>
</Properties>
</file>