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1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3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3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1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3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1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3AFA-9C9C-434D-90B0-B38C3D882442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67F2-0D8E-43FB-AAA5-73FFABFA6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4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9600" b="1" dirty="0"/>
              <a:t>Cascading style sheets(</a:t>
            </a:r>
            <a:r>
              <a:rPr lang="en-IN" sz="9600" b="1" dirty="0" err="1"/>
              <a:t>css</a:t>
            </a:r>
            <a:r>
              <a:rPr lang="en-IN" sz="9600" b="1" dirty="0" smtClean="0"/>
              <a:t>)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138778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2706A15-0571-44AB-9963-C847D0E92CD1}"/>
              </a:ext>
            </a:extLst>
          </p:cNvPr>
          <p:cNvSpPr/>
          <p:nvPr/>
        </p:nvSpPr>
        <p:spPr>
          <a:xfrm>
            <a:off x="949911" y="612559"/>
            <a:ext cx="81940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#para1 {</a:t>
            </a:r>
          </a:p>
          <a:p>
            <a:r>
              <a:rPr lang="en-IN" dirty="0"/>
              <a:t>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&lt;p id="para1"&gt;Hello World!&lt;/p&gt;</a:t>
            </a:r>
          </a:p>
          <a:p>
            <a:r>
              <a:rPr lang="en-IN" dirty="0"/>
              <a:t>&lt;p&gt;This paragraph is not affected by the style.&lt;/p&gt;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C68A8A0-11D5-4C05-933E-68CAD5A5AEF8}"/>
              </a:ext>
            </a:extLst>
          </p:cNvPr>
          <p:cNvSpPr/>
          <p:nvPr/>
        </p:nvSpPr>
        <p:spPr>
          <a:xfrm>
            <a:off x="3010629" y="5570283"/>
            <a:ext cx="5638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An id name cannot start with a number!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2CE1C91-54BE-42AF-98A9-5BC186C6DE24}"/>
              </a:ext>
            </a:extLst>
          </p:cNvPr>
          <p:cNvSpPr/>
          <p:nvPr/>
        </p:nvSpPr>
        <p:spPr>
          <a:xfrm>
            <a:off x="603682" y="665825"/>
            <a:ext cx="10360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&amp;quot"/>
              </a:rPr>
              <a:t>The class Selector</a:t>
            </a:r>
          </a:p>
          <a:p>
            <a:endParaRPr lang="en-US" dirty="0">
              <a:solidFill>
                <a:srgbClr val="000000"/>
              </a:solidFill>
              <a:latin typeface="&amp;qu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class selector selects elements with a specific class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select elements with a specific class, write a period (.) character, followed by the name of the class.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the example below, all HTML elements with class="center" will be red and center-aligned:</a:t>
            </a:r>
          </a:p>
          <a:p>
            <a:endParaRPr lang="en-US" dirty="0">
              <a:solidFill>
                <a:srgbClr val="000000"/>
              </a:solidFill>
              <a:latin typeface="&amp;quot"/>
            </a:endParaRPr>
          </a:p>
          <a:p>
            <a:r>
              <a:rPr lang="en-US" dirty="0">
                <a:solidFill>
                  <a:srgbClr val="000000"/>
                </a:solidFill>
                <a:latin typeface="&amp;quot"/>
              </a:rPr>
              <a:t>Example</a:t>
            </a: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.center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endParaRPr lang="en-U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441283B-0979-4696-9B24-78512DFE882C}"/>
              </a:ext>
            </a:extLst>
          </p:cNvPr>
          <p:cNvSpPr/>
          <p:nvPr/>
        </p:nvSpPr>
        <p:spPr>
          <a:xfrm>
            <a:off x="1029810" y="710215"/>
            <a:ext cx="81141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.</a:t>
            </a:r>
            <a:r>
              <a:rPr lang="en-IN" dirty="0" err="1"/>
              <a:t>center</a:t>
            </a:r>
            <a:r>
              <a:rPr lang="en-IN" dirty="0"/>
              <a:t> {</a:t>
            </a:r>
          </a:p>
          <a:p>
            <a:r>
              <a:rPr lang="en-IN" dirty="0"/>
              <a:t>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 class="</a:t>
            </a:r>
            <a:r>
              <a:rPr lang="en-IN" dirty="0" err="1"/>
              <a:t>center</a:t>
            </a:r>
            <a:r>
              <a:rPr lang="en-IN" dirty="0"/>
              <a:t>"&gt;Red and </a:t>
            </a:r>
            <a:r>
              <a:rPr lang="en-IN" dirty="0" err="1"/>
              <a:t>center</a:t>
            </a:r>
            <a:r>
              <a:rPr lang="en-IN" dirty="0"/>
              <a:t>-aligned heading&lt;/h1&gt;</a:t>
            </a:r>
          </a:p>
          <a:p>
            <a:r>
              <a:rPr lang="en-IN" dirty="0"/>
              <a:t>&lt;p class="</a:t>
            </a:r>
            <a:r>
              <a:rPr lang="en-IN" dirty="0" err="1"/>
              <a:t>center</a:t>
            </a:r>
            <a:r>
              <a:rPr lang="en-IN" dirty="0"/>
              <a:t>"&gt;Red and </a:t>
            </a:r>
            <a:r>
              <a:rPr lang="en-IN" dirty="0" err="1"/>
              <a:t>center</a:t>
            </a:r>
            <a:r>
              <a:rPr lang="en-IN" dirty="0"/>
              <a:t>-aligned paragraph.&lt;/p&gt; 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978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3B005E8-EF02-4DA9-8C1D-BCDAA321C527}"/>
              </a:ext>
            </a:extLst>
          </p:cNvPr>
          <p:cNvSpPr/>
          <p:nvPr/>
        </p:nvSpPr>
        <p:spPr>
          <a:xfrm>
            <a:off x="710213" y="301842"/>
            <a:ext cx="10173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can also specify that only specific HTML elements should be affected by a class.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the example below, only &lt;p&gt; elements with class="center" will be center-aligned: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978F823-CB87-4D4A-BC30-9A0516AC12F6}"/>
              </a:ext>
            </a:extLst>
          </p:cNvPr>
          <p:cNvSpPr/>
          <p:nvPr/>
        </p:nvSpPr>
        <p:spPr>
          <a:xfrm>
            <a:off x="2158518" y="1322012"/>
            <a:ext cx="787153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 err="1"/>
              <a:t>p.center</a:t>
            </a:r>
            <a:r>
              <a:rPr lang="en-IN" dirty="0"/>
              <a:t> {</a:t>
            </a:r>
          </a:p>
          <a:p>
            <a:r>
              <a:rPr lang="en-IN" dirty="0"/>
              <a:t>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 class="</a:t>
            </a:r>
            <a:r>
              <a:rPr lang="en-IN" dirty="0" err="1"/>
              <a:t>center</a:t>
            </a:r>
            <a:r>
              <a:rPr lang="en-IN" dirty="0"/>
              <a:t>"&gt;This heading will not be affected&lt;/h1&gt;</a:t>
            </a:r>
          </a:p>
          <a:p>
            <a:r>
              <a:rPr lang="en-IN" dirty="0"/>
              <a:t>&lt;p class="</a:t>
            </a:r>
            <a:r>
              <a:rPr lang="en-IN" dirty="0" err="1"/>
              <a:t>center</a:t>
            </a:r>
            <a:r>
              <a:rPr lang="en-IN" dirty="0"/>
              <a:t>"&gt;This paragraph will be red and </a:t>
            </a:r>
            <a:r>
              <a:rPr lang="en-IN" dirty="0" err="1"/>
              <a:t>center</a:t>
            </a:r>
            <a:r>
              <a:rPr lang="en-IN" dirty="0"/>
              <a:t>-aligned.&lt;/p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</a:t>
            </a:r>
            <a:r>
              <a:rPr lang="en-IN" b="1" dirty="0" smtClean="0"/>
              <a:t>p class=“</a:t>
            </a:r>
            <a:r>
              <a:rPr lang="en-IN" b="1" dirty="0" err="1" smtClean="0"/>
              <a:t>center</a:t>
            </a:r>
            <a:r>
              <a:rPr lang="en-IN" b="1" dirty="0" smtClean="0"/>
              <a:t>”&gt;</a:t>
            </a:r>
            <a:r>
              <a:rPr lang="en-IN" b="1" dirty="0" err="1" smtClean="0"/>
              <a:t>fshdgfsafdhgas</a:t>
            </a:r>
            <a:r>
              <a:rPr lang="en-IN" dirty="0" smtClean="0"/>
              <a:t>&lt;/p&gt;</a:t>
            </a:r>
            <a:r>
              <a:rPr lang="en-IN" dirty="0" smtClean="0"/>
              <a:t> </a:t>
            </a:r>
          </a:p>
          <a:p>
            <a:r>
              <a:rPr lang="en-IN" dirty="0" smtClean="0"/>
              <a:t>&lt;p&gt;________&lt;/p&gt;</a:t>
            </a:r>
          </a:p>
          <a:p>
            <a:r>
              <a:rPr lang="en-IN" dirty="0" smtClean="0"/>
              <a:t>&lt;p&gt;_________________&lt;/p&gt;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111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AF0512F-5F88-4AF9-A503-86AC665B0437}"/>
              </a:ext>
            </a:extLst>
          </p:cNvPr>
          <p:cNvSpPr/>
          <p:nvPr/>
        </p:nvSpPr>
        <p:spPr>
          <a:xfrm>
            <a:off x="1089330" y="1391574"/>
            <a:ext cx="20062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h1 {</a:t>
            </a:r>
            <a:br>
              <a:rPr lang="en-IN" dirty="0"/>
            </a:br>
            <a:r>
              <a:rPr lang="en-IN" dirty="0"/>
              <a:t>  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 dirty="0"/>
              <a:t>: red;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h2 {</a:t>
            </a:r>
            <a:br>
              <a:rPr lang="en-IN" dirty="0"/>
            </a:br>
            <a:r>
              <a:rPr lang="en-IN" dirty="0"/>
              <a:t> 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color</a:t>
            </a:r>
            <a:r>
              <a:rPr lang="en-IN" dirty="0"/>
              <a:t>: red;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 {</a:t>
            </a:r>
            <a:br>
              <a:rPr lang="en-IN" dirty="0"/>
            </a:br>
            <a:r>
              <a:rPr lang="en-IN" dirty="0"/>
              <a:t>  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 dirty="0"/>
              <a:t>: red;</a:t>
            </a:r>
            <a:br>
              <a:rPr lang="en-IN" dirty="0"/>
            </a:br>
            <a:r>
              <a:rPr lang="en-IN" dirty="0"/>
              <a:t>} </a:t>
            </a:r>
            <a:endParaRPr lang="en-IN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04AC0B6-7C98-4174-AB77-6926B35EDDB2}"/>
              </a:ext>
            </a:extLst>
          </p:cNvPr>
          <p:cNvSpPr/>
          <p:nvPr/>
        </p:nvSpPr>
        <p:spPr>
          <a:xfrm>
            <a:off x="1278384" y="532660"/>
            <a:ext cx="579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&amp;quot"/>
              </a:rPr>
              <a:t>Grouping Selectors</a:t>
            </a:r>
            <a:endParaRPr lang="en-IN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6EA8835-65CE-4446-BCBA-C87697AA8846}"/>
              </a:ext>
            </a:extLst>
          </p:cNvPr>
          <p:cNvSpPr/>
          <p:nvPr/>
        </p:nvSpPr>
        <p:spPr>
          <a:xfrm>
            <a:off x="5652656" y="2272684"/>
            <a:ext cx="6359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h1, h2, p 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center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 red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2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0935" y="197346"/>
            <a:ext cx="104771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Apply multiple CSS rule to single selector with </a:t>
            </a:r>
            <a:r>
              <a:rPr lang="en-US" b="1" dirty="0" smtClean="0"/>
              <a:t>example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p.center</a:t>
            </a:r>
            <a:r>
              <a:rPr lang="en-US" dirty="0"/>
              <a:t> {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  color: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p.center1 {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  color: blue;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</a:t>
            </a:r>
            <a:r>
              <a:rPr lang="en-US" dirty="0"/>
              <a:t>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 class="center"&gt;This heading will not be affected&lt;/h1&gt;</a:t>
            </a:r>
          </a:p>
          <a:p>
            <a:r>
              <a:rPr lang="en-US" dirty="0"/>
              <a:t>&lt;p class="center"&gt;This paragraph will be red and center-aligned.&lt;/p&gt; </a:t>
            </a:r>
          </a:p>
          <a:p>
            <a:r>
              <a:rPr lang="en-US" dirty="0"/>
              <a:t>&lt;p class="center1"&gt;This paragraph will be blue and center-aligned.&lt;/p&gt;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0658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964" y="446809"/>
            <a:ext cx="818803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Cascading Style Sheets (CSS) describe how documents are presented on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Cascading Style Sheets (CSS) provide easy and effective alternatives to specify various attributes for the HTML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CSS, you can specify a number of style properties for a given HTML element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property has a name and a value, separated by a colon (:).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property declaration is separated by a semi-colon (;).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B935C2-B45F-480C-B6E7-0B935D356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13" y="4779839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455" y="477982"/>
            <a:ext cx="10276609" cy="64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8359" y="1121748"/>
            <a:ext cx="868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&lt;html&gt;</a:t>
            </a:r>
          </a:p>
          <a:p>
            <a:r>
              <a:rPr lang="en-IN" dirty="0">
                <a:solidFill>
                  <a:srgbClr val="0070C0"/>
                </a:solidFill>
              </a:rPr>
              <a:t> &lt;head&gt;</a:t>
            </a:r>
          </a:p>
          <a:p>
            <a:r>
              <a:rPr lang="en-IN" dirty="0">
                <a:solidFill>
                  <a:srgbClr val="0070C0"/>
                </a:solidFill>
              </a:rPr>
              <a:t>      &lt;title&gt;HTML CSS&lt;/title&gt;</a:t>
            </a:r>
          </a:p>
          <a:p>
            <a:r>
              <a:rPr lang="en-IN" dirty="0">
                <a:solidFill>
                  <a:srgbClr val="0070C0"/>
                </a:solidFill>
              </a:rPr>
              <a:t>   &lt;/head&gt;</a:t>
            </a:r>
          </a:p>
          <a:p>
            <a:r>
              <a:rPr lang="en-IN" dirty="0">
                <a:solidFill>
                  <a:srgbClr val="0070C0"/>
                </a:solidFill>
              </a:rPr>
              <a:t>   &lt;body&gt;</a:t>
            </a:r>
          </a:p>
          <a:p>
            <a:r>
              <a:rPr lang="en-IN" dirty="0">
                <a:solidFill>
                  <a:srgbClr val="0070C0"/>
                </a:solidFill>
              </a:rPr>
              <a:t>      &lt;p&gt;&lt;font </a:t>
            </a:r>
            <a:r>
              <a:rPr lang="en-IN" dirty="0" err="1">
                <a:solidFill>
                  <a:srgbClr val="0070C0"/>
                </a:solidFill>
              </a:rPr>
              <a:t>color</a:t>
            </a:r>
            <a:r>
              <a:rPr lang="en-IN" dirty="0">
                <a:solidFill>
                  <a:srgbClr val="0070C0"/>
                </a:solidFill>
              </a:rPr>
              <a:t> = "green" size = "5"&gt;Hello, World!&lt;/font&gt;&lt;/p&gt;</a:t>
            </a:r>
          </a:p>
          <a:p>
            <a:r>
              <a:rPr lang="en-IN" dirty="0">
                <a:solidFill>
                  <a:srgbClr val="0070C0"/>
                </a:solidFill>
              </a:rPr>
              <a:t>   &lt;/body&gt;</a:t>
            </a:r>
          </a:p>
          <a:p>
            <a:r>
              <a:rPr lang="en-IN" dirty="0">
                <a:solidFill>
                  <a:srgbClr val="0070C0"/>
                </a:solidFill>
              </a:rPr>
              <a:t>&lt;/html&gt;</a:t>
            </a:r>
          </a:p>
          <a:p>
            <a:endParaRPr lang="en-IN" dirty="0"/>
          </a:p>
          <a:p>
            <a:r>
              <a:rPr lang="en-IN" dirty="0"/>
              <a:t>You can write the above code using CSS: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44335" y="3855027"/>
            <a:ext cx="8094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&lt;html&gt;</a:t>
            </a:r>
          </a:p>
          <a:p>
            <a:r>
              <a:rPr lang="en-IN" dirty="0">
                <a:solidFill>
                  <a:srgbClr val="FF0000"/>
                </a:solidFill>
              </a:rPr>
              <a:t>&lt;head&gt;</a:t>
            </a:r>
          </a:p>
          <a:p>
            <a:r>
              <a:rPr lang="en-IN" dirty="0">
                <a:solidFill>
                  <a:srgbClr val="FF0000"/>
                </a:solidFill>
              </a:rPr>
              <a:t>      &lt;title&gt;HTML CSS&lt;/title&gt;</a:t>
            </a:r>
          </a:p>
          <a:p>
            <a:r>
              <a:rPr lang="en-IN" dirty="0">
                <a:solidFill>
                  <a:srgbClr val="FF0000"/>
                </a:solidFill>
              </a:rPr>
              <a:t>   &lt;/head&gt;</a:t>
            </a:r>
          </a:p>
          <a:p>
            <a:r>
              <a:rPr lang="en-IN" dirty="0">
                <a:solidFill>
                  <a:srgbClr val="FF0000"/>
                </a:solidFill>
              </a:rPr>
              <a:t>   &lt;body&gt;</a:t>
            </a:r>
          </a:p>
          <a:p>
            <a:r>
              <a:rPr lang="en-IN" dirty="0">
                <a:solidFill>
                  <a:srgbClr val="FF0000"/>
                </a:solidFill>
              </a:rPr>
              <a:t>      &lt;p style = "</a:t>
            </a:r>
            <a:r>
              <a:rPr lang="en-IN" dirty="0" err="1">
                <a:solidFill>
                  <a:srgbClr val="FF0000"/>
                </a:solidFill>
              </a:rPr>
              <a:t>color:green</a:t>
            </a:r>
            <a:r>
              <a:rPr lang="en-IN" dirty="0">
                <a:solidFill>
                  <a:srgbClr val="FF0000"/>
                </a:solidFill>
              </a:rPr>
              <a:t>; font-size:24px;" &gt;Hello, World!&lt;/p&gt;</a:t>
            </a:r>
          </a:p>
          <a:p>
            <a:r>
              <a:rPr lang="en-IN" dirty="0">
                <a:solidFill>
                  <a:srgbClr val="FF0000"/>
                </a:solidFill>
              </a:rPr>
              <a:t>   &lt;/body&gt;</a:t>
            </a:r>
          </a:p>
          <a:p>
            <a:r>
              <a:rPr lang="en-IN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7691" y="3429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let's consider an example of HTML document which makes use of &lt;font&gt; tag and associated attributes to specify text </a:t>
            </a:r>
            <a:r>
              <a:rPr lang="en-IN" dirty="0" err="1"/>
              <a:t>color</a:t>
            </a:r>
            <a:r>
              <a:rPr lang="en-IN" dirty="0"/>
              <a:t> and font size −</a:t>
            </a:r>
          </a:p>
        </p:txBody>
      </p:sp>
    </p:spTree>
    <p:extLst>
      <p:ext uri="{BB962C8B-B14F-4D97-AF65-F5344CB8AC3E}">
        <p14:creationId xmlns:p14="http://schemas.microsoft.com/office/powerpoint/2010/main" val="407047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09155"/>
            <a:ext cx="8458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CSS in three ways in your HTML document −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1" dirty="0">
                <a:solidFill>
                  <a:srgbClr val="0070C0"/>
                </a:solidFill>
              </a:rPr>
              <a:t>External Style Sheet</a:t>
            </a:r>
            <a:r>
              <a:rPr lang="en-IN" dirty="0">
                <a:solidFill>
                  <a:srgbClr val="0070C0"/>
                </a:solidFill>
              </a:rPr>
              <a:t> − Define style sheet rules in a separate .</a:t>
            </a:r>
            <a:r>
              <a:rPr lang="en-IN" dirty="0" err="1">
                <a:solidFill>
                  <a:srgbClr val="0070C0"/>
                </a:solidFill>
              </a:rPr>
              <a:t>css</a:t>
            </a:r>
            <a:r>
              <a:rPr lang="en-IN" dirty="0">
                <a:solidFill>
                  <a:srgbClr val="0070C0"/>
                </a:solidFill>
              </a:rPr>
              <a:t> file and then include that file in your HTML document using HTML &lt;link&gt; 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An external style sheet is used to define the style for many HTML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70C0"/>
                </a:solidFill>
              </a:rPr>
              <a:t>With an external style sheet, you can change the look of an entire web site, by changing one file!</a:t>
            </a: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To use an external style sheet, add a link to it in the &lt;head&gt; section of the HTML page: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Internal Style Sheet</a:t>
            </a:r>
            <a:r>
              <a:rPr lang="en-IN" dirty="0">
                <a:solidFill>
                  <a:srgbClr val="FF0000"/>
                </a:solidFill>
              </a:rPr>
              <a:t> − Define style sheet rules in header section of the HTML document using &lt;style&gt; tag.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An internal CSS is used to define a style for a single HTML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An internal CSS is defined in the &lt;head&gt; section of an HTML page, within a &lt;style&gt; element: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Inline Style Sheet</a:t>
            </a:r>
            <a:r>
              <a:rPr lang="en-IN" dirty="0">
                <a:solidFill>
                  <a:srgbClr val="7030A0"/>
                </a:solidFill>
              </a:rPr>
              <a:t> − Define style sheet rules directly along-with the HTML elements using </a:t>
            </a:r>
            <a:r>
              <a:rPr lang="en-IN" b="1" dirty="0">
                <a:solidFill>
                  <a:srgbClr val="7030A0"/>
                </a:solidFill>
              </a:rPr>
              <a:t>style</a:t>
            </a:r>
            <a:r>
              <a:rPr lang="en-IN" dirty="0">
                <a:solidFill>
                  <a:srgbClr val="7030A0"/>
                </a:solidFill>
              </a:rPr>
              <a:t> 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An inline CSS is used to apply a unique style to a single HTML 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69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543" y="66738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Inline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5543" y="17379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 style="</a:t>
            </a:r>
            <a:r>
              <a:rPr lang="en-IN" dirty="0" err="1"/>
              <a:t>color:blue</a:t>
            </a:r>
            <a:r>
              <a:rPr lang="en-IN" dirty="0"/>
              <a:t>;"&gt;This is a Blue Heading&lt;/h1&gt;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0826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006" y="636216"/>
            <a:ext cx="150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Internal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364" y="1267692"/>
            <a:ext cx="8416636" cy="42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body {background-</a:t>
            </a:r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powderblue</a:t>
            </a:r>
            <a:r>
              <a:rPr lang="en-IN" dirty="0"/>
              <a:t>;}</a:t>
            </a:r>
          </a:p>
          <a:p>
            <a:r>
              <a:rPr lang="en-IN" dirty="0"/>
              <a:t>h1   {</a:t>
            </a:r>
            <a:r>
              <a:rPr lang="en-IN" dirty="0" err="1"/>
              <a:t>color</a:t>
            </a:r>
            <a:r>
              <a:rPr lang="en-IN" dirty="0"/>
              <a:t>: blue;}</a:t>
            </a:r>
          </a:p>
          <a:p>
            <a:r>
              <a:rPr lang="en-IN" dirty="0"/>
              <a:t>p    {</a:t>
            </a:r>
            <a:r>
              <a:rPr lang="en-IN" dirty="0" err="1"/>
              <a:t>color</a:t>
            </a:r>
            <a:r>
              <a:rPr lang="en-IN" dirty="0"/>
              <a:t>: red;}</a:t>
            </a:r>
          </a:p>
          <a:p>
            <a:r>
              <a:rPr lang="en-IN" dirty="0"/>
              <a:t>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&lt;h1&gt;This is a heading&lt;/h1&gt;</a:t>
            </a:r>
          </a:p>
          <a:p>
            <a:r>
              <a:rPr lang="en-IN" dirty="0"/>
              <a:t>&lt;p&gt;This is a paragraph.&lt;/p&gt;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527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3936" y="0"/>
            <a:ext cx="6632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External CSS</a:t>
            </a:r>
            <a:r>
              <a:rPr lang="en-IN" b="1" u="sng" dirty="0" smtClean="0"/>
              <a:t>:</a:t>
            </a:r>
            <a:endParaRPr lang="en-IN" b="1" i="0" u="sng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u="sng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u="sng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Styles.css)</a:t>
            </a:r>
          </a:p>
          <a:p>
            <a:endParaRPr lang="en-IN" b="0" i="0" u="sng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3936" y="1875461"/>
            <a:ext cx="117192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(Styles.html)</a:t>
            </a:r>
          </a:p>
          <a:p>
            <a:endParaRPr lang="en-IN" dirty="0"/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</a:t>
            </a:r>
            <a:r>
              <a:rPr lang="en-IN" dirty="0" smtClean="0"/>
              <a:t>&gt;</a:t>
            </a:r>
          </a:p>
          <a:p>
            <a:endParaRPr lang="en-IN" dirty="0"/>
          </a:p>
          <a:p>
            <a:r>
              <a:rPr lang="en-IN" dirty="0"/>
              <a:t>  &lt;link </a:t>
            </a:r>
            <a:r>
              <a:rPr lang="en-IN" dirty="0" err="1"/>
              <a:t>rel</a:t>
            </a:r>
            <a:r>
              <a:rPr lang="en-IN" dirty="0"/>
              <a:t>="</a:t>
            </a:r>
            <a:r>
              <a:rPr lang="en-IN" dirty="0" err="1"/>
              <a:t>stylesheet</a:t>
            </a:r>
            <a:r>
              <a:rPr lang="en-IN" dirty="0"/>
              <a:t>" </a:t>
            </a:r>
            <a:r>
              <a:rPr lang="en-IN" dirty="0" err="1"/>
              <a:t>href</a:t>
            </a:r>
            <a:r>
              <a:rPr lang="en-IN" dirty="0"/>
              <a:t>="styles.css</a:t>
            </a:r>
            <a:r>
              <a:rPr lang="en-IN" dirty="0" smtClean="0"/>
              <a:t>"&gt;     -----------------</a:t>
            </a:r>
            <a:r>
              <a:rPr lang="en-US" dirty="0"/>
              <a:t>The required </a:t>
            </a:r>
            <a:r>
              <a:rPr lang="en-US" dirty="0" err="1"/>
              <a:t>rel</a:t>
            </a:r>
            <a:r>
              <a:rPr lang="en-US" dirty="0"/>
              <a:t> attribute specifies the relationship between the </a:t>
            </a:r>
            <a:r>
              <a:rPr lang="en-US" dirty="0" smtClean="0"/>
              <a:t>					            current </a:t>
            </a:r>
            <a:r>
              <a:rPr lang="en-US" dirty="0"/>
              <a:t>document and the linked document/resource.</a:t>
            </a:r>
            <a:endParaRPr lang="en-IN" dirty="0"/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</a:t>
            </a:r>
            <a:r>
              <a:rPr lang="en-IN" dirty="0" smtClean="0"/>
              <a:t>&gt;</a:t>
            </a:r>
            <a:endParaRPr lang="en-IN" dirty="0"/>
          </a:p>
          <a:p>
            <a:r>
              <a:rPr lang="en-IN" dirty="0"/>
              <a:t>&lt;h1&gt;This is a heading&lt;/h1&gt;</a:t>
            </a:r>
          </a:p>
          <a:p>
            <a:r>
              <a:rPr lang="en-IN" dirty="0"/>
              <a:t>&lt;p&gt;This is a paragraph.&lt;/p</a:t>
            </a:r>
            <a:r>
              <a:rPr lang="en-IN" dirty="0" smtClean="0"/>
              <a:t>&gt;</a:t>
            </a:r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</a:t>
            </a:r>
            <a:r>
              <a:rPr lang="en-IN" dirty="0" smtClean="0"/>
              <a:t>&gt;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&lt;link&gt; tag defines the relationship between the current document and an external resource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&lt;link&gt; tag is most often used to link to external style sheets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&lt;link&gt; element is an empty element, it contains attributes 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B303F16-F5B3-440D-ADB4-4B1EEAF15706}"/>
              </a:ext>
            </a:extLst>
          </p:cNvPr>
          <p:cNvSpPr/>
          <p:nvPr/>
        </p:nvSpPr>
        <p:spPr>
          <a:xfrm>
            <a:off x="372862" y="197346"/>
            <a:ext cx="1123913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CSS Selectors</a:t>
            </a:r>
          </a:p>
          <a:p>
            <a:r>
              <a:rPr lang="en-IN" dirty="0"/>
              <a:t>CSS selectors are used to "find" (or select) HTML elements based on their element name, id, class, attribute, and more.</a:t>
            </a:r>
          </a:p>
          <a:p>
            <a:endParaRPr lang="en-IN" dirty="0"/>
          </a:p>
          <a:p>
            <a:r>
              <a:rPr lang="en-IN" b="1" dirty="0"/>
              <a:t>The element Selector</a:t>
            </a:r>
          </a:p>
          <a:p>
            <a:r>
              <a:rPr lang="en-IN" dirty="0"/>
              <a:t>The element selector selects elements based on the element name.</a:t>
            </a:r>
          </a:p>
          <a:p>
            <a:r>
              <a:rPr lang="en-IN" dirty="0"/>
              <a:t>You can select all &lt;p&gt; elements on a page like this (in this case, all &lt;p&gt; elements will be </a:t>
            </a:r>
            <a:r>
              <a:rPr lang="en-IN" dirty="0" err="1"/>
              <a:t>center</a:t>
            </a:r>
            <a:r>
              <a:rPr lang="en-IN" dirty="0"/>
              <a:t>-aligned, with a red text </a:t>
            </a:r>
            <a:r>
              <a:rPr lang="en-IN" dirty="0" err="1"/>
              <a:t>color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p {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  color: red;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&lt;p&gt;Every paragraph will be affected by the style.&lt;/p&gt;</a:t>
            </a:r>
          </a:p>
          <a:p>
            <a:r>
              <a:rPr lang="en-US" dirty="0"/>
              <a:t>&lt;p&gt;Me too!&lt;/p&gt;</a:t>
            </a:r>
          </a:p>
          <a:p>
            <a:r>
              <a:rPr lang="en-US" dirty="0"/>
              <a:t>&lt;p&gt;And me!&lt;/p&gt;</a:t>
            </a:r>
          </a:p>
          <a:p>
            <a:r>
              <a:rPr lang="en-US" dirty="0"/>
              <a:t>&lt;/body&gt;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7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24AF4C5-33EE-4489-8495-4D4B9916396A}"/>
              </a:ext>
            </a:extLst>
          </p:cNvPr>
          <p:cNvSpPr/>
          <p:nvPr/>
        </p:nvSpPr>
        <p:spPr>
          <a:xfrm>
            <a:off x="452761" y="443884"/>
            <a:ext cx="110615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&amp;quot"/>
              </a:rPr>
              <a:t>The id Selector</a:t>
            </a:r>
          </a:p>
          <a:p>
            <a:endParaRPr lang="en-US" b="1" dirty="0">
              <a:solidFill>
                <a:srgbClr val="000000"/>
              </a:solidFill>
              <a:latin typeface="&amp;qu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id selector uses the id attribute of an HTML element to select a specific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id of an element should be unique within a page, so the id selector is used to select one unique element!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select an element with a specific id, write a hash (#) character, followed by the id of the element.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style rule below will be applied to the HTML element with id="para1":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0D7D91C-2A86-4385-849C-938B6CD04CAD}"/>
              </a:ext>
            </a:extLst>
          </p:cNvPr>
          <p:cNvSpPr/>
          <p:nvPr/>
        </p:nvSpPr>
        <p:spPr>
          <a:xfrm>
            <a:off x="2334827" y="3684232"/>
            <a:ext cx="6809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&amp;quot"/>
              </a:rPr>
              <a:t>Example</a:t>
            </a:r>
            <a:endParaRPr lang="es-ES" dirty="0">
              <a:solidFill>
                <a:srgbClr val="000000"/>
              </a:solidFill>
              <a:latin typeface="&amp;quot"/>
            </a:endParaRPr>
          </a:p>
          <a:p>
            <a:endParaRPr lang="es-ES" dirty="0">
              <a:solidFill>
                <a:srgbClr val="000000"/>
              </a:solidFill>
              <a:latin typeface="&amp;quot"/>
            </a:endParaRPr>
          </a:p>
          <a:p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#para1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 center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 red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endParaRPr lang="es-ES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6B202CBF532C47AC7B4711D124A94A" ma:contentTypeVersion="8" ma:contentTypeDescription="Create a new document." ma:contentTypeScope="" ma:versionID="01adb539a532609d38e51ad5b6220e42">
  <xsd:schema xmlns:xsd="http://www.w3.org/2001/XMLSchema" xmlns:xs="http://www.w3.org/2001/XMLSchema" xmlns:p="http://schemas.microsoft.com/office/2006/metadata/properties" xmlns:ns2="b66ba328-3cef-4ab1-9137-b80ba276e726" targetNamespace="http://schemas.microsoft.com/office/2006/metadata/properties" ma:root="true" ma:fieldsID="9376fe167284e88e2eb3b50b88cadcdd" ns2:_="">
    <xsd:import namespace="b66ba328-3cef-4ab1-9137-b80ba276e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a328-3cef-4ab1-9137-b80ba276e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3913DD-0BAE-4179-AEB7-1CAEA4EFF9E6}"/>
</file>

<file path=customXml/itemProps2.xml><?xml version="1.0" encoding="utf-8"?>
<ds:datastoreItem xmlns:ds="http://schemas.openxmlformats.org/officeDocument/2006/customXml" ds:itemID="{BE3B5856-CB02-4E81-A331-0312FBEF9042}"/>
</file>

<file path=customXml/itemProps3.xml><?xml version="1.0" encoding="utf-8"?>
<ds:datastoreItem xmlns:ds="http://schemas.openxmlformats.org/officeDocument/2006/customXml" ds:itemID="{511D1002-C6DE-485D-85AC-0BD8FBDDD454}"/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1011</Words>
  <Application>Microsoft Office PowerPoint</Application>
  <PresentationFormat>Widescreen</PresentationFormat>
  <Paragraphs>215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&amp;quot</vt:lpstr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Cascading style sheets(css)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sheets(css)</dc:title>
  <dc:creator>Neha More</dc:creator>
  <cp:lastModifiedBy>SBMP Student</cp:lastModifiedBy>
  <cp:revision>26</cp:revision>
  <dcterms:created xsi:type="dcterms:W3CDTF">2017-11-02T06:20:16Z</dcterms:created>
  <dcterms:modified xsi:type="dcterms:W3CDTF">2021-02-20T09:41:32Z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0x0101008A6B202CBF532C47AC7B4711D124A94A</vt:lpwstr>
  </property>
</Properties>
</file>