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5" r:id="rId16"/>
    <p:sldId id="268" r:id="rId17"/>
    <p:sldId id="293" r:id="rId18"/>
    <p:sldId id="269" r:id="rId19"/>
    <p:sldId id="270" r:id="rId20"/>
    <p:sldId id="292" r:id="rId21"/>
    <p:sldId id="284" r:id="rId22"/>
    <p:sldId id="271" r:id="rId23"/>
    <p:sldId id="286" r:id="rId24"/>
    <p:sldId id="287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8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6600FF"/>
    <a:srgbClr val="FF0066"/>
    <a:srgbClr val="003300"/>
    <a:srgbClr val="CC3300"/>
    <a:srgbClr val="008000"/>
    <a:srgbClr val="0066FF"/>
    <a:srgbClr val="990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DD7A3-6F57-45C9-A409-11EF310C714F}" v="4" dt="2021-02-01T09:09:21.498"/>
    <p1510:client id="{C29546CC-E9A7-42CA-824C-0C3039E93A10}" v="3" dt="2022-06-18T10:25:44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ha More" userId="S::neha.more@sbmp.ac.in::84e53e82-f784-45db-b86b-59ff0f4360f8" providerId="AD" clId="Web-{28DDD7A3-6F57-45C9-A409-11EF310C714F}"/>
    <pc:docChg chg="modSld">
      <pc:chgData name="Neha More" userId="S::neha.more@sbmp.ac.in::84e53e82-f784-45db-b86b-59ff0f4360f8" providerId="AD" clId="Web-{28DDD7A3-6F57-45C9-A409-11EF310C714F}" dt="2021-02-01T09:09:21.498" v="3" actId="1076"/>
      <pc:docMkLst>
        <pc:docMk/>
      </pc:docMkLst>
      <pc:sldChg chg="modSp">
        <pc:chgData name="Neha More" userId="S::neha.more@sbmp.ac.in::84e53e82-f784-45db-b86b-59ff0f4360f8" providerId="AD" clId="Web-{28DDD7A3-6F57-45C9-A409-11EF310C714F}" dt="2021-02-01T09:09:21.498" v="3" actId="1076"/>
        <pc:sldMkLst>
          <pc:docMk/>
          <pc:sldMk cId="711701621" sldId="288"/>
        </pc:sldMkLst>
        <pc:picChg chg="mod">
          <ac:chgData name="Neha More" userId="S::neha.more@sbmp.ac.in::84e53e82-f784-45db-b86b-59ff0f4360f8" providerId="AD" clId="Web-{28DDD7A3-6F57-45C9-A409-11EF310C714F}" dt="2021-02-01T09:09:21.498" v="3" actId="1076"/>
          <ac:picMkLst>
            <pc:docMk/>
            <pc:sldMk cId="711701621" sldId="288"/>
            <ac:picMk id="4" creationId="{00000000-0000-0000-0000-000000000000}"/>
          </ac:picMkLst>
        </pc:picChg>
      </pc:sldChg>
    </pc:docChg>
  </pc:docChgLst>
  <pc:docChgLst>
    <pc:chgData name="Abhilasha Maurya" userId="S::abhilasha.maurya@sbmp.ac.in::f19cd443-1af2-46cf-8e44-67dd670766f9" providerId="AD" clId="Web-{C29546CC-E9A7-42CA-824C-0C3039E93A10}"/>
    <pc:docChg chg="modSld">
      <pc:chgData name="Abhilasha Maurya" userId="S::abhilasha.maurya@sbmp.ac.in::f19cd443-1af2-46cf-8e44-67dd670766f9" providerId="AD" clId="Web-{C29546CC-E9A7-42CA-824C-0C3039E93A10}" dt="2022-06-18T10:25:44.200" v="2" actId="1076"/>
      <pc:docMkLst>
        <pc:docMk/>
      </pc:docMkLst>
      <pc:sldChg chg="modSp">
        <pc:chgData name="Abhilasha Maurya" userId="S::abhilasha.maurya@sbmp.ac.in::f19cd443-1af2-46cf-8e44-67dd670766f9" providerId="AD" clId="Web-{C29546CC-E9A7-42CA-824C-0C3039E93A10}" dt="2022-06-18T10:24:18.900" v="0" actId="1076"/>
        <pc:sldMkLst>
          <pc:docMk/>
          <pc:sldMk cId="2178373476" sldId="289"/>
        </pc:sldMkLst>
        <pc:picChg chg="mod">
          <ac:chgData name="Abhilasha Maurya" userId="S::abhilasha.maurya@sbmp.ac.in::f19cd443-1af2-46cf-8e44-67dd670766f9" providerId="AD" clId="Web-{C29546CC-E9A7-42CA-824C-0C3039E93A10}" dt="2022-06-18T10:24:18.900" v="0" actId="1076"/>
          <ac:picMkLst>
            <pc:docMk/>
            <pc:sldMk cId="2178373476" sldId="289"/>
            <ac:picMk id="4" creationId="{00000000-0000-0000-0000-000000000000}"/>
          </ac:picMkLst>
        </pc:picChg>
      </pc:sldChg>
      <pc:sldChg chg="modSp">
        <pc:chgData name="Abhilasha Maurya" userId="S::abhilasha.maurya@sbmp.ac.in::f19cd443-1af2-46cf-8e44-67dd670766f9" providerId="AD" clId="Web-{C29546CC-E9A7-42CA-824C-0C3039E93A10}" dt="2022-06-18T10:25:44.200" v="2" actId="1076"/>
        <pc:sldMkLst>
          <pc:docMk/>
          <pc:sldMk cId="1670108266" sldId="291"/>
        </pc:sldMkLst>
        <pc:picChg chg="mod">
          <ac:chgData name="Abhilasha Maurya" userId="S::abhilasha.maurya@sbmp.ac.in::f19cd443-1af2-46cf-8e44-67dd670766f9" providerId="AD" clId="Web-{C29546CC-E9A7-42CA-824C-0C3039E93A10}" dt="2022-06-18T10:25:44.200" v="2" actId="1076"/>
          <ac:picMkLst>
            <pc:docMk/>
            <pc:sldMk cId="1670108266" sldId="291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EE2F8-E49B-4B66-9E9F-FF098530E5D0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56E7-F0FF-4FB4-A40D-44FA61340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9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56E7-F0FF-4FB4-A40D-44FA613408D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4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1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7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0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2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00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5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0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8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C190D-7966-4F2E-87C4-4D6340BEF331}" type="datetimeFigureOut">
              <a:rPr lang="en-IN" smtClean="0"/>
              <a:t>18-06-2022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006AF-FF4A-46BF-A701-E4AF0F8B3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89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MP_file_forma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Unit3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IMAGES, COLORS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426050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82200" cy="99558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Image Placement: effects when an Image is placed in between or around text contents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Before a Paragraph: Since paragraph is block level element it starts on a new line</a:t>
            </a:r>
          </a:p>
          <a:p>
            <a:endParaRPr lang="en-IN" dirty="0"/>
          </a:p>
          <a:p>
            <a:r>
              <a:rPr lang="en-IN" dirty="0"/>
              <a:t>At Start of a Paragraph: The first line align with the graphics, in case image is at the end of a paragraph the last line would align.</a:t>
            </a:r>
          </a:p>
          <a:p>
            <a:endParaRPr lang="en-IN" dirty="0"/>
          </a:p>
          <a:p>
            <a:r>
              <a:rPr lang="en-IN" dirty="0"/>
              <a:t>In Between a Paragraph: Image appears right in between the contents of the paragraph.</a:t>
            </a:r>
          </a:p>
        </p:txBody>
      </p:sp>
    </p:spTree>
    <p:extLst>
      <p:ext uri="{BB962C8B-B14F-4D97-AF65-F5344CB8AC3E}">
        <p14:creationId xmlns:p14="http://schemas.microsoft.com/office/powerpoint/2010/main" val="140888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1" y="114754"/>
            <a:ext cx="10515600" cy="309789"/>
          </a:xfrm>
        </p:spPr>
        <p:txBody>
          <a:bodyPr>
            <a:normAutofit fontScale="90000"/>
          </a:bodyPr>
          <a:lstStyle/>
          <a:p>
            <a:r>
              <a:rPr lang="en-IN" dirty="0"/>
              <a:t>Wrapping image around text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" y="533400"/>
            <a:ext cx="11451772" cy="6150429"/>
          </a:xfrm>
        </p:spPr>
      </p:pic>
    </p:spTree>
    <p:extLst>
      <p:ext uri="{BB962C8B-B14F-4D97-AF65-F5344CB8AC3E}">
        <p14:creationId xmlns:p14="http://schemas.microsoft.com/office/powerpoint/2010/main" val="210178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458" y="190954"/>
            <a:ext cx="8523514" cy="549275"/>
          </a:xfrm>
        </p:spPr>
        <p:txBody>
          <a:bodyPr>
            <a:normAutofit fontScale="90000"/>
          </a:bodyPr>
          <a:lstStyle/>
          <a:p>
            <a:br>
              <a:rPr lang="en-IN" b="1" cap="all" dirty="0"/>
            </a:br>
            <a:r>
              <a:rPr lang="en-IN" sz="1800" b="1" cap="all" dirty="0"/>
              <a:t>HOW TO WRAP TEXT AROUND AN IMAGE.</a:t>
            </a:r>
            <a:br>
              <a:rPr lang="en-IN" sz="1800" b="1" cap="all" dirty="0"/>
            </a:b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827314"/>
            <a:ext cx="9742714" cy="5715000"/>
          </a:xfrm>
        </p:spPr>
      </p:pic>
    </p:spTree>
    <p:extLst>
      <p:ext uri="{BB962C8B-B14F-4D97-AF65-F5344CB8AC3E}">
        <p14:creationId xmlns:p14="http://schemas.microsoft.com/office/powerpoint/2010/main" val="419849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err="1"/>
              <a:t>Vspace</a:t>
            </a:r>
            <a:br>
              <a:rPr lang="en-IN" dirty="0"/>
            </a:br>
            <a:r>
              <a:rPr lang="en-US" sz="2200" b="1" dirty="0"/>
              <a:t>The </a:t>
            </a:r>
            <a:r>
              <a:rPr lang="en-US" sz="2200" b="1" dirty="0" err="1"/>
              <a:t>vspace</a:t>
            </a:r>
            <a:r>
              <a:rPr lang="en-US" sz="2200" b="1" dirty="0"/>
              <a:t> attribute specifies the whitespace on top and bottom of an image.</a:t>
            </a:r>
            <a:endParaRPr lang="en-IN" sz="2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5374"/>
            <a:ext cx="10515600" cy="4710111"/>
          </a:xfrm>
        </p:spPr>
      </p:pic>
    </p:spTree>
    <p:extLst>
      <p:ext uri="{BB962C8B-B14F-4D97-AF65-F5344CB8AC3E}">
        <p14:creationId xmlns:p14="http://schemas.microsoft.com/office/powerpoint/2010/main" val="191346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829" y="-108857"/>
            <a:ext cx="9818914" cy="162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+mj-lt"/>
                <a:ea typeface="+mj-ea"/>
                <a:cs typeface="+mj-cs"/>
              </a:rPr>
              <a:t>Hspace</a:t>
            </a:r>
            <a:endParaRPr lang="en-IN" sz="4400" dirty="0">
              <a:latin typeface="+mj-lt"/>
              <a:ea typeface="+mj-ea"/>
              <a:cs typeface="+mj-cs"/>
            </a:endParaRPr>
          </a:p>
          <a:p>
            <a:endParaRPr lang="en-IN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200" b="1" dirty="0">
                <a:latin typeface="+mj-lt"/>
                <a:ea typeface="+mj-ea"/>
                <a:cs typeface="+mj-cs"/>
              </a:rPr>
              <a:t>The </a:t>
            </a:r>
            <a:r>
              <a:rPr lang="en-US" sz="2200" b="1" dirty="0" err="1">
                <a:latin typeface="+mj-lt"/>
                <a:ea typeface="+mj-ea"/>
                <a:cs typeface="+mj-cs"/>
              </a:rPr>
              <a:t>hspace</a:t>
            </a:r>
            <a:r>
              <a:rPr lang="en-US" sz="2200" b="1" dirty="0">
                <a:latin typeface="+mj-lt"/>
                <a:ea typeface="+mj-ea"/>
                <a:cs typeface="+mj-cs"/>
              </a:rPr>
              <a:t> attribute specifies a whitespace margin on the left and right of the image.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5171" y="1502688"/>
            <a:ext cx="53993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&lt;h4&gt;Image with no </a:t>
            </a:r>
            <a:r>
              <a:rPr lang="en-US" dirty="0" err="1"/>
              <a:t>vspace</a:t>
            </a:r>
            <a:r>
              <a:rPr lang="en-US" dirty="0"/>
              <a:t>:&lt;/h4&gt;</a:t>
            </a:r>
          </a:p>
          <a:p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="smiley.gif" alt="Smiley face" width="42" height="42" align="middle"&gt; This is some text. This is some text. This is some text.&lt;/p&gt;</a:t>
            </a:r>
          </a:p>
          <a:p>
            <a:endParaRPr lang="en-US" dirty="0"/>
          </a:p>
          <a:p>
            <a:r>
              <a:rPr lang="en-US" dirty="0"/>
              <a:t>&lt;h4&gt;Image with </a:t>
            </a:r>
            <a:r>
              <a:rPr lang="en-US" dirty="0" err="1"/>
              <a:t>hspace</a:t>
            </a:r>
            <a:r>
              <a:rPr lang="en-US" dirty="0"/>
              <a:t>:&lt;/h4&gt;</a:t>
            </a:r>
          </a:p>
          <a:p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="smiley.gif" alt="Smiley face" width="42" height="42" align="middle" </a:t>
            </a:r>
            <a:r>
              <a:rPr lang="en-US" dirty="0" err="1"/>
              <a:t>hspace</a:t>
            </a:r>
            <a:r>
              <a:rPr lang="en-US" dirty="0"/>
              <a:t>="50"&gt;This is some text. This is some text. This is some text.&lt;/p&gt;</a:t>
            </a:r>
          </a:p>
          <a:p>
            <a:endParaRPr lang="en-US" dirty="0"/>
          </a:p>
          <a:p>
            <a:r>
              <a:rPr lang="en-US" dirty="0"/>
              <a:t>&lt;p&gt;The </a:t>
            </a:r>
            <a:r>
              <a:rPr lang="en-US" dirty="0" err="1"/>
              <a:t>hspace</a:t>
            </a:r>
            <a:r>
              <a:rPr lang="en-US" dirty="0"/>
              <a:t> attribute is not supported in HTML5. Use CSS instead.&lt;/p&gt;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69" y="2303689"/>
            <a:ext cx="42195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5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&lt;map&gt;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&lt;map&gt; tag is used to define a client-side image-map. An image-map is an image with clickable areas.</a:t>
            </a:r>
          </a:p>
          <a:p>
            <a:endParaRPr lang="en-IN" dirty="0"/>
          </a:p>
          <a:p>
            <a:r>
              <a:rPr lang="en-IN" dirty="0"/>
              <a:t>The required name attribute of the &lt;map&gt; element is associated with the &lt;</a:t>
            </a:r>
            <a:r>
              <a:rPr lang="en-IN" dirty="0" err="1"/>
              <a:t>img</a:t>
            </a:r>
            <a:r>
              <a:rPr lang="en-IN" dirty="0"/>
              <a:t>&gt;'s </a:t>
            </a:r>
            <a:r>
              <a:rPr lang="en-IN" dirty="0" err="1"/>
              <a:t>usemap</a:t>
            </a:r>
            <a:r>
              <a:rPr lang="en-IN" dirty="0"/>
              <a:t> attribute and creates a relationship between the image and the map.</a:t>
            </a:r>
          </a:p>
          <a:p>
            <a:endParaRPr lang="en-IN" dirty="0"/>
          </a:p>
          <a:p>
            <a:r>
              <a:rPr lang="en-IN" dirty="0"/>
              <a:t>The &lt;map&gt; element contains a number of &lt;area&gt; elements, that defines the clickable areas in the image map.</a:t>
            </a:r>
          </a:p>
        </p:txBody>
      </p:sp>
    </p:spTree>
    <p:extLst>
      <p:ext uri="{BB962C8B-B14F-4D97-AF65-F5344CB8AC3E}">
        <p14:creationId xmlns:p14="http://schemas.microsoft.com/office/powerpoint/2010/main" val="313217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161"/>
          </a:xfrm>
        </p:spPr>
        <p:txBody>
          <a:bodyPr>
            <a:normAutofit fontScale="90000"/>
          </a:bodyPr>
          <a:lstStyle/>
          <a:p>
            <a:r>
              <a:rPr lang="en-IN" dirty="0"/>
              <a:t>Demo of &lt;map&gt; tag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4257"/>
            <a:ext cx="10515600" cy="4789713"/>
          </a:xfrm>
        </p:spPr>
      </p:pic>
    </p:spTree>
    <p:extLst>
      <p:ext uri="{BB962C8B-B14F-4D97-AF65-F5344CB8AC3E}">
        <p14:creationId xmlns:p14="http://schemas.microsoft.com/office/powerpoint/2010/main" val="319681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185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Coords</a:t>
            </a:r>
            <a:r>
              <a:rPr lang="en-IN" dirty="0"/>
              <a:t> tag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3707"/>
            <a:ext cx="11035352" cy="5281685"/>
          </a:xfrm>
        </p:spPr>
      </p:pic>
    </p:spTree>
    <p:extLst>
      <p:ext uri="{BB962C8B-B14F-4D97-AF65-F5344CB8AC3E}">
        <p14:creationId xmlns:p14="http://schemas.microsoft.com/office/powerpoint/2010/main" val="216322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of &lt;map&gt; tag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5" y="1534886"/>
            <a:ext cx="11473543" cy="4974771"/>
          </a:xfrm>
        </p:spPr>
      </p:pic>
    </p:spTree>
    <p:extLst>
      <p:ext uri="{BB962C8B-B14F-4D97-AF65-F5344CB8AC3E}">
        <p14:creationId xmlns:p14="http://schemas.microsoft.com/office/powerpoint/2010/main" val="200908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Image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  <a:p>
            <a:r>
              <a:rPr lang="en-IN" dirty="0"/>
              <a:t>To add a background image on a web page, specify the background-image  on the BODY element:</a:t>
            </a:r>
          </a:p>
        </p:txBody>
      </p:sp>
    </p:spTree>
    <p:extLst>
      <p:ext uri="{BB962C8B-B14F-4D97-AF65-F5344CB8AC3E}">
        <p14:creationId xmlns:p14="http://schemas.microsoft.com/office/powerpoint/2010/main" val="305776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22237"/>
            <a:ext cx="11658600" cy="120582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Common Image Formats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859971"/>
            <a:ext cx="10994571" cy="53169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3399"/>
                </a:solidFill>
              </a:rPr>
              <a:t>JPEG: - (</a:t>
            </a:r>
            <a:r>
              <a:rPr lang="en-US" sz="2900" dirty="0">
                <a:solidFill>
                  <a:srgbClr val="FF3399"/>
                </a:solidFill>
              </a:rPr>
              <a:t>Joint Photographic Experts Group</a:t>
            </a:r>
            <a:r>
              <a:rPr lang="en-IN" dirty="0">
                <a:solidFill>
                  <a:srgbClr val="FF3399"/>
                </a:solidFill>
              </a:rPr>
              <a:t>)</a:t>
            </a:r>
          </a:p>
          <a:p>
            <a:r>
              <a:rPr lang="en-IN" sz="2900" dirty="0"/>
              <a:t>JPEG handles </a:t>
            </a:r>
            <a:r>
              <a:rPr lang="en-IN" sz="2900" dirty="0" err="1"/>
              <a:t>color</a:t>
            </a:r>
            <a:r>
              <a:rPr lang="en-IN" sz="2900" dirty="0"/>
              <a:t> very well.</a:t>
            </a:r>
          </a:p>
          <a:p>
            <a:r>
              <a:rPr lang="en-IN" dirty="0"/>
              <a:t>Should be preferred format for detailed images.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66"/>
                </a:solidFill>
              </a:rPr>
              <a:t>GIF:</a:t>
            </a:r>
            <a:r>
              <a:rPr lang="en-IN" sz="2900" dirty="0">
                <a:solidFill>
                  <a:srgbClr val="FF3399"/>
                </a:solidFill>
              </a:rPr>
              <a:t> -(Graphics Interchange Format) </a:t>
            </a:r>
          </a:p>
          <a:p>
            <a:r>
              <a:rPr lang="en-IN" sz="2900" dirty="0"/>
              <a:t>GIF is alight weight format(256 </a:t>
            </a:r>
            <a:r>
              <a:rPr lang="en-IN" sz="2900" dirty="0" err="1"/>
              <a:t>color</a:t>
            </a:r>
            <a:r>
              <a:rPr lang="en-IN" sz="2900" dirty="0"/>
              <a:t>).</a:t>
            </a:r>
          </a:p>
          <a:p>
            <a:r>
              <a:rPr lang="en-IN" sz="2900" dirty="0"/>
              <a:t>Allows animated images using frames.</a:t>
            </a:r>
          </a:p>
          <a:p>
            <a:r>
              <a:rPr lang="en-IN" sz="2900" dirty="0"/>
              <a:t>Useful for </a:t>
            </a:r>
            <a:r>
              <a:rPr lang="en-IN" sz="2900" dirty="0" err="1"/>
              <a:t>logos,icons</a:t>
            </a:r>
            <a:r>
              <a:rPr lang="en-IN" sz="2900" dirty="0"/>
              <a:t> and other low detail images.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sz="2900" dirty="0">
                <a:solidFill>
                  <a:srgbClr val="FF3399"/>
                </a:solidFill>
              </a:rPr>
              <a:t>PNG: - (Portable Network Graphics)</a:t>
            </a:r>
          </a:p>
          <a:p>
            <a:r>
              <a:rPr lang="en-IN" sz="2700" dirty="0"/>
              <a:t>Another format similar to GIF(256 </a:t>
            </a:r>
            <a:r>
              <a:rPr lang="en-IN" sz="2700" dirty="0" err="1"/>
              <a:t>color</a:t>
            </a:r>
            <a:r>
              <a:rPr lang="en-IN" sz="2700" dirty="0"/>
              <a:t>). </a:t>
            </a:r>
          </a:p>
          <a:p>
            <a:r>
              <a:rPr lang="en-IN" dirty="0"/>
              <a:t>Can easily be compressed into smaller sizes without any loss in detail.</a:t>
            </a:r>
          </a:p>
          <a:p>
            <a:r>
              <a:rPr lang="en-IN" dirty="0"/>
              <a:t>Best suited for </a:t>
            </a:r>
            <a:r>
              <a:rPr lang="en-IN" dirty="0" err="1"/>
              <a:t>logos,icons</a:t>
            </a:r>
            <a:r>
              <a:rPr lang="en-IN" dirty="0"/>
              <a:t>, </a:t>
            </a:r>
            <a:r>
              <a:rPr lang="en-IN" dirty="0" err="1"/>
              <a:t>bottons</a:t>
            </a:r>
            <a:r>
              <a:rPr lang="en-IN" dirty="0"/>
              <a:t> etc.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sz="2900" dirty="0">
                <a:solidFill>
                  <a:srgbClr val="FF3399"/>
                </a:solidFill>
              </a:rPr>
              <a:t>BMP(BMP File Format)</a:t>
            </a:r>
          </a:p>
          <a:p>
            <a:r>
              <a:rPr lang="en-US" sz="2700" dirty="0"/>
              <a:t>The </a:t>
            </a:r>
            <a:r>
              <a:rPr lang="en-US" sz="2700" dirty="0">
                <a:hlinkClick r:id="rId2" tooltip="BMP file format"/>
              </a:rPr>
              <a:t>BMP file format</a:t>
            </a:r>
            <a:r>
              <a:rPr lang="en-US" sz="2700" dirty="0"/>
              <a:t> (Windows bitmap) handles graphic files within the Microsoft Windows OS. </a:t>
            </a:r>
          </a:p>
          <a:p>
            <a:r>
              <a:rPr lang="en-US" sz="2700" dirty="0"/>
              <a:t>Typically, BMP files are uncompressed, and therefore large and lossless; their advantage is their simple structure and wide acceptance in Windows programs.</a:t>
            </a:r>
            <a:endParaRPr lang="en-IN" sz="27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22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of background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 background="w3s.png"&gt;</a:t>
            </a:r>
          </a:p>
          <a:p>
            <a:r>
              <a:rPr lang="en-IN" dirty="0"/>
              <a:t>&lt;h1&gt;Hello world!&lt;/h1&gt;</a:t>
            </a:r>
          </a:p>
          <a:p>
            <a:r>
              <a:rPr lang="en-IN" dirty="0"/>
              <a:t>&lt;p&gt;Demo of background image&lt;/p&gt;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5949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125754" cy="5926818"/>
          </a:xfrm>
        </p:spPr>
      </p:pic>
    </p:spTree>
    <p:extLst>
      <p:ext uri="{BB962C8B-B14F-4D97-AF65-F5344CB8AC3E}">
        <p14:creationId xmlns:p14="http://schemas.microsoft.com/office/powerpoint/2010/main" val="419052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183086" cy="87584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The HTML &lt;picture&gt; Element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2"/>
            <a:ext cx="10515600" cy="493599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HTML5 introduced the &lt;picture&gt; element to add more flexibility when specifying image resources.</a:t>
            </a:r>
          </a:p>
          <a:p>
            <a:endParaRPr lang="en-IN" dirty="0"/>
          </a:p>
          <a:p>
            <a:r>
              <a:rPr lang="en-IN" dirty="0"/>
              <a:t>The &lt;picture&gt; element contains a number of &lt;source&gt; elements, each referring to different image sources. This way the browser can choose the image that best fits the current view and/or device.</a:t>
            </a:r>
          </a:p>
          <a:p>
            <a:endParaRPr lang="en-IN" dirty="0"/>
          </a:p>
          <a:p>
            <a:r>
              <a:rPr lang="en-IN" dirty="0"/>
              <a:t>Each &lt;source&gt; element have attributes describing when their image is the most suitable.</a:t>
            </a:r>
          </a:p>
          <a:p>
            <a:endParaRPr lang="en-IN" dirty="0"/>
          </a:p>
          <a:p>
            <a:r>
              <a:rPr lang="en-IN" dirty="0"/>
              <a:t>The browser will use the first &lt;source&gt; element with matching attribute values, and ignore any following &lt;source&gt; elements.</a:t>
            </a:r>
          </a:p>
        </p:txBody>
      </p:sp>
    </p:spTree>
    <p:extLst>
      <p:ext uri="{BB962C8B-B14F-4D97-AF65-F5344CB8AC3E}">
        <p14:creationId xmlns:p14="http://schemas.microsoft.com/office/powerpoint/2010/main" val="342832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of picture element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56658"/>
            <a:ext cx="11114314" cy="5072742"/>
          </a:xfrm>
        </p:spPr>
      </p:pic>
    </p:spTree>
    <p:extLst>
      <p:ext uri="{BB962C8B-B14F-4D97-AF65-F5344CB8AC3E}">
        <p14:creationId xmlns:p14="http://schemas.microsoft.com/office/powerpoint/2010/main" val="3953865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/>
          <a:lstStyle/>
          <a:p>
            <a:r>
              <a:rPr lang="en-IN" dirty="0"/>
              <a:t>Style attribute of image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10515600" cy="5203371"/>
          </a:xfrm>
        </p:spPr>
      </p:pic>
    </p:spTree>
    <p:extLst>
      <p:ext uri="{BB962C8B-B14F-4D97-AF65-F5344CB8AC3E}">
        <p14:creationId xmlns:p14="http://schemas.microsoft.com/office/powerpoint/2010/main" val="4095622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Images in Another Folder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not specified, the browser expects to find the image in the same folder as the web page.</a:t>
            </a:r>
          </a:p>
          <a:p>
            <a:endParaRPr lang="en-IN" dirty="0"/>
          </a:p>
          <a:p>
            <a:r>
              <a:rPr lang="en-IN" dirty="0"/>
              <a:t>However, it is common to store images in a sub-folder. </a:t>
            </a:r>
          </a:p>
          <a:p>
            <a:r>
              <a:rPr lang="en-IN" dirty="0"/>
              <a:t>We must then include the folder name in the </a:t>
            </a:r>
            <a:r>
              <a:rPr lang="en-IN" dirty="0" err="1"/>
              <a:t>src</a:t>
            </a:r>
            <a:r>
              <a:rPr lang="en-IN" dirty="0"/>
              <a:t> attribute:</a:t>
            </a:r>
          </a:p>
        </p:txBody>
      </p:sp>
    </p:spTree>
    <p:extLst>
      <p:ext uri="{BB962C8B-B14F-4D97-AF65-F5344CB8AC3E}">
        <p14:creationId xmlns:p14="http://schemas.microsoft.com/office/powerpoint/2010/main" val="303069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046561"/>
          </a:xfrm>
        </p:spPr>
      </p:pic>
    </p:spTree>
    <p:extLst>
      <p:ext uri="{BB962C8B-B14F-4D97-AF65-F5344CB8AC3E}">
        <p14:creationId xmlns:p14="http://schemas.microsoft.com/office/powerpoint/2010/main" val="385891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Images on Another Server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web sites store their images on image servers.</a:t>
            </a:r>
          </a:p>
          <a:p>
            <a:r>
              <a:rPr lang="en-IN" dirty="0"/>
              <a:t>Actually, you can access images from any web address in the world: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499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079218"/>
          </a:xfrm>
        </p:spPr>
      </p:pic>
    </p:spTree>
    <p:extLst>
      <p:ext uri="{BB962C8B-B14F-4D97-AF65-F5344CB8AC3E}">
        <p14:creationId xmlns:p14="http://schemas.microsoft.com/office/powerpoint/2010/main" val="2986609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as a Link</a:t>
            </a:r>
          </a:p>
          <a:p>
            <a:r>
              <a:rPr lang="en-IN" dirty="0"/>
              <a:t>To use an image as a link, put the &lt;</a:t>
            </a:r>
            <a:r>
              <a:rPr lang="en-IN" dirty="0" err="1"/>
              <a:t>img</a:t>
            </a:r>
            <a:r>
              <a:rPr lang="en-IN" dirty="0"/>
              <a:t>&gt; tag inside the &lt;a&gt; tag: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65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to embed(or Add) images  in an html page ?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7686"/>
            <a:ext cx="10515600" cy="509927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8000"/>
                </a:solidFill>
              </a:rPr>
              <a:t>Use the &lt; </a:t>
            </a:r>
            <a:r>
              <a:rPr lang="en-IN" dirty="0" err="1">
                <a:solidFill>
                  <a:srgbClr val="008000"/>
                </a:solidFill>
              </a:rPr>
              <a:t>img</a:t>
            </a:r>
            <a:r>
              <a:rPr lang="en-IN" dirty="0">
                <a:solidFill>
                  <a:srgbClr val="008000"/>
                </a:solidFill>
              </a:rPr>
              <a:t> &gt; element to embed your image onto the webpage</a:t>
            </a:r>
          </a:p>
          <a:p>
            <a:endParaRPr lang="en-IN" dirty="0"/>
          </a:p>
          <a:p>
            <a:r>
              <a:rPr lang="en-IN" dirty="0">
                <a:solidFill>
                  <a:srgbClr val="0066FF"/>
                </a:solidFill>
              </a:rPr>
              <a:t>The </a:t>
            </a:r>
            <a:r>
              <a:rPr lang="en-IN" dirty="0" err="1">
                <a:solidFill>
                  <a:srgbClr val="0066FF"/>
                </a:solidFill>
              </a:rPr>
              <a:t>src</a:t>
            </a:r>
            <a:r>
              <a:rPr lang="en-IN" dirty="0">
                <a:solidFill>
                  <a:srgbClr val="0066FF"/>
                </a:solidFill>
              </a:rPr>
              <a:t> attribute indicates the location of the image to be embedded . </a:t>
            </a:r>
          </a:p>
          <a:p>
            <a:r>
              <a:rPr lang="en-IN" dirty="0">
                <a:solidFill>
                  <a:srgbClr val="0066FF"/>
                </a:solidFill>
              </a:rPr>
              <a:t>For </a:t>
            </a:r>
            <a:r>
              <a:rPr lang="en-IN" dirty="0" err="1">
                <a:solidFill>
                  <a:srgbClr val="0066FF"/>
                </a:solidFill>
              </a:rPr>
              <a:t>eg</a:t>
            </a:r>
            <a:r>
              <a:rPr lang="en-IN" dirty="0">
                <a:solidFill>
                  <a:srgbClr val="0066FF"/>
                </a:solidFill>
              </a:rPr>
              <a:t>: </a:t>
            </a:r>
            <a:r>
              <a:rPr lang="en-IN" dirty="0" err="1">
                <a:solidFill>
                  <a:srgbClr val="0066FF"/>
                </a:solidFill>
              </a:rPr>
              <a:t>src</a:t>
            </a:r>
            <a:r>
              <a:rPr lang="en-IN" dirty="0">
                <a:solidFill>
                  <a:srgbClr val="0066FF"/>
                </a:solidFill>
              </a:rPr>
              <a:t>="xyz.png"</a:t>
            </a:r>
          </a:p>
          <a:p>
            <a:endParaRPr lang="en-IN" dirty="0"/>
          </a:p>
          <a:p>
            <a:r>
              <a:rPr lang="en-IN" dirty="0">
                <a:solidFill>
                  <a:srgbClr val="FF0066"/>
                </a:solidFill>
              </a:rPr>
              <a:t>"alternate":The alt attribute which stands for "alternate" provides Textual description of the image .</a:t>
            </a:r>
          </a:p>
          <a:p>
            <a:endParaRPr lang="en-IN" dirty="0">
              <a:solidFill>
                <a:srgbClr val="FF0066"/>
              </a:solidFill>
            </a:endParaRPr>
          </a:p>
          <a:p>
            <a:r>
              <a:rPr lang="en-IN" dirty="0">
                <a:solidFill>
                  <a:srgbClr val="008000"/>
                </a:solidFill>
              </a:rPr>
              <a:t>This text is not readable by the user but provides information about the image to search engines line Google, Bing etc.</a:t>
            </a:r>
          </a:p>
          <a:p>
            <a:endParaRPr lang="en-IN" dirty="0"/>
          </a:p>
          <a:p>
            <a:r>
              <a:rPr lang="en-IN" dirty="0">
                <a:solidFill>
                  <a:srgbClr val="CC3300"/>
                </a:solidFill>
              </a:rPr>
              <a:t>Image search uses this attribute extensively. </a:t>
            </a:r>
            <a:r>
              <a:rPr lang="en-IN" dirty="0" err="1">
                <a:solidFill>
                  <a:srgbClr val="CC3300"/>
                </a:solidFill>
              </a:rPr>
              <a:t>Eg</a:t>
            </a:r>
            <a:r>
              <a:rPr lang="en-IN" dirty="0">
                <a:solidFill>
                  <a:srgbClr val="CC3300"/>
                </a:solidFill>
              </a:rPr>
              <a:t>: alt="This is my image"</a:t>
            </a:r>
          </a:p>
        </p:txBody>
      </p:sp>
    </p:spTree>
    <p:extLst>
      <p:ext uri="{BB962C8B-B14F-4D97-AF65-F5344CB8AC3E}">
        <p14:creationId xmlns:p14="http://schemas.microsoft.com/office/powerpoint/2010/main" val="92945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1456"/>
            <a:ext cx="10515600" cy="4386943"/>
          </a:xfrm>
        </p:spPr>
      </p:pic>
    </p:spTree>
    <p:extLst>
      <p:ext uri="{BB962C8B-B14F-4D97-AF65-F5344CB8AC3E}">
        <p14:creationId xmlns:p14="http://schemas.microsoft.com/office/powerpoint/2010/main" val="1940496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image on a paragraph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a specify the background-image property on the P element:</a:t>
            </a:r>
          </a:p>
        </p:txBody>
      </p:sp>
    </p:spTree>
    <p:extLst>
      <p:ext uri="{BB962C8B-B14F-4D97-AF65-F5344CB8AC3E}">
        <p14:creationId xmlns:p14="http://schemas.microsoft.com/office/powerpoint/2010/main" val="709942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446314"/>
            <a:ext cx="10504752" cy="5998029"/>
          </a:xfrm>
        </p:spPr>
      </p:pic>
    </p:spTree>
    <p:extLst>
      <p:ext uri="{BB962C8B-B14F-4D97-AF65-F5344CB8AC3E}">
        <p14:creationId xmlns:p14="http://schemas.microsoft.com/office/powerpoint/2010/main" val="3764671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r>
              <a:rPr lang="en-IN" dirty="0"/>
              <a:t>HTML &lt;</a:t>
            </a:r>
            <a:r>
              <a:rPr lang="en-IN" dirty="0" err="1"/>
              <a:t>img</a:t>
            </a:r>
            <a:r>
              <a:rPr lang="en-IN" dirty="0"/>
              <a:t>&gt; align Attribute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6" y="971247"/>
            <a:ext cx="9971313" cy="5758543"/>
          </a:xfrm>
        </p:spPr>
      </p:pic>
    </p:spTree>
    <p:extLst>
      <p:ext uri="{BB962C8B-B14F-4D97-AF65-F5344CB8AC3E}">
        <p14:creationId xmlns:p14="http://schemas.microsoft.com/office/powerpoint/2010/main" val="711701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15" y="485441"/>
            <a:ext cx="10635343" cy="6220732"/>
          </a:xfrm>
        </p:spPr>
      </p:pic>
    </p:spTree>
    <p:extLst>
      <p:ext uri="{BB962C8B-B14F-4D97-AF65-F5344CB8AC3E}">
        <p14:creationId xmlns:p14="http://schemas.microsoft.com/office/powerpoint/2010/main" val="217837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599" cy="5811838"/>
          </a:xfrm>
        </p:spPr>
      </p:pic>
    </p:spTree>
    <p:extLst>
      <p:ext uri="{BB962C8B-B14F-4D97-AF65-F5344CB8AC3E}">
        <p14:creationId xmlns:p14="http://schemas.microsoft.com/office/powerpoint/2010/main" val="622511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8997"/>
            <a:ext cx="10319657" cy="5758149"/>
          </a:xfrm>
        </p:spPr>
      </p:pic>
    </p:spTree>
    <p:extLst>
      <p:ext uri="{BB962C8B-B14F-4D97-AF65-F5344CB8AC3E}">
        <p14:creationId xmlns:p14="http://schemas.microsoft.com/office/powerpoint/2010/main" val="167010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171"/>
            <a:ext cx="10635343" cy="6008915"/>
          </a:xfrm>
        </p:spPr>
      </p:pic>
    </p:spTree>
    <p:extLst>
      <p:ext uri="{BB962C8B-B14F-4D97-AF65-F5344CB8AC3E}">
        <p14:creationId xmlns:p14="http://schemas.microsoft.com/office/powerpoint/2010/main" val="283675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of &lt;</a:t>
            </a:r>
            <a:r>
              <a:rPr lang="en-IN" dirty="0" err="1"/>
              <a:t>img</a:t>
            </a:r>
            <a:r>
              <a:rPr lang="en-IN" dirty="0"/>
              <a:t>&gt; tag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1"/>
            <a:ext cx="10515600" cy="4702628"/>
          </a:xfrm>
        </p:spPr>
      </p:pic>
    </p:spTree>
    <p:extLst>
      <p:ext uri="{BB962C8B-B14F-4D97-AF65-F5344CB8AC3E}">
        <p14:creationId xmlns:p14="http://schemas.microsoft.com/office/powerpoint/2010/main" val="18474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OF IMAGES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66"/>
                </a:solidFill>
              </a:rPr>
              <a:t>We can modify the display size of the image by specifying the </a:t>
            </a:r>
            <a:r>
              <a:rPr lang="en-IN" b="1" dirty="0">
                <a:solidFill>
                  <a:srgbClr val="FF0066"/>
                </a:solidFill>
              </a:rPr>
              <a:t>width</a:t>
            </a:r>
            <a:r>
              <a:rPr lang="en-IN" dirty="0">
                <a:solidFill>
                  <a:srgbClr val="FF0066"/>
                </a:solidFill>
              </a:rPr>
              <a:t> and </a:t>
            </a:r>
            <a:r>
              <a:rPr lang="en-IN" b="1" dirty="0">
                <a:solidFill>
                  <a:srgbClr val="FF0066"/>
                </a:solidFill>
              </a:rPr>
              <a:t>height</a:t>
            </a:r>
            <a:r>
              <a:rPr lang="en-IN" dirty="0">
                <a:solidFill>
                  <a:srgbClr val="FF0066"/>
                </a:solidFill>
              </a:rPr>
              <a:t>.</a:t>
            </a:r>
          </a:p>
          <a:p>
            <a:r>
              <a:rPr lang="en-IN" dirty="0">
                <a:solidFill>
                  <a:srgbClr val="6600FF"/>
                </a:solidFill>
              </a:rPr>
              <a:t>Width: Specifies the width of the image in pixels. </a:t>
            </a:r>
          </a:p>
          <a:p>
            <a:r>
              <a:rPr lang="en-IN" dirty="0">
                <a:solidFill>
                  <a:srgbClr val="6600FF"/>
                </a:solidFill>
              </a:rPr>
              <a:t>We can also use </a:t>
            </a:r>
            <a:r>
              <a:rPr lang="en-IN" dirty="0" err="1">
                <a:solidFill>
                  <a:srgbClr val="6600FF"/>
                </a:solidFill>
              </a:rPr>
              <a:t>percentage.For</a:t>
            </a:r>
            <a:r>
              <a:rPr lang="en-IN" dirty="0">
                <a:solidFill>
                  <a:srgbClr val="6600FF"/>
                </a:solidFill>
              </a:rPr>
              <a:t> </a:t>
            </a:r>
            <a:r>
              <a:rPr lang="en-IN" dirty="0" err="1">
                <a:solidFill>
                  <a:srgbClr val="6600FF"/>
                </a:solidFill>
              </a:rPr>
              <a:t>eg</a:t>
            </a:r>
            <a:r>
              <a:rPr lang="en-IN" dirty="0">
                <a:solidFill>
                  <a:srgbClr val="6600FF"/>
                </a:solidFill>
              </a:rPr>
              <a:t>: 50%.</a:t>
            </a:r>
          </a:p>
          <a:p>
            <a:r>
              <a:rPr lang="en-IN" dirty="0">
                <a:solidFill>
                  <a:srgbClr val="6600FF"/>
                </a:solidFill>
              </a:rPr>
              <a:t>Height: Specifies the height of the image.</a:t>
            </a:r>
          </a:p>
          <a:p>
            <a:r>
              <a:rPr lang="en-IN" dirty="0">
                <a:solidFill>
                  <a:srgbClr val="6600FF"/>
                </a:solidFill>
              </a:rPr>
              <a:t>We can also use percentage. </a:t>
            </a:r>
            <a:r>
              <a:rPr lang="en-IN" dirty="0" err="1">
                <a:solidFill>
                  <a:srgbClr val="6600FF"/>
                </a:solidFill>
              </a:rPr>
              <a:t>Eg</a:t>
            </a:r>
            <a:r>
              <a:rPr lang="en-IN" dirty="0">
                <a:solidFill>
                  <a:srgbClr val="6600FF"/>
                </a:solidFill>
              </a:rPr>
              <a:t>: 30%.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0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265229" cy="5752645"/>
          </a:xfrm>
        </p:spPr>
      </p:pic>
    </p:spTree>
    <p:extLst>
      <p:ext uri="{BB962C8B-B14F-4D97-AF65-F5344CB8AC3E}">
        <p14:creationId xmlns:p14="http://schemas.microsoft.com/office/powerpoint/2010/main" val="260510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860105"/>
            <a:ext cx="10254343" cy="3909324"/>
          </a:xfrm>
        </p:spPr>
      </p:pic>
    </p:spTree>
    <p:extLst>
      <p:ext uri="{BB962C8B-B14F-4D97-AF65-F5344CB8AC3E}">
        <p14:creationId xmlns:p14="http://schemas.microsoft.com/office/powerpoint/2010/main" val="103217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as a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Hyperlink is used to create links between Webpages.</a:t>
            </a:r>
          </a:p>
          <a:p>
            <a:r>
              <a:rPr lang="en-IN" dirty="0"/>
              <a:t>Encapsulate an </a:t>
            </a:r>
            <a:r>
              <a:rPr lang="en-IN" b="1" dirty="0"/>
              <a:t>&lt;</a:t>
            </a:r>
            <a:r>
              <a:rPr lang="en-IN" b="1" dirty="0" err="1"/>
              <a:t>img</a:t>
            </a:r>
            <a:r>
              <a:rPr lang="en-IN" b="1" dirty="0"/>
              <a:t>&gt;</a:t>
            </a:r>
            <a:r>
              <a:rPr lang="en-IN" dirty="0"/>
              <a:t> element between the </a:t>
            </a:r>
            <a:r>
              <a:rPr lang="en-IN" b="1" dirty="0"/>
              <a:t>&lt; a &gt; </a:t>
            </a:r>
            <a:r>
              <a:rPr lang="en-IN" dirty="0"/>
              <a:t>tag and &lt;/a&gt; tag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7371"/>
            <a:ext cx="10515600" cy="32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5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6B202CBF532C47AC7B4711D124A94A" ma:contentTypeVersion="8" ma:contentTypeDescription="Create a new document." ma:contentTypeScope="" ma:versionID="01adb539a532609d38e51ad5b6220e42">
  <xsd:schema xmlns:xsd="http://www.w3.org/2001/XMLSchema" xmlns:xs="http://www.w3.org/2001/XMLSchema" xmlns:p="http://schemas.microsoft.com/office/2006/metadata/properties" xmlns:ns2="b66ba328-3cef-4ab1-9137-b80ba276e726" targetNamespace="http://schemas.microsoft.com/office/2006/metadata/properties" ma:root="true" ma:fieldsID="9376fe167284e88e2eb3b50b88cadcdd" ns2:_="">
    <xsd:import namespace="b66ba328-3cef-4ab1-9137-b80ba276e7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a328-3cef-4ab1-9137-b80ba276e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22F2DD-112F-47C1-A12E-B6DEEB5CB2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AFDA3E-50D3-4BB9-BAD9-D6798346DF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314EAC-33E3-4C28-B0E6-A22F158BD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6ba328-3cef-4ab1-9137-b80ba276e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745</Words>
  <Application>Microsoft Office PowerPoint</Application>
  <PresentationFormat>Widescreen</PresentationFormat>
  <Paragraphs>110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Unit3 </vt:lpstr>
      <vt:lpstr>Common Image Formats </vt:lpstr>
      <vt:lpstr>How to embed(or Add) images  in an html page ?  </vt:lpstr>
      <vt:lpstr>PowerPoint Presentation</vt:lpstr>
      <vt:lpstr>Demo of &lt;img&gt; tag</vt:lpstr>
      <vt:lpstr>SCALING OF IMAGES </vt:lpstr>
      <vt:lpstr>PowerPoint Presentation</vt:lpstr>
      <vt:lpstr>PowerPoint Presentation</vt:lpstr>
      <vt:lpstr>Image as a Link</vt:lpstr>
      <vt:lpstr>  Image Placement: effects when an Image is placed in between or around text contents  </vt:lpstr>
      <vt:lpstr>Wrapping image around text</vt:lpstr>
      <vt:lpstr> HOW TO WRAP TEXT AROUND AN IMAGE. </vt:lpstr>
      <vt:lpstr>Vspace The vspace attribute specifies the whitespace on top and bottom of an image.</vt:lpstr>
      <vt:lpstr>PowerPoint Presentation</vt:lpstr>
      <vt:lpstr>&lt;map&gt; tag</vt:lpstr>
      <vt:lpstr>Demo of &lt;map&gt; tag</vt:lpstr>
      <vt:lpstr>Coords tag</vt:lpstr>
      <vt:lpstr>Demo of &lt;map&gt; tag</vt:lpstr>
      <vt:lpstr>Background Image </vt:lpstr>
      <vt:lpstr>Demo of background image</vt:lpstr>
      <vt:lpstr>PowerPoint Presentation</vt:lpstr>
      <vt:lpstr> The HTML &lt;picture&gt; Element </vt:lpstr>
      <vt:lpstr>Demo of picture element</vt:lpstr>
      <vt:lpstr>Style attribute of image</vt:lpstr>
      <vt:lpstr>Images in Another Folder </vt:lpstr>
      <vt:lpstr>PowerPoint Presentation</vt:lpstr>
      <vt:lpstr>Images on Another Server </vt:lpstr>
      <vt:lpstr>PowerPoint Presentation</vt:lpstr>
      <vt:lpstr>PowerPoint Presentation</vt:lpstr>
      <vt:lpstr>PowerPoint Presentation</vt:lpstr>
      <vt:lpstr>background image on a paragraph  </vt:lpstr>
      <vt:lpstr>PowerPoint Presentation</vt:lpstr>
      <vt:lpstr>HTML &lt;img&gt; align Attribute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Unit3</dc:title>
  <dc:creator>Geetha Unnikrishnan</dc:creator>
  <cp:lastModifiedBy>SBMP Student</cp:lastModifiedBy>
  <cp:revision>117</cp:revision>
  <dcterms:created xsi:type="dcterms:W3CDTF">2019-07-09T03:40:06Z</dcterms:created>
  <dcterms:modified xsi:type="dcterms:W3CDTF">2022-06-18T10:25:44Z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0x0101008A6B202CBF532C47AC7B4711D124A94A</vt:lpwstr>
  </property>
</Properties>
</file>