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846F22D-741F-404B-B2E1-A06EC9880290}" type="datetimeFigureOut">
              <a:rPr lang="en-IN" smtClean="0"/>
              <a:t>20-06-2020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7BD964-8E75-4877-BA91-C1422B51B668}" type="slidenum">
              <a:rPr lang="en-IN" smtClean="0"/>
              <a:t>‹#›</a:t>
            </a:fld>
            <a:endParaRPr lang="en-IN"/>
          </a:p>
        </p:txBody>
      </p:sp>
    </p:spTree>
    <p:extLst>
      <p:ext uri="{BB962C8B-B14F-4D97-AF65-F5344CB8AC3E}">
        <p14:creationId xmlns:p14="http://schemas.microsoft.com/office/powerpoint/2010/main" val="3051093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846F22D-741F-404B-B2E1-A06EC9880290}" type="datetimeFigureOut">
              <a:rPr lang="en-IN" smtClean="0"/>
              <a:t>20-06-2020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7BD964-8E75-4877-BA91-C1422B51B668}" type="slidenum">
              <a:rPr lang="en-IN" smtClean="0"/>
              <a:t>‹#›</a:t>
            </a:fld>
            <a:endParaRPr lang="en-IN"/>
          </a:p>
        </p:txBody>
      </p:sp>
    </p:spTree>
    <p:extLst>
      <p:ext uri="{BB962C8B-B14F-4D97-AF65-F5344CB8AC3E}">
        <p14:creationId xmlns:p14="http://schemas.microsoft.com/office/powerpoint/2010/main" val="641514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846F22D-741F-404B-B2E1-A06EC9880290}" type="datetimeFigureOut">
              <a:rPr lang="en-IN" smtClean="0"/>
              <a:t>20-06-2020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7BD964-8E75-4877-BA91-C1422B51B668}" type="slidenum">
              <a:rPr lang="en-IN" smtClean="0"/>
              <a:t>‹#›</a:t>
            </a:fld>
            <a:endParaRPr lang="en-IN"/>
          </a:p>
        </p:txBody>
      </p:sp>
    </p:spTree>
    <p:extLst>
      <p:ext uri="{BB962C8B-B14F-4D97-AF65-F5344CB8AC3E}">
        <p14:creationId xmlns:p14="http://schemas.microsoft.com/office/powerpoint/2010/main" val="193887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846F22D-741F-404B-B2E1-A06EC9880290}" type="datetimeFigureOut">
              <a:rPr lang="en-IN" smtClean="0"/>
              <a:t>20-06-2020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7BD964-8E75-4877-BA91-C1422B51B668}" type="slidenum">
              <a:rPr lang="en-IN" smtClean="0"/>
              <a:t>‹#›</a:t>
            </a:fld>
            <a:endParaRPr lang="en-IN"/>
          </a:p>
        </p:txBody>
      </p:sp>
    </p:spTree>
    <p:extLst>
      <p:ext uri="{BB962C8B-B14F-4D97-AF65-F5344CB8AC3E}">
        <p14:creationId xmlns:p14="http://schemas.microsoft.com/office/powerpoint/2010/main" val="2854465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46F22D-741F-404B-B2E1-A06EC9880290}" type="datetimeFigureOut">
              <a:rPr lang="en-IN" smtClean="0"/>
              <a:t>20-06-2020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7BD964-8E75-4877-BA91-C1422B51B668}" type="slidenum">
              <a:rPr lang="en-IN" smtClean="0"/>
              <a:t>‹#›</a:t>
            </a:fld>
            <a:endParaRPr lang="en-IN"/>
          </a:p>
        </p:txBody>
      </p:sp>
    </p:spTree>
    <p:extLst>
      <p:ext uri="{BB962C8B-B14F-4D97-AF65-F5344CB8AC3E}">
        <p14:creationId xmlns:p14="http://schemas.microsoft.com/office/powerpoint/2010/main" val="1484829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846F22D-741F-404B-B2E1-A06EC9880290}" type="datetimeFigureOut">
              <a:rPr lang="en-IN" smtClean="0"/>
              <a:t>20-06-2020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7BD964-8E75-4877-BA91-C1422B51B668}" type="slidenum">
              <a:rPr lang="en-IN" smtClean="0"/>
              <a:t>‹#›</a:t>
            </a:fld>
            <a:endParaRPr lang="en-IN"/>
          </a:p>
        </p:txBody>
      </p:sp>
    </p:spTree>
    <p:extLst>
      <p:ext uri="{BB962C8B-B14F-4D97-AF65-F5344CB8AC3E}">
        <p14:creationId xmlns:p14="http://schemas.microsoft.com/office/powerpoint/2010/main" val="3285942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846F22D-741F-404B-B2E1-A06EC9880290}" type="datetimeFigureOut">
              <a:rPr lang="en-IN" smtClean="0"/>
              <a:t>20-06-2020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7BD964-8E75-4877-BA91-C1422B51B668}" type="slidenum">
              <a:rPr lang="en-IN" smtClean="0"/>
              <a:t>‹#›</a:t>
            </a:fld>
            <a:endParaRPr lang="en-IN"/>
          </a:p>
        </p:txBody>
      </p:sp>
    </p:spTree>
    <p:extLst>
      <p:ext uri="{BB962C8B-B14F-4D97-AF65-F5344CB8AC3E}">
        <p14:creationId xmlns:p14="http://schemas.microsoft.com/office/powerpoint/2010/main" val="4041283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846F22D-741F-404B-B2E1-A06EC9880290}" type="datetimeFigureOut">
              <a:rPr lang="en-IN" smtClean="0"/>
              <a:t>20-06-2020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7BD964-8E75-4877-BA91-C1422B51B668}" type="slidenum">
              <a:rPr lang="en-IN" smtClean="0"/>
              <a:t>‹#›</a:t>
            </a:fld>
            <a:endParaRPr lang="en-IN"/>
          </a:p>
        </p:txBody>
      </p:sp>
    </p:spTree>
    <p:extLst>
      <p:ext uri="{BB962C8B-B14F-4D97-AF65-F5344CB8AC3E}">
        <p14:creationId xmlns:p14="http://schemas.microsoft.com/office/powerpoint/2010/main" val="853221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46F22D-741F-404B-B2E1-A06EC9880290}" type="datetimeFigureOut">
              <a:rPr lang="en-IN" smtClean="0"/>
              <a:t>20-06-2020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7BD964-8E75-4877-BA91-C1422B51B668}" type="slidenum">
              <a:rPr lang="en-IN" smtClean="0"/>
              <a:t>‹#›</a:t>
            </a:fld>
            <a:endParaRPr lang="en-IN"/>
          </a:p>
        </p:txBody>
      </p:sp>
    </p:spTree>
    <p:extLst>
      <p:ext uri="{BB962C8B-B14F-4D97-AF65-F5344CB8AC3E}">
        <p14:creationId xmlns:p14="http://schemas.microsoft.com/office/powerpoint/2010/main" val="70002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46F22D-741F-404B-B2E1-A06EC9880290}" type="datetimeFigureOut">
              <a:rPr lang="en-IN" smtClean="0"/>
              <a:t>20-06-2020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7BD964-8E75-4877-BA91-C1422B51B668}" type="slidenum">
              <a:rPr lang="en-IN" smtClean="0"/>
              <a:t>‹#›</a:t>
            </a:fld>
            <a:endParaRPr lang="en-IN"/>
          </a:p>
        </p:txBody>
      </p:sp>
    </p:spTree>
    <p:extLst>
      <p:ext uri="{BB962C8B-B14F-4D97-AF65-F5344CB8AC3E}">
        <p14:creationId xmlns:p14="http://schemas.microsoft.com/office/powerpoint/2010/main" val="2238336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46F22D-741F-404B-B2E1-A06EC9880290}" type="datetimeFigureOut">
              <a:rPr lang="en-IN" smtClean="0"/>
              <a:t>20-06-2020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7BD964-8E75-4877-BA91-C1422B51B668}" type="slidenum">
              <a:rPr lang="en-IN" smtClean="0"/>
              <a:t>‹#›</a:t>
            </a:fld>
            <a:endParaRPr lang="en-IN"/>
          </a:p>
        </p:txBody>
      </p:sp>
    </p:spTree>
    <p:extLst>
      <p:ext uri="{BB962C8B-B14F-4D97-AF65-F5344CB8AC3E}">
        <p14:creationId xmlns:p14="http://schemas.microsoft.com/office/powerpoint/2010/main" val="2323181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46F22D-741F-404B-B2E1-A06EC9880290}" type="datetimeFigureOut">
              <a:rPr lang="en-IN" smtClean="0"/>
              <a:t>20-06-2020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7BD964-8E75-4877-BA91-C1422B51B668}" type="slidenum">
              <a:rPr lang="en-IN" smtClean="0"/>
              <a:t>‹#›</a:t>
            </a:fld>
            <a:endParaRPr lang="en-IN"/>
          </a:p>
        </p:txBody>
      </p:sp>
    </p:spTree>
    <p:extLst>
      <p:ext uri="{BB962C8B-B14F-4D97-AF65-F5344CB8AC3E}">
        <p14:creationId xmlns:p14="http://schemas.microsoft.com/office/powerpoint/2010/main" val="957908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Frames and frameset</a:t>
            </a:r>
            <a:endParaRPr lang="en-IN" dirty="0"/>
          </a:p>
        </p:txBody>
      </p:sp>
    </p:spTree>
    <p:extLst>
      <p:ext uri="{BB962C8B-B14F-4D97-AF65-F5344CB8AC3E}">
        <p14:creationId xmlns:p14="http://schemas.microsoft.com/office/powerpoint/2010/main" val="4098246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01436" y="654627"/>
            <a:ext cx="8042564" cy="5590529"/>
          </a:xfrm>
          <a:prstGeom prst="rect">
            <a:avLst/>
          </a:prstGeom>
        </p:spPr>
        <p:txBody>
          <a:bodyPr wrap="square">
            <a:spAutoFit/>
          </a:bodyPr>
          <a:lstStyle/>
          <a:p>
            <a:r>
              <a:rPr lang="en-IN" dirty="0"/>
              <a:t>&lt;html&gt;</a:t>
            </a:r>
          </a:p>
          <a:p>
            <a:r>
              <a:rPr lang="en-IN" dirty="0"/>
              <a:t>&lt;head&gt; </a:t>
            </a:r>
          </a:p>
          <a:p>
            <a:r>
              <a:rPr lang="en-IN" dirty="0"/>
              <a:t>&lt;title&gt;HTML </a:t>
            </a:r>
            <a:r>
              <a:rPr lang="en-IN" dirty="0" err="1"/>
              <a:t>Iframes</a:t>
            </a:r>
            <a:r>
              <a:rPr lang="en-IN" dirty="0"/>
              <a:t>&lt;/title&gt; </a:t>
            </a:r>
          </a:p>
          <a:p>
            <a:r>
              <a:rPr lang="en-IN" dirty="0"/>
              <a:t>&lt;/head&gt; </a:t>
            </a:r>
          </a:p>
          <a:p>
            <a:endParaRPr lang="en-IN" dirty="0"/>
          </a:p>
          <a:p>
            <a:r>
              <a:rPr lang="en-IN" dirty="0"/>
              <a:t>&lt;body&gt; </a:t>
            </a:r>
          </a:p>
          <a:p>
            <a:r>
              <a:rPr lang="en-IN" dirty="0"/>
              <a:t>&lt;p&gt;Document content goes here...&lt;/p&gt; </a:t>
            </a:r>
          </a:p>
          <a:p>
            <a:endParaRPr lang="en-IN" dirty="0"/>
          </a:p>
          <a:p>
            <a:r>
              <a:rPr lang="en-IN" dirty="0"/>
              <a:t>&lt;</a:t>
            </a:r>
            <a:r>
              <a:rPr lang="en-IN" dirty="0" err="1"/>
              <a:t>iframe</a:t>
            </a:r>
            <a:r>
              <a:rPr lang="en-IN" dirty="0"/>
              <a:t> </a:t>
            </a:r>
            <a:r>
              <a:rPr lang="en-IN" dirty="0" err="1"/>
              <a:t>src</a:t>
            </a:r>
            <a:r>
              <a:rPr lang="en-IN" dirty="0"/>
              <a:t>="menu.htm" width="555" height="200"&gt; </a:t>
            </a:r>
          </a:p>
          <a:p>
            <a:endParaRPr lang="en-IN" dirty="0"/>
          </a:p>
          <a:p>
            <a:r>
              <a:rPr lang="en-IN" dirty="0"/>
              <a:t>&lt;/</a:t>
            </a:r>
            <a:r>
              <a:rPr lang="en-IN" dirty="0" err="1"/>
              <a:t>iframe</a:t>
            </a:r>
            <a:r>
              <a:rPr lang="en-IN" dirty="0"/>
              <a:t>&gt;&lt;</a:t>
            </a:r>
            <a:r>
              <a:rPr lang="en-IN" dirty="0" err="1"/>
              <a:t>br</a:t>
            </a:r>
            <a:r>
              <a:rPr lang="en-IN" dirty="0"/>
              <a:t>&gt; </a:t>
            </a:r>
          </a:p>
          <a:p>
            <a:endParaRPr lang="en-IN" dirty="0"/>
          </a:p>
          <a:p>
            <a:r>
              <a:rPr lang="en-IN" dirty="0"/>
              <a:t>&lt;</a:t>
            </a:r>
            <a:r>
              <a:rPr lang="en-IN" dirty="0" err="1"/>
              <a:t>iframe</a:t>
            </a:r>
            <a:r>
              <a:rPr lang="en-IN" dirty="0"/>
              <a:t> </a:t>
            </a:r>
            <a:r>
              <a:rPr lang="en-IN" dirty="0" err="1"/>
              <a:t>src</a:t>
            </a:r>
            <a:r>
              <a:rPr lang="en-IN" dirty="0"/>
              <a:t> = "menu.html" width = "800" height = "800"&gt; </a:t>
            </a:r>
          </a:p>
          <a:p>
            <a:endParaRPr lang="en-IN" dirty="0"/>
          </a:p>
          <a:p>
            <a:r>
              <a:rPr lang="en-IN" dirty="0"/>
              <a:t>&lt;/</a:t>
            </a:r>
            <a:r>
              <a:rPr lang="en-IN" dirty="0" err="1"/>
              <a:t>iframe</a:t>
            </a:r>
            <a:r>
              <a:rPr lang="en-IN" dirty="0"/>
              <a:t>&gt; </a:t>
            </a:r>
          </a:p>
          <a:p>
            <a:endParaRPr lang="en-IN" dirty="0"/>
          </a:p>
          <a:p>
            <a:r>
              <a:rPr lang="en-IN" dirty="0"/>
              <a:t>&lt;p&gt;Document content also go here...&lt;/p&gt; </a:t>
            </a:r>
          </a:p>
          <a:p>
            <a:r>
              <a:rPr lang="en-IN" dirty="0"/>
              <a:t>&lt;/body&gt; </a:t>
            </a:r>
          </a:p>
          <a:p>
            <a:endParaRPr lang="en-IN" dirty="0"/>
          </a:p>
          <a:p>
            <a:r>
              <a:rPr lang="en-IN" dirty="0"/>
              <a:t>&lt;/html&gt;</a:t>
            </a:r>
          </a:p>
        </p:txBody>
      </p:sp>
    </p:spTree>
    <p:extLst>
      <p:ext uri="{BB962C8B-B14F-4D97-AF65-F5344CB8AC3E}">
        <p14:creationId xmlns:p14="http://schemas.microsoft.com/office/powerpoint/2010/main" val="4058686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059873" y="393808"/>
            <a:ext cx="16873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Mixed frameset</a:t>
            </a:r>
            <a:endParaRPr kumimoji="0" lang="en-US" sz="900" b="0" i="0" u="sng"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764" y="792732"/>
            <a:ext cx="4381500" cy="2209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164772" y="3306891"/>
            <a:ext cx="6096000" cy="3181384"/>
          </a:xfrm>
          <a:prstGeom prst="rect">
            <a:avLst/>
          </a:prstGeom>
        </p:spPr>
        <p:txBody>
          <a:bodyPr>
            <a:spAutoFit/>
          </a:bodyPr>
          <a:lstStyle/>
          <a:p>
            <a:pPr>
              <a:lnSpc>
                <a:spcPct val="107000"/>
              </a:lnSpc>
              <a:spcAft>
                <a:spcPts val="800"/>
              </a:spcAft>
            </a:pPr>
            <a:r>
              <a:rPr lang="en-IN" b="1" dirty="0">
                <a:latin typeface="Calibri" panose="020F0502020204030204" pitchFamily="34" charset="0"/>
                <a:ea typeface="Calibri" panose="020F0502020204030204" pitchFamily="34" charset="0"/>
                <a:cs typeface="Times New Roman" panose="02020603050405020304" pitchFamily="18" charset="0"/>
              </a:rPr>
              <a:t>&lt;frameset cols="*,*,*"&gt;</a:t>
            </a: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dirty="0">
                <a:latin typeface="Calibri" panose="020F0502020204030204" pitchFamily="34" charset="0"/>
                <a:ea typeface="Calibri" panose="020F0502020204030204" pitchFamily="34" charset="0"/>
                <a:cs typeface="Times New Roman" panose="02020603050405020304" pitchFamily="18" charset="0"/>
              </a:rPr>
              <a:t> &lt;frameset rows="*,*"&gt; </a:t>
            </a: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dirty="0">
                <a:latin typeface="Calibri" panose="020F0502020204030204" pitchFamily="34" charset="0"/>
                <a:ea typeface="Calibri" panose="020F0502020204030204" pitchFamily="34" charset="0"/>
                <a:cs typeface="Times New Roman" panose="02020603050405020304" pitchFamily="18" charset="0"/>
              </a:rPr>
              <a:t>&lt;frame </a:t>
            </a:r>
            <a:r>
              <a:rPr lang="en-IN" b="1" dirty="0" err="1">
                <a:latin typeface="Calibri" panose="020F0502020204030204" pitchFamily="34" charset="0"/>
                <a:ea typeface="Calibri" panose="020F0502020204030204" pitchFamily="34" charset="0"/>
                <a:cs typeface="Times New Roman" panose="02020603050405020304" pitchFamily="18" charset="0"/>
              </a:rPr>
              <a:t>src</a:t>
            </a:r>
            <a:r>
              <a:rPr lang="en-IN" b="1" dirty="0">
                <a:latin typeface="Calibri" panose="020F0502020204030204" pitchFamily="34" charset="0"/>
                <a:ea typeface="Calibri" panose="020F0502020204030204" pitchFamily="34" charset="0"/>
                <a:cs typeface="Times New Roman" panose="02020603050405020304" pitchFamily="18" charset="0"/>
              </a:rPr>
              <a:t>="frame_1.html"&gt; </a:t>
            </a: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dirty="0">
                <a:latin typeface="Calibri" panose="020F0502020204030204" pitchFamily="34" charset="0"/>
                <a:ea typeface="Calibri" panose="020F0502020204030204" pitchFamily="34" charset="0"/>
                <a:cs typeface="Times New Roman" panose="02020603050405020304" pitchFamily="18" charset="0"/>
              </a:rPr>
              <a:t>&lt;frame </a:t>
            </a:r>
            <a:r>
              <a:rPr lang="en-IN" b="1" dirty="0" err="1">
                <a:latin typeface="Calibri" panose="020F0502020204030204" pitchFamily="34" charset="0"/>
                <a:ea typeface="Calibri" panose="020F0502020204030204" pitchFamily="34" charset="0"/>
                <a:cs typeface="Times New Roman" panose="02020603050405020304" pitchFamily="18" charset="0"/>
              </a:rPr>
              <a:t>src</a:t>
            </a:r>
            <a:r>
              <a:rPr lang="en-IN" b="1" dirty="0">
                <a:latin typeface="Calibri" panose="020F0502020204030204" pitchFamily="34" charset="0"/>
                <a:ea typeface="Calibri" panose="020F0502020204030204" pitchFamily="34" charset="0"/>
                <a:cs typeface="Times New Roman" panose="02020603050405020304" pitchFamily="18" charset="0"/>
              </a:rPr>
              <a:t>="frame_2.html"&gt; </a:t>
            </a: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dirty="0">
                <a:latin typeface="Calibri" panose="020F0502020204030204" pitchFamily="34" charset="0"/>
                <a:ea typeface="Calibri" panose="020F0502020204030204" pitchFamily="34" charset="0"/>
                <a:cs typeface="Times New Roman" panose="02020603050405020304" pitchFamily="18" charset="0"/>
              </a:rPr>
              <a:t>&lt;/frameset&gt; </a:t>
            </a: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dirty="0">
                <a:latin typeface="Calibri" panose="020F0502020204030204" pitchFamily="34" charset="0"/>
                <a:ea typeface="Calibri" panose="020F0502020204030204" pitchFamily="34" charset="0"/>
                <a:cs typeface="Times New Roman" panose="02020603050405020304" pitchFamily="18" charset="0"/>
              </a:rPr>
              <a:t>&lt;frame </a:t>
            </a:r>
            <a:r>
              <a:rPr lang="en-IN" b="1" dirty="0" err="1">
                <a:latin typeface="Calibri" panose="020F0502020204030204" pitchFamily="34" charset="0"/>
                <a:ea typeface="Calibri" panose="020F0502020204030204" pitchFamily="34" charset="0"/>
                <a:cs typeface="Times New Roman" panose="02020603050405020304" pitchFamily="18" charset="0"/>
              </a:rPr>
              <a:t>src</a:t>
            </a:r>
            <a:r>
              <a:rPr lang="en-IN" b="1" dirty="0">
                <a:latin typeface="Calibri" panose="020F0502020204030204" pitchFamily="34" charset="0"/>
                <a:ea typeface="Calibri" panose="020F0502020204030204" pitchFamily="34" charset="0"/>
                <a:cs typeface="Times New Roman" panose="02020603050405020304" pitchFamily="18" charset="0"/>
              </a:rPr>
              <a:t>="frame_3.html"&gt;</a:t>
            </a: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dirty="0">
                <a:latin typeface="Calibri" panose="020F0502020204030204" pitchFamily="34" charset="0"/>
                <a:ea typeface="Calibri" panose="020F0502020204030204" pitchFamily="34" charset="0"/>
                <a:cs typeface="Times New Roman" panose="02020603050405020304" pitchFamily="18" charset="0"/>
              </a:rPr>
              <a:t> &lt;frame </a:t>
            </a:r>
            <a:r>
              <a:rPr lang="en-IN" b="1" dirty="0" err="1">
                <a:latin typeface="Calibri" panose="020F0502020204030204" pitchFamily="34" charset="0"/>
                <a:ea typeface="Calibri" panose="020F0502020204030204" pitchFamily="34" charset="0"/>
                <a:cs typeface="Times New Roman" panose="02020603050405020304" pitchFamily="18" charset="0"/>
              </a:rPr>
              <a:t>src</a:t>
            </a:r>
            <a:r>
              <a:rPr lang="en-IN" b="1" dirty="0">
                <a:latin typeface="Calibri" panose="020F0502020204030204" pitchFamily="34" charset="0"/>
                <a:ea typeface="Calibri" panose="020F0502020204030204" pitchFamily="34" charset="0"/>
                <a:cs typeface="Times New Roman" panose="02020603050405020304" pitchFamily="18" charset="0"/>
              </a:rPr>
              <a:t>="frame_4.html"&gt;</a:t>
            </a: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dirty="0">
                <a:latin typeface="Calibri" panose="020F0502020204030204" pitchFamily="34" charset="0"/>
                <a:ea typeface="Calibri" panose="020F0502020204030204" pitchFamily="34" charset="0"/>
                <a:cs typeface="Times New Roman" panose="02020603050405020304" pitchFamily="18" charset="0"/>
              </a:rPr>
              <a:t>&lt; /frameset&gt;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90520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41418" y="3140839"/>
            <a:ext cx="6096000" cy="2862322"/>
          </a:xfrm>
          <a:prstGeom prst="rect">
            <a:avLst/>
          </a:prstGeom>
        </p:spPr>
        <p:txBody>
          <a:bodyPr>
            <a:spAutoFit/>
          </a:bodyPr>
          <a:lstStyle/>
          <a:p>
            <a:r>
              <a:rPr lang="en-IN" dirty="0"/>
              <a:t>&lt;html&gt;</a:t>
            </a:r>
          </a:p>
          <a:p>
            <a:r>
              <a:rPr lang="en-IN" dirty="0"/>
              <a:t>&lt;frameset rows="50%,50%"&gt;</a:t>
            </a:r>
          </a:p>
          <a:p>
            <a:r>
              <a:rPr lang="en-IN" dirty="0"/>
              <a:t>  &lt;frame </a:t>
            </a:r>
            <a:r>
              <a:rPr lang="en-IN" dirty="0" err="1"/>
              <a:t>src</a:t>
            </a:r>
            <a:r>
              <a:rPr lang="en-IN" dirty="0"/>
              <a:t>="frame_a.htm"&gt;</a:t>
            </a:r>
          </a:p>
          <a:p>
            <a:r>
              <a:rPr lang="en-IN" dirty="0"/>
              <a:t>  &lt;frameset cols="25%,75%"&gt;</a:t>
            </a:r>
          </a:p>
          <a:p>
            <a:r>
              <a:rPr lang="en-IN" dirty="0"/>
              <a:t>    &lt;frame </a:t>
            </a:r>
            <a:r>
              <a:rPr lang="en-IN" dirty="0" err="1"/>
              <a:t>src</a:t>
            </a:r>
            <a:r>
              <a:rPr lang="en-IN" dirty="0"/>
              <a:t>="frame_b.htm"&gt;</a:t>
            </a:r>
          </a:p>
          <a:p>
            <a:r>
              <a:rPr lang="en-IN" dirty="0"/>
              <a:t>    &lt;frame </a:t>
            </a:r>
            <a:r>
              <a:rPr lang="en-IN" dirty="0" err="1"/>
              <a:t>src</a:t>
            </a:r>
            <a:r>
              <a:rPr lang="en-IN" dirty="0"/>
              <a:t>="frame_c.htm"&gt;</a:t>
            </a:r>
          </a:p>
          <a:p>
            <a:r>
              <a:rPr lang="en-IN" dirty="0"/>
              <a:t>  &lt;/frameset&gt;</a:t>
            </a:r>
          </a:p>
          <a:p>
            <a:r>
              <a:rPr lang="en-IN" dirty="0"/>
              <a:t>&lt;/frameset&gt;</a:t>
            </a:r>
          </a:p>
          <a:p>
            <a:endParaRPr lang="en-IN" dirty="0"/>
          </a:p>
          <a:p>
            <a:r>
              <a:rPr lang="en-IN" dirty="0"/>
              <a:t>&lt;/html&gt;</a:t>
            </a:r>
          </a:p>
        </p:txBody>
      </p:sp>
      <p:sp>
        <p:nvSpPr>
          <p:cNvPr id="4" name="Rectangle 3"/>
          <p:cNvSpPr/>
          <p:nvPr/>
        </p:nvSpPr>
        <p:spPr>
          <a:xfrm>
            <a:off x="1246909" y="779318"/>
            <a:ext cx="4343400" cy="17352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p:cNvCxnSpPr>
            <a:stCxn id="4" idx="1"/>
            <a:endCxn id="4" idx="3"/>
          </p:cNvCxnSpPr>
          <p:nvPr/>
        </p:nvCxnSpPr>
        <p:spPr>
          <a:xfrm>
            <a:off x="1246909" y="1646959"/>
            <a:ext cx="434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endCxn id="4" idx="2"/>
          </p:cNvCxnSpPr>
          <p:nvPr/>
        </p:nvCxnSpPr>
        <p:spPr>
          <a:xfrm>
            <a:off x="3418609" y="1646959"/>
            <a:ext cx="0" cy="867641"/>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628900" y="1028700"/>
            <a:ext cx="1423555" cy="369332"/>
          </a:xfrm>
          <a:prstGeom prst="rect">
            <a:avLst/>
          </a:prstGeom>
          <a:noFill/>
        </p:spPr>
        <p:txBody>
          <a:bodyPr wrap="square" rtlCol="0">
            <a:spAutoFit/>
          </a:bodyPr>
          <a:lstStyle/>
          <a:p>
            <a:r>
              <a:rPr lang="en-IN" dirty="0" smtClean="0"/>
              <a:t>Frame a</a:t>
            </a:r>
            <a:endParaRPr lang="en-IN" dirty="0"/>
          </a:p>
        </p:txBody>
      </p:sp>
      <p:sp>
        <p:nvSpPr>
          <p:cNvPr id="10" name="TextBox 9"/>
          <p:cNvSpPr txBox="1"/>
          <p:nvPr/>
        </p:nvSpPr>
        <p:spPr>
          <a:xfrm>
            <a:off x="1672936" y="1953491"/>
            <a:ext cx="1267691" cy="369332"/>
          </a:xfrm>
          <a:prstGeom prst="rect">
            <a:avLst/>
          </a:prstGeom>
          <a:noFill/>
        </p:spPr>
        <p:txBody>
          <a:bodyPr wrap="square" rtlCol="0">
            <a:spAutoFit/>
          </a:bodyPr>
          <a:lstStyle/>
          <a:p>
            <a:r>
              <a:rPr lang="en-IN" dirty="0" smtClean="0"/>
              <a:t>Frame b</a:t>
            </a:r>
            <a:endParaRPr lang="en-IN" dirty="0"/>
          </a:p>
        </p:txBody>
      </p:sp>
      <p:sp>
        <p:nvSpPr>
          <p:cNvPr id="11" name="TextBox 10"/>
          <p:cNvSpPr txBox="1"/>
          <p:nvPr/>
        </p:nvSpPr>
        <p:spPr>
          <a:xfrm>
            <a:off x="3870614" y="2024271"/>
            <a:ext cx="1356013" cy="369332"/>
          </a:xfrm>
          <a:prstGeom prst="rect">
            <a:avLst/>
          </a:prstGeom>
          <a:noFill/>
        </p:spPr>
        <p:txBody>
          <a:bodyPr wrap="square" rtlCol="0">
            <a:spAutoFit/>
          </a:bodyPr>
          <a:lstStyle/>
          <a:p>
            <a:r>
              <a:rPr lang="en-IN" dirty="0" smtClean="0"/>
              <a:t>Frame c</a:t>
            </a:r>
            <a:endParaRPr lang="en-IN" dirty="0"/>
          </a:p>
        </p:txBody>
      </p:sp>
    </p:spTree>
    <p:extLst>
      <p:ext uri="{BB962C8B-B14F-4D97-AF65-F5344CB8AC3E}">
        <p14:creationId xmlns:p14="http://schemas.microsoft.com/office/powerpoint/2010/main" val="3989270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37509" y="2410195"/>
            <a:ext cx="6096000" cy="3970318"/>
          </a:xfrm>
          <a:prstGeom prst="rect">
            <a:avLst/>
          </a:prstGeom>
        </p:spPr>
        <p:txBody>
          <a:bodyPr>
            <a:spAutoFit/>
          </a:bodyPr>
          <a:lstStyle/>
          <a:p>
            <a:r>
              <a:rPr lang="en-IN" dirty="0"/>
              <a:t>&lt;html&gt;</a:t>
            </a:r>
          </a:p>
          <a:p>
            <a:r>
              <a:rPr lang="en-IN" dirty="0"/>
              <a:t>&lt;frameset rows="50%,50%"&gt;</a:t>
            </a:r>
          </a:p>
          <a:p>
            <a:r>
              <a:rPr lang="en-IN" dirty="0"/>
              <a:t>  &lt;frameset cols="50%,50%"&gt;</a:t>
            </a:r>
          </a:p>
          <a:p>
            <a:r>
              <a:rPr lang="en-IN" dirty="0"/>
              <a:t>	&lt;frame </a:t>
            </a:r>
            <a:r>
              <a:rPr lang="en-IN" dirty="0" err="1"/>
              <a:t>src</a:t>
            </a:r>
            <a:r>
              <a:rPr lang="en-IN" dirty="0"/>
              <a:t>="</a:t>
            </a:r>
            <a:r>
              <a:rPr lang="en-IN" dirty="0" smtClean="0"/>
              <a:t>frame_a.htm</a:t>
            </a:r>
            <a:r>
              <a:rPr lang="en-IN" dirty="0"/>
              <a:t>"&gt;</a:t>
            </a:r>
          </a:p>
          <a:p>
            <a:r>
              <a:rPr lang="en-IN" dirty="0"/>
              <a:t>    &lt;frame </a:t>
            </a:r>
            <a:r>
              <a:rPr lang="en-IN" dirty="0" err="1"/>
              <a:t>src</a:t>
            </a:r>
            <a:r>
              <a:rPr lang="en-IN" dirty="0"/>
              <a:t>="</a:t>
            </a:r>
            <a:r>
              <a:rPr lang="en-IN" dirty="0" smtClean="0"/>
              <a:t>frame_b.htm</a:t>
            </a:r>
            <a:r>
              <a:rPr lang="en-IN" dirty="0"/>
              <a:t>"&gt;</a:t>
            </a:r>
          </a:p>
          <a:p>
            <a:r>
              <a:rPr lang="en-IN" dirty="0"/>
              <a:t>  &lt;/frameset&gt;</a:t>
            </a:r>
          </a:p>
          <a:p>
            <a:r>
              <a:rPr lang="en-IN" dirty="0"/>
              <a:t> &lt;frameset cols="50%,50%"&gt;</a:t>
            </a:r>
          </a:p>
          <a:p>
            <a:r>
              <a:rPr lang="en-IN" dirty="0"/>
              <a:t>    &lt;frame </a:t>
            </a:r>
            <a:r>
              <a:rPr lang="en-IN" dirty="0" err="1"/>
              <a:t>src</a:t>
            </a:r>
            <a:r>
              <a:rPr lang="en-IN" dirty="0"/>
              <a:t>="</a:t>
            </a:r>
            <a:r>
              <a:rPr lang="en-IN" dirty="0" smtClean="0"/>
              <a:t>frame_c.htm</a:t>
            </a:r>
            <a:r>
              <a:rPr lang="en-IN" dirty="0"/>
              <a:t>"&gt;</a:t>
            </a:r>
          </a:p>
          <a:p>
            <a:r>
              <a:rPr lang="en-IN" dirty="0"/>
              <a:t>    &lt;frame </a:t>
            </a:r>
            <a:r>
              <a:rPr lang="en-IN" dirty="0" err="1"/>
              <a:t>src</a:t>
            </a:r>
            <a:r>
              <a:rPr lang="en-IN" dirty="0"/>
              <a:t>="</a:t>
            </a:r>
            <a:r>
              <a:rPr lang="en-IN" dirty="0" smtClean="0"/>
              <a:t>frame_d.htm</a:t>
            </a:r>
            <a:r>
              <a:rPr lang="en-IN" dirty="0"/>
              <a:t>"&gt;</a:t>
            </a:r>
          </a:p>
          <a:p>
            <a:r>
              <a:rPr lang="en-IN" dirty="0"/>
              <a:t>  </a:t>
            </a:r>
          </a:p>
          <a:p>
            <a:r>
              <a:rPr lang="en-IN" dirty="0"/>
              <a:t>&lt;/frameset&gt;</a:t>
            </a:r>
          </a:p>
          <a:p>
            <a:r>
              <a:rPr lang="en-IN" dirty="0"/>
              <a:t>&lt;/frameset&gt;</a:t>
            </a:r>
          </a:p>
          <a:p>
            <a:endParaRPr lang="en-IN" dirty="0"/>
          </a:p>
          <a:p>
            <a:r>
              <a:rPr lang="en-IN" dirty="0"/>
              <a:t>&lt;/html&gt;</a:t>
            </a:r>
          </a:p>
        </p:txBody>
      </p:sp>
      <p:sp>
        <p:nvSpPr>
          <p:cNvPr id="3" name="Rectangle 2"/>
          <p:cNvSpPr/>
          <p:nvPr/>
        </p:nvSpPr>
        <p:spPr>
          <a:xfrm>
            <a:off x="2015836" y="550718"/>
            <a:ext cx="3948546" cy="16313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a:stCxn id="3" idx="0"/>
            <a:endCxn id="3" idx="2"/>
          </p:cNvCxnSpPr>
          <p:nvPr/>
        </p:nvCxnSpPr>
        <p:spPr>
          <a:xfrm>
            <a:off x="3990109" y="550718"/>
            <a:ext cx="0" cy="1631373"/>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a:stCxn id="3" idx="1"/>
            <a:endCxn id="3" idx="3"/>
          </p:cNvCxnSpPr>
          <p:nvPr/>
        </p:nvCxnSpPr>
        <p:spPr>
          <a:xfrm>
            <a:off x="2015836" y="1366405"/>
            <a:ext cx="394854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369127" y="820882"/>
            <a:ext cx="1205346" cy="369332"/>
          </a:xfrm>
          <a:prstGeom prst="rect">
            <a:avLst/>
          </a:prstGeom>
          <a:noFill/>
        </p:spPr>
        <p:txBody>
          <a:bodyPr wrap="square" rtlCol="0">
            <a:spAutoFit/>
          </a:bodyPr>
          <a:lstStyle/>
          <a:p>
            <a:r>
              <a:rPr lang="en-IN"/>
              <a:t>frame_a</a:t>
            </a:r>
            <a:endParaRPr lang="en-IN" dirty="0"/>
          </a:p>
        </p:txBody>
      </p:sp>
      <p:sp>
        <p:nvSpPr>
          <p:cNvPr id="9" name="TextBox 8"/>
          <p:cNvSpPr txBox="1"/>
          <p:nvPr/>
        </p:nvSpPr>
        <p:spPr>
          <a:xfrm>
            <a:off x="4301836" y="904009"/>
            <a:ext cx="1319646" cy="369332"/>
          </a:xfrm>
          <a:prstGeom prst="rect">
            <a:avLst/>
          </a:prstGeom>
          <a:noFill/>
        </p:spPr>
        <p:txBody>
          <a:bodyPr wrap="square" rtlCol="0">
            <a:spAutoFit/>
          </a:bodyPr>
          <a:lstStyle/>
          <a:p>
            <a:r>
              <a:rPr lang="en-IN"/>
              <a:t>frame_b</a:t>
            </a:r>
            <a:endParaRPr lang="en-IN" dirty="0"/>
          </a:p>
        </p:txBody>
      </p:sp>
      <p:sp>
        <p:nvSpPr>
          <p:cNvPr id="10" name="TextBox 9"/>
          <p:cNvSpPr txBox="1"/>
          <p:nvPr/>
        </p:nvSpPr>
        <p:spPr>
          <a:xfrm>
            <a:off x="2369127" y="1631373"/>
            <a:ext cx="1340428" cy="369332"/>
          </a:xfrm>
          <a:prstGeom prst="rect">
            <a:avLst/>
          </a:prstGeom>
          <a:noFill/>
        </p:spPr>
        <p:txBody>
          <a:bodyPr wrap="square" rtlCol="0">
            <a:spAutoFit/>
          </a:bodyPr>
          <a:lstStyle/>
          <a:p>
            <a:r>
              <a:rPr lang="en-IN"/>
              <a:t>frame_c</a:t>
            </a:r>
            <a:endParaRPr lang="en-IN" dirty="0"/>
          </a:p>
        </p:txBody>
      </p:sp>
      <p:sp>
        <p:nvSpPr>
          <p:cNvPr id="11" name="TextBox 10"/>
          <p:cNvSpPr txBox="1"/>
          <p:nvPr/>
        </p:nvSpPr>
        <p:spPr>
          <a:xfrm>
            <a:off x="4301836" y="1631373"/>
            <a:ext cx="1392382" cy="369332"/>
          </a:xfrm>
          <a:prstGeom prst="rect">
            <a:avLst/>
          </a:prstGeom>
          <a:noFill/>
        </p:spPr>
        <p:txBody>
          <a:bodyPr wrap="square" rtlCol="0">
            <a:spAutoFit/>
          </a:bodyPr>
          <a:lstStyle/>
          <a:p>
            <a:r>
              <a:rPr lang="en-IN"/>
              <a:t>frame_d</a:t>
            </a:r>
            <a:endParaRPr lang="en-IN" dirty="0"/>
          </a:p>
        </p:txBody>
      </p:sp>
    </p:spTree>
    <p:extLst>
      <p:ext uri="{BB962C8B-B14F-4D97-AF65-F5344CB8AC3E}">
        <p14:creationId xmlns:p14="http://schemas.microsoft.com/office/powerpoint/2010/main" val="263883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9155" y="509156"/>
            <a:ext cx="10494818" cy="5355312"/>
          </a:xfrm>
          <a:prstGeom prst="rect">
            <a:avLst/>
          </a:prstGeom>
        </p:spPr>
        <p:txBody>
          <a:bodyPr wrap="square">
            <a:spAutoFit/>
          </a:bodyPr>
          <a:lstStyle/>
          <a:p>
            <a:r>
              <a:rPr lang="en-IN" sz="2400" b="1" dirty="0" smtClean="0"/>
              <a:t>Html Frames:</a:t>
            </a:r>
          </a:p>
          <a:p>
            <a:endParaRPr lang="en-IN" sz="2400" b="1" dirty="0" smtClean="0"/>
          </a:p>
          <a:p>
            <a:pPr marL="285750" indent="-285750">
              <a:buFont typeface="Arial" panose="020B0604020202020204" pitchFamily="34" charset="0"/>
              <a:buChar char="•"/>
            </a:pPr>
            <a:r>
              <a:rPr lang="en-IN" dirty="0" smtClean="0"/>
              <a:t>HTML frames are used to divide your browser window into multiple sections where each section can load a separate HTML document.</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A collection of frames in the browser window is known as a frameset. </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The window is divided into frames in a similar way the tables are organized: into rows and columns.</a:t>
            </a:r>
          </a:p>
          <a:p>
            <a:pPr marL="285750" indent="-285750">
              <a:buFont typeface="Arial" panose="020B0604020202020204" pitchFamily="34" charset="0"/>
              <a:buChar char="•"/>
            </a:pPr>
            <a:endParaRPr lang="en-IN" dirty="0"/>
          </a:p>
          <a:p>
            <a:r>
              <a:rPr lang="en-IN" sz="2400" b="1" dirty="0" smtClean="0"/>
              <a:t>Creating Frames</a:t>
            </a:r>
          </a:p>
          <a:p>
            <a:endParaRPr lang="en-IN" b="1" dirty="0"/>
          </a:p>
          <a:p>
            <a:pPr marL="342900" indent="-342900">
              <a:buFont typeface="+mj-lt"/>
              <a:buAutoNum type="arabicPeriod"/>
            </a:pPr>
            <a:r>
              <a:rPr lang="en-IN" dirty="0" smtClean="0"/>
              <a:t>To use frames on a page we use &lt;frameset&gt; tag instead of &lt;body&gt; tag.</a:t>
            </a:r>
          </a:p>
          <a:p>
            <a:pPr marL="342900" indent="-342900">
              <a:buFont typeface="+mj-lt"/>
              <a:buAutoNum type="arabicPeriod"/>
            </a:pPr>
            <a:endParaRPr lang="en-IN" dirty="0" smtClean="0"/>
          </a:p>
          <a:p>
            <a:pPr marL="342900" indent="-342900">
              <a:buFont typeface="+mj-lt"/>
              <a:buAutoNum type="arabicPeriod"/>
            </a:pPr>
            <a:r>
              <a:rPr lang="en-IN" dirty="0" smtClean="0"/>
              <a:t>The &lt;frameset&gt; tag defines, how to divide the window into frames.</a:t>
            </a:r>
          </a:p>
          <a:p>
            <a:pPr marL="342900" indent="-342900">
              <a:buFont typeface="+mj-lt"/>
              <a:buAutoNum type="arabicPeriod"/>
            </a:pPr>
            <a:endParaRPr lang="en-IN" dirty="0" smtClean="0"/>
          </a:p>
          <a:p>
            <a:pPr marL="342900" indent="-342900">
              <a:buFont typeface="+mj-lt"/>
              <a:buAutoNum type="arabicPeriod"/>
            </a:pPr>
            <a:r>
              <a:rPr lang="en-IN" dirty="0" smtClean="0"/>
              <a:t>The </a:t>
            </a:r>
            <a:r>
              <a:rPr lang="en-IN" b="1" dirty="0" smtClean="0"/>
              <a:t>rows</a:t>
            </a:r>
            <a:r>
              <a:rPr lang="en-IN" dirty="0" smtClean="0"/>
              <a:t> attribute of &lt;frameset&gt; tag defines horizontal frames and </a:t>
            </a:r>
            <a:r>
              <a:rPr lang="en-IN" b="1" dirty="0" smtClean="0"/>
              <a:t>cols</a:t>
            </a:r>
            <a:r>
              <a:rPr lang="en-IN" dirty="0" smtClean="0"/>
              <a:t> attribute defines vertical frames.</a:t>
            </a:r>
          </a:p>
          <a:p>
            <a:pPr marL="342900" indent="-342900">
              <a:buFont typeface="+mj-lt"/>
              <a:buAutoNum type="arabicPeriod"/>
            </a:pPr>
            <a:endParaRPr lang="en-IN" dirty="0" smtClean="0"/>
          </a:p>
          <a:p>
            <a:pPr marL="342900" indent="-342900">
              <a:buFont typeface="+mj-lt"/>
              <a:buAutoNum type="arabicPeriod"/>
            </a:pPr>
            <a:r>
              <a:rPr lang="en-IN" dirty="0" smtClean="0"/>
              <a:t>Each frame is indicated by &lt;frame&gt; tag and it defines which HTML document shall open into the frame.</a:t>
            </a:r>
            <a:endParaRPr lang="en-IN" dirty="0"/>
          </a:p>
        </p:txBody>
      </p:sp>
    </p:spTree>
    <p:extLst>
      <p:ext uri="{BB962C8B-B14F-4D97-AF65-F5344CB8AC3E}">
        <p14:creationId xmlns:p14="http://schemas.microsoft.com/office/powerpoint/2010/main" val="522177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191" y="426028"/>
            <a:ext cx="8447809" cy="4616648"/>
          </a:xfrm>
          <a:prstGeom prst="rect">
            <a:avLst/>
          </a:prstGeom>
        </p:spPr>
        <p:txBody>
          <a:bodyPr wrap="square">
            <a:spAutoFit/>
          </a:bodyPr>
          <a:lstStyle/>
          <a:p>
            <a:r>
              <a:rPr lang="en-IN" sz="2400" dirty="0" smtClean="0"/>
              <a:t>Following is the example to create three horizontal frames:</a:t>
            </a:r>
          </a:p>
          <a:p>
            <a:endParaRPr lang="en-IN" dirty="0" smtClean="0"/>
          </a:p>
          <a:p>
            <a:r>
              <a:rPr lang="en-IN" dirty="0" smtClean="0"/>
              <a:t>&lt;html&gt;</a:t>
            </a:r>
          </a:p>
          <a:p>
            <a:endParaRPr lang="en-IN" dirty="0" smtClean="0"/>
          </a:p>
          <a:p>
            <a:r>
              <a:rPr lang="en-IN" dirty="0" smtClean="0"/>
              <a:t>   &lt;head&gt;</a:t>
            </a:r>
          </a:p>
          <a:p>
            <a:r>
              <a:rPr lang="en-IN" dirty="0" smtClean="0"/>
              <a:t>      &lt;title&gt;HTML Frames&lt;/title&gt;</a:t>
            </a:r>
          </a:p>
          <a:p>
            <a:r>
              <a:rPr lang="en-IN" dirty="0" smtClean="0"/>
              <a:t>   &lt;/head&gt;</a:t>
            </a:r>
          </a:p>
          <a:p>
            <a:r>
              <a:rPr lang="en-IN" dirty="0" smtClean="0"/>
              <a:t>	</a:t>
            </a:r>
          </a:p>
          <a:p>
            <a:r>
              <a:rPr lang="en-IN" dirty="0" smtClean="0"/>
              <a:t>   &lt;frameset rows = "10%,80%,10%"&gt;</a:t>
            </a:r>
          </a:p>
          <a:p>
            <a:r>
              <a:rPr lang="en-IN" dirty="0" smtClean="0"/>
              <a:t>      &lt;frame name = "top" </a:t>
            </a:r>
            <a:r>
              <a:rPr lang="en-IN" dirty="0" err="1" smtClean="0"/>
              <a:t>src</a:t>
            </a:r>
            <a:r>
              <a:rPr lang="en-IN" dirty="0" smtClean="0"/>
              <a:t> = "/html/top_frame.htm" /&gt;</a:t>
            </a:r>
          </a:p>
          <a:p>
            <a:r>
              <a:rPr lang="en-IN" dirty="0" smtClean="0"/>
              <a:t>      &lt;frame name = "main" </a:t>
            </a:r>
            <a:r>
              <a:rPr lang="en-IN" dirty="0" err="1" smtClean="0"/>
              <a:t>src</a:t>
            </a:r>
            <a:r>
              <a:rPr lang="en-IN" dirty="0" smtClean="0"/>
              <a:t> = "/html/main_frame.htm" /&gt;</a:t>
            </a:r>
          </a:p>
          <a:p>
            <a:r>
              <a:rPr lang="en-IN" dirty="0" smtClean="0"/>
              <a:t>      &lt;frame name = "bottom" </a:t>
            </a:r>
            <a:r>
              <a:rPr lang="en-IN" dirty="0" err="1" smtClean="0"/>
              <a:t>src</a:t>
            </a:r>
            <a:r>
              <a:rPr lang="en-IN" dirty="0" smtClean="0"/>
              <a:t> = "/html/bottom_frame.htm" /&gt;</a:t>
            </a:r>
          </a:p>
          <a:p>
            <a:r>
              <a:rPr lang="en-IN" dirty="0" smtClean="0"/>
              <a:t>   </a:t>
            </a:r>
          </a:p>
          <a:p>
            <a:r>
              <a:rPr lang="en-IN" dirty="0" smtClean="0"/>
              <a:t>   &lt;/frameset&gt;</a:t>
            </a:r>
          </a:p>
          <a:p>
            <a:r>
              <a:rPr lang="en-IN" dirty="0" smtClean="0"/>
              <a:t>   </a:t>
            </a:r>
          </a:p>
          <a:p>
            <a:r>
              <a:rPr lang="en-IN" dirty="0" smtClean="0"/>
              <a:t>&lt;/html&gt;</a:t>
            </a:r>
            <a:endParaRPr lang="en-IN" dirty="0"/>
          </a:p>
        </p:txBody>
      </p:sp>
    </p:spTree>
    <p:extLst>
      <p:ext uri="{BB962C8B-B14F-4D97-AF65-F5344CB8AC3E}">
        <p14:creationId xmlns:p14="http://schemas.microsoft.com/office/powerpoint/2010/main" val="2790070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8444" y="272534"/>
            <a:ext cx="5699765" cy="369332"/>
          </a:xfrm>
          <a:prstGeom prst="rect">
            <a:avLst/>
          </a:prstGeom>
        </p:spPr>
        <p:txBody>
          <a:bodyPr wrap="none">
            <a:spAutoFit/>
          </a:bodyPr>
          <a:lstStyle/>
          <a:p>
            <a:r>
              <a:rPr lang="en-IN" dirty="0" smtClean="0"/>
              <a:t>Following is the example to create three horizontal frames:</a:t>
            </a:r>
          </a:p>
        </p:txBody>
      </p:sp>
      <p:sp>
        <p:nvSpPr>
          <p:cNvPr id="3" name="Rectangle 2"/>
          <p:cNvSpPr/>
          <p:nvPr/>
        </p:nvSpPr>
        <p:spPr>
          <a:xfrm>
            <a:off x="1343890" y="1059515"/>
            <a:ext cx="6096000" cy="4801314"/>
          </a:xfrm>
          <a:prstGeom prst="rect">
            <a:avLst/>
          </a:prstGeom>
        </p:spPr>
        <p:txBody>
          <a:bodyPr>
            <a:spAutoFit/>
          </a:bodyPr>
          <a:lstStyle/>
          <a:p>
            <a:r>
              <a:rPr lang="en-IN" dirty="0" smtClean="0"/>
              <a:t>&lt;html&gt;</a:t>
            </a:r>
          </a:p>
          <a:p>
            <a:r>
              <a:rPr lang="en-IN" dirty="0" smtClean="0"/>
              <a:t>   </a:t>
            </a:r>
          </a:p>
          <a:p>
            <a:r>
              <a:rPr lang="en-IN" dirty="0" smtClean="0"/>
              <a:t>   &lt;head&gt;</a:t>
            </a:r>
          </a:p>
          <a:p>
            <a:r>
              <a:rPr lang="en-IN" dirty="0" smtClean="0"/>
              <a:t>      &lt;title&gt;HTML Frames&lt;/title&gt;</a:t>
            </a:r>
          </a:p>
          <a:p>
            <a:r>
              <a:rPr lang="en-IN" dirty="0" smtClean="0"/>
              <a:t>   &lt;/head&gt;</a:t>
            </a:r>
          </a:p>
          <a:p>
            <a:r>
              <a:rPr lang="en-IN" dirty="0" smtClean="0"/>
              <a:t>   </a:t>
            </a:r>
          </a:p>
          <a:p>
            <a:r>
              <a:rPr lang="en-IN" dirty="0" smtClean="0"/>
              <a:t>   &lt;frameset cols = "25%,50%,25%"&gt;</a:t>
            </a:r>
          </a:p>
          <a:p>
            <a:r>
              <a:rPr lang="en-IN" dirty="0" smtClean="0"/>
              <a:t>      &lt;frame name = "left" </a:t>
            </a:r>
            <a:r>
              <a:rPr lang="en-IN" dirty="0" err="1" smtClean="0"/>
              <a:t>src</a:t>
            </a:r>
            <a:r>
              <a:rPr lang="en-IN" dirty="0" smtClean="0"/>
              <a:t> = "/html/top_frame.htm" /&gt;</a:t>
            </a:r>
          </a:p>
          <a:p>
            <a:r>
              <a:rPr lang="en-IN" dirty="0" smtClean="0"/>
              <a:t>      &lt;frame name = "</a:t>
            </a:r>
            <a:r>
              <a:rPr lang="en-IN" dirty="0" err="1" smtClean="0"/>
              <a:t>center</a:t>
            </a:r>
            <a:r>
              <a:rPr lang="en-IN" dirty="0" smtClean="0"/>
              <a:t>" </a:t>
            </a:r>
            <a:r>
              <a:rPr lang="en-IN" dirty="0" err="1" smtClean="0"/>
              <a:t>src</a:t>
            </a:r>
            <a:r>
              <a:rPr lang="en-IN" dirty="0" smtClean="0"/>
              <a:t> = "/html/main_frame.htm" /&gt;</a:t>
            </a:r>
          </a:p>
          <a:p>
            <a:r>
              <a:rPr lang="en-IN" dirty="0" smtClean="0"/>
              <a:t>      &lt;frame name = "right" </a:t>
            </a:r>
            <a:r>
              <a:rPr lang="en-IN" dirty="0" err="1" smtClean="0"/>
              <a:t>src</a:t>
            </a:r>
            <a:r>
              <a:rPr lang="en-IN" dirty="0" smtClean="0"/>
              <a:t> = "/html/bottom_frame.htm" /&gt;</a:t>
            </a:r>
          </a:p>
          <a:p>
            <a:r>
              <a:rPr lang="en-IN" dirty="0" smtClean="0"/>
              <a:t>      </a:t>
            </a:r>
          </a:p>
          <a:p>
            <a:r>
              <a:rPr lang="en-IN" dirty="0" smtClean="0"/>
              <a:t>      &lt;</a:t>
            </a:r>
            <a:r>
              <a:rPr lang="en-IN" dirty="0" err="1" smtClean="0"/>
              <a:t>noframes</a:t>
            </a:r>
            <a:r>
              <a:rPr lang="en-IN" dirty="0" smtClean="0"/>
              <a:t>&gt;</a:t>
            </a:r>
          </a:p>
          <a:p>
            <a:r>
              <a:rPr lang="en-IN" dirty="0" smtClean="0"/>
              <a:t>         &lt;body&gt;Your browser does not support frames.&lt;/body&gt;</a:t>
            </a:r>
          </a:p>
          <a:p>
            <a:r>
              <a:rPr lang="en-IN" dirty="0" smtClean="0"/>
              <a:t>      &lt;/</a:t>
            </a:r>
            <a:r>
              <a:rPr lang="en-IN" dirty="0" err="1" smtClean="0"/>
              <a:t>noframes</a:t>
            </a:r>
            <a:r>
              <a:rPr lang="en-IN" dirty="0" smtClean="0"/>
              <a:t>&gt;</a:t>
            </a:r>
          </a:p>
          <a:p>
            <a:r>
              <a:rPr lang="en-IN" dirty="0" smtClean="0"/>
              <a:t>   &lt;/frameset&gt;</a:t>
            </a:r>
          </a:p>
          <a:p>
            <a:r>
              <a:rPr lang="en-IN" dirty="0" smtClean="0"/>
              <a:t>   </a:t>
            </a:r>
          </a:p>
          <a:p>
            <a:r>
              <a:rPr lang="en-IN" dirty="0" smtClean="0"/>
              <a:t>&lt;/html&gt;</a:t>
            </a:r>
            <a:endParaRPr lang="en-IN" dirty="0"/>
          </a:p>
        </p:txBody>
      </p:sp>
    </p:spTree>
    <p:extLst>
      <p:ext uri="{BB962C8B-B14F-4D97-AF65-F5344CB8AC3E}">
        <p14:creationId xmlns:p14="http://schemas.microsoft.com/office/powerpoint/2010/main" val="245038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89831614"/>
              </p:ext>
            </p:extLst>
          </p:nvPr>
        </p:nvGraphicFramePr>
        <p:xfrm>
          <a:off x="1059875" y="1174172"/>
          <a:ext cx="9089736" cy="5029200"/>
        </p:xfrm>
        <a:graphic>
          <a:graphicData uri="http://schemas.openxmlformats.org/drawingml/2006/table">
            <a:tbl>
              <a:tblPr firstRow="1" bandRow="1">
                <a:tableStyleId>{8799B23B-EC83-4686-B30A-512413B5E67A}</a:tableStyleId>
              </a:tblPr>
              <a:tblGrid>
                <a:gridCol w="1364752"/>
                <a:gridCol w="7724984"/>
              </a:tblGrid>
              <a:tr h="2252938">
                <a:tc>
                  <a:txBody>
                    <a:bodyPr/>
                    <a:lstStyle/>
                    <a:p>
                      <a:r>
                        <a:rPr lang="en-IN" dirty="0" smtClean="0"/>
                        <a:t>cols</a:t>
                      </a:r>
                      <a:endParaRPr lang="en-IN" dirty="0"/>
                    </a:p>
                  </a:txBody>
                  <a:tcPr/>
                </a:tc>
                <a:tc>
                  <a:txBody>
                    <a:bodyPr/>
                    <a:lstStyle/>
                    <a:p>
                      <a:r>
                        <a:rPr lang="en-IN" dirty="0" smtClean="0"/>
                        <a:t>Specifies how many columns are contained in the frameset and the size of each column. </a:t>
                      </a:r>
                    </a:p>
                    <a:p>
                      <a:endParaRPr lang="en-IN" dirty="0" smtClean="0"/>
                    </a:p>
                    <a:p>
                      <a:r>
                        <a:rPr lang="en-IN" dirty="0" smtClean="0"/>
                        <a:t>Absolute values in pixels. For example, to create three vertical frames, use cols = "100, 500, 100".</a:t>
                      </a:r>
                    </a:p>
                    <a:p>
                      <a:r>
                        <a:rPr lang="en-IN" dirty="0" smtClean="0"/>
                        <a:t>A percentage of the browser window. For example, to create three vertical frames, use cols = "10%, 80%, 10%".</a:t>
                      </a:r>
                    </a:p>
                    <a:p>
                      <a:endParaRPr lang="en-IN" dirty="0"/>
                    </a:p>
                  </a:txBody>
                  <a:tcPr/>
                </a:tc>
              </a:tr>
              <a:tr h="630823">
                <a:tc>
                  <a:txBody>
                    <a:bodyPr/>
                    <a:lstStyle/>
                    <a:p>
                      <a:r>
                        <a:rPr lang="en-IN" b="1" dirty="0" smtClean="0"/>
                        <a:t>rows</a:t>
                      </a:r>
                      <a:endParaRPr lang="en-IN" dirty="0"/>
                    </a:p>
                  </a:txBody>
                  <a:tcPr/>
                </a:tc>
                <a:tc>
                  <a:txBody>
                    <a:bodyPr/>
                    <a:lstStyle/>
                    <a:p>
                      <a:r>
                        <a:rPr lang="en-IN" dirty="0" smtClean="0"/>
                        <a:t>This attribute works just like the cols attribute and takes the same values, but it is used to specify the rows in the frameset.</a:t>
                      </a:r>
                      <a:endParaRPr lang="en-IN" dirty="0"/>
                    </a:p>
                  </a:txBody>
                  <a:tcPr/>
                </a:tc>
              </a:tr>
              <a:tr h="901175">
                <a:tc>
                  <a:txBody>
                    <a:bodyPr/>
                    <a:lstStyle/>
                    <a:p>
                      <a:r>
                        <a:rPr lang="en-IN" b="1" dirty="0" smtClean="0"/>
                        <a:t>border</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This attribute specifies the width of the border of each frame in pixels. For example, border = "5". A value of zero means no border.</a:t>
                      </a:r>
                    </a:p>
                    <a:p>
                      <a:endParaRPr lang="en-IN" dirty="0"/>
                    </a:p>
                  </a:txBody>
                  <a:tcPr/>
                </a:tc>
              </a:tr>
              <a:tr h="1171528">
                <a:tc>
                  <a:txBody>
                    <a:bodyPr/>
                    <a:lstStyle/>
                    <a:p>
                      <a:r>
                        <a:rPr lang="en-IN" b="1" dirty="0" err="1" smtClean="0"/>
                        <a:t>frameborder</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This attribute specifies whether a three-dimensional border should be displayed between frames. This attribute takes value either 1 (yes) or 0 (no). For example </a:t>
                      </a:r>
                      <a:r>
                        <a:rPr lang="en-IN" dirty="0" err="1" smtClean="0"/>
                        <a:t>frameborder</a:t>
                      </a:r>
                      <a:r>
                        <a:rPr lang="en-IN" dirty="0" smtClean="0"/>
                        <a:t> = "0" specifies no border.</a:t>
                      </a:r>
                    </a:p>
                    <a:p>
                      <a:endParaRPr lang="en-IN" dirty="0"/>
                    </a:p>
                  </a:txBody>
                  <a:tcPr/>
                </a:tc>
              </a:tr>
            </a:tbl>
          </a:graphicData>
        </a:graphic>
      </p:graphicFrame>
      <p:sp>
        <p:nvSpPr>
          <p:cNvPr id="3" name="Rectangle 2"/>
          <p:cNvSpPr/>
          <p:nvPr/>
        </p:nvSpPr>
        <p:spPr>
          <a:xfrm>
            <a:off x="1398085" y="501134"/>
            <a:ext cx="3057375" cy="369332"/>
          </a:xfrm>
          <a:prstGeom prst="rect">
            <a:avLst/>
          </a:prstGeom>
        </p:spPr>
        <p:txBody>
          <a:bodyPr wrap="none">
            <a:spAutoFit/>
          </a:bodyPr>
          <a:lstStyle/>
          <a:p>
            <a:r>
              <a:rPr lang="en-IN" b="1" dirty="0" smtClean="0"/>
              <a:t>The &lt;frameset&gt; Tag Attributes</a:t>
            </a:r>
            <a:endParaRPr lang="en-IN" dirty="0"/>
          </a:p>
        </p:txBody>
      </p:sp>
    </p:spTree>
    <p:extLst>
      <p:ext uri="{BB962C8B-B14F-4D97-AF65-F5344CB8AC3E}">
        <p14:creationId xmlns:p14="http://schemas.microsoft.com/office/powerpoint/2010/main" val="3455588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5278" y="168625"/>
            <a:ext cx="3641959" cy="461665"/>
          </a:xfrm>
          <a:prstGeom prst="rect">
            <a:avLst/>
          </a:prstGeom>
        </p:spPr>
        <p:txBody>
          <a:bodyPr wrap="none">
            <a:spAutoFit/>
          </a:bodyPr>
          <a:lstStyle/>
          <a:p>
            <a:r>
              <a:rPr lang="en-IN" sz="2400" b="1" dirty="0" smtClean="0"/>
              <a:t>The &lt;frame&gt; Tag Attributes</a:t>
            </a:r>
            <a:endParaRPr lang="en-IN" sz="2400" dirty="0"/>
          </a:p>
        </p:txBody>
      </p:sp>
      <p:graphicFrame>
        <p:nvGraphicFramePr>
          <p:cNvPr id="3" name="Table 2"/>
          <p:cNvGraphicFramePr>
            <a:graphicFrameLocks noGrp="1"/>
          </p:cNvGraphicFramePr>
          <p:nvPr>
            <p:extLst>
              <p:ext uri="{D42A27DB-BD31-4B8C-83A1-F6EECF244321}">
                <p14:modId xmlns:p14="http://schemas.microsoft.com/office/powerpoint/2010/main" val="4210986138"/>
              </p:ext>
            </p:extLst>
          </p:nvPr>
        </p:nvGraphicFramePr>
        <p:xfrm>
          <a:off x="602673" y="630289"/>
          <a:ext cx="11242963" cy="6030284"/>
        </p:xfrm>
        <a:graphic>
          <a:graphicData uri="http://schemas.openxmlformats.org/drawingml/2006/table">
            <a:tbl>
              <a:tblPr firstRow="1" bandRow="1">
                <a:tableStyleId>{5C22544A-7EE6-4342-B048-85BDC9FD1C3A}</a:tableStyleId>
              </a:tblPr>
              <a:tblGrid>
                <a:gridCol w="1731160"/>
                <a:gridCol w="9511803"/>
              </a:tblGrid>
              <a:tr h="1112212">
                <a:tc>
                  <a:txBody>
                    <a:bodyPr/>
                    <a:lstStyle/>
                    <a:p>
                      <a:pPr marL="0" algn="l" defTabSz="914400" rtl="0" eaLnBrk="1" latinLnBrk="0" hangingPunct="1"/>
                      <a:r>
                        <a:rPr lang="en-IN" sz="1800" kern="1200" dirty="0" err="1" smtClean="0">
                          <a:solidFill>
                            <a:schemeClr val="tx1"/>
                          </a:solidFill>
                          <a:latin typeface="+mn-lt"/>
                          <a:ea typeface="+mn-ea"/>
                          <a:cs typeface="+mn-cs"/>
                        </a:rPr>
                        <a:t>src</a:t>
                      </a:r>
                      <a:endParaRPr lang="en-IN" sz="18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tx1"/>
                          </a:solidFill>
                          <a:latin typeface="+mn-lt"/>
                          <a:ea typeface="+mn-ea"/>
                          <a:cs typeface="+mn-cs"/>
                        </a:rPr>
                        <a:t>This attribute is used to give the file name that should be loaded in the frame. Its value can be any URL. For example, </a:t>
                      </a:r>
                      <a:r>
                        <a:rPr lang="en-IN" sz="1800" kern="1200" dirty="0" err="1" smtClean="0">
                          <a:solidFill>
                            <a:schemeClr val="tx1"/>
                          </a:solidFill>
                          <a:latin typeface="+mn-lt"/>
                          <a:ea typeface="+mn-ea"/>
                          <a:cs typeface="+mn-cs"/>
                        </a:rPr>
                        <a:t>src</a:t>
                      </a:r>
                      <a:r>
                        <a:rPr lang="en-IN" sz="1800" kern="1200" dirty="0" smtClean="0">
                          <a:solidFill>
                            <a:schemeClr val="tx1"/>
                          </a:solidFill>
                          <a:latin typeface="+mn-lt"/>
                          <a:ea typeface="+mn-ea"/>
                          <a:cs typeface="+mn-cs"/>
                        </a:rPr>
                        <a:t> = "/html/top_frame.htm" will load an HTML file available in html directory.</a:t>
                      </a:r>
                    </a:p>
                    <a:p>
                      <a:pPr marL="0" algn="l" defTabSz="914400" rtl="0" eaLnBrk="1" latinLnBrk="0" hangingPunct="1"/>
                      <a:endParaRPr lang="en-IN" sz="1800" kern="1200" dirty="0">
                        <a:solidFill>
                          <a:schemeClr val="tx1"/>
                        </a:solidFill>
                        <a:latin typeface="+mn-lt"/>
                        <a:ea typeface="+mn-ea"/>
                        <a:cs typeface="+mn-cs"/>
                      </a:endParaRPr>
                    </a:p>
                  </a:txBody>
                  <a:tcPr/>
                </a:tc>
              </a:tr>
              <a:tr h="1499666">
                <a:tc>
                  <a:txBody>
                    <a:bodyPr/>
                    <a:lstStyle/>
                    <a:p>
                      <a:pPr marL="0" algn="l" defTabSz="914400" rtl="0" eaLnBrk="1" latinLnBrk="0" hangingPunct="1"/>
                      <a:r>
                        <a:rPr lang="en-IN" sz="1800" kern="1200" dirty="0" smtClean="0">
                          <a:solidFill>
                            <a:schemeClr val="tx1"/>
                          </a:solidFill>
                          <a:latin typeface="+mn-lt"/>
                          <a:ea typeface="+mn-ea"/>
                          <a:cs typeface="+mn-cs"/>
                        </a:rPr>
                        <a:t>name</a:t>
                      </a:r>
                      <a:endParaRPr lang="en-IN" sz="18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tx1"/>
                          </a:solidFill>
                          <a:latin typeface="+mn-lt"/>
                          <a:ea typeface="+mn-ea"/>
                          <a:cs typeface="+mn-cs"/>
                        </a:rPr>
                        <a:t>This attribute allows you to give a name to a frame. It is used to indicate which frame a document should be loaded into. This is especially important when you want to create links in one frame that load pages into an another frame, in which case the second frame needs a name to identify itself as the target of the link.</a:t>
                      </a:r>
                    </a:p>
                    <a:p>
                      <a:pPr marL="0" algn="l" defTabSz="914400" rtl="0" eaLnBrk="1" latinLnBrk="0" hangingPunct="1"/>
                      <a:endParaRPr lang="en-IN" sz="1800" kern="1200" dirty="0">
                        <a:solidFill>
                          <a:schemeClr val="tx1"/>
                        </a:solidFill>
                        <a:latin typeface="+mn-lt"/>
                        <a:ea typeface="+mn-ea"/>
                        <a:cs typeface="+mn-cs"/>
                      </a:endParaRPr>
                    </a:p>
                  </a:txBody>
                  <a:tcPr/>
                </a:tc>
              </a:tr>
              <a:tr h="1112212">
                <a:tc>
                  <a:txBody>
                    <a:bodyPr/>
                    <a:lstStyle/>
                    <a:p>
                      <a:pPr marL="0" algn="l" defTabSz="914400" rtl="0" eaLnBrk="1" latinLnBrk="0" hangingPunct="1"/>
                      <a:r>
                        <a:rPr lang="en-IN" b="1" dirty="0" err="1" smtClean="0"/>
                        <a:t>marginwidth</a:t>
                      </a:r>
                      <a:endParaRPr lang="en-IN" sz="18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This attribute allows you to specify the width of the space between the left and right of the frame's borders and the frame's content. The value is given in pixels. For example </a:t>
                      </a:r>
                      <a:r>
                        <a:rPr lang="en-IN" dirty="0" err="1" smtClean="0"/>
                        <a:t>marginwidth</a:t>
                      </a:r>
                      <a:r>
                        <a:rPr lang="en-IN" dirty="0" smtClean="0"/>
                        <a:t> = "10".</a:t>
                      </a:r>
                    </a:p>
                    <a:p>
                      <a:pPr marL="0" algn="l" defTabSz="914400" rtl="0" eaLnBrk="1" latinLnBrk="0" hangingPunct="1"/>
                      <a:endParaRPr lang="en-IN" sz="1800" kern="1200" dirty="0">
                        <a:solidFill>
                          <a:schemeClr val="tx1"/>
                        </a:solidFill>
                        <a:latin typeface="+mn-lt"/>
                        <a:ea typeface="+mn-ea"/>
                        <a:cs typeface="+mn-cs"/>
                      </a:endParaRPr>
                    </a:p>
                  </a:txBody>
                  <a:tcPr/>
                </a:tc>
              </a:tr>
              <a:tr h="1153097">
                <a:tc>
                  <a:txBody>
                    <a:bodyPr/>
                    <a:lstStyle/>
                    <a:p>
                      <a:pPr marL="0" algn="l" defTabSz="914400" rtl="0" eaLnBrk="1" latinLnBrk="0" hangingPunct="1"/>
                      <a:r>
                        <a:rPr lang="en-IN" b="1" dirty="0" err="1" smtClean="0"/>
                        <a:t>marginheight</a:t>
                      </a:r>
                      <a:endParaRPr lang="en-IN" sz="18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This attribute allows you to specify the height of the space between the top and bottom of the frame's borders and its contents. The value is given in pixels. For example </a:t>
                      </a:r>
                      <a:r>
                        <a:rPr lang="en-IN" dirty="0" err="1" smtClean="0"/>
                        <a:t>marginheight</a:t>
                      </a:r>
                      <a:r>
                        <a:rPr lang="en-IN" dirty="0" smtClean="0"/>
                        <a:t> = "10".</a:t>
                      </a:r>
                    </a:p>
                    <a:p>
                      <a:pPr marL="0" algn="l" defTabSz="914400" rtl="0" eaLnBrk="1" latinLnBrk="0" hangingPunct="1"/>
                      <a:endParaRPr lang="en-IN" sz="1800" kern="1200" dirty="0">
                        <a:solidFill>
                          <a:schemeClr val="tx1"/>
                        </a:solidFill>
                        <a:latin typeface="+mn-lt"/>
                        <a:ea typeface="+mn-ea"/>
                        <a:cs typeface="+mn-cs"/>
                      </a:endParaRPr>
                    </a:p>
                  </a:txBody>
                  <a:tcPr/>
                </a:tc>
              </a:tr>
              <a:tr h="1153097">
                <a:tc>
                  <a:txBody>
                    <a:bodyPr/>
                    <a:lstStyle/>
                    <a:p>
                      <a:pPr marL="0" algn="l" defTabSz="914400" rtl="0" eaLnBrk="1" latinLnBrk="0" hangingPunct="1"/>
                      <a:r>
                        <a:rPr lang="en-IN" b="1" dirty="0" smtClean="0"/>
                        <a:t>scrolling</a:t>
                      </a:r>
                      <a:endParaRPr lang="en-IN" sz="18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This attribute controls the appearance of the scrollbars that appear on the frame. This takes values either "yes", "no" or "auto". For example scrolling = "no" means it should not have scroll bars.</a:t>
                      </a:r>
                    </a:p>
                    <a:p>
                      <a:pPr marL="0" algn="l" defTabSz="914400" rtl="0" eaLnBrk="1" latinLnBrk="0" hangingPunct="1"/>
                      <a:endParaRPr lang="en-IN" sz="1800" kern="1200" dirty="0">
                        <a:solidFill>
                          <a:schemeClr val="tx1"/>
                        </a:solidFill>
                        <a:latin typeface="+mn-lt"/>
                        <a:ea typeface="+mn-ea"/>
                        <a:cs typeface="+mn-cs"/>
                      </a:endParaRPr>
                    </a:p>
                  </a:txBody>
                  <a:tcPr/>
                </a:tc>
              </a:tr>
            </a:tbl>
          </a:graphicData>
        </a:graphic>
      </p:graphicFrame>
    </p:spTree>
    <p:extLst>
      <p:ext uri="{BB962C8B-B14F-4D97-AF65-F5344CB8AC3E}">
        <p14:creationId xmlns:p14="http://schemas.microsoft.com/office/powerpoint/2010/main" val="769226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2673" y="436419"/>
            <a:ext cx="10827327" cy="4124206"/>
          </a:xfrm>
          <a:prstGeom prst="rect">
            <a:avLst/>
          </a:prstGeom>
        </p:spPr>
        <p:txBody>
          <a:bodyPr wrap="square">
            <a:spAutoFit/>
          </a:bodyPr>
          <a:lstStyle/>
          <a:p>
            <a:r>
              <a:rPr lang="en-IN" sz="2800" b="1" dirty="0" smtClean="0"/>
              <a:t>Browser Support for Frames</a:t>
            </a:r>
          </a:p>
          <a:p>
            <a:endParaRPr lang="en-IN" b="1" dirty="0"/>
          </a:p>
          <a:p>
            <a:endParaRPr lang="en-IN" b="1" dirty="0" smtClean="0"/>
          </a:p>
          <a:p>
            <a:pPr marL="285750" indent="-285750">
              <a:buFont typeface="Arial" panose="020B0604020202020204" pitchFamily="34" charset="0"/>
              <a:buChar char="•"/>
            </a:pPr>
            <a:r>
              <a:rPr lang="en-IN" dirty="0" smtClean="0"/>
              <a:t>If a user is using any old browser or any browser, which does not support frames then &lt;</a:t>
            </a:r>
            <a:r>
              <a:rPr lang="en-IN" dirty="0" err="1" smtClean="0"/>
              <a:t>noframes</a:t>
            </a:r>
            <a:r>
              <a:rPr lang="en-IN" dirty="0" smtClean="0"/>
              <a:t>&gt; element should be displayed to the user.</a:t>
            </a:r>
          </a:p>
          <a:p>
            <a:endParaRPr lang="en-IN" dirty="0" smtClean="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So you must place a &lt;body&gt; element inside the &lt;</a:t>
            </a:r>
            <a:r>
              <a:rPr lang="en-IN" dirty="0" err="1" smtClean="0"/>
              <a:t>noframes</a:t>
            </a:r>
            <a:r>
              <a:rPr lang="en-IN" dirty="0" smtClean="0"/>
              <a:t>&gt; element because the &lt;frameset&gt; element is supposed to replace the &lt;body&gt; element, but if a browser does not understand &lt;frameset&gt; element then it should understand what is inside the &lt;body&gt; element which is contained in a &lt;</a:t>
            </a:r>
            <a:r>
              <a:rPr lang="en-IN" dirty="0" err="1" smtClean="0"/>
              <a:t>noframes</a:t>
            </a:r>
            <a:r>
              <a:rPr lang="en-IN" dirty="0" smtClean="0"/>
              <a:t>&gt; element.</a:t>
            </a:r>
          </a:p>
          <a:p>
            <a:endParaRPr lang="en-IN" dirty="0" smtClean="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You can put some nice message for your user having old browsers. For example, </a:t>
            </a:r>
            <a:r>
              <a:rPr lang="en-IN" i="1" dirty="0" smtClean="0"/>
              <a:t>Sorry!! your browser does not support frames.</a:t>
            </a:r>
            <a:r>
              <a:rPr lang="en-IN" dirty="0" smtClean="0"/>
              <a:t> as shown in the above example.</a:t>
            </a:r>
            <a:endParaRPr lang="en-IN" dirty="0"/>
          </a:p>
        </p:txBody>
      </p:sp>
    </p:spTree>
    <p:extLst>
      <p:ext uri="{BB962C8B-B14F-4D97-AF65-F5344CB8AC3E}">
        <p14:creationId xmlns:p14="http://schemas.microsoft.com/office/powerpoint/2010/main" val="2039337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9576" y="573871"/>
            <a:ext cx="1616212" cy="369332"/>
          </a:xfrm>
          <a:prstGeom prst="rect">
            <a:avLst/>
          </a:prstGeom>
        </p:spPr>
        <p:txBody>
          <a:bodyPr wrap="none">
            <a:spAutoFit/>
          </a:bodyPr>
          <a:lstStyle/>
          <a:p>
            <a:r>
              <a:rPr lang="en-IN" dirty="0" smtClean="0"/>
              <a:t>HTML - </a:t>
            </a:r>
            <a:r>
              <a:rPr lang="en-IN" dirty="0" err="1" smtClean="0"/>
              <a:t>Iframes</a:t>
            </a:r>
            <a:endParaRPr lang="en-IN" dirty="0"/>
          </a:p>
        </p:txBody>
      </p:sp>
      <p:sp>
        <p:nvSpPr>
          <p:cNvPr id="3" name="Rectangle 2"/>
          <p:cNvSpPr/>
          <p:nvPr/>
        </p:nvSpPr>
        <p:spPr>
          <a:xfrm>
            <a:off x="959427" y="1311902"/>
            <a:ext cx="10325100" cy="2585323"/>
          </a:xfrm>
          <a:prstGeom prst="rect">
            <a:avLst/>
          </a:prstGeom>
        </p:spPr>
        <p:txBody>
          <a:bodyPr wrap="square">
            <a:spAutoFit/>
          </a:bodyPr>
          <a:lstStyle/>
          <a:p>
            <a:pPr marL="285750" indent="-285750">
              <a:buFont typeface="Arial" panose="020B0604020202020204" pitchFamily="34" charset="0"/>
              <a:buChar char="•"/>
            </a:pPr>
            <a:r>
              <a:rPr lang="en-IN" dirty="0" smtClean="0"/>
              <a:t>You can define an inline frame with HTML tag </a:t>
            </a:r>
            <a:r>
              <a:rPr lang="en-IN" b="1" dirty="0" smtClean="0"/>
              <a:t>&lt;</a:t>
            </a:r>
            <a:r>
              <a:rPr lang="en-IN" b="1" dirty="0" err="1" smtClean="0"/>
              <a:t>iframe</a:t>
            </a:r>
            <a:r>
              <a:rPr lang="en-IN" b="1" dirty="0" smtClean="0"/>
              <a:t>&gt;</a:t>
            </a:r>
            <a:r>
              <a:rPr lang="en-IN" dirty="0" smtClean="0"/>
              <a:t>. </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The &lt;</a:t>
            </a:r>
            <a:r>
              <a:rPr lang="en-IN" dirty="0" err="1" smtClean="0"/>
              <a:t>iframe</a:t>
            </a:r>
            <a:r>
              <a:rPr lang="en-IN" dirty="0" smtClean="0"/>
              <a:t>&gt; tag is not somehow related to &lt;frameset&gt; tag, instead, it can appear anywhere in your document. </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The &lt;</a:t>
            </a:r>
            <a:r>
              <a:rPr lang="en-IN" dirty="0" err="1" smtClean="0"/>
              <a:t>iframe</a:t>
            </a:r>
            <a:r>
              <a:rPr lang="en-IN" dirty="0" smtClean="0"/>
              <a:t>&gt; tag defines a rectangular region within the document in which the browser can display a separate document, including scrollbars and borders. </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An inline frame is used to embed another document within the current HTML document.</a:t>
            </a:r>
            <a:endParaRPr lang="en-IN" dirty="0"/>
          </a:p>
        </p:txBody>
      </p:sp>
    </p:spTree>
    <p:extLst>
      <p:ext uri="{BB962C8B-B14F-4D97-AF65-F5344CB8AC3E}">
        <p14:creationId xmlns:p14="http://schemas.microsoft.com/office/powerpoint/2010/main" val="1280966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96291" y="924791"/>
            <a:ext cx="7647709" cy="4801314"/>
          </a:xfrm>
          <a:prstGeom prst="rect">
            <a:avLst/>
          </a:prstGeom>
        </p:spPr>
        <p:txBody>
          <a:bodyPr wrap="square">
            <a:spAutoFit/>
          </a:bodyPr>
          <a:lstStyle/>
          <a:p>
            <a:r>
              <a:rPr lang="en-IN" dirty="0" smtClean="0"/>
              <a:t>&lt;html&gt;</a:t>
            </a:r>
          </a:p>
          <a:p>
            <a:endParaRPr lang="en-IN" dirty="0" smtClean="0"/>
          </a:p>
          <a:p>
            <a:r>
              <a:rPr lang="en-IN" dirty="0" smtClean="0"/>
              <a:t>   &lt;head&gt;</a:t>
            </a:r>
          </a:p>
          <a:p>
            <a:r>
              <a:rPr lang="en-IN" dirty="0" smtClean="0"/>
              <a:t>      &lt;title&gt;HTML </a:t>
            </a:r>
            <a:r>
              <a:rPr lang="en-IN" dirty="0" err="1" smtClean="0"/>
              <a:t>Iframes</a:t>
            </a:r>
            <a:r>
              <a:rPr lang="en-IN" dirty="0" smtClean="0"/>
              <a:t>&lt;/title&gt;</a:t>
            </a:r>
          </a:p>
          <a:p>
            <a:r>
              <a:rPr lang="en-IN" dirty="0" smtClean="0"/>
              <a:t>   &lt;/head&gt;</a:t>
            </a:r>
          </a:p>
          <a:p>
            <a:r>
              <a:rPr lang="en-IN" dirty="0" smtClean="0"/>
              <a:t>	</a:t>
            </a:r>
          </a:p>
          <a:p>
            <a:r>
              <a:rPr lang="en-IN" dirty="0" smtClean="0"/>
              <a:t>   &lt;body&gt;</a:t>
            </a:r>
          </a:p>
          <a:p>
            <a:r>
              <a:rPr lang="en-IN" dirty="0" smtClean="0"/>
              <a:t>      &lt;p&gt;Document content goes here...&lt;/p&gt;</a:t>
            </a:r>
          </a:p>
          <a:p>
            <a:r>
              <a:rPr lang="en-IN" dirty="0" smtClean="0"/>
              <a:t>      </a:t>
            </a:r>
          </a:p>
          <a:p>
            <a:r>
              <a:rPr lang="en-IN" dirty="0" smtClean="0"/>
              <a:t>      &lt;</a:t>
            </a:r>
            <a:r>
              <a:rPr lang="en-IN" dirty="0" err="1" smtClean="0"/>
              <a:t>iframe</a:t>
            </a:r>
            <a:r>
              <a:rPr lang="en-IN" dirty="0" smtClean="0"/>
              <a:t> </a:t>
            </a:r>
            <a:r>
              <a:rPr lang="en-IN" dirty="0" err="1" smtClean="0"/>
              <a:t>src</a:t>
            </a:r>
            <a:r>
              <a:rPr lang="en-IN" dirty="0" smtClean="0"/>
              <a:t> = "/html/menu.htm" width = "555" height = "200"&gt;</a:t>
            </a:r>
          </a:p>
          <a:p>
            <a:r>
              <a:rPr lang="en-IN" dirty="0" smtClean="0"/>
              <a:t>         Sorry your browser does not support inline frames.</a:t>
            </a:r>
          </a:p>
          <a:p>
            <a:r>
              <a:rPr lang="en-IN" dirty="0" smtClean="0"/>
              <a:t>      &lt;/</a:t>
            </a:r>
            <a:r>
              <a:rPr lang="en-IN" dirty="0" err="1" smtClean="0"/>
              <a:t>iframe</a:t>
            </a:r>
            <a:r>
              <a:rPr lang="en-IN" dirty="0" smtClean="0"/>
              <a:t>&gt;</a:t>
            </a:r>
          </a:p>
          <a:p>
            <a:r>
              <a:rPr lang="en-IN" dirty="0" smtClean="0"/>
              <a:t>      </a:t>
            </a:r>
          </a:p>
          <a:p>
            <a:r>
              <a:rPr lang="en-IN" dirty="0" smtClean="0"/>
              <a:t>      &lt;p&gt;Document content also go here...&lt;/p&gt;</a:t>
            </a:r>
          </a:p>
          <a:p>
            <a:r>
              <a:rPr lang="en-IN" dirty="0" smtClean="0"/>
              <a:t>   &lt;/body&gt;</a:t>
            </a:r>
          </a:p>
          <a:p>
            <a:r>
              <a:rPr lang="en-IN" dirty="0" smtClean="0"/>
              <a:t>	</a:t>
            </a:r>
          </a:p>
          <a:p>
            <a:r>
              <a:rPr lang="en-IN" dirty="0" smtClean="0"/>
              <a:t>&lt;/html&gt;</a:t>
            </a:r>
            <a:endParaRPr lang="en-IN" dirty="0"/>
          </a:p>
        </p:txBody>
      </p:sp>
      <p:sp>
        <p:nvSpPr>
          <p:cNvPr id="4" name="Rectangle 3"/>
          <p:cNvSpPr/>
          <p:nvPr/>
        </p:nvSpPr>
        <p:spPr>
          <a:xfrm>
            <a:off x="880826" y="376443"/>
            <a:ext cx="995401" cy="369332"/>
          </a:xfrm>
          <a:prstGeom prst="rect">
            <a:avLst/>
          </a:prstGeom>
        </p:spPr>
        <p:txBody>
          <a:bodyPr wrap="none">
            <a:spAutoFit/>
          </a:bodyPr>
          <a:lstStyle/>
          <a:p>
            <a:r>
              <a:rPr lang="en-IN" b="1" dirty="0" smtClean="0"/>
              <a:t>Example</a:t>
            </a:r>
            <a:endParaRPr lang="en-IN" dirty="0"/>
          </a:p>
        </p:txBody>
      </p:sp>
    </p:spTree>
    <p:extLst>
      <p:ext uri="{BB962C8B-B14F-4D97-AF65-F5344CB8AC3E}">
        <p14:creationId xmlns:p14="http://schemas.microsoft.com/office/powerpoint/2010/main" val="4750549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6B202CBF532C47AC7B4711D124A94A" ma:contentTypeVersion="6" ma:contentTypeDescription="Create a new document." ma:contentTypeScope="" ma:versionID="6b0c5913e4c90648c0e3d8c9c8aad070">
  <xsd:schema xmlns:xsd="http://www.w3.org/2001/XMLSchema" xmlns:xs="http://www.w3.org/2001/XMLSchema" xmlns:p="http://schemas.microsoft.com/office/2006/metadata/properties" xmlns:ns2="b66ba328-3cef-4ab1-9137-b80ba276e726" targetNamespace="http://schemas.microsoft.com/office/2006/metadata/properties" ma:root="true" ma:fieldsID="4c5ebe11088ba27bcb664a761609a42e" ns2:_="">
    <xsd:import namespace="b66ba328-3cef-4ab1-9137-b80ba276e72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6ba328-3cef-4ab1-9137-b80ba276e7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5A5C960-08C1-484B-BC8E-00CF7879C70A}"/>
</file>

<file path=customXml/itemProps2.xml><?xml version="1.0" encoding="utf-8"?>
<ds:datastoreItem xmlns:ds="http://schemas.openxmlformats.org/officeDocument/2006/customXml" ds:itemID="{2FAE3C7E-4155-4246-B2AB-32C9AF624CBB}"/>
</file>

<file path=customXml/itemProps3.xml><?xml version="1.0" encoding="utf-8"?>
<ds:datastoreItem xmlns:ds="http://schemas.openxmlformats.org/officeDocument/2006/customXml" ds:itemID="{6CD7D0BF-15C7-4A0F-9184-3529F91EFCE6}"/>
</file>

<file path=docProps/app.xml><?xml version="1.0" encoding="utf-8"?>
<Properties xmlns="http://schemas.openxmlformats.org/officeDocument/2006/extended-properties" xmlns:vt="http://schemas.openxmlformats.org/officeDocument/2006/docPropsVTypes">
  <TotalTime>207</TotalTime>
  <Words>1120</Words>
  <Application>Microsoft Office PowerPoint</Application>
  <PresentationFormat>Widescreen</PresentationFormat>
  <Paragraphs>171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Frames and frameset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Frames and frameset</dc:title>
  <dc:creator>Neha More</dc:creator>
  <cp:lastModifiedBy>Neha More</cp:lastModifiedBy>
  <cp:revision>19</cp:revision>
  <dcterms:created xsi:type="dcterms:W3CDTF">2017-09-01T02:34:58Z</dcterms:created>
  <dcterms:modified xsi:type="dcterms:W3CDTF">2020-06-20T09:31:24Z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0x0101008A6B202CBF532C47AC7B4711D124A94A</vt:lpwstr>
  </property>
</Properties>
</file>