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5"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97" r:id="rId33"/>
    <p:sldId id="285" r:id="rId34"/>
    <p:sldId id="298" r:id="rId35"/>
    <p:sldId id="286" r:id="rId36"/>
    <p:sldId id="287" r:id="rId37"/>
    <p:sldId id="288" r:id="rId38"/>
    <p:sldId id="299" r:id="rId39"/>
    <p:sldId id="289" r:id="rId40"/>
    <p:sldId id="290" r:id="rId41"/>
    <p:sldId id="291" r:id="rId42"/>
    <p:sldId id="292" r:id="rId43"/>
    <p:sldId id="293" r:id="rId44"/>
    <p:sldId id="294" r:id="rId45"/>
    <p:sldId id="295" r:id="rId46"/>
    <p:sldId id="29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4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B9DD62D-D125-495E-B447-FFC142A7780A}"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06D370-6AC2-437A-835B-DAD55A46057C}" type="slidenum">
              <a:rPr lang="en-IN" smtClean="0"/>
              <a:t>‹#›</a:t>
            </a:fld>
            <a:endParaRPr lang="en-IN"/>
          </a:p>
        </p:txBody>
      </p:sp>
    </p:spTree>
    <p:extLst>
      <p:ext uri="{BB962C8B-B14F-4D97-AF65-F5344CB8AC3E}">
        <p14:creationId xmlns:p14="http://schemas.microsoft.com/office/powerpoint/2010/main" val="382384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9DD62D-D125-495E-B447-FFC142A7780A}"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06D370-6AC2-437A-835B-DAD55A46057C}" type="slidenum">
              <a:rPr lang="en-IN" smtClean="0"/>
              <a:t>‹#›</a:t>
            </a:fld>
            <a:endParaRPr lang="en-IN"/>
          </a:p>
        </p:txBody>
      </p:sp>
    </p:spTree>
    <p:extLst>
      <p:ext uri="{BB962C8B-B14F-4D97-AF65-F5344CB8AC3E}">
        <p14:creationId xmlns:p14="http://schemas.microsoft.com/office/powerpoint/2010/main" val="309504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9DD62D-D125-495E-B447-FFC142A7780A}"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06D370-6AC2-437A-835B-DAD55A46057C}" type="slidenum">
              <a:rPr lang="en-IN" smtClean="0"/>
              <a:t>‹#›</a:t>
            </a:fld>
            <a:endParaRPr lang="en-IN"/>
          </a:p>
        </p:txBody>
      </p:sp>
    </p:spTree>
    <p:extLst>
      <p:ext uri="{BB962C8B-B14F-4D97-AF65-F5344CB8AC3E}">
        <p14:creationId xmlns:p14="http://schemas.microsoft.com/office/powerpoint/2010/main" val="206819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9DD62D-D125-495E-B447-FFC142A7780A}"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06D370-6AC2-437A-835B-DAD55A46057C}" type="slidenum">
              <a:rPr lang="en-IN" smtClean="0"/>
              <a:t>‹#›</a:t>
            </a:fld>
            <a:endParaRPr lang="en-IN"/>
          </a:p>
        </p:txBody>
      </p:sp>
    </p:spTree>
    <p:extLst>
      <p:ext uri="{BB962C8B-B14F-4D97-AF65-F5344CB8AC3E}">
        <p14:creationId xmlns:p14="http://schemas.microsoft.com/office/powerpoint/2010/main" val="2582122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9DD62D-D125-495E-B447-FFC142A7780A}"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06D370-6AC2-437A-835B-DAD55A46057C}" type="slidenum">
              <a:rPr lang="en-IN" smtClean="0"/>
              <a:t>‹#›</a:t>
            </a:fld>
            <a:endParaRPr lang="en-IN"/>
          </a:p>
        </p:txBody>
      </p:sp>
    </p:spTree>
    <p:extLst>
      <p:ext uri="{BB962C8B-B14F-4D97-AF65-F5344CB8AC3E}">
        <p14:creationId xmlns:p14="http://schemas.microsoft.com/office/powerpoint/2010/main" val="417894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B9DD62D-D125-495E-B447-FFC142A7780A}" type="datetimeFigureOut">
              <a:rPr lang="en-IN" smtClean="0"/>
              <a:t>23-01-2021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06D370-6AC2-437A-835B-DAD55A46057C}" type="slidenum">
              <a:rPr lang="en-IN" smtClean="0"/>
              <a:t>‹#›</a:t>
            </a:fld>
            <a:endParaRPr lang="en-IN"/>
          </a:p>
        </p:txBody>
      </p:sp>
    </p:spTree>
    <p:extLst>
      <p:ext uri="{BB962C8B-B14F-4D97-AF65-F5344CB8AC3E}">
        <p14:creationId xmlns:p14="http://schemas.microsoft.com/office/powerpoint/2010/main" val="84556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B9DD62D-D125-495E-B447-FFC142A7780A}" type="datetimeFigureOut">
              <a:rPr lang="en-IN" smtClean="0"/>
              <a:t>23-01-2021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06D370-6AC2-437A-835B-DAD55A46057C}" type="slidenum">
              <a:rPr lang="en-IN" smtClean="0"/>
              <a:t>‹#›</a:t>
            </a:fld>
            <a:endParaRPr lang="en-IN"/>
          </a:p>
        </p:txBody>
      </p:sp>
    </p:spTree>
    <p:extLst>
      <p:ext uri="{BB962C8B-B14F-4D97-AF65-F5344CB8AC3E}">
        <p14:creationId xmlns:p14="http://schemas.microsoft.com/office/powerpoint/2010/main" val="34794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B9DD62D-D125-495E-B447-FFC142A7780A}" type="datetimeFigureOut">
              <a:rPr lang="en-IN" smtClean="0"/>
              <a:t>23-01-2021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06D370-6AC2-437A-835B-DAD55A46057C}" type="slidenum">
              <a:rPr lang="en-IN" smtClean="0"/>
              <a:t>‹#›</a:t>
            </a:fld>
            <a:endParaRPr lang="en-IN"/>
          </a:p>
        </p:txBody>
      </p:sp>
    </p:spTree>
    <p:extLst>
      <p:ext uri="{BB962C8B-B14F-4D97-AF65-F5344CB8AC3E}">
        <p14:creationId xmlns:p14="http://schemas.microsoft.com/office/powerpoint/2010/main" val="189665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DD62D-D125-495E-B447-FFC142A7780A}" type="datetimeFigureOut">
              <a:rPr lang="en-IN" smtClean="0"/>
              <a:t>23-01-2021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06D370-6AC2-437A-835B-DAD55A46057C}" type="slidenum">
              <a:rPr lang="en-IN" smtClean="0"/>
              <a:t>‹#›</a:t>
            </a:fld>
            <a:endParaRPr lang="en-IN"/>
          </a:p>
        </p:txBody>
      </p:sp>
    </p:spTree>
    <p:extLst>
      <p:ext uri="{BB962C8B-B14F-4D97-AF65-F5344CB8AC3E}">
        <p14:creationId xmlns:p14="http://schemas.microsoft.com/office/powerpoint/2010/main" val="116683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9DD62D-D125-495E-B447-FFC142A7780A}" type="datetimeFigureOut">
              <a:rPr lang="en-IN" smtClean="0"/>
              <a:t>23-01-2021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06D370-6AC2-437A-835B-DAD55A46057C}" type="slidenum">
              <a:rPr lang="en-IN" smtClean="0"/>
              <a:t>‹#›</a:t>
            </a:fld>
            <a:endParaRPr lang="en-IN"/>
          </a:p>
        </p:txBody>
      </p:sp>
    </p:spTree>
    <p:extLst>
      <p:ext uri="{BB962C8B-B14F-4D97-AF65-F5344CB8AC3E}">
        <p14:creationId xmlns:p14="http://schemas.microsoft.com/office/powerpoint/2010/main" val="392006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9DD62D-D125-495E-B447-FFC142A7780A}" type="datetimeFigureOut">
              <a:rPr lang="en-IN" smtClean="0"/>
              <a:t>23-01-2021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06D370-6AC2-437A-835B-DAD55A46057C}" type="slidenum">
              <a:rPr lang="en-IN" smtClean="0"/>
              <a:t>‹#›</a:t>
            </a:fld>
            <a:endParaRPr lang="en-IN"/>
          </a:p>
        </p:txBody>
      </p:sp>
    </p:spTree>
    <p:extLst>
      <p:ext uri="{BB962C8B-B14F-4D97-AF65-F5344CB8AC3E}">
        <p14:creationId xmlns:p14="http://schemas.microsoft.com/office/powerpoint/2010/main" val="294022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DD62D-D125-495E-B447-FFC142A7780A}" type="datetimeFigureOut">
              <a:rPr lang="en-IN" smtClean="0"/>
              <a:t>23-01-2021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06D370-6AC2-437A-835B-DAD55A46057C}" type="slidenum">
              <a:rPr lang="en-IN" smtClean="0"/>
              <a:t>‹#›</a:t>
            </a:fld>
            <a:endParaRPr lang="en-IN"/>
          </a:p>
        </p:txBody>
      </p:sp>
    </p:spTree>
    <p:extLst>
      <p:ext uri="{BB962C8B-B14F-4D97-AF65-F5344CB8AC3E}">
        <p14:creationId xmlns:p14="http://schemas.microsoft.com/office/powerpoint/2010/main" val="1237470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onthenet.com/html/elements/del_tag.php"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Chapter 2</a:t>
            </a:r>
            <a:br>
              <a:rPr lang="en-IN" b="1" dirty="0" smtClean="0"/>
            </a:br>
            <a:r>
              <a:rPr lang="en-IN" b="1" dirty="0" smtClean="0"/>
              <a:t>HTML</a:t>
            </a:r>
            <a:endParaRPr lang="en-IN" b="1" dirty="0"/>
          </a:p>
        </p:txBody>
      </p:sp>
      <p:sp>
        <p:nvSpPr>
          <p:cNvPr id="3" name="Subtitle 2"/>
          <p:cNvSpPr>
            <a:spLocks noGrp="1"/>
          </p:cNvSpPr>
          <p:nvPr>
            <p:ph type="subTitle" idx="1"/>
          </p:nvPr>
        </p:nvSpPr>
        <p:spPr/>
        <p:txBody>
          <a:bodyPr/>
          <a:lstStyle/>
          <a:p>
            <a:r>
              <a:rPr lang="en-IN" dirty="0" smtClean="0"/>
              <a:t>By </a:t>
            </a:r>
          </a:p>
          <a:p>
            <a:r>
              <a:rPr lang="en-IN" dirty="0" smtClean="0"/>
              <a:t>Neha More</a:t>
            </a:r>
          </a:p>
          <a:p>
            <a:r>
              <a:rPr lang="en-IN" dirty="0" smtClean="0"/>
              <a:t>Lecturer in IT,SBMP</a:t>
            </a:r>
            <a:endParaRPr lang="en-IN" dirty="0"/>
          </a:p>
        </p:txBody>
      </p:sp>
    </p:spTree>
    <p:extLst>
      <p:ext uri="{BB962C8B-B14F-4D97-AF65-F5344CB8AC3E}">
        <p14:creationId xmlns:p14="http://schemas.microsoft.com/office/powerpoint/2010/main" val="768409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71" y="365125"/>
            <a:ext cx="10874829" cy="5709103"/>
          </a:xfrm>
          <a:prstGeom prst="rect">
            <a:avLst/>
          </a:prstGeom>
        </p:spPr>
      </p:pic>
    </p:spTree>
    <p:extLst>
      <p:ext uri="{BB962C8B-B14F-4D97-AF65-F5344CB8AC3E}">
        <p14:creationId xmlns:p14="http://schemas.microsoft.com/office/powerpoint/2010/main" val="3958896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203" y="1606608"/>
            <a:ext cx="10345594" cy="3717421"/>
          </a:xfrm>
          <a:prstGeom prst="rect">
            <a:avLst/>
          </a:prstGeom>
        </p:spPr>
      </p:pic>
      <p:sp>
        <p:nvSpPr>
          <p:cNvPr id="3" name="Rectangle 2"/>
          <p:cNvSpPr/>
          <p:nvPr/>
        </p:nvSpPr>
        <p:spPr>
          <a:xfrm>
            <a:off x="683021" y="535317"/>
            <a:ext cx="1951753" cy="895630"/>
          </a:xfrm>
          <a:prstGeom prst="rect">
            <a:avLst/>
          </a:prstGeom>
        </p:spPr>
        <p:txBody>
          <a:bodyPr wrap="none">
            <a:spAutoFit/>
          </a:bodyPr>
          <a:lstStyle/>
          <a:p>
            <a:pPr>
              <a:lnSpc>
                <a:spcPct val="90000"/>
              </a:lnSpc>
              <a:spcBef>
                <a:spcPct val="0"/>
              </a:spcBef>
            </a:pPr>
            <a:r>
              <a:rPr lang="en-IN" b="1" u="sng" dirty="0"/>
              <a:t>Horizontal row tag</a:t>
            </a:r>
          </a:p>
          <a:p>
            <a:endParaRPr lang="en-IN" dirty="0"/>
          </a:p>
          <a:p>
            <a:r>
              <a:rPr lang="en-IN" b="1" dirty="0" smtClean="0"/>
              <a:t>&lt;</a:t>
            </a:r>
            <a:r>
              <a:rPr lang="en-IN" b="1" dirty="0" err="1" smtClean="0"/>
              <a:t>hr</a:t>
            </a:r>
            <a:r>
              <a:rPr lang="en-IN" b="1" dirty="0" smtClean="0"/>
              <a:t>&gt; tag</a:t>
            </a:r>
            <a:endParaRPr lang="en-IN" b="1" dirty="0"/>
          </a:p>
        </p:txBody>
      </p:sp>
    </p:spTree>
    <p:extLst>
      <p:ext uri="{BB962C8B-B14F-4D97-AF65-F5344CB8AC3E}">
        <p14:creationId xmlns:p14="http://schemas.microsoft.com/office/powerpoint/2010/main" val="1489552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923" y="230736"/>
            <a:ext cx="11545369" cy="5235279"/>
          </a:xfrm>
          <a:prstGeom prst="rect">
            <a:avLst/>
          </a:prstGeom>
        </p:spPr>
        <p:txBody>
          <a:bodyPr wrap="square">
            <a:spAutoFit/>
          </a:bodyPr>
          <a:lstStyle/>
          <a:p>
            <a:pPr>
              <a:lnSpc>
                <a:spcPct val="90000"/>
              </a:lnSpc>
              <a:spcBef>
                <a:spcPct val="0"/>
              </a:spcBef>
            </a:pPr>
            <a:r>
              <a:rPr lang="en-US" b="1" u="sng" dirty="0"/>
              <a:t>Meta tag:</a:t>
            </a:r>
          </a:p>
          <a:p>
            <a:pPr algn="just"/>
            <a:endParaRPr lang="en-US" dirty="0">
              <a:solidFill>
                <a:srgbClr val="000000"/>
              </a:solidFill>
              <a:latin typeface="Arial" panose="020B0604020202020204" pitchFamily="34" charset="0"/>
            </a:endParaRPr>
          </a:p>
          <a:p>
            <a:pPr marL="342900" indent="-342900" algn="just">
              <a:buFont typeface="Arial" panose="020B0604020202020204" pitchFamily="34" charset="0"/>
              <a:buChar char="•"/>
            </a:pPr>
            <a:r>
              <a:rPr lang="en-US" sz="2000" dirty="0"/>
              <a:t>additional important information about a document in a variety of ways. The META elements can be used to include name/value pairs describing properties of the HTML document, such as author, expiry date, a list of keywords, document author etc</a:t>
            </a:r>
            <a:r>
              <a:rPr lang="en-US" sz="2000" dirty="0" smtClean="0"/>
              <a: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&lt;meta&gt; tag is used to provide such additional information. This tag is an empty element and so does not have a closing tag but it carries information within its attributes</a:t>
            </a:r>
            <a:r>
              <a:rPr lang="en-US" sz="2000" dirty="0" smtClean="0"/>
              <a: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You can include one or more meta tags in your document based on what information you want to keep in your document but in general, meta tags do not impact physical appearance of the document so from appearance point of view, it does not matter if you include them or not</a:t>
            </a:r>
            <a:r>
              <a:rPr lang="en-US" sz="2000" dirty="0" smtClean="0"/>
              <a:t>.</a:t>
            </a:r>
          </a:p>
          <a:p>
            <a:pPr marL="342900" indent="-342900" algn="just">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Adding Meta Tags to Your </a:t>
            </a:r>
            <a:r>
              <a:rPr lang="en-US" sz="2000" dirty="0" smtClean="0"/>
              <a:t>Documents</a:t>
            </a:r>
          </a:p>
          <a:p>
            <a:pPr marL="342900" indent="-342900">
              <a:buFont typeface="Arial" panose="020B0604020202020204" pitchFamily="34" charset="0"/>
              <a:buChar char="•"/>
            </a:pPr>
            <a:endParaRPr lang="en-US" sz="2000" dirty="0"/>
          </a:p>
          <a:p>
            <a:pPr algn="just"/>
            <a:r>
              <a:rPr lang="en-US" sz="2000" dirty="0" smtClean="0"/>
              <a:t>You </a:t>
            </a:r>
            <a:r>
              <a:rPr lang="en-US" sz="2000" dirty="0"/>
              <a:t>can add metadata to your web pages by placing &lt;meta&gt; tags inside the header of the document which is represented by &lt;head&gt; and &lt;/head&gt; tags. </a:t>
            </a:r>
          </a:p>
        </p:txBody>
      </p:sp>
    </p:spTree>
    <p:extLst>
      <p:ext uri="{BB962C8B-B14F-4D97-AF65-F5344CB8AC3E}">
        <p14:creationId xmlns:p14="http://schemas.microsoft.com/office/powerpoint/2010/main" val="2301757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651" y="324741"/>
            <a:ext cx="11109533" cy="3108543"/>
          </a:xfrm>
          <a:prstGeom prst="rect">
            <a:avLst/>
          </a:prstGeom>
        </p:spPr>
        <p:txBody>
          <a:bodyPr wrap="square">
            <a:spAutoFit/>
          </a:bodyPr>
          <a:lstStyle/>
          <a:p>
            <a:pPr>
              <a:lnSpc>
                <a:spcPct val="90000"/>
              </a:lnSpc>
              <a:spcBef>
                <a:spcPct val="0"/>
              </a:spcBef>
            </a:pPr>
            <a:r>
              <a:rPr lang="en-US" b="1" u="sng" dirty="0"/>
              <a:t>HTML LISTS</a:t>
            </a:r>
          </a:p>
          <a:p>
            <a:pPr algn="just"/>
            <a:endParaRPr lang="en-US" dirty="0">
              <a:solidFill>
                <a:srgbClr val="000000"/>
              </a:solidFill>
              <a:latin typeface="Arial" panose="020B0604020202020204" pitchFamily="34" charset="0"/>
            </a:endParaRPr>
          </a:p>
          <a:p>
            <a:pPr algn="just"/>
            <a:r>
              <a:rPr lang="en-US" sz="2000" dirty="0"/>
              <a:t>HTML offers web authors three ways for specifying lists of information. All lists must contain one or more list elements. Lists may contain −</a:t>
            </a:r>
          </a:p>
          <a:p>
            <a:pPr algn="just"/>
            <a:endParaRPr lang="en-US" sz="2000" dirty="0"/>
          </a:p>
          <a:p>
            <a:pPr algn="just">
              <a:buFont typeface="Arial" panose="020B0604020202020204" pitchFamily="34" charset="0"/>
              <a:buChar char="•"/>
            </a:pPr>
            <a:r>
              <a:rPr lang="en-US" sz="2000" b="1" dirty="0"/>
              <a:t>&lt;</a:t>
            </a:r>
            <a:r>
              <a:rPr lang="en-US" sz="2000" b="1" dirty="0" err="1"/>
              <a:t>ul</a:t>
            </a:r>
            <a:r>
              <a:rPr lang="en-US" sz="2000" b="1" dirty="0"/>
              <a:t>&gt;</a:t>
            </a:r>
            <a:r>
              <a:rPr lang="en-US" sz="2000" dirty="0"/>
              <a:t> − An unordered list. This will list items using plain bullets.</a:t>
            </a:r>
          </a:p>
          <a:p>
            <a:pPr algn="just">
              <a:buFont typeface="Arial" panose="020B0604020202020204" pitchFamily="34" charset="0"/>
              <a:buChar char="•"/>
            </a:pPr>
            <a:endParaRPr lang="en-US" sz="2000" dirty="0"/>
          </a:p>
          <a:p>
            <a:pPr algn="just">
              <a:buFont typeface="Arial" panose="020B0604020202020204" pitchFamily="34" charset="0"/>
              <a:buChar char="•"/>
            </a:pPr>
            <a:r>
              <a:rPr lang="en-US" sz="2000" b="1" dirty="0"/>
              <a:t>&lt;</a:t>
            </a:r>
            <a:r>
              <a:rPr lang="en-US" sz="2000" b="1" dirty="0" err="1"/>
              <a:t>ol</a:t>
            </a:r>
            <a:r>
              <a:rPr lang="en-US" sz="2000" b="1" dirty="0"/>
              <a:t>&gt;</a:t>
            </a:r>
            <a:r>
              <a:rPr lang="en-US" sz="2000" dirty="0"/>
              <a:t> − An ordered list. This will use different schemes of numbers to list your items.</a:t>
            </a:r>
          </a:p>
          <a:p>
            <a:pPr algn="just">
              <a:buFont typeface="Arial" panose="020B0604020202020204" pitchFamily="34" charset="0"/>
              <a:buChar char="•"/>
            </a:pPr>
            <a:endParaRPr lang="en-US" sz="2000" dirty="0"/>
          </a:p>
          <a:p>
            <a:pPr algn="just">
              <a:buFont typeface="Arial" panose="020B0604020202020204" pitchFamily="34" charset="0"/>
              <a:buChar char="•"/>
            </a:pPr>
            <a:r>
              <a:rPr lang="en-US" sz="2000" b="1" dirty="0" smtClean="0"/>
              <a:t>&lt;dl&gt;</a:t>
            </a:r>
            <a:r>
              <a:rPr lang="en-US" sz="2000" dirty="0" smtClean="0"/>
              <a:t> − A definition list. This arranges your items in the same way as they are arranged in a dictionary.</a:t>
            </a:r>
            <a:endParaRPr lang="en-US" sz="2000" dirty="0"/>
          </a:p>
        </p:txBody>
      </p:sp>
    </p:spTree>
    <p:extLst>
      <p:ext uri="{BB962C8B-B14F-4D97-AF65-F5344CB8AC3E}">
        <p14:creationId xmlns:p14="http://schemas.microsoft.com/office/powerpoint/2010/main" val="1994106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191" y="94004"/>
            <a:ext cx="11588097" cy="7048083"/>
          </a:xfrm>
          <a:prstGeom prst="rect">
            <a:avLst/>
          </a:prstGeom>
        </p:spPr>
        <p:txBody>
          <a:bodyPr wrap="square">
            <a:spAutoFit/>
          </a:bodyPr>
          <a:lstStyle/>
          <a:p>
            <a:r>
              <a:rPr lang="en-US" sz="2000" b="1" u="sng" dirty="0"/>
              <a:t>HTML</a:t>
            </a:r>
            <a:r>
              <a:rPr lang="en-US" sz="2000" b="1" dirty="0"/>
              <a:t> </a:t>
            </a:r>
            <a:r>
              <a:rPr lang="en-US" sz="2000" b="1" u="sng" dirty="0"/>
              <a:t>Unordered Lists</a:t>
            </a:r>
          </a:p>
          <a:p>
            <a:pPr algn="just"/>
            <a:r>
              <a:rPr lang="en-US" sz="2000" dirty="0"/>
              <a:t>An unordered list is a collection of related items that have no special order or sequence. This list is created by using HTML &lt;</a:t>
            </a:r>
            <a:r>
              <a:rPr lang="en-US" sz="2000" dirty="0" err="1"/>
              <a:t>ul</a:t>
            </a:r>
            <a:r>
              <a:rPr lang="en-US" sz="2000" dirty="0"/>
              <a:t>&gt; tag. Each item in the list is marked with a bullet.</a:t>
            </a:r>
          </a:p>
          <a:p>
            <a:endParaRPr lang="en-IN" dirty="0" smtClean="0"/>
          </a:p>
          <a:p>
            <a:r>
              <a:rPr lang="en-IN" dirty="0" smtClean="0"/>
              <a:t>&lt;</a:t>
            </a:r>
            <a:r>
              <a:rPr lang="en-IN" dirty="0"/>
              <a:t>html&gt;</a:t>
            </a:r>
          </a:p>
          <a:p>
            <a:r>
              <a:rPr lang="en-IN" dirty="0"/>
              <a:t>   &lt;head&gt;</a:t>
            </a:r>
          </a:p>
          <a:p>
            <a:r>
              <a:rPr lang="en-IN" dirty="0"/>
              <a:t>      &lt;title&gt;HTML Unordered List&lt;/title&gt;</a:t>
            </a:r>
          </a:p>
          <a:p>
            <a:r>
              <a:rPr lang="en-IN" dirty="0"/>
              <a:t>   &lt;/head&gt;</a:t>
            </a:r>
          </a:p>
          <a:p>
            <a:r>
              <a:rPr lang="en-IN" dirty="0"/>
              <a:t>   &lt;body&gt;</a:t>
            </a:r>
          </a:p>
          <a:p>
            <a:r>
              <a:rPr lang="en-IN" dirty="0"/>
              <a:t>      &lt;</a:t>
            </a:r>
            <a:r>
              <a:rPr lang="en-IN" dirty="0" err="1"/>
              <a:t>ul</a:t>
            </a:r>
            <a:r>
              <a:rPr lang="en-IN" dirty="0"/>
              <a:t>&gt;</a:t>
            </a:r>
          </a:p>
          <a:p>
            <a:r>
              <a:rPr lang="en-IN" dirty="0"/>
              <a:t>         &lt;li&gt;Beetroot&lt;/li&gt;</a:t>
            </a:r>
          </a:p>
          <a:p>
            <a:r>
              <a:rPr lang="en-IN" dirty="0"/>
              <a:t>         &lt;li&gt;Ginger&lt;/li&gt;</a:t>
            </a:r>
          </a:p>
          <a:p>
            <a:r>
              <a:rPr lang="en-IN" dirty="0"/>
              <a:t>         &lt;li&gt;Potato&lt;/li&gt;</a:t>
            </a:r>
          </a:p>
          <a:p>
            <a:r>
              <a:rPr lang="en-IN" dirty="0"/>
              <a:t>         &lt;li&gt;Radish&lt;/li&gt;</a:t>
            </a:r>
          </a:p>
          <a:p>
            <a:r>
              <a:rPr lang="en-IN" dirty="0"/>
              <a:t>      &lt;/</a:t>
            </a:r>
            <a:r>
              <a:rPr lang="en-IN" dirty="0" err="1"/>
              <a:t>ul</a:t>
            </a:r>
            <a:r>
              <a:rPr lang="en-IN" dirty="0"/>
              <a:t>&gt;</a:t>
            </a:r>
          </a:p>
          <a:p>
            <a:r>
              <a:rPr lang="en-IN" dirty="0"/>
              <a:t>   &lt;/body&gt; </a:t>
            </a:r>
          </a:p>
          <a:p>
            <a:r>
              <a:rPr lang="en-IN" dirty="0"/>
              <a:t>&lt;/html&gt;</a:t>
            </a:r>
          </a:p>
          <a:p>
            <a:endParaRPr lang="en-IN" sz="2000" dirty="0"/>
          </a:p>
          <a:p>
            <a:r>
              <a:rPr lang="en-IN" sz="2000" b="1" u="sng" dirty="0" smtClean="0"/>
              <a:t>Output:</a:t>
            </a:r>
            <a:endParaRPr lang="en-IN" sz="2000" b="1" u="sng" dirty="0"/>
          </a:p>
          <a:p>
            <a:pPr marL="285750" indent="-285750">
              <a:buFont typeface="Arial" panose="020B0604020202020204" pitchFamily="34" charset="0"/>
              <a:buChar char="•"/>
            </a:pPr>
            <a:r>
              <a:rPr lang="en-IN" sz="2000" dirty="0"/>
              <a:t>Beetroot</a:t>
            </a:r>
          </a:p>
          <a:p>
            <a:pPr marL="285750" indent="-285750">
              <a:buFont typeface="Arial" panose="020B0604020202020204" pitchFamily="34" charset="0"/>
              <a:buChar char="•"/>
            </a:pPr>
            <a:r>
              <a:rPr lang="en-IN" sz="2000" dirty="0"/>
              <a:t>Ginger</a:t>
            </a:r>
          </a:p>
          <a:p>
            <a:pPr marL="285750" indent="-285750">
              <a:buFont typeface="Arial" panose="020B0604020202020204" pitchFamily="34" charset="0"/>
              <a:buChar char="•"/>
            </a:pPr>
            <a:r>
              <a:rPr lang="en-IN" sz="2000" dirty="0"/>
              <a:t>Potato</a:t>
            </a:r>
          </a:p>
          <a:p>
            <a:pPr marL="285750" indent="-285750">
              <a:buFont typeface="Arial" panose="020B0604020202020204" pitchFamily="34" charset="0"/>
              <a:buChar char="•"/>
            </a:pPr>
            <a:r>
              <a:rPr lang="en-IN" sz="2000" dirty="0"/>
              <a:t>Radish</a:t>
            </a:r>
          </a:p>
          <a:p>
            <a:pPr algn="just"/>
            <a:endParaRPr lang="en-US" sz="2000" dirty="0"/>
          </a:p>
        </p:txBody>
      </p:sp>
    </p:spTree>
    <p:extLst>
      <p:ext uri="{BB962C8B-B14F-4D97-AF65-F5344CB8AC3E}">
        <p14:creationId xmlns:p14="http://schemas.microsoft.com/office/powerpoint/2010/main" val="1938213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285" y="196554"/>
            <a:ext cx="11502639" cy="3447098"/>
          </a:xfrm>
          <a:prstGeom prst="rect">
            <a:avLst/>
          </a:prstGeom>
        </p:spPr>
        <p:txBody>
          <a:bodyPr wrap="square">
            <a:spAutoFit/>
          </a:bodyPr>
          <a:lstStyle/>
          <a:p>
            <a:r>
              <a:rPr lang="en-US" sz="2000" b="1" u="sng" dirty="0"/>
              <a:t>The type Attribute:</a:t>
            </a:r>
          </a:p>
          <a:p>
            <a:endParaRPr lang="en-US" sz="2000" b="1" u="sng" dirty="0"/>
          </a:p>
          <a:p>
            <a:pPr marL="342900" indent="-342900" algn="just">
              <a:buFont typeface="Arial" panose="020B0604020202020204" pitchFamily="34" charset="0"/>
              <a:buChar char="•"/>
            </a:pPr>
            <a:r>
              <a:rPr lang="en-US" sz="2000" dirty="0"/>
              <a:t>You can use </a:t>
            </a:r>
            <a:r>
              <a:rPr lang="en-US" sz="2000" b="1" dirty="0">
                <a:solidFill>
                  <a:srgbClr val="FF0000"/>
                </a:solidFill>
              </a:rPr>
              <a:t>type</a:t>
            </a:r>
            <a:r>
              <a:rPr lang="en-US" sz="2000" dirty="0"/>
              <a:t> attribute for &lt;</a:t>
            </a:r>
            <a:r>
              <a:rPr lang="en-US" sz="2000" dirty="0" err="1"/>
              <a:t>ul</a:t>
            </a:r>
            <a:r>
              <a:rPr lang="en-US" sz="2000" dirty="0"/>
              <a:t>&gt; tag to specify the type of bullet you like. By default, it is a disc. Following are the possible options −</a:t>
            </a:r>
          </a:p>
          <a:p>
            <a:pPr algn="just"/>
            <a:endParaRPr lang="en-US" sz="2000" dirty="0"/>
          </a:p>
          <a:p>
            <a:r>
              <a:rPr lang="en-IN" sz="2000" dirty="0"/>
              <a:t>&lt;</a:t>
            </a:r>
            <a:r>
              <a:rPr lang="en-IN" sz="2000" dirty="0" err="1"/>
              <a:t>ul</a:t>
            </a:r>
            <a:r>
              <a:rPr lang="en-IN" sz="2000" dirty="0"/>
              <a:t> type = "</a:t>
            </a:r>
            <a:r>
              <a:rPr lang="en-IN" sz="2000" b="1" dirty="0">
                <a:solidFill>
                  <a:srgbClr val="FF0000"/>
                </a:solidFill>
              </a:rPr>
              <a:t>square</a:t>
            </a:r>
            <a:r>
              <a:rPr lang="en-IN" sz="2000" dirty="0"/>
              <a:t>"&gt;</a:t>
            </a:r>
          </a:p>
          <a:p>
            <a:endParaRPr lang="en-IN" sz="2000" dirty="0"/>
          </a:p>
          <a:p>
            <a:r>
              <a:rPr lang="en-IN" sz="2000" dirty="0"/>
              <a:t>&lt;</a:t>
            </a:r>
            <a:r>
              <a:rPr lang="en-IN" sz="2000" dirty="0" err="1"/>
              <a:t>ul</a:t>
            </a:r>
            <a:r>
              <a:rPr lang="en-IN" sz="2000" dirty="0"/>
              <a:t> type = "</a:t>
            </a:r>
            <a:r>
              <a:rPr lang="en-IN" sz="2000" b="1" dirty="0">
                <a:solidFill>
                  <a:srgbClr val="FF0000"/>
                </a:solidFill>
              </a:rPr>
              <a:t>disc</a:t>
            </a:r>
            <a:r>
              <a:rPr lang="en-IN" sz="2000" dirty="0"/>
              <a:t>"&gt;</a:t>
            </a:r>
          </a:p>
          <a:p>
            <a:endParaRPr lang="en-IN" sz="2000" dirty="0"/>
          </a:p>
          <a:p>
            <a:r>
              <a:rPr lang="en-IN" sz="2000" dirty="0"/>
              <a:t>&lt;</a:t>
            </a:r>
            <a:r>
              <a:rPr lang="en-IN" sz="2000" dirty="0" err="1"/>
              <a:t>ul</a:t>
            </a:r>
            <a:r>
              <a:rPr lang="en-IN" sz="2000" dirty="0"/>
              <a:t> type = "</a:t>
            </a:r>
            <a:r>
              <a:rPr lang="en-IN" sz="2000" b="1" dirty="0">
                <a:solidFill>
                  <a:srgbClr val="FF0000"/>
                </a:solidFill>
              </a:rPr>
              <a:t>circle</a:t>
            </a:r>
            <a:r>
              <a:rPr lang="en-IN" sz="2000" dirty="0"/>
              <a:t>"&gt;</a:t>
            </a:r>
          </a:p>
          <a:p>
            <a:pPr algn="just"/>
            <a:endParaRPr lang="en-US" b="0" i="0" dirty="0">
              <a:solidFill>
                <a:srgbClr val="000000"/>
              </a:solidFill>
              <a:effectLst/>
              <a:latin typeface="Arial" panose="020B0604020202020204" pitchFamily="34" charset="0"/>
            </a:endParaRPr>
          </a:p>
        </p:txBody>
      </p:sp>
      <p:sp>
        <p:nvSpPr>
          <p:cNvPr id="5" name="TextBox 4"/>
          <p:cNvSpPr txBox="1"/>
          <p:nvPr/>
        </p:nvSpPr>
        <p:spPr>
          <a:xfrm>
            <a:off x="2469735" y="1794617"/>
            <a:ext cx="184731" cy="646331"/>
          </a:xfrm>
          <a:prstGeom prst="rect">
            <a:avLst/>
          </a:prstGeom>
          <a:noFill/>
        </p:spPr>
        <p:txBody>
          <a:bodyPr wrap="none" rtlCol="0">
            <a:spAutoFit/>
          </a:bodyPr>
          <a:lstStyle/>
          <a:p>
            <a:endParaRPr lang="en-IN" dirty="0" smtClean="0"/>
          </a:p>
          <a:p>
            <a:endParaRPr lang="en-IN" dirty="0"/>
          </a:p>
        </p:txBody>
      </p:sp>
    </p:spTree>
    <p:extLst>
      <p:ext uri="{BB962C8B-B14F-4D97-AF65-F5344CB8AC3E}">
        <p14:creationId xmlns:p14="http://schemas.microsoft.com/office/powerpoint/2010/main" val="3119010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107" y="264920"/>
            <a:ext cx="4572000" cy="5940088"/>
          </a:xfrm>
          <a:prstGeom prst="rect">
            <a:avLst/>
          </a:prstGeom>
          <a:noFill/>
        </p:spPr>
        <p:txBody>
          <a:bodyPr wrap="square" rtlCol="0">
            <a:spAutoFit/>
          </a:bodyPr>
          <a:lstStyle/>
          <a:p>
            <a:r>
              <a:rPr lang="en-US" b="1" u="sng" dirty="0" smtClean="0"/>
              <a:t>The type Attribute:</a:t>
            </a:r>
          </a:p>
          <a:p>
            <a:r>
              <a:rPr lang="en-IN" dirty="0"/>
              <a:t> </a:t>
            </a:r>
          </a:p>
          <a:p>
            <a:pPr marL="285750" indent="-285750">
              <a:buFont typeface="Arial" panose="020B0604020202020204" pitchFamily="34" charset="0"/>
              <a:buChar char="•"/>
            </a:pPr>
            <a:r>
              <a:rPr lang="en-IN" dirty="0"/>
              <a:t> </a:t>
            </a:r>
            <a:r>
              <a:rPr lang="en-IN" dirty="0" smtClean="0"/>
              <a:t>&lt;</a:t>
            </a:r>
            <a:r>
              <a:rPr lang="en-IN" dirty="0" err="1" smtClean="0"/>
              <a:t>ul</a:t>
            </a:r>
            <a:r>
              <a:rPr lang="en-IN" dirty="0" smtClean="0"/>
              <a:t> type = "</a:t>
            </a:r>
            <a:r>
              <a:rPr lang="en-IN" b="1" dirty="0" smtClean="0">
                <a:solidFill>
                  <a:srgbClr val="FF0000"/>
                </a:solidFill>
              </a:rPr>
              <a:t>square</a:t>
            </a:r>
            <a:r>
              <a:rPr lang="en-IN" dirty="0" smtClean="0"/>
              <a:t>"&gt;</a:t>
            </a:r>
          </a:p>
          <a:p>
            <a:endParaRPr lang="en-IN" dirty="0"/>
          </a:p>
          <a:p>
            <a:r>
              <a:rPr lang="en-IN" dirty="0"/>
              <a:t>html&gt;</a:t>
            </a:r>
          </a:p>
          <a:p>
            <a:r>
              <a:rPr lang="en-IN" dirty="0"/>
              <a:t> </a:t>
            </a:r>
          </a:p>
          <a:p>
            <a:r>
              <a:rPr lang="en-IN" dirty="0"/>
              <a:t>   &lt;head&gt;</a:t>
            </a:r>
          </a:p>
          <a:p>
            <a:r>
              <a:rPr lang="en-IN" dirty="0"/>
              <a:t>      &lt;title&gt;HTML Unordered List&lt;/title&gt;</a:t>
            </a:r>
          </a:p>
          <a:p>
            <a:r>
              <a:rPr lang="en-IN" dirty="0"/>
              <a:t>   &lt;/head&gt;</a:t>
            </a:r>
          </a:p>
          <a:p>
            <a:r>
              <a:rPr lang="en-IN" dirty="0"/>
              <a:t> </a:t>
            </a:r>
          </a:p>
          <a:p>
            <a:r>
              <a:rPr lang="en-IN" dirty="0"/>
              <a:t>   &lt;body&gt;</a:t>
            </a:r>
          </a:p>
          <a:p>
            <a:r>
              <a:rPr lang="en-IN" dirty="0"/>
              <a:t>      &lt;</a:t>
            </a:r>
            <a:r>
              <a:rPr lang="en-IN" dirty="0" err="1"/>
              <a:t>ul</a:t>
            </a:r>
            <a:r>
              <a:rPr lang="en-IN" dirty="0"/>
              <a:t> type = "square"&gt;</a:t>
            </a:r>
          </a:p>
          <a:p>
            <a:r>
              <a:rPr lang="en-IN" dirty="0"/>
              <a:t>         &lt;li&gt;Beetroot&lt;/li&gt;</a:t>
            </a:r>
          </a:p>
          <a:p>
            <a:r>
              <a:rPr lang="en-IN" dirty="0"/>
              <a:t>         &lt;li&gt;Ginger&lt;/li&gt;</a:t>
            </a:r>
          </a:p>
          <a:p>
            <a:r>
              <a:rPr lang="en-IN" dirty="0"/>
              <a:t>         &lt;li&gt;Potato&lt;/li&gt;</a:t>
            </a:r>
          </a:p>
          <a:p>
            <a:r>
              <a:rPr lang="en-IN" dirty="0"/>
              <a:t>         &lt;li&gt;Radish&lt;/li&gt;</a:t>
            </a:r>
          </a:p>
          <a:p>
            <a:r>
              <a:rPr lang="en-IN" dirty="0"/>
              <a:t>      &lt;/</a:t>
            </a:r>
            <a:r>
              <a:rPr lang="en-IN" dirty="0" err="1"/>
              <a:t>ul</a:t>
            </a:r>
            <a:r>
              <a:rPr lang="en-IN" dirty="0"/>
              <a:t>&gt;</a:t>
            </a:r>
          </a:p>
          <a:p>
            <a:r>
              <a:rPr lang="en-IN" dirty="0"/>
              <a:t>   &lt;/body&gt;</a:t>
            </a:r>
          </a:p>
          <a:p>
            <a:r>
              <a:rPr lang="en-IN" dirty="0"/>
              <a:t> </a:t>
            </a:r>
          </a:p>
          <a:p>
            <a:r>
              <a:rPr lang="en-IN" dirty="0"/>
              <a:t>&lt;/html&gt;</a:t>
            </a:r>
          </a:p>
          <a:p>
            <a:r>
              <a:rPr lang="en-IN" dirty="0" smtClean="0"/>
              <a:t>		</a:t>
            </a:r>
            <a:endParaRPr lang="en-IN" dirty="0"/>
          </a:p>
        </p:txBody>
      </p:sp>
      <p:sp>
        <p:nvSpPr>
          <p:cNvPr id="6" name="TextBox 5"/>
          <p:cNvSpPr txBox="1"/>
          <p:nvPr/>
        </p:nvSpPr>
        <p:spPr>
          <a:xfrm>
            <a:off x="5691499" y="2119356"/>
            <a:ext cx="4230169" cy="1754326"/>
          </a:xfrm>
          <a:prstGeom prst="rect">
            <a:avLst/>
          </a:prstGeom>
          <a:noFill/>
        </p:spPr>
        <p:txBody>
          <a:bodyPr wrap="square" rtlCol="0">
            <a:spAutoFit/>
          </a:bodyPr>
          <a:lstStyle/>
          <a:p>
            <a:r>
              <a:rPr lang="en-IN" b="1" dirty="0" smtClean="0"/>
              <a:t>OUTPUT:</a:t>
            </a:r>
          </a:p>
          <a:p>
            <a:endParaRPr lang="en-IN" b="1" dirty="0" smtClean="0"/>
          </a:p>
          <a:p>
            <a:pPr marL="285750" indent="-285750">
              <a:buFont typeface="Wingdings" panose="05000000000000000000" pitchFamily="2" charset="2"/>
              <a:buChar char="§"/>
            </a:pPr>
            <a:r>
              <a:rPr lang="en-IN" dirty="0" smtClean="0"/>
              <a:t>Beetroot</a:t>
            </a:r>
            <a:endParaRPr lang="en-IN" dirty="0"/>
          </a:p>
          <a:p>
            <a:pPr marL="285750" indent="-285750">
              <a:buFont typeface="Wingdings" panose="05000000000000000000" pitchFamily="2" charset="2"/>
              <a:buChar char="§"/>
            </a:pPr>
            <a:r>
              <a:rPr lang="en-IN" dirty="0"/>
              <a:t>Ginger</a:t>
            </a:r>
          </a:p>
          <a:p>
            <a:pPr marL="285750" indent="-285750">
              <a:buFont typeface="Wingdings" panose="05000000000000000000" pitchFamily="2" charset="2"/>
              <a:buChar char="§"/>
            </a:pPr>
            <a:r>
              <a:rPr lang="en-IN" dirty="0"/>
              <a:t>Potato</a:t>
            </a:r>
          </a:p>
          <a:p>
            <a:pPr marL="285750" indent="-285750">
              <a:buFont typeface="Wingdings" panose="05000000000000000000" pitchFamily="2" charset="2"/>
              <a:buChar char="§"/>
            </a:pPr>
            <a:r>
              <a:rPr lang="en-IN" dirty="0"/>
              <a:t>Radish</a:t>
            </a:r>
          </a:p>
        </p:txBody>
      </p:sp>
    </p:spTree>
    <p:extLst>
      <p:ext uri="{BB962C8B-B14F-4D97-AF65-F5344CB8AC3E}">
        <p14:creationId xmlns:p14="http://schemas.microsoft.com/office/powerpoint/2010/main" val="193210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998" y="435437"/>
            <a:ext cx="3993735" cy="5109091"/>
          </a:xfrm>
          <a:prstGeom prst="rect">
            <a:avLst/>
          </a:prstGeom>
        </p:spPr>
        <p:txBody>
          <a:bodyPr wrap="square">
            <a:spAutoFit/>
          </a:bodyPr>
          <a:lstStyle/>
          <a:p>
            <a:r>
              <a:rPr lang="en-US" b="1" u="sng" dirty="0" smtClean="0"/>
              <a:t>The type Attribute:</a:t>
            </a:r>
          </a:p>
          <a:p>
            <a:r>
              <a:rPr lang="en-IN" dirty="0" smtClean="0"/>
              <a:t>&lt;</a:t>
            </a:r>
            <a:r>
              <a:rPr lang="en-IN" dirty="0" err="1" smtClean="0"/>
              <a:t>ul</a:t>
            </a:r>
            <a:r>
              <a:rPr lang="en-IN" dirty="0" smtClean="0"/>
              <a:t> type = "</a:t>
            </a:r>
            <a:r>
              <a:rPr lang="en-IN" b="1" dirty="0" smtClean="0">
                <a:solidFill>
                  <a:srgbClr val="FF0000"/>
                </a:solidFill>
              </a:rPr>
              <a:t>disc</a:t>
            </a:r>
            <a:r>
              <a:rPr lang="en-IN" dirty="0" smtClean="0"/>
              <a:t>"&gt;</a:t>
            </a:r>
          </a:p>
          <a:p>
            <a:endParaRPr lang="en-IN" dirty="0" smtClean="0"/>
          </a:p>
          <a:p>
            <a:endParaRPr lang="en-IN" dirty="0"/>
          </a:p>
          <a:p>
            <a:r>
              <a:rPr lang="en-IN" dirty="0" smtClean="0"/>
              <a:t>&lt;html&gt;</a:t>
            </a:r>
          </a:p>
          <a:p>
            <a:endParaRPr lang="en-IN" dirty="0" smtClean="0"/>
          </a:p>
          <a:p>
            <a:r>
              <a:rPr lang="en-IN" dirty="0" smtClean="0"/>
              <a:t>   &lt;head&gt;</a:t>
            </a:r>
          </a:p>
          <a:p>
            <a:r>
              <a:rPr lang="en-IN" dirty="0" smtClean="0"/>
              <a:t>      &lt;title&gt;HTML Unordered List&lt;/title&gt;</a:t>
            </a:r>
          </a:p>
          <a:p>
            <a:r>
              <a:rPr lang="en-IN" dirty="0" smtClean="0"/>
              <a:t>   &lt;/head&gt;</a:t>
            </a:r>
          </a:p>
          <a:p>
            <a:r>
              <a:rPr lang="en-IN" dirty="0" smtClean="0"/>
              <a:t>	</a:t>
            </a:r>
          </a:p>
          <a:p>
            <a:r>
              <a:rPr lang="en-IN" dirty="0" smtClean="0"/>
              <a:t>   &lt;body&gt;</a:t>
            </a:r>
          </a:p>
          <a:p>
            <a:r>
              <a:rPr lang="en-IN" dirty="0" smtClean="0"/>
              <a:t>      &lt;</a:t>
            </a:r>
            <a:r>
              <a:rPr lang="en-IN" dirty="0" err="1" smtClean="0"/>
              <a:t>ul</a:t>
            </a:r>
            <a:r>
              <a:rPr lang="en-IN" dirty="0" smtClean="0"/>
              <a:t> type = "disc"&gt;</a:t>
            </a:r>
          </a:p>
          <a:p>
            <a:r>
              <a:rPr lang="en-IN" dirty="0" smtClean="0"/>
              <a:t>         &lt;li&gt;Beetroot&lt;/li&gt;</a:t>
            </a:r>
          </a:p>
          <a:p>
            <a:r>
              <a:rPr lang="en-IN" dirty="0" smtClean="0"/>
              <a:t>         &lt;li&gt;Ginger&lt;/li&gt;</a:t>
            </a:r>
          </a:p>
          <a:p>
            <a:r>
              <a:rPr lang="en-IN" dirty="0" smtClean="0"/>
              <a:t>         &lt;li&gt;Potato&lt;/li&gt;</a:t>
            </a:r>
          </a:p>
          <a:p>
            <a:r>
              <a:rPr lang="en-IN" dirty="0" smtClean="0"/>
              <a:t>         &lt;li&gt;Radish&lt;/li&gt;</a:t>
            </a:r>
          </a:p>
          <a:p>
            <a:r>
              <a:rPr lang="en-IN" dirty="0" smtClean="0"/>
              <a:t>      &lt;/</a:t>
            </a:r>
            <a:r>
              <a:rPr lang="en-IN" dirty="0" err="1" smtClean="0"/>
              <a:t>ul</a:t>
            </a:r>
            <a:r>
              <a:rPr lang="en-IN" dirty="0" smtClean="0"/>
              <a:t>&gt;</a:t>
            </a:r>
          </a:p>
          <a:p>
            <a:r>
              <a:rPr lang="en-IN" dirty="0" smtClean="0"/>
              <a:t>   &lt;/body&gt;</a:t>
            </a:r>
            <a:endParaRPr lang="en-IN" dirty="0"/>
          </a:p>
        </p:txBody>
      </p:sp>
      <p:sp>
        <p:nvSpPr>
          <p:cNvPr id="3" name="TextBox 2"/>
          <p:cNvSpPr txBox="1"/>
          <p:nvPr/>
        </p:nvSpPr>
        <p:spPr>
          <a:xfrm>
            <a:off x="5588950" y="538385"/>
            <a:ext cx="3948157" cy="2031325"/>
          </a:xfrm>
          <a:prstGeom prst="rect">
            <a:avLst/>
          </a:prstGeom>
          <a:noFill/>
        </p:spPr>
        <p:txBody>
          <a:bodyPr wrap="square" rtlCol="0">
            <a:spAutoFit/>
          </a:bodyPr>
          <a:lstStyle/>
          <a:p>
            <a:r>
              <a:rPr lang="en-IN" b="1" dirty="0" smtClean="0"/>
              <a:t>OUTPUT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Beetroot</a:t>
            </a:r>
            <a:endParaRPr lang="en-IN" dirty="0"/>
          </a:p>
          <a:p>
            <a:pPr marL="285750" indent="-285750">
              <a:buFont typeface="Arial" panose="020B0604020202020204" pitchFamily="34" charset="0"/>
              <a:buChar char="•"/>
            </a:pPr>
            <a:r>
              <a:rPr lang="en-IN" dirty="0"/>
              <a:t>Ginger</a:t>
            </a:r>
          </a:p>
          <a:p>
            <a:pPr marL="285750" indent="-285750">
              <a:buFont typeface="Arial" panose="020B0604020202020204" pitchFamily="34" charset="0"/>
              <a:buChar char="•"/>
            </a:pPr>
            <a:r>
              <a:rPr lang="en-IN" dirty="0"/>
              <a:t>Potato</a:t>
            </a:r>
          </a:p>
          <a:p>
            <a:pPr marL="285750" indent="-285750">
              <a:buFont typeface="Arial" panose="020B0604020202020204" pitchFamily="34" charset="0"/>
              <a:buChar char="•"/>
            </a:pPr>
            <a:r>
              <a:rPr lang="en-IN" dirty="0"/>
              <a:t>Radish</a:t>
            </a:r>
          </a:p>
          <a:p>
            <a:endParaRPr lang="en-IN" dirty="0"/>
          </a:p>
        </p:txBody>
      </p:sp>
    </p:spTree>
    <p:extLst>
      <p:ext uri="{BB962C8B-B14F-4D97-AF65-F5344CB8AC3E}">
        <p14:creationId xmlns:p14="http://schemas.microsoft.com/office/powerpoint/2010/main" val="1210327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353" y="235351"/>
            <a:ext cx="3771544" cy="5909310"/>
          </a:xfrm>
          <a:prstGeom prst="rect">
            <a:avLst/>
          </a:prstGeom>
        </p:spPr>
        <p:txBody>
          <a:bodyPr wrap="square">
            <a:spAutoFit/>
          </a:bodyPr>
          <a:lstStyle/>
          <a:p>
            <a:r>
              <a:rPr lang="en-US" b="1" u="sng" dirty="0" smtClean="0"/>
              <a:t>The type Attribute:</a:t>
            </a:r>
          </a:p>
          <a:p>
            <a:endParaRPr lang="en-IN" dirty="0" smtClean="0"/>
          </a:p>
          <a:p>
            <a:r>
              <a:rPr lang="en-IN" dirty="0" smtClean="0"/>
              <a:t>&lt;</a:t>
            </a:r>
            <a:r>
              <a:rPr lang="en-IN" dirty="0" err="1" smtClean="0"/>
              <a:t>ul</a:t>
            </a:r>
            <a:r>
              <a:rPr lang="en-IN" dirty="0" smtClean="0"/>
              <a:t> type = "</a:t>
            </a:r>
            <a:r>
              <a:rPr lang="en-IN" b="1" dirty="0" smtClean="0">
                <a:solidFill>
                  <a:srgbClr val="FF0000"/>
                </a:solidFill>
              </a:rPr>
              <a:t>circle</a:t>
            </a:r>
            <a:r>
              <a:rPr lang="en-IN" dirty="0" smtClean="0"/>
              <a:t>"&gt;</a:t>
            </a:r>
          </a:p>
          <a:p>
            <a:endParaRPr lang="en-IN" dirty="0" smtClean="0"/>
          </a:p>
          <a:p>
            <a:endParaRPr lang="en-IN" dirty="0"/>
          </a:p>
          <a:p>
            <a:r>
              <a:rPr lang="en-IN" dirty="0" smtClean="0"/>
              <a:t>&lt;html&gt;</a:t>
            </a:r>
          </a:p>
          <a:p>
            <a:endParaRPr lang="en-IN" dirty="0" smtClean="0"/>
          </a:p>
          <a:p>
            <a:r>
              <a:rPr lang="en-IN" dirty="0" smtClean="0"/>
              <a:t>   &lt;head&gt;</a:t>
            </a:r>
          </a:p>
          <a:p>
            <a:r>
              <a:rPr lang="en-IN" dirty="0" smtClean="0"/>
              <a:t>      &lt;title&gt;HTML Unordered List&lt;/title&gt;</a:t>
            </a:r>
          </a:p>
          <a:p>
            <a:r>
              <a:rPr lang="en-IN" dirty="0" smtClean="0"/>
              <a:t>   &lt;/head&gt;</a:t>
            </a:r>
          </a:p>
          <a:p>
            <a:endParaRPr lang="en-IN" dirty="0" smtClean="0"/>
          </a:p>
          <a:p>
            <a:r>
              <a:rPr lang="en-IN" dirty="0" smtClean="0"/>
              <a:t>   &lt;body&gt;</a:t>
            </a:r>
          </a:p>
          <a:p>
            <a:r>
              <a:rPr lang="en-IN" dirty="0" smtClean="0"/>
              <a:t>      &lt;</a:t>
            </a:r>
            <a:r>
              <a:rPr lang="en-IN" dirty="0" err="1" smtClean="0"/>
              <a:t>ul</a:t>
            </a:r>
            <a:r>
              <a:rPr lang="en-IN" dirty="0" smtClean="0"/>
              <a:t> type = "circle"&gt;</a:t>
            </a:r>
          </a:p>
          <a:p>
            <a:r>
              <a:rPr lang="en-IN" dirty="0" smtClean="0"/>
              <a:t>         &lt;li&gt;Beetroot&lt;/li&gt;</a:t>
            </a:r>
          </a:p>
          <a:p>
            <a:r>
              <a:rPr lang="en-IN" dirty="0" smtClean="0"/>
              <a:t>         &lt;li&gt;Ginger&lt;/li&gt;</a:t>
            </a:r>
          </a:p>
          <a:p>
            <a:r>
              <a:rPr lang="en-IN" dirty="0" smtClean="0"/>
              <a:t>         &lt;li&gt;Potato&lt;/li&gt;</a:t>
            </a:r>
          </a:p>
          <a:p>
            <a:r>
              <a:rPr lang="en-IN" dirty="0" smtClean="0"/>
              <a:t>         &lt;li&gt;Radish&lt;/li&gt;</a:t>
            </a:r>
          </a:p>
          <a:p>
            <a:r>
              <a:rPr lang="en-IN" dirty="0" smtClean="0"/>
              <a:t>      &lt;/</a:t>
            </a:r>
            <a:r>
              <a:rPr lang="en-IN" dirty="0" err="1" smtClean="0"/>
              <a:t>ul</a:t>
            </a:r>
            <a:r>
              <a:rPr lang="en-IN" dirty="0" smtClean="0"/>
              <a:t>&gt;</a:t>
            </a:r>
          </a:p>
          <a:p>
            <a:r>
              <a:rPr lang="en-IN" dirty="0" smtClean="0"/>
              <a:t>   &lt;/body&gt;</a:t>
            </a:r>
          </a:p>
          <a:p>
            <a:r>
              <a:rPr lang="en-IN" dirty="0" smtClean="0"/>
              <a:t>	</a:t>
            </a:r>
          </a:p>
          <a:p>
            <a:r>
              <a:rPr lang="en-IN" dirty="0" smtClean="0"/>
              <a:t>&lt;/html&gt;</a:t>
            </a:r>
            <a:endParaRPr lang="en-IN" dirty="0"/>
          </a:p>
        </p:txBody>
      </p:sp>
      <p:sp>
        <p:nvSpPr>
          <p:cNvPr id="5" name="TextBox 4"/>
          <p:cNvSpPr txBox="1"/>
          <p:nvPr/>
        </p:nvSpPr>
        <p:spPr>
          <a:xfrm>
            <a:off x="5477853" y="683664"/>
            <a:ext cx="3495230" cy="2031325"/>
          </a:xfrm>
          <a:prstGeom prst="rect">
            <a:avLst/>
          </a:prstGeom>
          <a:noFill/>
        </p:spPr>
        <p:txBody>
          <a:bodyPr wrap="square" rtlCol="0">
            <a:spAutoFit/>
          </a:bodyPr>
          <a:lstStyle/>
          <a:p>
            <a:r>
              <a:rPr lang="en-IN" b="1" dirty="0" smtClean="0"/>
              <a:t>OUTPUT</a:t>
            </a:r>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r>
              <a:rPr lang="en-IN" dirty="0" smtClean="0"/>
              <a:t>Beetroot</a:t>
            </a:r>
            <a:endParaRPr lang="en-IN" dirty="0"/>
          </a:p>
          <a:p>
            <a:pPr marL="285750" indent="-285750">
              <a:buFont typeface="Courier New" panose="02070309020205020404" pitchFamily="49" charset="0"/>
              <a:buChar char="o"/>
            </a:pPr>
            <a:r>
              <a:rPr lang="en-IN" dirty="0"/>
              <a:t>Ginger</a:t>
            </a:r>
          </a:p>
          <a:p>
            <a:pPr marL="285750" indent="-285750">
              <a:buFont typeface="Courier New" panose="02070309020205020404" pitchFamily="49" charset="0"/>
              <a:buChar char="o"/>
            </a:pPr>
            <a:r>
              <a:rPr lang="en-IN" dirty="0"/>
              <a:t>Potato</a:t>
            </a:r>
          </a:p>
          <a:p>
            <a:pPr marL="285750" indent="-285750">
              <a:buFont typeface="Courier New" panose="02070309020205020404" pitchFamily="49" charset="0"/>
              <a:buChar char="o"/>
            </a:pPr>
            <a:r>
              <a:rPr lang="en-IN" dirty="0"/>
              <a:t>Radish</a:t>
            </a:r>
          </a:p>
          <a:p>
            <a:endParaRPr lang="en-IN" dirty="0"/>
          </a:p>
        </p:txBody>
      </p:sp>
    </p:spTree>
    <p:extLst>
      <p:ext uri="{BB962C8B-B14F-4D97-AF65-F5344CB8AC3E}">
        <p14:creationId xmlns:p14="http://schemas.microsoft.com/office/powerpoint/2010/main" val="302661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473" y="230736"/>
            <a:ext cx="8682527" cy="954107"/>
          </a:xfrm>
          <a:prstGeom prst="rect">
            <a:avLst/>
          </a:prstGeom>
        </p:spPr>
        <p:txBody>
          <a:bodyPr wrap="square">
            <a:spAutoFit/>
          </a:bodyPr>
          <a:lstStyle/>
          <a:p>
            <a:r>
              <a:rPr lang="en-IN" sz="2000" b="1" u="sng" dirty="0"/>
              <a:t>HTML Ordered Lists</a:t>
            </a:r>
          </a:p>
          <a:p>
            <a:r>
              <a:rPr lang="en-IN" dirty="0" smtClean="0"/>
              <a:t/>
            </a:r>
            <a:br>
              <a:rPr lang="en-IN" dirty="0" smtClean="0"/>
            </a:br>
            <a:endParaRPr lang="en-IN" dirty="0"/>
          </a:p>
        </p:txBody>
      </p:sp>
      <p:sp>
        <p:nvSpPr>
          <p:cNvPr id="3" name="Rectangle 2"/>
          <p:cNvSpPr/>
          <p:nvPr/>
        </p:nvSpPr>
        <p:spPr>
          <a:xfrm>
            <a:off x="885914" y="970289"/>
            <a:ext cx="3233159" cy="4801314"/>
          </a:xfrm>
          <a:prstGeom prst="rect">
            <a:avLst/>
          </a:prstGeom>
        </p:spPr>
        <p:txBody>
          <a:bodyPr wrap="square">
            <a:spAutoFit/>
          </a:bodyPr>
          <a:lstStyle/>
          <a:p>
            <a:r>
              <a:rPr lang="en-IN" dirty="0" smtClean="0"/>
              <a:t>&lt;html&gt;</a:t>
            </a:r>
          </a:p>
          <a:p>
            <a:endParaRPr lang="en-IN" dirty="0" smtClean="0"/>
          </a:p>
          <a:p>
            <a:r>
              <a:rPr lang="en-IN" dirty="0" smtClean="0"/>
              <a:t>   &lt;head&gt;</a:t>
            </a:r>
          </a:p>
          <a:p>
            <a:r>
              <a:rPr lang="en-IN" dirty="0" smtClean="0"/>
              <a:t>      &lt;title&gt;HTML Ordered List&lt;/title&gt;</a:t>
            </a:r>
          </a:p>
          <a:p>
            <a:r>
              <a:rPr lang="en-IN" dirty="0" smtClean="0"/>
              <a:t>   &lt;/head&gt;</a:t>
            </a:r>
          </a:p>
          <a:p>
            <a:endParaRPr lang="en-IN" dirty="0" smtClean="0"/>
          </a:p>
          <a:p>
            <a:r>
              <a:rPr lang="en-IN" dirty="0" smtClean="0"/>
              <a:t>   &lt;body&gt;</a:t>
            </a:r>
          </a:p>
          <a:p>
            <a:r>
              <a:rPr lang="en-IN" dirty="0" smtClean="0"/>
              <a:t>      &lt;</a:t>
            </a:r>
            <a:r>
              <a:rPr lang="en-IN" dirty="0" err="1" smtClean="0"/>
              <a:t>ol</a:t>
            </a:r>
            <a:r>
              <a:rPr lang="en-IN" dirty="0" smtClean="0"/>
              <a:t>&gt;</a:t>
            </a:r>
          </a:p>
          <a:p>
            <a:r>
              <a:rPr lang="en-IN" dirty="0" smtClean="0"/>
              <a:t>         &lt;li&gt;Beetroot&lt;/li&gt;</a:t>
            </a:r>
          </a:p>
          <a:p>
            <a:r>
              <a:rPr lang="en-IN" dirty="0" smtClean="0"/>
              <a:t>         &lt;li&gt;Ginger&lt;/li&gt;</a:t>
            </a:r>
          </a:p>
          <a:p>
            <a:r>
              <a:rPr lang="en-IN" dirty="0" smtClean="0"/>
              <a:t>         &lt;li&gt;Potato&lt;/li&gt;</a:t>
            </a:r>
          </a:p>
          <a:p>
            <a:r>
              <a:rPr lang="en-IN" dirty="0" smtClean="0"/>
              <a:t>         &lt;li&gt;Radish&lt;/li&gt;</a:t>
            </a:r>
          </a:p>
          <a:p>
            <a:r>
              <a:rPr lang="en-IN" dirty="0" smtClean="0"/>
              <a:t>      &lt;/</a:t>
            </a:r>
            <a:r>
              <a:rPr lang="en-IN" dirty="0" err="1" smtClean="0"/>
              <a:t>ol</a:t>
            </a:r>
            <a:r>
              <a:rPr lang="en-IN" dirty="0" smtClean="0"/>
              <a:t>&gt;</a:t>
            </a:r>
          </a:p>
          <a:p>
            <a:r>
              <a:rPr lang="en-IN" dirty="0" smtClean="0"/>
              <a:t>   &lt;/body&gt;</a:t>
            </a:r>
          </a:p>
          <a:p>
            <a:endParaRPr lang="en-IN" dirty="0" smtClean="0"/>
          </a:p>
          <a:p>
            <a:r>
              <a:rPr lang="en-IN" dirty="0" smtClean="0"/>
              <a:t>&lt;/html&gt;</a:t>
            </a:r>
            <a:endParaRPr lang="en-IN" dirty="0"/>
          </a:p>
        </p:txBody>
      </p:sp>
      <p:sp>
        <p:nvSpPr>
          <p:cNvPr id="4" name="TextBox 3"/>
          <p:cNvSpPr txBox="1"/>
          <p:nvPr/>
        </p:nvSpPr>
        <p:spPr>
          <a:xfrm>
            <a:off x="4708733" y="769121"/>
            <a:ext cx="3033757" cy="2031325"/>
          </a:xfrm>
          <a:prstGeom prst="rect">
            <a:avLst/>
          </a:prstGeom>
          <a:noFill/>
        </p:spPr>
        <p:txBody>
          <a:bodyPr wrap="square" rtlCol="0">
            <a:spAutoFit/>
          </a:bodyPr>
          <a:lstStyle/>
          <a:p>
            <a:pPr lvl="1"/>
            <a:r>
              <a:rPr lang="en-IN" b="1" dirty="0" smtClean="0"/>
              <a:t>OUTPUT</a:t>
            </a:r>
          </a:p>
          <a:p>
            <a:pPr marL="800100" lvl="1" indent="-342900">
              <a:buFont typeface="+mj-lt"/>
              <a:buAutoNum type="arabicPeriod"/>
            </a:pPr>
            <a:endParaRPr lang="en-IN" dirty="0"/>
          </a:p>
          <a:p>
            <a:pPr marL="800100" lvl="1" indent="-342900">
              <a:buFont typeface="+mj-lt"/>
              <a:buAutoNum type="arabicPeriod"/>
            </a:pPr>
            <a:r>
              <a:rPr lang="en-IN" dirty="0" smtClean="0"/>
              <a:t>Beetroot</a:t>
            </a:r>
            <a:endParaRPr lang="en-IN" dirty="0"/>
          </a:p>
          <a:p>
            <a:pPr marL="800100" lvl="1" indent="-342900">
              <a:buFont typeface="+mj-lt"/>
              <a:buAutoNum type="arabicPeriod"/>
            </a:pPr>
            <a:r>
              <a:rPr lang="en-IN" dirty="0"/>
              <a:t>Ginger</a:t>
            </a:r>
          </a:p>
          <a:p>
            <a:pPr marL="800100" lvl="1" indent="-342900">
              <a:buFont typeface="+mj-lt"/>
              <a:buAutoNum type="arabicPeriod"/>
            </a:pPr>
            <a:r>
              <a:rPr lang="en-IN" dirty="0"/>
              <a:t>Potato</a:t>
            </a:r>
          </a:p>
          <a:p>
            <a:pPr marL="800100" lvl="1" indent="-342900">
              <a:buFont typeface="+mj-lt"/>
              <a:buAutoNum type="arabicPeriod"/>
            </a:pPr>
            <a:r>
              <a:rPr lang="en-IN" dirty="0"/>
              <a:t>Radish</a:t>
            </a:r>
          </a:p>
          <a:p>
            <a:endParaRPr lang="en-IN" dirty="0"/>
          </a:p>
        </p:txBody>
      </p:sp>
    </p:spTree>
    <p:extLst>
      <p:ext uri="{BB962C8B-B14F-4D97-AF65-F5344CB8AC3E}">
        <p14:creationId xmlns:p14="http://schemas.microsoft.com/office/powerpoint/2010/main" val="215864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736" y="111095"/>
            <a:ext cx="11682101" cy="6186309"/>
          </a:xfrm>
          <a:prstGeom prst="rect">
            <a:avLst/>
          </a:prstGeom>
        </p:spPr>
        <p:txBody>
          <a:bodyPr wrap="square">
            <a:spAutoFit/>
          </a:bodyPr>
          <a:lstStyle/>
          <a:p>
            <a:r>
              <a:rPr lang="en-IN" b="1" u="sng" dirty="0" smtClean="0"/>
              <a:t>Basic example of HTML:</a:t>
            </a:r>
          </a:p>
          <a:p>
            <a:endParaRPr lang="en-IN" b="1" u="sng" dirty="0" smtClean="0"/>
          </a:p>
          <a:p>
            <a:r>
              <a:rPr lang="en-IN" sz="2000" dirty="0" smtClean="0"/>
              <a:t>&lt;!DOCTYPE html&gt;   </a:t>
            </a:r>
            <a:r>
              <a:rPr lang="en-IN" sz="2000" dirty="0" smtClean="0">
                <a:solidFill>
                  <a:srgbClr val="FF0000"/>
                </a:solidFill>
              </a:rPr>
              <a:t>The &lt;!DOCTYPE html&gt; declaration defines this document to be HTML5</a:t>
            </a:r>
          </a:p>
          <a:p>
            <a:endParaRPr lang="en-IN" sz="2000" dirty="0" smtClean="0">
              <a:solidFill>
                <a:srgbClr val="FF0000"/>
              </a:solidFill>
            </a:endParaRPr>
          </a:p>
          <a:p>
            <a:r>
              <a:rPr lang="en-IN" sz="2000" dirty="0" smtClean="0"/>
              <a:t>&lt;html&gt;		         </a:t>
            </a:r>
            <a:r>
              <a:rPr lang="en-IN" sz="2000" dirty="0" smtClean="0">
                <a:solidFill>
                  <a:srgbClr val="FF0000"/>
                </a:solidFill>
              </a:rPr>
              <a:t>The &lt;html&gt; element is the root element of an HTML page</a:t>
            </a:r>
          </a:p>
          <a:p>
            <a:endParaRPr lang="en-IN" sz="2000" dirty="0" smtClean="0">
              <a:solidFill>
                <a:srgbClr val="FF0000"/>
              </a:solidFill>
            </a:endParaRPr>
          </a:p>
          <a:p>
            <a:r>
              <a:rPr lang="en-IN" sz="2000" dirty="0" smtClean="0"/>
              <a:t>&lt;head&gt; 	         </a:t>
            </a:r>
            <a:r>
              <a:rPr lang="en-IN" sz="2000" dirty="0" smtClean="0">
                <a:solidFill>
                  <a:srgbClr val="FF0000"/>
                </a:solidFill>
              </a:rPr>
              <a:t>The &lt;head&gt; element contains meta information about the document</a:t>
            </a:r>
          </a:p>
          <a:p>
            <a:endParaRPr lang="en-IN" sz="2000" dirty="0" smtClean="0">
              <a:solidFill>
                <a:srgbClr val="FF0000"/>
              </a:solidFill>
            </a:endParaRPr>
          </a:p>
          <a:p>
            <a:r>
              <a:rPr lang="en-IN" sz="2000" dirty="0" smtClean="0"/>
              <a:t>&lt;title&gt;Page Title&lt;/title&gt;	</a:t>
            </a:r>
            <a:r>
              <a:rPr lang="en-IN" sz="2000" dirty="0" smtClean="0">
                <a:solidFill>
                  <a:srgbClr val="FF0000"/>
                </a:solidFill>
              </a:rPr>
              <a:t>The &lt;title&gt; element specifies a title for the document</a:t>
            </a:r>
          </a:p>
          <a:p>
            <a:endParaRPr lang="en-IN" sz="2000" dirty="0" smtClean="0">
              <a:solidFill>
                <a:srgbClr val="FF0000"/>
              </a:solidFill>
            </a:endParaRPr>
          </a:p>
          <a:p>
            <a:r>
              <a:rPr lang="en-IN" sz="2000" dirty="0" smtClean="0">
                <a:solidFill>
                  <a:srgbClr val="0070C0"/>
                </a:solidFill>
              </a:rPr>
              <a:t>&lt;/head&gt;</a:t>
            </a:r>
          </a:p>
          <a:p>
            <a:r>
              <a:rPr lang="en-IN" sz="2000" dirty="0" smtClean="0"/>
              <a:t>&lt;body&gt;	         </a:t>
            </a:r>
            <a:r>
              <a:rPr lang="en-IN" sz="2000" dirty="0" smtClean="0">
                <a:solidFill>
                  <a:srgbClr val="FF0000"/>
                </a:solidFill>
              </a:rPr>
              <a:t>The &lt;body&gt; element contains the visible page content</a:t>
            </a:r>
          </a:p>
          <a:p>
            <a:endParaRPr lang="en-IN" sz="2000" dirty="0" smtClean="0">
              <a:solidFill>
                <a:srgbClr val="FF0000"/>
              </a:solidFill>
            </a:endParaRPr>
          </a:p>
          <a:p>
            <a:r>
              <a:rPr lang="en-IN" sz="2000" dirty="0" smtClean="0"/>
              <a:t>&lt;h1&gt;My First Heading</a:t>
            </a:r>
            <a:r>
              <a:rPr lang="en-IN" sz="2000" dirty="0" smtClean="0">
                <a:solidFill>
                  <a:srgbClr val="0070C0"/>
                </a:solidFill>
              </a:rPr>
              <a:t>&lt;/h1&gt;</a:t>
            </a:r>
            <a:r>
              <a:rPr lang="en-IN" sz="2000" dirty="0" smtClean="0"/>
              <a:t>	</a:t>
            </a:r>
            <a:r>
              <a:rPr lang="en-IN" sz="2000" dirty="0" smtClean="0">
                <a:solidFill>
                  <a:srgbClr val="FF0000"/>
                </a:solidFill>
              </a:rPr>
              <a:t>The &lt;h1&gt; element defines a large heading</a:t>
            </a:r>
          </a:p>
          <a:p>
            <a:endParaRPr lang="en-IN" sz="2000" dirty="0" smtClean="0">
              <a:solidFill>
                <a:srgbClr val="FF0000"/>
              </a:solidFill>
            </a:endParaRPr>
          </a:p>
          <a:p>
            <a:r>
              <a:rPr lang="en-IN" sz="2000" dirty="0" smtClean="0"/>
              <a:t>&lt;p&gt;My first paragraph.</a:t>
            </a:r>
            <a:r>
              <a:rPr lang="en-IN" sz="2000" dirty="0" smtClean="0">
                <a:solidFill>
                  <a:srgbClr val="0070C0"/>
                </a:solidFill>
              </a:rPr>
              <a:t>&lt;/p&gt;</a:t>
            </a:r>
            <a:r>
              <a:rPr lang="en-IN" sz="2000" dirty="0" smtClean="0"/>
              <a:t>	</a:t>
            </a:r>
            <a:r>
              <a:rPr lang="en-IN" sz="2000" dirty="0" smtClean="0">
                <a:solidFill>
                  <a:srgbClr val="FF0000"/>
                </a:solidFill>
              </a:rPr>
              <a:t>The &lt;p&gt; element defines a paragraph</a:t>
            </a:r>
          </a:p>
          <a:p>
            <a:endParaRPr lang="en-IN" sz="2000" dirty="0" smtClean="0">
              <a:solidFill>
                <a:srgbClr val="FF0000"/>
              </a:solidFill>
            </a:endParaRPr>
          </a:p>
          <a:p>
            <a:r>
              <a:rPr lang="en-IN" sz="2000" dirty="0" smtClean="0">
                <a:solidFill>
                  <a:srgbClr val="0070C0"/>
                </a:solidFill>
              </a:rPr>
              <a:t>&lt;/body&gt;</a:t>
            </a:r>
          </a:p>
          <a:p>
            <a:endParaRPr lang="en-IN" sz="2000" dirty="0" smtClean="0">
              <a:solidFill>
                <a:srgbClr val="0070C0"/>
              </a:solidFill>
            </a:endParaRPr>
          </a:p>
          <a:p>
            <a:r>
              <a:rPr lang="en-IN" sz="2000" dirty="0" smtClean="0">
                <a:solidFill>
                  <a:srgbClr val="0070C0"/>
                </a:solidFill>
              </a:rPr>
              <a:t>&lt;/html&gt;</a:t>
            </a:r>
          </a:p>
        </p:txBody>
      </p:sp>
    </p:spTree>
    <p:extLst>
      <p:ext uri="{BB962C8B-B14F-4D97-AF65-F5344CB8AC3E}">
        <p14:creationId xmlns:p14="http://schemas.microsoft.com/office/powerpoint/2010/main" val="3802846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9911" y="364401"/>
            <a:ext cx="4644220" cy="2031325"/>
          </a:xfrm>
          <a:prstGeom prst="rect">
            <a:avLst/>
          </a:prstGeom>
        </p:spPr>
        <p:txBody>
          <a:bodyPr wrap="none">
            <a:spAutoFit/>
          </a:bodyPr>
          <a:lstStyle/>
          <a:p>
            <a:r>
              <a:rPr lang="en-IN" b="1" u="sng" dirty="0"/>
              <a:t>The type Attribute:</a:t>
            </a:r>
          </a:p>
          <a:p>
            <a:endParaRPr lang="en-IN" dirty="0">
              <a:latin typeface="Arial" panose="020B0604020202020204" pitchFamily="34" charset="0"/>
            </a:endParaRPr>
          </a:p>
          <a:p>
            <a:pPr marL="285750" indent="-285750">
              <a:buFont typeface="Arial" panose="020B0604020202020204" pitchFamily="34" charset="0"/>
              <a:buChar char="•"/>
            </a:pPr>
            <a:r>
              <a:rPr lang="en-US" b="0" i="0" dirty="0" smtClean="0">
                <a:effectLst/>
                <a:latin typeface="Arial" panose="020B0604020202020204" pitchFamily="34" charset="0"/>
              </a:rPr>
              <a:t>&lt;</a:t>
            </a:r>
            <a:r>
              <a:rPr lang="en-US" b="0" i="0" dirty="0" err="1" smtClean="0">
                <a:effectLst/>
                <a:latin typeface="Arial" panose="020B0604020202020204" pitchFamily="34" charset="0"/>
              </a:rPr>
              <a:t>ol</a:t>
            </a:r>
            <a:r>
              <a:rPr lang="en-US" b="0" i="0" dirty="0" smtClean="0">
                <a:effectLst/>
                <a:latin typeface="Arial" panose="020B0604020202020204" pitchFamily="34" charset="0"/>
              </a:rPr>
              <a:t> type = "1"&gt; - Default-Case Numerals.</a:t>
            </a:r>
          </a:p>
          <a:p>
            <a:pPr marL="285750" indent="-285750">
              <a:buFont typeface="Arial" panose="020B0604020202020204" pitchFamily="34" charset="0"/>
              <a:buChar char="•"/>
            </a:pPr>
            <a:r>
              <a:rPr lang="en-US" b="0" i="0" dirty="0" smtClean="0">
                <a:effectLst/>
                <a:latin typeface="Arial" panose="020B0604020202020204" pitchFamily="34" charset="0"/>
              </a:rPr>
              <a:t>&lt;</a:t>
            </a:r>
            <a:r>
              <a:rPr lang="en-US" b="0" i="0" dirty="0" err="1" smtClean="0">
                <a:effectLst/>
                <a:latin typeface="Arial" panose="020B0604020202020204" pitchFamily="34" charset="0"/>
              </a:rPr>
              <a:t>ol</a:t>
            </a:r>
            <a:r>
              <a:rPr lang="en-US" b="0" i="0" dirty="0" smtClean="0">
                <a:effectLst/>
                <a:latin typeface="Arial" panose="020B0604020202020204" pitchFamily="34" charset="0"/>
              </a:rPr>
              <a:t> type = "I"&gt; - Upper-Case Numerals.</a:t>
            </a:r>
          </a:p>
          <a:p>
            <a:pPr marL="285750" indent="-285750">
              <a:buFont typeface="Arial" panose="020B0604020202020204" pitchFamily="34" charset="0"/>
              <a:buChar char="•"/>
            </a:pPr>
            <a:r>
              <a:rPr lang="en-US" b="0" i="0" dirty="0" smtClean="0">
                <a:effectLst/>
                <a:latin typeface="Arial" panose="020B0604020202020204" pitchFamily="34" charset="0"/>
              </a:rPr>
              <a:t>&lt;</a:t>
            </a:r>
            <a:r>
              <a:rPr lang="en-US" b="0" i="0" dirty="0" err="1" smtClean="0">
                <a:effectLst/>
                <a:latin typeface="Arial" panose="020B0604020202020204" pitchFamily="34" charset="0"/>
              </a:rPr>
              <a:t>ol</a:t>
            </a:r>
            <a:r>
              <a:rPr lang="en-US" b="0" i="0" dirty="0" smtClean="0">
                <a:effectLst/>
                <a:latin typeface="Arial" panose="020B0604020202020204" pitchFamily="34" charset="0"/>
              </a:rPr>
              <a:t> type = "</a:t>
            </a:r>
            <a:r>
              <a:rPr lang="en-US" b="0" i="0" dirty="0" err="1" smtClean="0">
                <a:effectLst/>
                <a:latin typeface="Arial" panose="020B0604020202020204" pitchFamily="34" charset="0"/>
              </a:rPr>
              <a:t>i</a:t>
            </a:r>
            <a:r>
              <a:rPr lang="en-US" b="0" i="0" dirty="0" smtClean="0">
                <a:effectLst/>
                <a:latin typeface="Arial" panose="020B0604020202020204" pitchFamily="34" charset="0"/>
              </a:rPr>
              <a:t>"&gt; - Lower-Case Numerals.</a:t>
            </a:r>
          </a:p>
          <a:p>
            <a:pPr marL="285750" indent="-285750">
              <a:buFont typeface="Arial" panose="020B0604020202020204" pitchFamily="34" charset="0"/>
              <a:buChar char="•"/>
            </a:pPr>
            <a:r>
              <a:rPr lang="en-US" b="0" i="0" dirty="0" smtClean="0">
                <a:effectLst/>
                <a:latin typeface="Arial" panose="020B0604020202020204" pitchFamily="34" charset="0"/>
              </a:rPr>
              <a:t>&lt;</a:t>
            </a:r>
            <a:r>
              <a:rPr lang="en-US" b="0" i="0" dirty="0" err="1" smtClean="0">
                <a:effectLst/>
                <a:latin typeface="Arial" panose="020B0604020202020204" pitchFamily="34" charset="0"/>
              </a:rPr>
              <a:t>ol</a:t>
            </a:r>
            <a:r>
              <a:rPr lang="en-US" b="0" i="0" dirty="0" smtClean="0">
                <a:effectLst/>
                <a:latin typeface="Arial" panose="020B0604020202020204" pitchFamily="34" charset="0"/>
              </a:rPr>
              <a:t> type = "A"&gt; - Upper-Case Letters.</a:t>
            </a:r>
          </a:p>
          <a:p>
            <a:pPr marL="285750" indent="-285750">
              <a:buFont typeface="Arial" panose="020B0604020202020204" pitchFamily="34" charset="0"/>
              <a:buChar char="•"/>
            </a:pPr>
            <a:r>
              <a:rPr lang="en-US" b="0" i="0" dirty="0" smtClean="0">
                <a:effectLst/>
                <a:latin typeface="Arial" panose="020B0604020202020204" pitchFamily="34" charset="0"/>
              </a:rPr>
              <a:t>&lt;</a:t>
            </a:r>
            <a:r>
              <a:rPr lang="en-US" b="0" i="0" dirty="0" err="1" smtClean="0">
                <a:effectLst/>
                <a:latin typeface="Arial" panose="020B0604020202020204" pitchFamily="34" charset="0"/>
              </a:rPr>
              <a:t>ol</a:t>
            </a:r>
            <a:r>
              <a:rPr lang="en-US" b="0" i="0" dirty="0" smtClean="0">
                <a:effectLst/>
                <a:latin typeface="Arial" panose="020B0604020202020204" pitchFamily="34" charset="0"/>
              </a:rPr>
              <a:t> type = "a"&gt; - Lower-Case Letters.</a:t>
            </a:r>
            <a:endParaRPr lang="en-IN" b="0" i="0" dirty="0">
              <a:effectLst/>
              <a:latin typeface="Arial" panose="020B0604020202020204" pitchFamily="34" charset="0"/>
            </a:endParaRPr>
          </a:p>
        </p:txBody>
      </p:sp>
      <p:sp>
        <p:nvSpPr>
          <p:cNvPr id="4" name="Rectangle 3"/>
          <p:cNvSpPr/>
          <p:nvPr/>
        </p:nvSpPr>
        <p:spPr>
          <a:xfrm>
            <a:off x="689911" y="2916060"/>
            <a:ext cx="6096000" cy="2585323"/>
          </a:xfrm>
          <a:prstGeom prst="rect">
            <a:avLst/>
          </a:prstGeom>
        </p:spPr>
        <p:txBody>
          <a:bodyPr>
            <a:spAutoFit/>
          </a:bodyPr>
          <a:lstStyle/>
          <a:p>
            <a:r>
              <a:rPr lang="en-IN" b="1" u="sng" dirty="0"/>
              <a:t>The start Attribute</a:t>
            </a:r>
          </a:p>
          <a:p>
            <a:endParaRPr lang="en-IN" dirty="0">
              <a:latin typeface="Arial" panose="020B0604020202020204" pitchFamily="34" charset="0"/>
            </a:endParaRPr>
          </a:p>
          <a:p>
            <a:pPr marL="285750" indent="-285750">
              <a:buFont typeface="Arial" panose="020B0604020202020204" pitchFamily="34" charset="0"/>
              <a:buChar char="•"/>
            </a:pPr>
            <a:r>
              <a:rPr lang="en-US" b="0" i="0" dirty="0" smtClean="0">
                <a:effectLst/>
                <a:latin typeface="Arial" panose="020B0604020202020204" pitchFamily="34" charset="0"/>
              </a:rPr>
              <a:t>&lt;</a:t>
            </a:r>
            <a:r>
              <a:rPr lang="en-US" b="0" i="0" dirty="0" err="1" smtClean="0">
                <a:effectLst/>
                <a:latin typeface="Arial" panose="020B0604020202020204" pitchFamily="34" charset="0"/>
              </a:rPr>
              <a:t>ol</a:t>
            </a:r>
            <a:r>
              <a:rPr lang="en-US" b="0" i="0" dirty="0" smtClean="0">
                <a:effectLst/>
                <a:latin typeface="Arial" panose="020B0604020202020204" pitchFamily="34" charset="0"/>
              </a:rPr>
              <a:t> type = "1" start = "4"&gt;    - Numerals starts with 4.</a:t>
            </a:r>
          </a:p>
          <a:p>
            <a:pPr marL="285750" indent="-285750">
              <a:buFont typeface="Arial" panose="020B0604020202020204" pitchFamily="34" charset="0"/>
              <a:buChar char="•"/>
            </a:pPr>
            <a:r>
              <a:rPr lang="en-US" b="0" i="0" dirty="0" smtClean="0">
                <a:effectLst/>
                <a:latin typeface="Arial" panose="020B0604020202020204" pitchFamily="34" charset="0"/>
              </a:rPr>
              <a:t>&lt;</a:t>
            </a:r>
            <a:r>
              <a:rPr lang="en-US" b="0" i="0" dirty="0" err="1" smtClean="0">
                <a:effectLst/>
                <a:latin typeface="Arial" panose="020B0604020202020204" pitchFamily="34" charset="0"/>
              </a:rPr>
              <a:t>ol</a:t>
            </a:r>
            <a:r>
              <a:rPr lang="en-US" b="0" i="0" dirty="0" smtClean="0">
                <a:effectLst/>
                <a:latin typeface="Arial" panose="020B0604020202020204" pitchFamily="34" charset="0"/>
              </a:rPr>
              <a:t> type = "I" start = "4"&gt;    - Numerals starts with IV.</a:t>
            </a:r>
          </a:p>
          <a:p>
            <a:pPr marL="285750" indent="-285750">
              <a:buFont typeface="Arial" panose="020B0604020202020204" pitchFamily="34" charset="0"/>
              <a:buChar char="•"/>
            </a:pPr>
            <a:r>
              <a:rPr lang="en-US" b="0" i="0" dirty="0" smtClean="0">
                <a:effectLst/>
                <a:latin typeface="Arial" panose="020B0604020202020204" pitchFamily="34" charset="0"/>
              </a:rPr>
              <a:t>&lt;</a:t>
            </a:r>
            <a:r>
              <a:rPr lang="en-US" b="0" i="0" dirty="0" err="1" smtClean="0">
                <a:effectLst/>
                <a:latin typeface="Arial" panose="020B0604020202020204" pitchFamily="34" charset="0"/>
              </a:rPr>
              <a:t>ol</a:t>
            </a:r>
            <a:r>
              <a:rPr lang="en-US" b="0" i="0" dirty="0" smtClean="0">
                <a:effectLst/>
                <a:latin typeface="Arial" panose="020B0604020202020204" pitchFamily="34" charset="0"/>
              </a:rPr>
              <a:t> type = "</a:t>
            </a:r>
            <a:r>
              <a:rPr lang="en-US" b="0" i="0" dirty="0" err="1" smtClean="0">
                <a:effectLst/>
                <a:latin typeface="Arial" panose="020B0604020202020204" pitchFamily="34" charset="0"/>
              </a:rPr>
              <a:t>i</a:t>
            </a:r>
            <a:r>
              <a:rPr lang="en-US" b="0" i="0" dirty="0" smtClean="0">
                <a:effectLst/>
                <a:latin typeface="Arial" panose="020B0604020202020204" pitchFamily="34" charset="0"/>
              </a:rPr>
              <a:t>" start = "4"&gt;    - Numerals starts with iv.</a:t>
            </a:r>
          </a:p>
          <a:p>
            <a:pPr marL="285750" indent="-285750">
              <a:buFont typeface="Arial" panose="020B0604020202020204" pitchFamily="34" charset="0"/>
              <a:buChar char="•"/>
            </a:pPr>
            <a:r>
              <a:rPr lang="en-US" b="0" i="0" dirty="0" smtClean="0">
                <a:effectLst/>
                <a:latin typeface="Arial" panose="020B0604020202020204" pitchFamily="34" charset="0"/>
              </a:rPr>
              <a:t>&lt;</a:t>
            </a:r>
            <a:r>
              <a:rPr lang="en-US" b="0" i="0" dirty="0" err="1" smtClean="0">
                <a:effectLst/>
                <a:latin typeface="Arial" panose="020B0604020202020204" pitchFamily="34" charset="0"/>
              </a:rPr>
              <a:t>ol</a:t>
            </a:r>
            <a:r>
              <a:rPr lang="en-US" b="0" i="0" dirty="0" smtClean="0">
                <a:effectLst/>
                <a:latin typeface="Arial" panose="020B0604020202020204" pitchFamily="34" charset="0"/>
              </a:rPr>
              <a:t> type = "a" start = "4"&gt;    - Letters starts with d.</a:t>
            </a:r>
          </a:p>
          <a:p>
            <a:pPr marL="285750" indent="-285750">
              <a:buFont typeface="Arial" panose="020B0604020202020204" pitchFamily="34" charset="0"/>
              <a:buChar char="•"/>
            </a:pPr>
            <a:r>
              <a:rPr lang="en-US" b="0" i="0" dirty="0" smtClean="0">
                <a:effectLst/>
                <a:latin typeface="Arial" panose="020B0604020202020204" pitchFamily="34" charset="0"/>
              </a:rPr>
              <a:t>&lt;</a:t>
            </a:r>
            <a:r>
              <a:rPr lang="en-US" b="0" i="0" dirty="0" err="1" smtClean="0">
                <a:effectLst/>
                <a:latin typeface="Arial" panose="020B0604020202020204" pitchFamily="34" charset="0"/>
              </a:rPr>
              <a:t>ol</a:t>
            </a:r>
            <a:r>
              <a:rPr lang="en-US" b="0" i="0" dirty="0" smtClean="0">
                <a:effectLst/>
                <a:latin typeface="Arial" panose="020B0604020202020204" pitchFamily="34" charset="0"/>
              </a:rPr>
              <a:t> type = "A" start = "4"&gt;    - Letters starts with D.</a:t>
            </a:r>
            <a:endParaRPr lang="en-IN" b="0" i="0" dirty="0" smtClean="0">
              <a:effectLst/>
              <a:latin typeface="Arial" panose="020B0604020202020204" pitchFamily="34" charset="0"/>
            </a:endParaRPr>
          </a:p>
          <a:p>
            <a:r>
              <a:rPr lang="en-IN" dirty="0" smtClean="0"/>
              <a:t/>
            </a:r>
            <a:br>
              <a:rPr lang="en-IN" dirty="0" smtClean="0"/>
            </a:br>
            <a:r>
              <a:rPr lang="en-IN" dirty="0" smtClean="0"/>
              <a:t>	</a:t>
            </a:r>
            <a:endParaRPr lang="en-IN" dirty="0"/>
          </a:p>
        </p:txBody>
      </p:sp>
    </p:spTree>
    <p:extLst>
      <p:ext uri="{BB962C8B-B14F-4D97-AF65-F5344CB8AC3E}">
        <p14:creationId xmlns:p14="http://schemas.microsoft.com/office/powerpoint/2010/main" val="3584112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9660" y="307649"/>
            <a:ext cx="11092441" cy="4401205"/>
          </a:xfrm>
          <a:prstGeom prst="rect">
            <a:avLst/>
          </a:prstGeom>
        </p:spPr>
        <p:txBody>
          <a:bodyPr wrap="square">
            <a:spAutoFit/>
          </a:bodyPr>
          <a:lstStyle/>
          <a:p>
            <a:r>
              <a:rPr lang="en-IN" sz="2000" b="1" u="sng" dirty="0"/>
              <a:t>HTML Definition Lists</a:t>
            </a:r>
          </a:p>
          <a:p>
            <a:endParaRPr lang="en-IN" dirty="0">
              <a:latin typeface="Arial" panose="020B0604020202020204" pitchFamily="34" charset="0"/>
            </a:endParaRPr>
          </a:p>
          <a:p>
            <a:pPr marL="342900" indent="-342900">
              <a:buFont typeface="Arial" panose="020B0604020202020204" pitchFamily="34" charset="0"/>
              <a:buChar char="•"/>
            </a:pPr>
            <a:r>
              <a:rPr lang="en-US" sz="2000" dirty="0"/>
              <a:t>HTML supports a list style which is called definition lists where entries are listed like in a dictionary or encyclopedia.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 </a:t>
            </a:r>
            <a:r>
              <a:rPr lang="en-US" sz="2000" dirty="0"/>
              <a:t>definition list is the ideal way to present a glossary, list of terms, or other name/value list.</a:t>
            </a:r>
          </a:p>
          <a:p>
            <a:endParaRPr lang="en-US" b="0" i="0" dirty="0" smtClean="0">
              <a:effectLst/>
              <a:latin typeface="Arial" panose="020B0604020202020204" pitchFamily="34" charset="0"/>
            </a:endParaRPr>
          </a:p>
          <a:p>
            <a:r>
              <a:rPr lang="en-US" b="0" i="0" dirty="0" smtClean="0">
                <a:effectLst/>
                <a:latin typeface="Arial" panose="020B0604020202020204" pitchFamily="34" charset="0"/>
              </a:rPr>
              <a:t>Definition List makes use of following three tags.</a:t>
            </a:r>
          </a:p>
          <a:p>
            <a:endParaRPr lang="en-US" b="0" i="0" dirty="0" smtClean="0">
              <a:effectLst/>
              <a:latin typeface="Arial" panose="020B0604020202020204" pitchFamily="34" charset="0"/>
            </a:endParaRPr>
          </a:p>
          <a:p>
            <a:r>
              <a:rPr lang="en-US" b="1" i="0" dirty="0" smtClean="0">
                <a:effectLst/>
                <a:latin typeface="Arial" panose="020B0604020202020204" pitchFamily="34" charset="0"/>
              </a:rPr>
              <a:t>&lt;dl&gt; − </a:t>
            </a:r>
            <a:r>
              <a:rPr lang="en-US" b="1" dirty="0">
                <a:latin typeface="Arial" panose="020B0604020202020204" pitchFamily="34" charset="0"/>
              </a:rPr>
              <a:t>(</a:t>
            </a:r>
            <a:r>
              <a:rPr lang="en-US" b="1" i="0" dirty="0" smtClean="0">
                <a:effectLst/>
                <a:latin typeface="Arial" panose="020B0604020202020204" pitchFamily="34" charset="0"/>
              </a:rPr>
              <a:t>definition list)Defines the start of the list</a:t>
            </a:r>
          </a:p>
          <a:p>
            <a:r>
              <a:rPr lang="en-US" b="1" i="0" dirty="0" smtClean="0">
                <a:effectLst/>
                <a:latin typeface="Arial" panose="020B0604020202020204" pitchFamily="34" charset="0"/>
              </a:rPr>
              <a:t>&lt;</a:t>
            </a:r>
            <a:r>
              <a:rPr lang="en-US" b="1" i="0" dirty="0" err="1" smtClean="0">
                <a:effectLst/>
                <a:latin typeface="Arial" panose="020B0604020202020204" pitchFamily="34" charset="0"/>
              </a:rPr>
              <a:t>dt</a:t>
            </a:r>
            <a:r>
              <a:rPr lang="en-US" b="1" i="0" dirty="0" smtClean="0">
                <a:effectLst/>
                <a:latin typeface="Arial" panose="020B0604020202020204" pitchFamily="34" charset="0"/>
              </a:rPr>
              <a:t>&gt; − (</a:t>
            </a:r>
            <a:r>
              <a:rPr lang="en-US" b="1" i="0" dirty="0" err="1" smtClean="0">
                <a:effectLst/>
                <a:latin typeface="Arial" panose="020B0604020202020204" pitchFamily="34" charset="0"/>
              </a:rPr>
              <a:t>defne</a:t>
            </a:r>
            <a:r>
              <a:rPr lang="en-US" b="1" i="0" dirty="0" smtClean="0">
                <a:effectLst/>
                <a:latin typeface="Arial" panose="020B0604020202020204" pitchFamily="34" charset="0"/>
              </a:rPr>
              <a:t> term)A term</a:t>
            </a:r>
          </a:p>
          <a:p>
            <a:r>
              <a:rPr lang="en-US" b="1" i="0" dirty="0" smtClean="0">
                <a:effectLst/>
                <a:latin typeface="Arial" panose="020B0604020202020204" pitchFamily="34" charset="0"/>
              </a:rPr>
              <a:t>&lt;</a:t>
            </a:r>
            <a:r>
              <a:rPr lang="en-US" b="1" i="0" dirty="0" err="1" smtClean="0">
                <a:effectLst/>
                <a:latin typeface="Arial" panose="020B0604020202020204" pitchFamily="34" charset="0"/>
              </a:rPr>
              <a:t>dd</a:t>
            </a:r>
            <a:r>
              <a:rPr lang="en-US" b="1" i="0" dirty="0" smtClean="0">
                <a:effectLst/>
                <a:latin typeface="Arial" panose="020B0604020202020204" pitchFamily="34" charset="0"/>
              </a:rPr>
              <a:t>&gt; − (definition description)Term definition</a:t>
            </a:r>
          </a:p>
          <a:p>
            <a:r>
              <a:rPr lang="en-US" b="1" i="0" dirty="0" smtClean="0">
                <a:effectLst/>
                <a:latin typeface="Arial" panose="020B0604020202020204" pitchFamily="34" charset="0"/>
              </a:rPr>
              <a:t>&lt;/dl&gt; − Defines the end of the list</a:t>
            </a:r>
            <a:endParaRPr lang="en-IN" b="1" i="0" dirty="0" smtClean="0">
              <a:effectLst/>
              <a:latin typeface="Arial" panose="020B0604020202020204" pitchFamily="34" charset="0"/>
            </a:endParaRPr>
          </a:p>
          <a:p>
            <a:endParaRPr lang="en-IN" dirty="0">
              <a:latin typeface="Arial" panose="020B0604020202020204" pitchFamily="34" charset="0"/>
            </a:endParaRPr>
          </a:p>
          <a:p>
            <a:endParaRPr lang="en-IN" b="0" i="0" dirty="0">
              <a:effectLst/>
              <a:latin typeface="Arial" panose="020B0604020202020204" pitchFamily="34" charset="0"/>
            </a:endParaRPr>
          </a:p>
        </p:txBody>
      </p:sp>
    </p:spTree>
    <p:extLst>
      <p:ext uri="{BB962C8B-B14F-4D97-AF65-F5344CB8AC3E}">
        <p14:creationId xmlns:p14="http://schemas.microsoft.com/office/powerpoint/2010/main" val="358748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381" y="196554"/>
            <a:ext cx="9520015" cy="4801314"/>
          </a:xfrm>
          <a:prstGeom prst="rect">
            <a:avLst/>
          </a:prstGeom>
        </p:spPr>
        <p:txBody>
          <a:bodyPr wrap="square">
            <a:spAutoFit/>
          </a:bodyPr>
          <a:lstStyle/>
          <a:p>
            <a:r>
              <a:rPr lang="en-IN" b="1" u="sng" dirty="0" smtClean="0"/>
              <a:t>HTML Definition Lists</a:t>
            </a:r>
          </a:p>
          <a:p>
            <a:endParaRPr lang="en-IN" dirty="0" smtClean="0"/>
          </a:p>
          <a:p>
            <a:r>
              <a:rPr lang="en-IN" dirty="0" smtClean="0"/>
              <a:t>&lt;!DOCTYPE html&gt;</a:t>
            </a:r>
          </a:p>
          <a:p>
            <a:r>
              <a:rPr lang="en-IN" dirty="0" smtClean="0"/>
              <a:t>&lt;html&gt;</a:t>
            </a:r>
          </a:p>
          <a:p>
            <a:r>
              <a:rPr lang="en-IN" dirty="0" smtClean="0"/>
              <a:t>   &lt;head&gt;</a:t>
            </a:r>
          </a:p>
          <a:p>
            <a:r>
              <a:rPr lang="en-IN" dirty="0" smtClean="0"/>
              <a:t>      &lt;title&gt;HTML Definition List&lt;/title&gt;</a:t>
            </a:r>
          </a:p>
          <a:p>
            <a:r>
              <a:rPr lang="en-IN" dirty="0" smtClean="0"/>
              <a:t>   &lt;/head&gt;</a:t>
            </a:r>
          </a:p>
          <a:p>
            <a:r>
              <a:rPr lang="en-IN" dirty="0" smtClean="0"/>
              <a:t>	</a:t>
            </a:r>
          </a:p>
          <a:p>
            <a:r>
              <a:rPr lang="en-IN" dirty="0" smtClean="0"/>
              <a:t>   &lt;body&gt;</a:t>
            </a:r>
          </a:p>
          <a:p>
            <a:r>
              <a:rPr lang="en-IN" dirty="0" smtClean="0"/>
              <a:t>      &lt;dl&gt;</a:t>
            </a:r>
          </a:p>
          <a:p>
            <a:r>
              <a:rPr lang="en-IN" dirty="0" smtClean="0"/>
              <a:t>         &lt;</a:t>
            </a:r>
            <a:r>
              <a:rPr lang="en-IN" dirty="0" err="1" smtClean="0"/>
              <a:t>dt</a:t>
            </a:r>
            <a:r>
              <a:rPr lang="en-IN" dirty="0" smtClean="0"/>
              <a:t>&gt;&lt;b&gt;HTML&lt;/b&gt;&lt;/</a:t>
            </a:r>
            <a:r>
              <a:rPr lang="en-IN" dirty="0" err="1" smtClean="0"/>
              <a:t>dt</a:t>
            </a:r>
            <a:r>
              <a:rPr lang="en-IN" dirty="0" smtClean="0"/>
              <a:t>&gt;</a:t>
            </a:r>
          </a:p>
          <a:p>
            <a:r>
              <a:rPr lang="en-IN" dirty="0" smtClean="0"/>
              <a:t>         &lt;</a:t>
            </a:r>
            <a:r>
              <a:rPr lang="en-IN" dirty="0" err="1" smtClean="0"/>
              <a:t>dd</a:t>
            </a:r>
            <a:r>
              <a:rPr lang="en-IN" dirty="0" smtClean="0"/>
              <a:t>&gt;This stands for Hyper Text </a:t>
            </a:r>
            <a:r>
              <a:rPr lang="en-IN" dirty="0" err="1" smtClean="0"/>
              <a:t>Markup</a:t>
            </a:r>
            <a:r>
              <a:rPr lang="en-IN" dirty="0" smtClean="0"/>
              <a:t> Language&lt;/</a:t>
            </a:r>
            <a:r>
              <a:rPr lang="en-IN" dirty="0" err="1" smtClean="0"/>
              <a:t>dd</a:t>
            </a:r>
            <a:r>
              <a:rPr lang="en-IN" dirty="0" smtClean="0"/>
              <a:t>&gt;</a:t>
            </a:r>
          </a:p>
          <a:p>
            <a:r>
              <a:rPr lang="en-IN" dirty="0" smtClean="0"/>
              <a:t>         &lt;</a:t>
            </a:r>
            <a:r>
              <a:rPr lang="en-IN" dirty="0" err="1" smtClean="0"/>
              <a:t>dt</a:t>
            </a:r>
            <a:r>
              <a:rPr lang="en-IN" dirty="0" smtClean="0"/>
              <a:t>&gt;&lt;b&gt;HTTP&lt;/b&gt;&lt;/</a:t>
            </a:r>
            <a:r>
              <a:rPr lang="en-IN" dirty="0" err="1" smtClean="0"/>
              <a:t>dt</a:t>
            </a:r>
            <a:r>
              <a:rPr lang="en-IN" dirty="0" smtClean="0"/>
              <a:t>&gt;</a:t>
            </a:r>
          </a:p>
          <a:p>
            <a:r>
              <a:rPr lang="en-IN" dirty="0" smtClean="0"/>
              <a:t>         &lt;</a:t>
            </a:r>
            <a:r>
              <a:rPr lang="en-IN" dirty="0" err="1" smtClean="0"/>
              <a:t>dd</a:t>
            </a:r>
            <a:r>
              <a:rPr lang="en-IN" dirty="0" smtClean="0"/>
              <a:t>&gt;This stands for Hyper Text Transfer Protocol&lt;/</a:t>
            </a:r>
            <a:r>
              <a:rPr lang="en-IN" dirty="0" err="1" smtClean="0"/>
              <a:t>dd</a:t>
            </a:r>
            <a:r>
              <a:rPr lang="en-IN" dirty="0" smtClean="0"/>
              <a:t>&gt;</a:t>
            </a:r>
          </a:p>
          <a:p>
            <a:r>
              <a:rPr lang="en-IN" dirty="0" smtClean="0"/>
              <a:t>      &lt;/dl&gt;</a:t>
            </a:r>
          </a:p>
          <a:p>
            <a:r>
              <a:rPr lang="en-IN" dirty="0" smtClean="0"/>
              <a:t>   &lt;/body&gt;</a:t>
            </a:r>
          </a:p>
          <a:p>
            <a:r>
              <a:rPr lang="en-IN" dirty="0" smtClean="0"/>
              <a:t>&lt;/html&gt;</a:t>
            </a:r>
            <a:endParaRPr lang="en-IN" dirty="0"/>
          </a:p>
        </p:txBody>
      </p:sp>
      <p:sp>
        <p:nvSpPr>
          <p:cNvPr id="4" name="Rectangle 3"/>
          <p:cNvSpPr/>
          <p:nvPr/>
        </p:nvSpPr>
        <p:spPr>
          <a:xfrm>
            <a:off x="444381" y="5093293"/>
            <a:ext cx="6716995" cy="1477328"/>
          </a:xfrm>
          <a:prstGeom prst="rect">
            <a:avLst/>
          </a:prstGeom>
        </p:spPr>
        <p:txBody>
          <a:bodyPr wrap="square">
            <a:spAutoFit/>
          </a:bodyPr>
          <a:lstStyle/>
          <a:p>
            <a:r>
              <a:rPr lang="en-US" b="1" dirty="0" smtClean="0"/>
              <a:t>OUTPUT:</a:t>
            </a:r>
          </a:p>
          <a:p>
            <a:r>
              <a:rPr lang="en-US" dirty="0" smtClean="0"/>
              <a:t>HTML</a:t>
            </a:r>
          </a:p>
          <a:p>
            <a:r>
              <a:rPr lang="en-US" dirty="0" smtClean="0"/>
              <a:t>This stands for Hyper Text Markup Language</a:t>
            </a:r>
          </a:p>
          <a:p>
            <a:r>
              <a:rPr lang="en-US" dirty="0" smtClean="0"/>
              <a:t>HTTP</a:t>
            </a:r>
          </a:p>
          <a:p>
            <a:r>
              <a:rPr lang="en-US" dirty="0" smtClean="0"/>
              <a:t>This stands for Hyper Text Transfer Protocol</a:t>
            </a:r>
            <a:endParaRPr lang="en-IN" dirty="0"/>
          </a:p>
        </p:txBody>
      </p:sp>
    </p:spTree>
    <p:extLst>
      <p:ext uri="{BB962C8B-B14F-4D97-AF65-F5344CB8AC3E}">
        <p14:creationId xmlns:p14="http://schemas.microsoft.com/office/powerpoint/2010/main" val="594099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s3.amazonaws.com/webucator-how-tos/4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653" y="1735878"/>
            <a:ext cx="3076575" cy="29051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58026" y="341832"/>
            <a:ext cx="3802879" cy="369332"/>
          </a:xfrm>
          <a:prstGeom prst="rect">
            <a:avLst/>
          </a:prstGeom>
          <a:noFill/>
        </p:spPr>
        <p:txBody>
          <a:bodyPr wrap="square" rtlCol="0">
            <a:spAutoFit/>
          </a:bodyPr>
          <a:lstStyle/>
          <a:p>
            <a:r>
              <a:rPr lang="en-IN" dirty="0" smtClean="0"/>
              <a:t>Nested LIST</a:t>
            </a:r>
            <a:endParaRPr lang="en-IN" dirty="0"/>
          </a:p>
        </p:txBody>
      </p:sp>
      <p:sp>
        <p:nvSpPr>
          <p:cNvPr id="3" name="TextBox 2"/>
          <p:cNvSpPr txBox="1"/>
          <p:nvPr/>
        </p:nvSpPr>
        <p:spPr>
          <a:xfrm>
            <a:off x="509155" y="997527"/>
            <a:ext cx="3158836" cy="369332"/>
          </a:xfrm>
          <a:prstGeom prst="rect">
            <a:avLst/>
          </a:prstGeom>
          <a:noFill/>
        </p:spPr>
        <p:txBody>
          <a:bodyPr wrap="square" rtlCol="0">
            <a:spAutoFit/>
          </a:bodyPr>
          <a:lstStyle/>
          <a:p>
            <a:r>
              <a:rPr lang="en-US" dirty="0" smtClean="0"/>
              <a:t>Example 1</a:t>
            </a:r>
            <a:endParaRPr lang="en-US" dirty="0"/>
          </a:p>
        </p:txBody>
      </p:sp>
    </p:spTree>
    <p:extLst>
      <p:ext uri="{BB962C8B-B14F-4D97-AF65-F5344CB8AC3E}">
        <p14:creationId xmlns:p14="http://schemas.microsoft.com/office/powerpoint/2010/main" val="3838316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9480" y="555477"/>
            <a:ext cx="8494520" cy="5078313"/>
          </a:xfrm>
          <a:prstGeom prst="rect">
            <a:avLst/>
          </a:prstGeom>
        </p:spPr>
        <p:txBody>
          <a:bodyPr wrap="square">
            <a:spAutoFit/>
          </a:bodyPr>
          <a:lstStyle/>
          <a:p>
            <a:endParaRPr lang="it-IT" dirty="0" smtClean="0"/>
          </a:p>
          <a:p>
            <a:endParaRPr lang="it-IT" dirty="0"/>
          </a:p>
          <a:p>
            <a:r>
              <a:rPr lang="it-IT" dirty="0" smtClean="0"/>
              <a:t>&lt;ul type=‘’disc’’&gt;</a:t>
            </a:r>
          </a:p>
          <a:p>
            <a:r>
              <a:rPr lang="it-IT" dirty="0" smtClean="0"/>
              <a:t>  &lt;</a:t>
            </a:r>
            <a:r>
              <a:rPr lang="it-IT" dirty="0"/>
              <a:t>li&gt;Fruit &lt;/li&gt;</a:t>
            </a:r>
            <a:endParaRPr lang="it-IT" dirty="0" smtClean="0"/>
          </a:p>
          <a:p>
            <a:r>
              <a:rPr lang="it-IT" dirty="0" smtClean="0"/>
              <a:t>    &lt;ul type=‘’circle’’&gt;</a:t>
            </a:r>
          </a:p>
          <a:p>
            <a:r>
              <a:rPr lang="it-IT" dirty="0" smtClean="0"/>
              <a:t>      &lt;li&gt;Bananas&lt;/li&gt;</a:t>
            </a:r>
          </a:p>
          <a:p>
            <a:r>
              <a:rPr lang="it-IT" dirty="0" smtClean="0"/>
              <a:t>      &lt;</a:t>
            </a:r>
            <a:r>
              <a:rPr lang="it-IT" dirty="0"/>
              <a:t>li&gt;Apples &lt;/li&gt;</a:t>
            </a:r>
            <a:endParaRPr lang="it-IT" dirty="0" smtClean="0"/>
          </a:p>
          <a:p>
            <a:r>
              <a:rPr lang="it-IT" dirty="0" smtClean="0"/>
              <a:t>        &lt;ul type=‘’square’’&gt;</a:t>
            </a:r>
          </a:p>
          <a:p>
            <a:r>
              <a:rPr lang="it-IT" dirty="0" smtClean="0"/>
              <a:t>          &lt;li&gt;Green&lt;/li&gt;</a:t>
            </a:r>
          </a:p>
          <a:p>
            <a:r>
              <a:rPr lang="it-IT" dirty="0" smtClean="0"/>
              <a:t>          &lt;li&gt;Red&lt;/li&gt;</a:t>
            </a:r>
          </a:p>
          <a:p>
            <a:r>
              <a:rPr lang="it-IT" dirty="0" smtClean="0"/>
              <a:t>        &lt;/ul&gt;</a:t>
            </a:r>
          </a:p>
          <a:p>
            <a:r>
              <a:rPr lang="it-IT" dirty="0" smtClean="0"/>
              <a:t>      </a:t>
            </a:r>
          </a:p>
          <a:p>
            <a:r>
              <a:rPr lang="it-IT" dirty="0" smtClean="0"/>
              <a:t>      &lt;li&gt;Pears&lt;/li&gt;</a:t>
            </a:r>
          </a:p>
          <a:p>
            <a:r>
              <a:rPr lang="it-IT" dirty="0" smtClean="0"/>
              <a:t>    &lt;/ul&gt;</a:t>
            </a:r>
          </a:p>
          <a:p>
            <a:r>
              <a:rPr lang="it-IT" dirty="0" smtClean="0"/>
              <a:t>  </a:t>
            </a:r>
          </a:p>
          <a:p>
            <a:r>
              <a:rPr lang="it-IT" dirty="0" smtClean="0"/>
              <a:t>  &lt;li&gt;Vegetables&lt;/li&gt;</a:t>
            </a:r>
          </a:p>
          <a:p>
            <a:r>
              <a:rPr lang="it-IT" dirty="0" smtClean="0"/>
              <a:t>  &lt;li&gt;Meat&lt;/li&gt;</a:t>
            </a:r>
          </a:p>
          <a:p>
            <a:r>
              <a:rPr lang="it-IT" dirty="0" smtClean="0"/>
              <a:t>&lt;/ul&gt;</a:t>
            </a:r>
            <a:endParaRPr lang="en-IN" dirty="0"/>
          </a:p>
        </p:txBody>
      </p:sp>
      <p:sp>
        <p:nvSpPr>
          <p:cNvPr id="4" name="TextBox 3"/>
          <p:cNvSpPr txBox="1"/>
          <p:nvPr/>
        </p:nvSpPr>
        <p:spPr>
          <a:xfrm>
            <a:off x="446810" y="555477"/>
            <a:ext cx="3158836" cy="369332"/>
          </a:xfrm>
          <a:prstGeom prst="rect">
            <a:avLst/>
          </a:prstGeom>
          <a:noFill/>
        </p:spPr>
        <p:txBody>
          <a:bodyPr wrap="square" rtlCol="0">
            <a:spAutoFit/>
          </a:bodyPr>
          <a:lstStyle/>
          <a:p>
            <a:r>
              <a:rPr lang="en-US" dirty="0" smtClean="0"/>
              <a:t>Example 1 Solution</a:t>
            </a:r>
            <a:endParaRPr lang="en-US" dirty="0"/>
          </a:p>
        </p:txBody>
      </p:sp>
    </p:spTree>
    <p:extLst>
      <p:ext uri="{BB962C8B-B14F-4D97-AF65-F5344CB8AC3E}">
        <p14:creationId xmlns:p14="http://schemas.microsoft.com/office/powerpoint/2010/main" val="2534591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21734" y="871104"/>
            <a:ext cx="3038475" cy="2019300"/>
          </a:xfrm>
          <a:prstGeom prst="rect">
            <a:avLst/>
          </a:prstGeom>
        </p:spPr>
      </p:pic>
      <p:sp>
        <p:nvSpPr>
          <p:cNvPr id="9" name="TextBox 8"/>
          <p:cNvSpPr txBox="1"/>
          <p:nvPr/>
        </p:nvSpPr>
        <p:spPr>
          <a:xfrm>
            <a:off x="601373" y="332509"/>
            <a:ext cx="3158836" cy="369332"/>
          </a:xfrm>
          <a:prstGeom prst="rect">
            <a:avLst/>
          </a:prstGeom>
          <a:noFill/>
        </p:spPr>
        <p:txBody>
          <a:bodyPr wrap="square" rtlCol="0">
            <a:spAutoFit/>
          </a:bodyPr>
          <a:lstStyle/>
          <a:p>
            <a:r>
              <a:rPr lang="en-US" dirty="0" smtClean="0"/>
              <a:t>Example 2</a:t>
            </a:r>
            <a:endParaRPr lang="en-US" dirty="0"/>
          </a:p>
        </p:txBody>
      </p:sp>
    </p:spTree>
    <p:extLst>
      <p:ext uri="{BB962C8B-B14F-4D97-AF65-F5344CB8AC3E}">
        <p14:creationId xmlns:p14="http://schemas.microsoft.com/office/powerpoint/2010/main" val="2790915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727" y="987135"/>
            <a:ext cx="8832273" cy="5909310"/>
          </a:xfrm>
          <a:prstGeom prst="rect">
            <a:avLst/>
          </a:prstGeom>
        </p:spPr>
        <p:txBody>
          <a:bodyPr wrap="square">
            <a:spAutoFit/>
          </a:bodyPr>
          <a:lstStyle/>
          <a:p>
            <a:r>
              <a:rPr lang="it-IT" dirty="0"/>
              <a:t>&lt;html&gt;</a:t>
            </a:r>
          </a:p>
          <a:p>
            <a:r>
              <a:rPr lang="it-IT" dirty="0"/>
              <a:t>&lt;body&gt;</a:t>
            </a:r>
          </a:p>
          <a:p>
            <a:r>
              <a:rPr lang="it-IT" dirty="0" smtClean="0"/>
              <a:t>&lt;</a:t>
            </a:r>
            <a:r>
              <a:rPr lang="it-IT" dirty="0"/>
              <a:t>h1&gt;A list in a list in a list&lt;/h1&gt;</a:t>
            </a:r>
          </a:p>
          <a:p>
            <a:r>
              <a:rPr lang="it-IT" dirty="0" smtClean="0"/>
              <a:t>&lt;</a:t>
            </a:r>
            <a:r>
              <a:rPr lang="it-IT" dirty="0"/>
              <a:t>ul&gt;</a:t>
            </a:r>
          </a:p>
          <a:p>
            <a:r>
              <a:rPr lang="it-IT" dirty="0"/>
              <a:t>  &lt;li&gt;Coffee&lt;/li&gt;</a:t>
            </a:r>
          </a:p>
          <a:p>
            <a:r>
              <a:rPr lang="it-IT" dirty="0"/>
              <a:t>  &lt;li&gt;Tea</a:t>
            </a:r>
          </a:p>
          <a:p>
            <a:r>
              <a:rPr lang="it-IT" dirty="0"/>
              <a:t>    &lt;ul type="circle"&gt;</a:t>
            </a:r>
          </a:p>
          <a:p>
            <a:r>
              <a:rPr lang="it-IT" dirty="0"/>
              <a:t>      &lt;li&gt;Black </a:t>
            </a:r>
            <a:r>
              <a:rPr lang="it-IT" dirty="0" smtClean="0"/>
              <a:t>tea&lt;/li&gt;</a:t>
            </a:r>
            <a:endParaRPr lang="it-IT" dirty="0"/>
          </a:p>
          <a:p>
            <a:r>
              <a:rPr lang="it-IT" dirty="0"/>
              <a:t>      &lt;li&gt;Green </a:t>
            </a:r>
            <a:r>
              <a:rPr lang="it-IT" dirty="0" smtClean="0"/>
              <a:t>tea&lt;/</a:t>
            </a:r>
            <a:r>
              <a:rPr lang="it-IT" dirty="0"/>
              <a:t>li&gt;</a:t>
            </a:r>
          </a:p>
          <a:p>
            <a:r>
              <a:rPr lang="it-IT" dirty="0"/>
              <a:t>        &lt;ul type="square"&gt;</a:t>
            </a:r>
          </a:p>
          <a:p>
            <a:r>
              <a:rPr lang="it-IT" dirty="0"/>
              <a:t>          &lt;li&gt;China&lt;/li&gt;</a:t>
            </a:r>
          </a:p>
          <a:p>
            <a:r>
              <a:rPr lang="it-IT" dirty="0"/>
              <a:t>          &lt;li&gt;Africa&lt;/li&gt;</a:t>
            </a:r>
          </a:p>
          <a:p>
            <a:r>
              <a:rPr lang="it-IT" dirty="0"/>
              <a:t>        &lt;/ul&gt;</a:t>
            </a:r>
          </a:p>
          <a:p>
            <a:r>
              <a:rPr lang="it-IT" dirty="0"/>
              <a:t>      </a:t>
            </a:r>
          </a:p>
          <a:p>
            <a:r>
              <a:rPr lang="it-IT" dirty="0"/>
              <a:t>    &lt;/ul&gt;</a:t>
            </a:r>
          </a:p>
          <a:p>
            <a:r>
              <a:rPr lang="it-IT" dirty="0"/>
              <a:t>  </a:t>
            </a:r>
          </a:p>
          <a:p>
            <a:r>
              <a:rPr lang="it-IT" dirty="0"/>
              <a:t>  &lt;li&gt;Milk&lt;/li&gt;</a:t>
            </a:r>
          </a:p>
          <a:p>
            <a:r>
              <a:rPr lang="it-IT" dirty="0"/>
              <a:t>&lt;/ul&gt;</a:t>
            </a:r>
          </a:p>
          <a:p>
            <a:endParaRPr lang="it-IT" dirty="0"/>
          </a:p>
          <a:p>
            <a:r>
              <a:rPr lang="it-IT" dirty="0"/>
              <a:t>&lt;/body&gt;</a:t>
            </a:r>
          </a:p>
          <a:p>
            <a:r>
              <a:rPr lang="it-IT" dirty="0"/>
              <a:t>&lt;/html&gt;</a:t>
            </a:r>
          </a:p>
        </p:txBody>
      </p:sp>
      <p:sp>
        <p:nvSpPr>
          <p:cNvPr id="3" name="TextBox 2"/>
          <p:cNvSpPr txBox="1"/>
          <p:nvPr/>
        </p:nvSpPr>
        <p:spPr>
          <a:xfrm>
            <a:off x="311727" y="436418"/>
            <a:ext cx="3158836" cy="369332"/>
          </a:xfrm>
          <a:prstGeom prst="rect">
            <a:avLst/>
          </a:prstGeom>
          <a:noFill/>
        </p:spPr>
        <p:txBody>
          <a:bodyPr wrap="square" rtlCol="0">
            <a:spAutoFit/>
          </a:bodyPr>
          <a:lstStyle/>
          <a:p>
            <a:r>
              <a:rPr lang="en-US" dirty="0" smtClean="0"/>
              <a:t>Example 2 solution</a:t>
            </a:r>
            <a:endParaRPr lang="en-US" dirty="0"/>
          </a:p>
        </p:txBody>
      </p:sp>
    </p:spTree>
    <p:extLst>
      <p:ext uri="{BB962C8B-B14F-4D97-AF65-F5344CB8AC3E}">
        <p14:creationId xmlns:p14="http://schemas.microsoft.com/office/powerpoint/2010/main" val="1313678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8561" y="243320"/>
            <a:ext cx="2761384" cy="2912918"/>
          </a:xfrm>
          <a:prstGeom prst="rect">
            <a:avLst/>
          </a:prstGeom>
        </p:spPr>
      </p:pic>
      <p:pic>
        <p:nvPicPr>
          <p:cNvPr id="3" name="Picture 2"/>
          <p:cNvPicPr>
            <a:picLocks noChangeAspect="1"/>
          </p:cNvPicPr>
          <p:nvPr/>
        </p:nvPicPr>
        <p:blipFill>
          <a:blip r:embed="rId3"/>
          <a:stretch>
            <a:fillRect/>
          </a:stretch>
        </p:blipFill>
        <p:spPr>
          <a:xfrm>
            <a:off x="958561" y="3419907"/>
            <a:ext cx="4787612" cy="3230275"/>
          </a:xfrm>
          <a:prstGeom prst="rect">
            <a:avLst/>
          </a:prstGeom>
        </p:spPr>
      </p:pic>
      <p:sp>
        <p:nvSpPr>
          <p:cNvPr id="4" name="Rectangle 3"/>
          <p:cNvSpPr/>
          <p:nvPr/>
        </p:nvSpPr>
        <p:spPr>
          <a:xfrm>
            <a:off x="385006" y="58654"/>
            <a:ext cx="1147109" cy="369332"/>
          </a:xfrm>
          <a:prstGeom prst="rect">
            <a:avLst/>
          </a:prstGeom>
        </p:spPr>
        <p:txBody>
          <a:bodyPr wrap="none">
            <a:spAutoFit/>
          </a:bodyPr>
          <a:lstStyle/>
          <a:p>
            <a:r>
              <a:rPr lang="en-US" dirty="0"/>
              <a:t>Example </a:t>
            </a:r>
            <a:r>
              <a:rPr lang="en-US" dirty="0" smtClean="0"/>
              <a:t>3</a:t>
            </a:r>
            <a:endParaRPr lang="en-US" dirty="0"/>
          </a:p>
        </p:txBody>
      </p:sp>
      <p:sp>
        <p:nvSpPr>
          <p:cNvPr id="5" name="Rectangle 4"/>
          <p:cNvSpPr/>
          <p:nvPr/>
        </p:nvSpPr>
        <p:spPr>
          <a:xfrm>
            <a:off x="385006" y="2971572"/>
            <a:ext cx="1147109" cy="369332"/>
          </a:xfrm>
          <a:prstGeom prst="rect">
            <a:avLst/>
          </a:prstGeom>
        </p:spPr>
        <p:txBody>
          <a:bodyPr wrap="none">
            <a:spAutoFit/>
          </a:bodyPr>
          <a:lstStyle/>
          <a:p>
            <a:r>
              <a:rPr lang="en-US" dirty="0"/>
              <a:t>Example </a:t>
            </a:r>
            <a:r>
              <a:rPr lang="en-US" dirty="0" smtClean="0"/>
              <a:t>4</a:t>
            </a:r>
            <a:endParaRPr lang="en-US" dirty="0"/>
          </a:p>
        </p:txBody>
      </p:sp>
    </p:spTree>
    <p:extLst>
      <p:ext uri="{BB962C8B-B14F-4D97-AF65-F5344CB8AC3E}">
        <p14:creationId xmlns:p14="http://schemas.microsoft.com/office/powerpoint/2010/main" val="12449842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Links - Hyperlinks</a:t>
            </a:r>
            <a:br>
              <a:rPr lang="en-IN" dirty="0"/>
            </a:br>
            <a:endParaRPr lang="en-IN" dirty="0"/>
          </a:p>
        </p:txBody>
      </p:sp>
      <p:sp>
        <p:nvSpPr>
          <p:cNvPr id="3" name="Content Placeholder 2"/>
          <p:cNvSpPr>
            <a:spLocks noGrp="1"/>
          </p:cNvSpPr>
          <p:nvPr>
            <p:ph idx="1"/>
          </p:nvPr>
        </p:nvSpPr>
        <p:spPr>
          <a:xfrm>
            <a:off x="581114" y="1213503"/>
            <a:ext cx="10772686" cy="4963460"/>
          </a:xfrm>
        </p:spPr>
        <p:txBody>
          <a:bodyPr/>
          <a:lstStyle/>
          <a:p>
            <a:r>
              <a:rPr lang="en-IN" dirty="0" smtClean="0">
                <a:solidFill>
                  <a:srgbClr val="6600FF"/>
                </a:solidFill>
              </a:rPr>
              <a:t>HTML </a:t>
            </a:r>
            <a:r>
              <a:rPr lang="en-IN" dirty="0">
                <a:solidFill>
                  <a:srgbClr val="6600FF"/>
                </a:solidFill>
              </a:rPr>
              <a:t>links are hyperlinks</a:t>
            </a:r>
            <a:r>
              <a:rPr lang="en-IN" dirty="0"/>
              <a:t>.</a:t>
            </a:r>
          </a:p>
          <a:p>
            <a:r>
              <a:rPr lang="en-IN" dirty="0" smtClean="0"/>
              <a:t>we </a:t>
            </a:r>
            <a:r>
              <a:rPr lang="en-IN" dirty="0"/>
              <a:t>can click on a link and jump to another document.</a:t>
            </a:r>
          </a:p>
          <a:p>
            <a:r>
              <a:rPr lang="en-IN" dirty="0"/>
              <a:t>When </a:t>
            </a:r>
            <a:r>
              <a:rPr lang="en-IN" dirty="0" smtClean="0"/>
              <a:t>we </a:t>
            </a:r>
            <a:r>
              <a:rPr lang="en-IN" dirty="0"/>
              <a:t>move the mouse over a link, the mouse arrow will turn into a little hand</a:t>
            </a:r>
            <a:r>
              <a:rPr lang="en-IN" dirty="0" smtClean="0"/>
              <a:t>.</a:t>
            </a:r>
          </a:p>
          <a:p>
            <a:pPr marL="0" indent="0">
              <a:buNone/>
            </a:pPr>
            <a:endParaRPr lang="en-IN" dirty="0" smtClean="0"/>
          </a:p>
          <a:p>
            <a:r>
              <a:rPr lang="en-IN" dirty="0">
                <a:solidFill>
                  <a:srgbClr val="6600FF"/>
                </a:solidFill>
              </a:rPr>
              <a:t>HTML Links - Syntax</a:t>
            </a:r>
          </a:p>
          <a:p>
            <a:r>
              <a:rPr lang="en-IN" dirty="0"/>
              <a:t>Hyperlinks are defined with the HTML &lt;a&gt; tag:</a:t>
            </a:r>
          </a:p>
          <a:p>
            <a:endParaRPr lang="en-IN" dirty="0"/>
          </a:p>
          <a:p>
            <a:r>
              <a:rPr lang="en-IN" dirty="0">
                <a:solidFill>
                  <a:srgbClr val="003399"/>
                </a:solidFill>
              </a:rPr>
              <a:t>&lt;a </a:t>
            </a:r>
            <a:r>
              <a:rPr lang="en-IN" dirty="0" err="1">
                <a:solidFill>
                  <a:srgbClr val="003399"/>
                </a:solidFill>
              </a:rPr>
              <a:t>href</a:t>
            </a:r>
            <a:r>
              <a:rPr lang="en-IN" dirty="0">
                <a:solidFill>
                  <a:srgbClr val="003399"/>
                </a:solidFill>
              </a:rPr>
              <a:t>="</a:t>
            </a:r>
            <a:r>
              <a:rPr lang="en-IN" dirty="0" err="1">
                <a:solidFill>
                  <a:srgbClr val="003399"/>
                </a:solidFill>
              </a:rPr>
              <a:t>url</a:t>
            </a:r>
            <a:r>
              <a:rPr lang="en-IN" dirty="0">
                <a:solidFill>
                  <a:srgbClr val="003399"/>
                </a:solidFill>
              </a:rPr>
              <a:t>"&gt;link text&lt;/a&gt;</a:t>
            </a:r>
          </a:p>
          <a:p>
            <a:endParaRPr lang="en-IN" dirty="0"/>
          </a:p>
          <a:p>
            <a:endParaRPr lang="en-IN" dirty="0"/>
          </a:p>
        </p:txBody>
      </p:sp>
    </p:spTree>
    <p:extLst>
      <p:ext uri="{BB962C8B-B14F-4D97-AF65-F5344CB8AC3E}">
        <p14:creationId xmlns:p14="http://schemas.microsoft.com/office/powerpoint/2010/main" val="21389071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tutorialspoint.com/assets/questions/images/170817-15161861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372" y="681973"/>
            <a:ext cx="5715000" cy="58769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8160" y="133665"/>
            <a:ext cx="2038571" cy="369332"/>
          </a:xfrm>
          <a:prstGeom prst="rect">
            <a:avLst/>
          </a:prstGeom>
        </p:spPr>
        <p:txBody>
          <a:bodyPr wrap="none">
            <a:spAutoFit/>
          </a:bodyPr>
          <a:lstStyle/>
          <a:p>
            <a:r>
              <a:rPr lang="en-IN" dirty="0">
                <a:solidFill>
                  <a:srgbClr val="6600FF"/>
                </a:solidFill>
              </a:rPr>
              <a:t>HTML Links - Syntax</a:t>
            </a:r>
          </a:p>
        </p:txBody>
      </p:sp>
    </p:spTree>
    <p:extLst>
      <p:ext uri="{BB962C8B-B14F-4D97-AF65-F5344CB8AC3E}">
        <p14:creationId xmlns:p14="http://schemas.microsoft.com/office/powerpoint/2010/main" val="401376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744" y="188007"/>
            <a:ext cx="11400090" cy="5786199"/>
          </a:xfrm>
          <a:prstGeom prst="rect">
            <a:avLst/>
          </a:prstGeom>
        </p:spPr>
        <p:txBody>
          <a:bodyPr wrap="square">
            <a:spAutoFit/>
          </a:bodyPr>
          <a:lstStyle/>
          <a:p>
            <a:r>
              <a:rPr lang="en-IN" b="1" dirty="0" smtClean="0">
                <a:solidFill>
                  <a:srgbClr val="FF0000"/>
                </a:solidFill>
              </a:rPr>
              <a:t>HTML tags </a:t>
            </a:r>
          </a:p>
          <a:p>
            <a:endParaRPr lang="en-IN" dirty="0" smtClean="0">
              <a:solidFill>
                <a:srgbClr val="FF0000"/>
              </a:solidFill>
            </a:endParaRPr>
          </a:p>
          <a:p>
            <a:pPr marL="342900" indent="-342900">
              <a:buFont typeface="Arial" panose="020B0604020202020204" pitchFamily="34" charset="0"/>
              <a:buChar char="•"/>
            </a:pPr>
            <a:r>
              <a:rPr lang="en-IN" sz="2000" dirty="0"/>
              <a:t>Element names surrounded by angle brackets:</a:t>
            </a:r>
          </a:p>
          <a:p>
            <a:endParaRPr lang="en-IN" sz="2000" dirty="0"/>
          </a:p>
          <a:p>
            <a:r>
              <a:rPr lang="en-IN" sz="2000" dirty="0"/>
              <a:t> &lt;</a:t>
            </a:r>
            <a:r>
              <a:rPr lang="en-IN" sz="2000" dirty="0" err="1"/>
              <a:t>tagname</a:t>
            </a:r>
            <a:r>
              <a:rPr lang="en-IN" sz="2000" dirty="0"/>
              <a:t>&gt;content goes here...&lt;/</a:t>
            </a:r>
            <a:r>
              <a:rPr lang="en-IN" sz="2000" dirty="0" err="1"/>
              <a:t>tagname</a:t>
            </a:r>
            <a:r>
              <a:rPr lang="en-IN" sz="2000" dirty="0"/>
              <a:t>&gt;</a:t>
            </a:r>
          </a:p>
          <a:p>
            <a:endParaRPr lang="en-IN" sz="2000" dirty="0"/>
          </a:p>
          <a:p>
            <a:pPr marL="342900" indent="-342900">
              <a:buFont typeface="Arial" panose="020B0604020202020204" pitchFamily="34" charset="0"/>
              <a:buChar char="•"/>
            </a:pPr>
            <a:r>
              <a:rPr lang="en-IN" sz="2000" dirty="0"/>
              <a:t>HTML tags normally come in pairs like &lt;p&gt; and &lt;/p&gt;</a:t>
            </a:r>
          </a:p>
          <a:p>
            <a:endParaRPr lang="en-IN" sz="2000" dirty="0"/>
          </a:p>
          <a:p>
            <a:pPr marL="342900" indent="-342900">
              <a:buFont typeface="Arial" panose="020B0604020202020204" pitchFamily="34" charset="0"/>
              <a:buChar char="•"/>
            </a:pPr>
            <a:r>
              <a:rPr lang="en-IN" sz="2000" dirty="0"/>
              <a:t>The first tag in a pair is the start tag, the second tag is the end tag</a:t>
            </a:r>
          </a:p>
          <a:p>
            <a:endParaRPr lang="en-IN" sz="2000" dirty="0"/>
          </a:p>
          <a:p>
            <a:pPr marL="342900" indent="-342900">
              <a:buFont typeface="Arial" panose="020B0604020202020204" pitchFamily="34" charset="0"/>
              <a:buChar char="•"/>
            </a:pPr>
            <a:r>
              <a:rPr lang="en-IN" sz="2000" dirty="0"/>
              <a:t>The end tag is written like the start tag, but with a forward slash inserted before the tag name</a:t>
            </a:r>
          </a:p>
          <a:p>
            <a:endParaRPr lang="en-IN" dirty="0" smtClean="0"/>
          </a:p>
          <a:p>
            <a:r>
              <a:rPr lang="en-IN" b="1" dirty="0" smtClean="0">
                <a:solidFill>
                  <a:srgbClr val="FF0000"/>
                </a:solidFill>
              </a:rPr>
              <a:t>HTML Headings</a:t>
            </a:r>
          </a:p>
          <a:p>
            <a:endParaRPr lang="en-IN" dirty="0" smtClean="0">
              <a:solidFill>
                <a:srgbClr val="FF0000"/>
              </a:solidFill>
            </a:endParaRPr>
          </a:p>
          <a:p>
            <a:pPr marL="342900" indent="-342900">
              <a:buFont typeface="Arial" panose="020B0604020202020204" pitchFamily="34" charset="0"/>
              <a:buChar char="•"/>
            </a:pPr>
            <a:r>
              <a:rPr lang="en-IN" sz="2000" dirty="0"/>
              <a:t>HTML headings are defined with the &lt;h1&gt; to &lt;h6&gt; tags</a:t>
            </a:r>
            <a:r>
              <a:rPr lang="en-IN" sz="2000" dirty="0" smtClean="0"/>
              <a: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&lt;h1&gt; defines the most important heading. </a:t>
            </a:r>
            <a:endParaRPr lang="en-IN" sz="2000" dirty="0" smtClean="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&lt;h6&gt; defines the least important heading: </a:t>
            </a:r>
          </a:p>
        </p:txBody>
      </p:sp>
    </p:spTree>
    <p:extLst>
      <p:ext uri="{BB962C8B-B14F-4D97-AF65-F5344CB8AC3E}">
        <p14:creationId xmlns:p14="http://schemas.microsoft.com/office/powerpoint/2010/main" val="1729869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515" y="678664"/>
            <a:ext cx="10384972" cy="2750336"/>
          </a:xfrm>
        </p:spPr>
      </p:pic>
      <p:sp>
        <p:nvSpPr>
          <p:cNvPr id="6" name="Rectangle 2"/>
          <p:cNvSpPr>
            <a:spLocks noChangeArrowheads="1"/>
          </p:cNvSpPr>
          <p:nvPr/>
        </p:nvSpPr>
        <p:spPr bwMode="auto">
          <a:xfrm>
            <a:off x="522514" y="4161437"/>
            <a:ext cx="11202315"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b="0" i="0" u="none" strike="noStrike" cap="none" normalizeH="0" baseline="0" dirty="0" smtClean="0">
                <a:ln>
                  <a:noFill/>
                </a:ln>
                <a:solidFill>
                  <a:srgbClr val="000000"/>
                </a:solidFill>
                <a:effectLst/>
                <a:latin typeface="Verdana" panose="020B0604030504040204" pitchFamily="34" charset="0"/>
              </a:rPr>
              <a:t>The </a:t>
            </a:r>
            <a:r>
              <a:rPr kumimoji="0" lang="en-US" sz="1600" b="0" i="0" u="none" strike="noStrike" cap="none" normalizeH="0" baseline="0" dirty="0" err="1" smtClean="0">
                <a:ln>
                  <a:noFill/>
                </a:ln>
                <a:solidFill>
                  <a:srgbClr val="DC143C"/>
                </a:solidFill>
                <a:effectLst/>
                <a:latin typeface="Consolas" panose="020B0609020204030204" pitchFamily="49" charset="0"/>
                <a:cs typeface="Consolas" panose="020B0609020204030204" pitchFamily="49" charset="0"/>
              </a:rPr>
              <a:t>href</a:t>
            </a:r>
            <a:r>
              <a:rPr kumimoji="0" lang="en-US" sz="1600" b="0" i="0" u="none" strike="noStrike" cap="none" normalizeH="0" baseline="0" dirty="0" smtClean="0">
                <a:ln>
                  <a:noFill/>
                </a:ln>
                <a:solidFill>
                  <a:srgbClr val="000000"/>
                </a:solidFill>
                <a:effectLst/>
                <a:latin typeface="Verdana" panose="020B0604030504040204" pitchFamily="34" charset="0"/>
              </a:rPr>
              <a:t> attribute specifies the destination address (</a:t>
            </a:r>
            <a:r>
              <a:rPr kumimoji="0" lang="en-US" sz="1600" b="0" i="0" u="none" strike="noStrike" cap="none" normalizeH="0" baseline="0" dirty="0" smtClean="0">
                <a:ln>
                  <a:noFill/>
                </a:ln>
                <a:solidFill>
                  <a:srgbClr val="3F51B5"/>
                </a:solidFill>
                <a:effectLst/>
                <a:latin typeface="Verdana" panose="020B0604030504040204" pitchFamily="34" charset="0"/>
              </a:rPr>
              <a:t>https://www.w3schools.com/html/</a:t>
            </a:r>
            <a:r>
              <a:rPr kumimoji="0" lang="en-US" sz="1600" b="0" i="0" u="none" strike="noStrike" cap="none" normalizeH="0" baseline="0" dirty="0" smtClean="0">
                <a:ln>
                  <a:noFill/>
                </a:ln>
                <a:solidFill>
                  <a:srgbClr val="000000"/>
                </a:solidFill>
                <a:effectLst/>
                <a:latin typeface="Verdana" panose="020B0604030504040204" pitchFamily="34" charset="0"/>
              </a:rPr>
              <a:t>) of the link.</a:t>
            </a:r>
            <a:endParaRPr lang="en-US" sz="1600"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16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b="0" i="0" u="none" strike="noStrike" cap="none" normalizeH="0" baseline="0" dirty="0" smtClean="0">
                <a:ln>
                  <a:noFill/>
                </a:ln>
                <a:solidFill>
                  <a:srgbClr val="000000"/>
                </a:solidFill>
                <a:effectLst/>
                <a:latin typeface="Verdana" panose="020B0604030504040204" pitchFamily="34" charset="0"/>
              </a:rPr>
              <a:t>The </a:t>
            </a:r>
            <a:r>
              <a:rPr kumimoji="0" lang="en-US" sz="1600" b="1" i="0" u="none" strike="noStrike" cap="none" normalizeH="0" baseline="0" dirty="0" smtClean="0">
                <a:ln>
                  <a:noFill/>
                </a:ln>
                <a:solidFill>
                  <a:srgbClr val="000000"/>
                </a:solidFill>
                <a:effectLst/>
                <a:latin typeface="Verdana" panose="020B0604030504040204" pitchFamily="34" charset="0"/>
              </a:rPr>
              <a:t>link text</a:t>
            </a:r>
            <a:r>
              <a:rPr kumimoji="0" lang="en-US" sz="1600" b="0" i="0" u="none" strike="noStrike" cap="none" normalizeH="0" baseline="0" dirty="0" smtClean="0">
                <a:ln>
                  <a:noFill/>
                </a:ln>
                <a:solidFill>
                  <a:srgbClr val="000000"/>
                </a:solidFill>
                <a:effectLst/>
                <a:latin typeface="Verdana" panose="020B0604030504040204" pitchFamily="34" charset="0"/>
              </a:rPr>
              <a:t> is the visible part (Visit our HTML tutorial).</a:t>
            </a:r>
          </a:p>
          <a:p>
            <a:pPr marR="0" lvl="0" algn="l" defTabSz="914400" rtl="0" eaLnBrk="0" fontAlgn="base" latinLnBrk="0" hangingPunct="0">
              <a:lnSpc>
                <a:spcPct val="100000"/>
              </a:lnSpc>
              <a:spcBef>
                <a:spcPct val="0"/>
              </a:spcBef>
              <a:spcAft>
                <a:spcPct val="0"/>
              </a:spcAft>
              <a:buClrTx/>
              <a:buSzTx/>
              <a:tabLst/>
            </a:pPr>
            <a:endParaRPr lang="en-US" sz="1600"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b="0" i="0" u="none" strike="noStrike" cap="none" normalizeH="0" baseline="0" dirty="0" smtClean="0">
                <a:ln>
                  <a:noFill/>
                </a:ln>
                <a:solidFill>
                  <a:srgbClr val="000000"/>
                </a:solidFill>
                <a:effectLst/>
                <a:latin typeface="Verdana" panose="020B0604030504040204" pitchFamily="34" charset="0"/>
              </a:rPr>
              <a:t>Clicking on the link text will send you to the specified address.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600"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1600" b="0" i="0" u="none" strike="noStrike" cap="none" normalizeH="0" baseline="0" dirty="0" smtClean="0">
              <a:ln>
                <a:noFill/>
              </a:ln>
              <a:solidFill>
                <a:srgbClr val="000000"/>
              </a:solidFill>
              <a:effectLst/>
              <a:latin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1600" b="0" i="0" u="none" strike="noStrike" cap="none" normalizeH="0" baseline="0" dirty="0" smtClean="0">
              <a:ln>
                <a:noFill/>
              </a:ln>
              <a:solidFill>
                <a:schemeClr val="tx1"/>
              </a:solidFill>
              <a:effectLst/>
            </a:endParaRPr>
          </a:p>
        </p:txBody>
      </p:sp>
      <p:sp>
        <p:nvSpPr>
          <p:cNvPr id="3" name="Rectangle 2"/>
          <p:cNvSpPr/>
          <p:nvPr/>
        </p:nvSpPr>
        <p:spPr>
          <a:xfrm>
            <a:off x="316194" y="68366"/>
            <a:ext cx="6799091" cy="369332"/>
          </a:xfrm>
          <a:prstGeom prst="rect">
            <a:avLst/>
          </a:prstGeom>
        </p:spPr>
        <p:txBody>
          <a:bodyPr wrap="square">
            <a:spAutoFit/>
          </a:bodyPr>
          <a:lstStyle/>
          <a:p>
            <a:r>
              <a:rPr lang="en-IN" dirty="0">
                <a:solidFill>
                  <a:srgbClr val="6600FF"/>
                </a:solidFill>
              </a:rPr>
              <a:t>HTML Links - </a:t>
            </a:r>
            <a:r>
              <a:rPr lang="en-IN" dirty="0" smtClean="0">
                <a:solidFill>
                  <a:srgbClr val="6600FF"/>
                </a:solidFill>
              </a:rPr>
              <a:t>Example</a:t>
            </a:r>
            <a:endParaRPr lang="en-IN" dirty="0">
              <a:solidFill>
                <a:srgbClr val="6600FF"/>
              </a:solidFill>
            </a:endParaRPr>
          </a:p>
        </p:txBody>
      </p:sp>
    </p:spTree>
    <p:extLst>
      <p:ext uri="{BB962C8B-B14F-4D97-AF65-F5344CB8AC3E}">
        <p14:creationId xmlns:p14="http://schemas.microsoft.com/office/powerpoint/2010/main" val="360636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16195" y="247828"/>
            <a:ext cx="11297540" cy="5355312"/>
          </a:xfrm>
          <a:prstGeom prst="rect">
            <a:avLst/>
          </a:prstGeom>
        </p:spPr>
        <p:txBody>
          <a:bodyPr wrap="square">
            <a:spAutoFit/>
          </a:bodyPr>
          <a:lstStyle/>
          <a:p>
            <a:r>
              <a:rPr lang="en-IN" b="1" u="sng" dirty="0" smtClean="0"/>
              <a:t>URL:</a:t>
            </a:r>
          </a:p>
          <a:p>
            <a:endParaRPr lang="en-IN" b="1" dirty="0">
              <a:solidFill>
                <a:srgbClr val="777777"/>
              </a:solidFill>
              <a:latin typeface="Arial" panose="020B0604020202020204" pitchFamily="34" charset="0"/>
            </a:endParaRPr>
          </a:p>
          <a:p>
            <a:pPr marL="285750" indent="-285750">
              <a:buFont typeface="Arial" panose="020B0604020202020204" pitchFamily="34" charset="0"/>
              <a:buChar char="•"/>
            </a:pPr>
            <a:r>
              <a:rPr lang="en-US" b="1" dirty="0"/>
              <a:t>URL</a:t>
            </a:r>
            <a:r>
              <a:rPr lang="en-US" dirty="0"/>
              <a:t> stands for Uniform Resource Locator.</a:t>
            </a:r>
            <a:endParaRPr lang="en-US" dirty="0" smtClean="0">
              <a:solidFill>
                <a:srgbClr val="777777"/>
              </a:solidFill>
              <a:latin typeface="Arial" panose="020B0604020202020204" pitchFamily="34" charset="0"/>
            </a:endParaRPr>
          </a:p>
          <a:p>
            <a:pPr marL="285750" indent="-285750">
              <a:buFont typeface="Arial" panose="020B0604020202020204" pitchFamily="34" charset="0"/>
              <a:buChar char="•"/>
            </a:pPr>
            <a:endParaRPr lang="en-US" dirty="0">
              <a:solidFill>
                <a:srgbClr val="777777"/>
              </a:solidFill>
              <a:latin typeface="Arial" panose="020B0604020202020204" pitchFamily="34" charset="0"/>
            </a:endParaRPr>
          </a:p>
          <a:p>
            <a:pPr marL="285750" indent="-285750">
              <a:buFont typeface="Arial" panose="020B0604020202020204" pitchFamily="34" charset="0"/>
              <a:buChar char="•"/>
            </a:pPr>
            <a:r>
              <a:rPr lang="en-US" dirty="0" smtClean="0">
                <a:solidFill>
                  <a:srgbClr val="777777"/>
                </a:solidFill>
                <a:latin typeface="Arial" panose="020B0604020202020204" pitchFamily="34" charset="0"/>
              </a:rPr>
              <a:t>URLs </a:t>
            </a:r>
            <a:r>
              <a:rPr lang="en-US" dirty="0">
                <a:solidFill>
                  <a:srgbClr val="777777"/>
                </a:solidFill>
                <a:latin typeface="Arial" panose="020B0604020202020204" pitchFamily="34" charset="0"/>
              </a:rPr>
              <a:t>(Uniform Resource Locators) or Resource Locators are unique addresses used to locate a Web page and its contents on a network serve</a:t>
            </a:r>
            <a:r>
              <a:rPr lang="en-US" dirty="0" smtClean="0">
                <a:solidFill>
                  <a:srgbClr val="777777"/>
                </a:solidFill>
                <a:latin typeface="Arial" panose="020B0604020202020204" pitchFamily="34" charset="0"/>
              </a:rPr>
              <a:t>.</a:t>
            </a:r>
          </a:p>
          <a:p>
            <a:pPr marL="285750" indent="-285750">
              <a:buFont typeface="Arial" panose="020B0604020202020204" pitchFamily="34" charset="0"/>
              <a:buChar char="•"/>
            </a:pPr>
            <a:endParaRPr lang="en-US" dirty="0">
              <a:solidFill>
                <a:srgbClr val="777777"/>
              </a:solidFill>
              <a:latin typeface="Arial" panose="020B0604020202020204" pitchFamily="34" charset="0"/>
            </a:endParaRPr>
          </a:p>
          <a:p>
            <a:pPr marL="285750" indent="-285750">
              <a:buFont typeface="Arial" panose="020B0604020202020204" pitchFamily="34" charset="0"/>
              <a:buChar char="•"/>
            </a:pPr>
            <a:r>
              <a:rPr lang="en-US" dirty="0"/>
              <a:t>Any internet location available on server is called a web URL, web address or website.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website or webpage has a unique address called URL</a:t>
            </a:r>
            <a:r>
              <a:rPr lang="en-US" dirty="0" smtClean="0"/>
              <a:t>.</a:t>
            </a:r>
          </a:p>
          <a:p>
            <a:endParaRPr lang="en-US" dirty="0"/>
          </a:p>
          <a:p>
            <a:pPr fontAlgn="base"/>
            <a:r>
              <a:rPr lang="en-US" b="1" dirty="0"/>
              <a:t>Types of URL:</a:t>
            </a:r>
            <a:r>
              <a:rPr lang="en-US" dirty="0"/>
              <a:t> URL gives the address of files created for webpages or other documents like an image, pdf for a doc file, etc</a:t>
            </a:r>
            <a:r>
              <a:rPr lang="en-US" dirty="0" smtClean="0"/>
              <a:t>.</a:t>
            </a:r>
          </a:p>
          <a:p>
            <a:pPr fontAlgn="base"/>
            <a:endParaRPr lang="en-US" dirty="0"/>
          </a:p>
          <a:p>
            <a:pPr fontAlgn="base"/>
            <a:r>
              <a:rPr lang="en-US" b="1" dirty="0"/>
              <a:t>There are two types of URL</a:t>
            </a:r>
            <a:r>
              <a:rPr lang="en-US" b="1" dirty="0" smtClean="0"/>
              <a:t>:</a:t>
            </a:r>
          </a:p>
          <a:p>
            <a:pPr fontAlgn="base"/>
            <a:endParaRPr lang="en-US" b="1" dirty="0"/>
          </a:p>
          <a:p>
            <a:pPr marL="285750" indent="-285750" fontAlgn="base">
              <a:buFont typeface="Arial" panose="020B0604020202020204" pitchFamily="34" charset="0"/>
              <a:buChar char="•"/>
            </a:pPr>
            <a:r>
              <a:rPr lang="en-US" dirty="0"/>
              <a:t>Absolute URL</a:t>
            </a:r>
          </a:p>
          <a:p>
            <a:pPr marL="285750" indent="-285750" fontAlgn="base">
              <a:buFont typeface="Arial" panose="020B0604020202020204" pitchFamily="34" charset="0"/>
              <a:buChar char="•"/>
            </a:pPr>
            <a:r>
              <a:rPr lang="en-US" dirty="0"/>
              <a:t>Relative URL</a:t>
            </a:r>
          </a:p>
          <a:p>
            <a:endParaRPr lang="en-IN" dirty="0"/>
          </a:p>
        </p:txBody>
      </p:sp>
    </p:spTree>
    <p:extLst>
      <p:ext uri="{BB962C8B-B14F-4D97-AF65-F5344CB8AC3E}">
        <p14:creationId xmlns:p14="http://schemas.microsoft.com/office/powerpoint/2010/main" val="1673586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713" y="274636"/>
            <a:ext cx="6106886" cy="1325563"/>
          </a:xfrm>
        </p:spPr>
        <p:txBody>
          <a:bodyPr/>
          <a:lstStyle/>
          <a:p>
            <a:r>
              <a:rPr lang="en-IN" dirty="0">
                <a:solidFill>
                  <a:srgbClr val="0000FF"/>
                </a:solidFill>
              </a:rPr>
              <a:t>What are Absolute URLs?</a:t>
            </a:r>
            <a:br>
              <a:rPr lang="en-IN" dirty="0">
                <a:solidFill>
                  <a:srgbClr val="0000FF"/>
                </a:solidFill>
              </a:rPr>
            </a:br>
            <a:endParaRPr lang="en-IN" dirty="0">
              <a:solidFill>
                <a:srgbClr val="0000FF"/>
              </a:solidFill>
            </a:endParaRPr>
          </a:p>
        </p:txBody>
      </p:sp>
      <p:sp>
        <p:nvSpPr>
          <p:cNvPr id="3" name="Content Placeholder 2"/>
          <p:cNvSpPr>
            <a:spLocks noGrp="1"/>
          </p:cNvSpPr>
          <p:nvPr>
            <p:ph idx="1"/>
          </p:nvPr>
        </p:nvSpPr>
        <p:spPr>
          <a:xfrm>
            <a:off x="510714" y="1239141"/>
            <a:ext cx="10636258" cy="4937822"/>
          </a:xfrm>
        </p:spPr>
        <p:txBody>
          <a:bodyPr>
            <a:normAutofit/>
          </a:bodyPr>
          <a:lstStyle/>
          <a:p>
            <a:r>
              <a:rPr lang="en-IN" dirty="0" smtClean="0"/>
              <a:t>Absolute </a:t>
            </a:r>
            <a:r>
              <a:rPr lang="en-IN" dirty="0"/>
              <a:t>URL requires you to place the entire address on the page that you link to. </a:t>
            </a:r>
            <a:endParaRPr lang="en-IN" dirty="0" smtClean="0"/>
          </a:p>
          <a:p>
            <a:endParaRPr lang="en-IN" dirty="0" smtClean="0"/>
          </a:p>
          <a:p>
            <a:r>
              <a:rPr lang="en-IN" dirty="0" smtClean="0"/>
              <a:t>An </a:t>
            </a:r>
            <a:r>
              <a:rPr lang="en-IN" dirty="0"/>
              <a:t>example of an absolute URL would look like this:</a:t>
            </a:r>
          </a:p>
          <a:p>
            <a:endParaRPr lang="en-IN" dirty="0"/>
          </a:p>
          <a:p>
            <a:r>
              <a:rPr lang="en-IN" dirty="0">
                <a:solidFill>
                  <a:srgbClr val="0000FF"/>
                </a:solidFill>
              </a:rPr>
              <a:t>&lt;a </a:t>
            </a:r>
            <a:r>
              <a:rPr lang="en-IN" dirty="0" err="1">
                <a:solidFill>
                  <a:srgbClr val="0000FF"/>
                </a:solidFill>
              </a:rPr>
              <a:t>href</a:t>
            </a:r>
            <a:r>
              <a:rPr lang="en-IN" dirty="0">
                <a:solidFill>
                  <a:srgbClr val="0000FF"/>
                </a:solidFill>
              </a:rPr>
              <a:t> = http://www.example.com/xyz.html&gt;</a:t>
            </a:r>
          </a:p>
          <a:p>
            <a:endParaRPr lang="en-IN" dirty="0"/>
          </a:p>
        </p:txBody>
      </p:sp>
    </p:spTree>
    <p:extLst>
      <p:ext uri="{BB962C8B-B14F-4D97-AF65-F5344CB8AC3E}">
        <p14:creationId xmlns:p14="http://schemas.microsoft.com/office/powerpoint/2010/main" val="1146823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What are Relative URLs?</a:t>
            </a:r>
            <a:br>
              <a:rPr lang="en-IN" dirty="0">
                <a:solidFill>
                  <a:srgbClr val="00B050"/>
                </a:solidFill>
              </a:rPr>
            </a:br>
            <a:endParaRPr lang="en-IN" dirty="0">
              <a:solidFill>
                <a:srgbClr val="00B050"/>
              </a:solidFill>
            </a:endParaRPr>
          </a:p>
        </p:txBody>
      </p:sp>
      <p:sp>
        <p:nvSpPr>
          <p:cNvPr id="3" name="Content Placeholder 2"/>
          <p:cNvSpPr>
            <a:spLocks noGrp="1"/>
          </p:cNvSpPr>
          <p:nvPr>
            <p:ph idx="1"/>
          </p:nvPr>
        </p:nvSpPr>
        <p:spPr/>
        <p:txBody>
          <a:bodyPr/>
          <a:lstStyle/>
          <a:p>
            <a:r>
              <a:rPr lang="en-IN" dirty="0" smtClean="0"/>
              <a:t>The </a:t>
            </a:r>
            <a:r>
              <a:rPr lang="en-IN" dirty="0"/>
              <a:t>relative URL, on the other hand, does not use the full address. </a:t>
            </a:r>
            <a:endParaRPr lang="en-IN" dirty="0" smtClean="0"/>
          </a:p>
          <a:p>
            <a:r>
              <a:rPr lang="en-IN" dirty="0" smtClean="0"/>
              <a:t>It </a:t>
            </a:r>
            <a:r>
              <a:rPr lang="en-IN" dirty="0"/>
              <a:t>assumes that the page you type in is on the same site. </a:t>
            </a:r>
            <a:endParaRPr lang="en-IN" dirty="0" smtClean="0"/>
          </a:p>
          <a:p>
            <a:r>
              <a:rPr lang="en-IN" dirty="0" smtClean="0"/>
              <a:t>An </a:t>
            </a:r>
            <a:r>
              <a:rPr lang="en-IN" dirty="0"/>
              <a:t>example of a relative URL would look like this:</a:t>
            </a:r>
          </a:p>
          <a:p>
            <a:r>
              <a:rPr lang="en-IN" dirty="0" smtClean="0">
                <a:solidFill>
                  <a:srgbClr val="0000FF"/>
                </a:solidFill>
              </a:rPr>
              <a:t>&lt;</a:t>
            </a:r>
            <a:r>
              <a:rPr lang="en-IN" dirty="0">
                <a:solidFill>
                  <a:srgbClr val="0000FF"/>
                </a:solidFill>
              </a:rPr>
              <a:t>a </a:t>
            </a:r>
            <a:r>
              <a:rPr lang="en-IN" dirty="0" err="1">
                <a:solidFill>
                  <a:srgbClr val="0000FF"/>
                </a:solidFill>
              </a:rPr>
              <a:t>href</a:t>
            </a:r>
            <a:r>
              <a:rPr lang="en-IN" dirty="0">
                <a:solidFill>
                  <a:srgbClr val="0000FF"/>
                </a:solidFill>
              </a:rPr>
              <a:t> = "/xyz.html</a:t>
            </a:r>
            <a:r>
              <a:rPr lang="en-IN" dirty="0" smtClean="0">
                <a:solidFill>
                  <a:srgbClr val="0000FF"/>
                </a:solidFill>
              </a:rPr>
              <a:t>"</a:t>
            </a:r>
            <a:r>
              <a:rPr lang="en-IN" dirty="0">
                <a:solidFill>
                  <a:srgbClr val="0000FF"/>
                </a:solidFill>
              </a:rPr>
              <a:t>&gt;</a:t>
            </a:r>
          </a:p>
          <a:p>
            <a:endParaRPr lang="en-IN" dirty="0"/>
          </a:p>
        </p:txBody>
      </p:sp>
    </p:spTree>
    <p:extLst>
      <p:ext uri="{BB962C8B-B14F-4D97-AF65-F5344CB8AC3E}">
        <p14:creationId xmlns:p14="http://schemas.microsoft.com/office/powerpoint/2010/main" val="2869547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959429"/>
            <a:ext cx="11103429" cy="4180113"/>
          </a:xfrm>
        </p:spPr>
      </p:pic>
    </p:spTree>
    <p:extLst>
      <p:ext uri="{BB962C8B-B14F-4D97-AF65-F5344CB8AC3E}">
        <p14:creationId xmlns:p14="http://schemas.microsoft.com/office/powerpoint/2010/main" val="1533128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4577621"/>
              </p:ext>
            </p:extLst>
          </p:nvPr>
        </p:nvGraphicFramePr>
        <p:xfrm>
          <a:off x="2032000" y="719666"/>
          <a:ext cx="8128000" cy="2225040"/>
        </p:xfrm>
        <a:graphic>
          <a:graphicData uri="http://schemas.openxmlformats.org/drawingml/2006/table">
            <a:tbl>
              <a:tblPr firstRow="1" bandRow="1">
                <a:tableStyleId>{2D5ABB26-0587-4C30-8999-92F81FD0307C}</a:tableStyleId>
              </a:tblPr>
              <a:tblGrid>
                <a:gridCol w="4064000"/>
                <a:gridCol w="4064000"/>
              </a:tblGrid>
              <a:tr h="370840">
                <a:tc>
                  <a:txBody>
                    <a:bodyPr/>
                    <a:lstStyle/>
                    <a:p>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080539015"/>
              </p:ext>
            </p:extLst>
          </p:nvPr>
        </p:nvGraphicFramePr>
        <p:xfrm>
          <a:off x="1350817" y="809696"/>
          <a:ext cx="10713027" cy="3454352"/>
        </p:xfrm>
        <a:graphic>
          <a:graphicData uri="http://schemas.openxmlformats.org/drawingml/2006/table">
            <a:tbl>
              <a:tblPr firstRow="1" bandRow="1">
                <a:tableStyleId>{2D5ABB26-0587-4C30-8999-92F81FD0307C}</a:tableStyleId>
              </a:tblPr>
              <a:tblGrid>
                <a:gridCol w="5699106"/>
                <a:gridCol w="5013921"/>
              </a:tblGrid>
              <a:tr h="357613">
                <a:tc>
                  <a:txBody>
                    <a:bodyPr/>
                    <a:lstStyle/>
                    <a:p>
                      <a:r>
                        <a:rPr lang="en-US" dirty="0" smtClean="0"/>
                        <a:t>ABSOLUTE URL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RELATIVE URL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22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Absolute URL requires you to place the entire address on the page that you link to.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The relative URL, does not use the full address. It assumes that the page you type in is on the same site.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613">
                <a:tc>
                  <a:txBody>
                    <a:bodyPr/>
                    <a:lstStyle/>
                    <a:p>
                      <a:r>
                        <a:rPr lang="en-US" dirty="0" smtClean="0"/>
                        <a:t>It also referred to as full path.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It also referred to as non absolute path.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2419">
                <a:tc>
                  <a:txBody>
                    <a:bodyPr/>
                    <a:lstStyle/>
                    <a:p>
                      <a:r>
                        <a:rPr lang="en-US" dirty="0" smtClean="0"/>
                        <a:t>Absolute </a:t>
                      </a:r>
                      <a:r>
                        <a:rPr lang="en-US" dirty="0" err="1" smtClean="0"/>
                        <a:t>url</a:t>
                      </a:r>
                      <a:r>
                        <a:rPr lang="en-US" dirty="0" smtClean="0"/>
                        <a:t> consumes more time to download files.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Relative </a:t>
                      </a:r>
                      <a:r>
                        <a:rPr lang="en-US" dirty="0" err="1" smtClean="0"/>
                        <a:t>url</a:t>
                      </a:r>
                      <a:r>
                        <a:rPr lang="en-US" dirty="0" smtClean="0"/>
                        <a:t> consumes less time to download files.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4032">
                <a:tc>
                  <a:txBody>
                    <a:bodyPr/>
                    <a:lstStyle/>
                    <a:p>
                      <a:r>
                        <a:rPr lang="en-US" dirty="0" smtClean="0"/>
                        <a:t>Example: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0000FF"/>
                          </a:solidFill>
                        </a:rPr>
                        <a:t>&lt;a </a:t>
                      </a:r>
                      <a:r>
                        <a:rPr lang="en-IN" dirty="0" err="1" smtClean="0">
                          <a:solidFill>
                            <a:srgbClr val="0000FF"/>
                          </a:solidFill>
                        </a:rPr>
                        <a:t>href</a:t>
                      </a:r>
                      <a:r>
                        <a:rPr lang="en-IN" dirty="0" smtClean="0">
                          <a:solidFill>
                            <a:srgbClr val="0000FF"/>
                          </a:solidFill>
                        </a:rPr>
                        <a:t> = http://www.example.com/xyz.html&gt;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Example:</a:t>
                      </a:r>
                    </a:p>
                    <a:p>
                      <a:r>
                        <a:rPr lang="en-IN" dirty="0" smtClean="0">
                          <a:solidFill>
                            <a:srgbClr val="0000FF"/>
                          </a:solidFill>
                        </a:rPr>
                        <a:t>&lt;a </a:t>
                      </a:r>
                      <a:r>
                        <a:rPr lang="en-IN" dirty="0" err="1" smtClean="0">
                          <a:solidFill>
                            <a:srgbClr val="0000FF"/>
                          </a:solidFill>
                        </a:rPr>
                        <a:t>href</a:t>
                      </a:r>
                      <a:r>
                        <a:rPr lang="en-IN" dirty="0" smtClean="0">
                          <a:solidFill>
                            <a:srgbClr val="0000FF"/>
                          </a:solidFill>
                        </a:rPr>
                        <a:t> = "/xyz.html“&gt;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322118" y="135082"/>
            <a:ext cx="5631873" cy="369332"/>
          </a:xfrm>
          <a:prstGeom prst="rect">
            <a:avLst/>
          </a:prstGeom>
          <a:noFill/>
        </p:spPr>
        <p:txBody>
          <a:bodyPr wrap="square" rtlCol="0">
            <a:spAutoFit/>
          </a:bodyPr>
          <a:lstStyle/>
          <a:p>
            <a:r>
              <a:rPr lang="en-US" b="1" u="sng" dirty="0" smtClean="0"/>
              <a:t>Difference between Absolute and Relative URL:</a:t>
            </a:r>
            <a:endParaRPr lang="en-US" b="1" u="sng" dirty="0"/>
          </a:p>
        </p:txBody>
      </p:sp>
    </p:spTree>
    <p:extLst>
      <p:ext uri="{BB962C8B-B14F-4D97-AF65-F5344CB8AC3E}">
        <p14:creationId xmlns:p14="http://schemas.microsoft.com/office/powerpoint/2010/main" val="2021991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FF"/>
                </a:solidFill>
              </a:rPr>
              <a:t>Target Attribute</a:t>
            </a:r>
            <a:endParaRPr lang="en-IN" dirty="0">
              <a:solidFill>
                <a:srgbClr val="0000FF"/>
              </a:solidFill>
            </a:endParaRPr>
          </a:p>
        </p:txBody>
      </p:sp>
      <p:sp>
        <p:nvSpPr>
          <p:cNvPr id="3" name="Content Placeholder 2"/>
          <p:cNvSpPr>
            <a:spLocks noGrp="1"/>
          </p:cNvSpPr>
          <p:nvPr>
            <p:ph idx="1"/>
          </p:nvPr>
        </p:nvSpPr>
        <p:spPr/>
        <p:txBody>
          <a:bodyPr/>
          <a:lstStyle/>
          <a:p>
            <a:r>
              <a:rPr lang="en-IN" dirty="0"/>
              <a:t>The </a:t>
            </a:r>
            <a:r>
              <a:rPr lang="en-IN" dirty="0" smtClean="0"/>
              <a:t>target </a:t>
            </a:r>
            <a:r>
              <a:rPr lang="en-IN" dirty="0"/>
              <a:t>attribute specifies where to open the linked document</a:t>
            </a:r>
            <a:r>
              <a:rPr lang="en-IN" dirty="0" smtClean="0"/>
              <a:t>:</a:t>
            </a:r>
          </a:p>
          <a:p>
            <a:endParaRPr lang="en-IN" dirty="0"/>
          </a:p>
          <a:p>
            <a:r>
              <a:rPr lang="en-IN" dirty="0">
                <a:solidFill>
                  <a:srgbClr val="0070C0"/>
                </a:solidFill>
              </a:rPr>
              <a:t>&lt;a </a:t>
            </a:r>
            <a:r>
              <a:rPr lang="en-IN" dirty="0" err="1">
                <a:solidFill>
                  <a:srgbClr val="0070C0"/>
                </a:solidFill>
              </a:rPr>
              <a:t>href</a:t>
            </a:r>
            <a:r>
              <a:rPr lang="en-IN" dirty="0">
                <a:solidFill>
                  <a:srgbClr val="0070C0"/>
                </a:solidFill>
              </a:rPr>
              <a:t>="https://www.w3schools.com" target="_blank"&gt;Visit W3Schools&lt;/a&gt;</a:t>
            </a:r>
          </a:p>
        </p:txBody>
      </p:sp>
    </p:spTree>
    <p:extLst>
      <p:ext uri="{BB962C8B-B14F-4D97-AF65-F5344CB8AC3E}">
        <p14:creationId xmlns:p14="http://schemas.microsoft.com/office/powerpoint/2010/main" val="5648374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771" y="365125"/>
            <a:ext cx="11081658" cy="5689093"/>
          </a:xfrm>
        </p:spPr>
      </p:pic>
    </p:spTree>
    <p:extLst>
      <p:ext uri="{BB962C8B-B14F-4D97-AF65-F5344CB8AC3E}">
        <p14:creationId xmlns:p14="http://schemas.microsoft.com/office/powerpoint/2010/main" val="4230078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Anchor tag: , Linking </a:t>
            </a:r>
            <a:r>
              <a:rPr lang="en-IN" dirty="0" smtClean="0"/>
              <a:t> </a:t>
            </a:r>
            <a:r>
              <a:rPr lang="en-IN" dirty="0"/>
              <a:t>To document </a:t>
            </a:r>
            <a:r>
              <a:rPr lang="en-IN" dirty="0" smtClean="0"/>
              <a:t>in  folders</a:t>
            </a:r>
            <a:endParaRPr lang="en-IN" dirty="0"/>
          </a:p>
        </p:txBody>
      </p:sp>
      <p:sp>
        <p:nvSpPr>
          <p:cNvPr id="3" name="Content Placeholder 2"/>
          <p:cNvSpPr>
            <a:spLocks noGrp="1"/>
          </p:cNvSpPr>
          <p:nvPr>
            <p:ph idx="1"/>
          </p:nvPr>
        </p:nvSpPr>
        <p:spPr/>
        <p:txBody>
          <a:bodyPr>
            <a:normAutofit/>
          </a:bodyPr>
          <a:lstStyle/>
          <a:p>
            <a:r>
              <a:rPr lang="en-IN" dirty="0">
                <a:solidFill>
                  <a:srgbClr val="6600FF"/>
                </a:solidFill>
              </a:rPr>
              <a:t>Within the same folder, just use the file name:</a:t>
            </a:r>
          </a:p>
          <a:p>
            <a:r>
              <a:rPr lang="en-IN" dirty="0" smtClean="0">
                <a:solidFill>
                  <a:srgbClr val="6600FF"/>
                </a:solidFill>
              </a:rPr>
              <a:t>&lt;</a:t>
            </a:r>
            <a:r>
              <a:rPr lang="en-IN" dirty="0">
                <a:solidFill>
                  <a:srgbClr val="6600FF"/>
                </a:solidFill>
              </a:rPr>
              <a:t>a </a:t>
            </a:r>
            <a:r>
              <a:rPr lang="en-IN" dirty="0" err="1">
                <a:solidFill>
                  <a:srgbClr val="6600FF"/>
                </a:solidFill>
              </a:rPr>
              <a:t>href</a:t>
            </a:r>
            <a:r>
              <a:rPr lang="en-IN" dirty="0">
                <a:solidFill>
                  <a:srgbClr val="6600FF"/>
                </a:solidFill>
              </a:rPr>
              <a:t>="thefile.html"&gt;my link&lt;/a&gt;</a:t>
            </a:r>
          </a:p>
          <a:p>
            <a:endParaRPr lang="en-IN" dirty="0" smtClean="0"/>
          </a:p>
          <a:p>
            <a:r>
              <a:rPr lang="en-IN" dirty="0" smtClean="0">
                <a:solidFill>
                  <a:srgbClr val="00B050"/>
                </a:solidFill>
              </a:rPr>
              <a:t>Within </a:t>
            </a:r>
            <a:r>
              <a:rPr lang="en-IN" dirty="0">
                <a:solidFill>
                  <a:srgbClr val="00B050"/>
                </a:solidFill>
              </a:rPr>
              <a:t>the parent folder's directory:</a:t>
            </a:r>
          </a:p>
          <a:p>
            <a:r>
              <a:rPr lang="en-IN" dirty="0" smtClean="0">
                <a:solidFill>
                  <a:srgbClr val="00B050"/>
                </a:solidFill>
              </a:rPr>
              <a:t>&lt;</a:t>
            </a:r>
            <a:r>
              <a:rPr lang="en-IN" dirty="0">
                <a:solidFill>
                  <a:srgbClr val="00B050"/>
                </a:solidFill>
              </a:rPr>
              <a:t>a </a:t>
            </a:r>
            <a:r>
              <a:rPr lang="en-IN" dirty="0" err="1">
                <a:solidFill>
                  <a:srgbClr val="00B050"/>
                </a:solidFill>
              </a:rPr>
              <a:t>href</a:t>
            </a:r>
            <a:r>
              <a:rPr lang="en-IN" dirty="0">
                <a:solidFill>
                  <a:srgbClr val="00B050"/>
                </a:solidFill>
              </a:rPr>
              <a:t>="../thefile.html"&gt;my link&lt;/a&gt;</a:t>
            </a:r>
          </a:p>
          <a:p>
            <a:endParaRPr lang="en-IN" dirty="0" smtClean="0"/>
          </a:p>
          <a:p>
            <a:r>
              <a:rPr lang="en-IN" dirty="0" smtClean="0">
                <a:solidFill>
                  <a:srgbClr val="0000FF"/>
                </a:solidFill>
              </a:rPr>
              <a:t>Within </a:t>
            </a:r>
            <a:r>
              <a:rPr lang="en-IN" dirty="0">
                <a:solidFill>
                  <a:srgbClr val="0000FF"/>
                </a:solidFill>
              </a:rPr>
              <a:t>a sub-directory:</a:t>
            </a:r>
          </a:p>
          <a:p>
            <a:r>
              <a:rPr lang="en-IN" dirty="0" smtClean="0">
                <a:solidFill>
                  <a:srgbClr val="0000FF"/>
                </a:solidFill>
              </a:rPr>
              <a:t>&lt;</a:t>
            </a:r>
            <a:r>
              <a:rPr lang="en-IN" dirty="0">
                <a:solidFill>
                  <a:srgbClr val="0000FF"/>
                </a:solidFill>
              </a:rPr>
              <a:t>a </a:t>
            </a:r>
            <a:r>
              <a:rPr lang="en-IN" dirty="0" err="1">
                <a:solidFill>
                  <a:srgbClr val="0000FF"/>
                </a:solidFill>
              </a:rPr>
              <a:t>href</a:t>
            </a:r>
            <a:r>
              <a:rPr lang="en-IN" dirty="0">
                <a:solidFill>
                  <a:srgbClr val="0000FF"/>
                </a:solidFill>
              </a:rPr>
              <a:t>="</a:t>
            </a:r>
            <a:r>
              <a:rPr lang="en-IN" dirty="0" err="1">
                <a:solidFill>
                  <a:srgbClr val="0000FF"/>
                </a:solidFill>
              </a:rPr>
              <a:t>subdir</a:t>
            </a:r>
            <a:r>
              <a:rPr lang="en-IN" dirty="0">
                <a:solidFill>
                  <a:srgbClr val="0000FF"/>
                </a:solidFill>
              </a:rPr>
              <a:t>/thefile.html"&gt;my link&lt;/a&gt;</a:t>
            </a:r>
          </a:p>
        </p:txBody>
      </p:sp>
    </p:spTree>
    <p:extLst>
      <p:ext uri="{BB962C8B-B14F-4D97-AF65-F5344CB8AC3E}">
        <p14:creationId xmlns:p14="http://schemas.microsoft.com/office/powerpoint/2010/main" val="17371011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FF"/>
                </a:solidFill>
              </a:rPr>
              <a:t>Anchor Element in HTML</a:t>
            </a:r>
            <a:endParaRPr lang="en-IN" dirty="0">
              <a:solidFill>
                <a:srgbClr val="0000FF"/>
              </a:solidFill>
            </a:endParaRPr>
          </a:p>
        </p:txBody>
      </p:sp>
      <p:sp>
        <p:nvSpPr>
          <p:cNvPr id="3" name="Content Placeholder 2"/>
          <p:cNvSpPr>
            <a:spLocks noGrp="1"/>
          </p:cNvSpPr>
          <p:nvPr>
            <p:ph idx="1"/>
          </p:nvPr>
        </p:nvSpPr>
        <p:spPr/>
        <p:txBody>
          <a:bodyPr>
            <a:normAutofit/>
          </a:bodyPr>
          <a:lstStyle/>
          <a:p>
            <a:r>
              <a:rPr lang="en-IN" dirty="0"/>
              <a:t>The anchor element is used to create hyperlinks between a source anchor and a destination anchor. </a:t>
            </a:r>
            <a:endParaRPr lang="en-IN" dirty="0" smtClean="0"/>
          </a:p>
          <a:p>
            <a:endParaRPr lang="en-IN" dirty="0" smtClean="0"/>
          </a:p>
          <a:p>
            <a:r>
              <a:rPr lang="en-IN" dirty="0" smtClean="0"/>
              <a:t>The </a:t>
            </a:r>
            <a:r>
              <a:rPr lang="en-IN" dirty="0"/>
              <a:t>source is the text, image, or button that links to another resource </a:t>
            </a:r>
            <a:endParaRPr lang="en-IN" dirty="0" smtClean="0"/>
          </a:p>
          <a:p>
            <a:endParaRPr lang="en-IN" dirty="0" smtClean="0"/>
          </a:p>
          <a:p>
            <a:r>
              <a:rPr lang="en-IN" dirty="0" smtClean="0"/>
              <a:t>The </a:t>
            </a:r>
            <a:r>
              <a:rPr lang="en-IN" dirty="0"/>
              <a:t>destination is the resource that the source anchor links to.</a:t>
            </a:r>
          </a:p>
          <a:p>
            <a:endParaRPr lang="en-IN" dirty="0"/>
          </a:p>
        </p:txBody>
      </p:sp>
    </p:spTree>
    <p:extLst>
      <p:ext uri="{BB962C8B-B14F-4D97-AF65-F5344CB8AC3E}">
        <p14:creationId xmlns:p14="http://schemas.microsoft.com/office/powerpoint/2010/main" val="445173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202" y="247828"/>
            <a:ext cx="11049712" cy="4585871"/>
          </a:xfrm>
          <a:prstGeom prst="rect">
            <a:avLst/>
          </a:prstGeom>
        </p:spPr>
        <p:txBody>
          <a:bodyPr wrap="square">
            <a:spAutoFit/>
          </a:bodyPr>
          <a:lstStyle/>
          <a:p>
            <a:r>
              <a:rPr lang="en-IN" b="1" u="sng" dirty="0"/>
              <a:t>HTML Block and Inline Elements</a:t>
            </a:r>
          </a:p>
          <a:p>
            <a:endParaRPr lang="en-IN" dirty="0"/>
          </a:p>
          <a:p>
            <a:r>
              <a:rPr lang="en-IN" b="1" dirty="0">
                <a:solidFill>
                  <a:srgbClr val="FF0000"/>
                </a:solidFill>
              </a:rPr>
              <a:t>Block-level Elements</a:t>
            </a:r>
          </a:p>
          <a:p>
            <a:endParaRPr lang="en-US" dirty="0"/>
          </a:p>
          <a:p>
            <a:pPr marL="342900" indent="-342900">
              <a:buFont typeface="Arial" panose="020B0604020202020204" pitchFamily="34" charset="0"/>
              <a:buChar char="•"/>
            </a:pPr>
            <a:r>
              <a:rPr lang="en-US" sz="2000" dirty="0"/>
              <a:t>A block-level element always starts on a new line and takes up the full width available (stretches out to the left and right as far as it can).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Block elements appear on the screen as if they have a line break before and after them.</a:t>
            </a:r>
          </a:p>
          <a:p>
            <a:endParaRPr lang="en-US" sz="2000" dirty="0"/>
          </a:p>
          <a:p>
            <a:r>
              <a:rPr lang="en-US" sz="2000" b="1" dirty="0" smtClean="0"/>
              <a:t>For example</a:t>
            </a:r>
            <a:endParaRPr lang="en-US" sz="2000" b="1" dirty="0"/>
          </a:p>
          <a:p>
            <a:endParaRPr lang="en-US" sz="2000" dirty="0"/>
          </a:p>
          <a:p>
            <a:r>
              <a:rPr lang="en-US" sz="2000" dirty="0"/>
              <a:t>&lt;p&gt;, &lt;h1&gt;, &lt;h2&gt;, &lt;h3&gt;, &lt;h4&gt;, &lt;h5&gt;, &lt;h6&gt;, &lt;</a:t>
            </a:r>
            <a:r>
              <a:rPr lang="en-US" sz="2000" dirty="0" err="1"/>
              <a:t>ul</a:t>
            </a:r>
            <a:r>
              <a:rPr lang="en-US" sz="2000" dirty="0"/>
              <a:t>&gt;, &lt;</a:t>
            </a:r>
            <a:r>
              <a:rPr lang="en-US" sz="2000" dirty="0" err="1"/>
              <a:t>ol</a:t>
            </a:r>
            <a:r>
              <a:rPr lang="en-US" sz="2000" dirty="0"/>
              <a:t>&gt;, &lt;dl&gt;, &lt;pre&gt;, &lt;</a:t>
            </a:r>
            <a:r>
              <a:rPr lang="en-US" sz="2000" dirty="0" err="1"/>
              <a:t>hr</a:t>
            </a:r>
            <a:r>
              <a:rPr lang="en-US" sz="2000" dirty="0"/>
              <a:t> /&gt;, &lt;</a:t>
            </a:r>
            <a:r>
              <a:rPr lang="en-US" sz="2000" dirty="0" err="1"/>
              <a:t>blockquote</a:t>
            </a:r>
            <a:r>
              <a:rPr lang="en-US" sz="2000" dirty="0"/>
              <a:t>&gt;, and &lt;address&gt; elements are all block level elements. </a:t>
            </a:r>
          </a:p>
          <a:p>
            <a:endParaRPr lang="en-US" sz="2000" dirty="0"/>
          </a:p>
          <a:p>
            <a:pPr marL="342900" indent="-342900">
              <a:buFont typeface="Arial" panose="020B0604020202020204" pitchFamily="34" charset="0"/>
              <a:buChar char="•"/>
            </a:pPr>
            <a:r>
              <a:rPr lang="en-US" sz="2000" dirty="0"/>
              <a:t>They all start on their own new line, and anything that follows them appears on its own new line.</a:t>
            </a:r>
            <a:endParaRPr lang="en-IN" sz="2000" dirty="0"/>
          </a:p>
        </p:txBody>
      </p:sp>
    </p:spTree>
    <p:extLst>
      <p:ext uri="{BB962C8B-B14F-4D97-AF65-F5344CB8AC3E}">
        <p14:creationId xmlns:p14="http://schemas.microsoft.com/office/powerpoint/2010/main" val="2632451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6600"/>
                </a:solidFill>
              </a:rPr>
              <a:t>The Anchor Element</a:t>
            </a:r>
            <a:br>
              <a:rPr lang="en-IN" dirty="0">
                <a:solidFill>
                  <a:srgbClr val="006600"/>
                </a:solidFill>
              </a:rPr>
            </a:br>
            <a:endParaRPr lang="en-IN" dirty="0">
              <a:solidFill>
                <a:srgbClr val="006600"/>
              </a:solidFill>
            </a:endParaRPr>
          </a:p>
        </p:txBody>
      </p:sp>
      <p:sp>
        <p:nvSpPr>
          <p:cNvPr id="3" name="Content Placeholder 2"/>
          <p:cNvSpPr>
            <a:spLocks noGrp="1"/>
          </p:cNvSpPr>
          <p:nvPr>
            <p:ph idx="1"/>
          </p:nvPr>
        </p:nvSpPr>
        <p:spPr/>
        <p:txBody>
          <a:bodyPr/>
          <a:lstStyle/>
          <a:p>
            <a:r>
              <a:rPr lang="en-IN" dirty="0" smtClean="0">
                <a:solidFill>
                  <a:srgbClr val="FF0000"/>
                </a:solidFill>
              </a:rPr>
              <a:t>The </a:t>
            </a:r>
            <a:r>
              <a:rPr lang="en-IN" dirty="0">
                <a:solidFill>
                  <a:srgbClr val="FF0000"/>
                </a:solidFill>
              </a:rPr>
              <a:t>anchor element tag is the letter “a” surrounded by angle brackets like this: &lt;a&gt;. </a:t>
            </a:r>
            <a:endParaRPr lang="en-IN" dirty="0" smtClean="0">
              <a:solidFill>
                <a:srgbClr val="FF0000"/>
              </a:solidFill>
            </a:endParaRPr>
          </a:p>
          <a:p>
            <a:r>
              <a:rPr lang="en-IN" dirty="0" smtClean="0"/>
              <a:t>Both </a:t>
            </a:r>
            <a:r>
              <a:rPr lang="en-IN" dirty="0"/>
              <a:t>the opening and closing attributes are required, and all of the content between the tags makes up the anchor source.</a:t>
            </a:r>
          </a:p>
          <a:p>
            <a:endParaRPr lang="en-IN" dirty="0"/>
          </a:p>
          <a:p>
            <a:endParaRPr lang="en-IN" dirty="0"/>
          </a:p>
          <a:p>
            <a:endParaRPr lang="en-IN" dirty="0"/>
          </a:p>
        </p:txBody>
      </p:sp>
    </p:spTree>
    <p:extLst>
      <p:ext uri="{BB962C8B-B14F-4D97-AF65-F5344CB8AC3E}">
        <p14:creationId xmlns:p14="http://schemas.microsoft.com/office/powerpoint/2010/main" val="33151682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287" y="365125"/>
            <a:ext cx="10472056" cy="5069881"/>
          </a:xfrm>
        </p:spPr>
      </p:pic>
    </p:spTree>
    <p:extLst>
      <p:ext uri="{BB962C8B-B14F-4D97-AF65-F5344CB8AC3E}">
        <p14:creationId xmlns:p14="http://schemas.microsoft.com/office/powerpoint/2010/main" val="4074951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Anchor tag to </a:t>
            </a:r>
            <a:r>
              <a:rPr lang="en-IN" dirty="0">
                <a:solidFill>
                  <a:srgbClr val="FF0000"/>
                </a:solidFill>
              </a:rPr>
              <a:t>specific section within the document</a:t>
            </a:r>
          </a:p>
        </p:txBody>
      </p:sp>
      <p:sp>
        <p:nvSpPr>
          <p:cNvPr id="3" name="Content Placeholder 2"/>
          <p:cNvSpPr>
            <a:spLocks noGrp="1"/>
          </p:cNvSpPr>
          <p:nvPr>
            <p:ph idx="1"/>
          </p:nvPr>
        </p:nvSpPr>
        <p:spPr/>
        <p:txBody>
          <a:bodyPr>
            <a:normAutofit fontScale="92500" lnSpcReduction="10000"/>
          </a:bodyPr>
          <a:lstStyle/>
          <a:p>
            <a:r>
              <a:rPr lang="en-IN" dirty="0" smtClean="0"/>
              <a:t>HTML </a:t>
            </a:r>
            <a:r>
              <a:rPr lang="en-IN" dirty="0"/>
              <a:t>bookmarks are used to allow readers to jump to specific parts of a Web page.</a:t>
            </a:r>
          </a:p>
          <a:p>
            <a:endParaRPr lang="en-IN" dirty="0"/>
          </a:p>
          <a:p>
            <a:r>
              <a:rPr lang="en-IN" dirty="0"/>
              <a:t>Bookmarks can be useful if your webpage is very long.</a:t>
            </a:r>
          </a:p>
          <a:p>
            <a:endParaRPr lang="en-IN" dirty="0"/>
          </a:p>
          <a:p>
            <a:r>
              <a:rPr lang="en-IN" dirty="0"/>
              <a:t>To make a bookmark, you must first create the bookmark, and then add a link to it.</a:t>
            </a:r>
          </a:p>
          <a:p>
            <a:endParaRPr lang="en-IN" dirty="0"/>
          </a:p>
          <a:p>
            <a:r>
              <a:rPr lang="en-IN" dirty="0"/>
              <a:t>When the link is clicked, the page will scroll to the location with the bookmark.</a:t>
            </a:r>
          </a:p>
        </p:txBody>
      </p:sp>
    </p:spTree>
    <p:extLst>
      <p:ext uri="{BB962C8B-B14F-4D97-AF65-F5344CB8AC3E}">
        <p14:creationId xmlns:p14="http://schemas.microsoft.com/office/powerpoint/2010/main" val="1795876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for bookmark</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429" y="1567544"/>
            <a:ext cx="11299371" cy="4419990"/>
          </a:xfrm>
        </p:spPr>
      </p:pic>
    </p:spTree>
    <p:extLst>
      <p:ext uri="{BB962C8B-B14F-4D97-AF65-F5344CB8AC3E}">
        <p14:creationId xmlns:p14="http://schemas.microsoft.com/office/powerpoint/2010/main" val="235831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982" y="253306"/>
            <a:ext cx="11133115" cy="3108543"/>
          </a:xfrm>
          <a:prstGeom prst="rect">
            <a:avLst/>
          </a:prstGeom>
        </p:spPr>
        <p:txBody>
          <a:bodyPr wrap="square">
            <a:spAutoFit/>
          </a:bodyPr>
          <a:lstStyle/>
          <a:p>
            <a:r>
              <a:rPr lang="en-IN" b="1" dirty="0">
                <a:solidFill>
                  <a:srgbClr val="FF0000"/>
                </a:solidFill>
              </a:rPr>
              <a:t>Inline Elements:</a:t>
            </a:r>
          </a:p>
          <a:p>
            <a:endParaRPr lang="en-IN" dirty="0">
              <a:latin typeface="Arial" panose="020B0604020202020204" pitchFamily="34" charset="0"/>
            </a:endParaRPr>
          </a:p>
          <a:p>
            <a:pPr marL="342900" indent="-342900">
              <a:buFont typeface="Arial" panose="020B0604020202020204" pitchFamily="34" charset="0"/>
              <a:buChar char="•"/>
            </a:pPr>
            <a:r>
              <a:rPr lang="en-US" sz="2000" dirty="0"/>
              <a:t>An inline element does not start on a new line and it only takes up as much width as necessary.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can appear within sentences and do not have to appear on a new line of their own.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&lt;b&gt;, &lt;</a:t>
            </a:r>
            <a:r>
              <a:rPr lang="en-US" sz="2000" dirty="0" err="1"/>
              <a:t>i</a:t>
            </a:r>
            <a:r>
              <a:rPr lang="en-US" sz="2000" dirty="0"/>
              <a:t>&gt;, &lt;u&gt;, &lt;</a:t>
            </a:r>
            <a:r>
              <a:rPr lang="en-US" sz="2000" dirty="0" err="1"/>
              <a:t>em</a:t>
            </a:r>
            <a:r>
              <a:rPr lang="en-US" sz="2000" dirty="0"/>
              <a:t>&gt;, &lt;strong&gt;, &lt;sup&gt;, &lt;sub&gt;, &lt;big&gt;, &lt;small&gt;, &lt;li&gt;, &lt;ins&gt;, &lt;del&gt;, &lt;code&gt;, &lt;cite&gt;, elements are all inline elements</a:t>
            </a:r>
          </a:p>
          <a:p>
            <a:r>
              <a:rPr lang="en-US" sz="2000" dirty="0"/>
              <a:t/>
            </a:r>
            <a:br>
              <a:rPr lang="en-US" sz="2000" dirty="0"/>
            </a:br>
            <a:endParaRPr lang="en-IN" sz="2000" dirty="0"/>
          </a:p>
        </p:txBody>
      </p:sp>
    </p:spTree>
    <p:extLst>
      <p:ext uri="{BB962C8B-B14F-4D97-AF65-F5344CB8AC3E}">
        <p14:creationId xmlns:p14="http://schemas.microsoft.com/office/powerpoint/2010/main" val="1353695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656" y="273465"/>
            <a:ext cx="8648344" cy="646331"/>
          </a:xfrm>
          <a:prstGeom prst="rect">
            <a:avLst/>
          </a:prstGeom>
        </p:spPr>
        <p:txBody>
          <a:bodyPr wrap="square">
            <a:spAutoFit/>
          </a:bodyPr>
          <a:lstStyle/>
          <a:p>
            <a:r>
              <a:rPr lang="en-IN" dirty="0" smtClean="0"/>
              <a:t>HTML Text Formatting Elements</a:t>
            </a:r>
            <a:br>
              <a:rPr lang="en-IN" dirty="0" smtClean="0"/>
            </a:br>
            <a:endParaRPr lang="en-IN" dirty="0"/>
          </a:p>
        </p:txBody>
      </p:sp>
      <p:pic>
        <p:nvPicPr>
          <p:cNvPr id="102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70" y="122131"/>
            <a:ext cx="11895746" cy="6500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23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011" y="189416"/>
            <a:ext cx="11662161" cy="6186309"/>
          </a:xfrm>
          <a:prstGeom prst="rect">
            <a:avLst/>
          </a:prstGeom>
        </p:spPr>
        <p:txBody>
          <a:bodyPr wrap="square">
            <a:spAutoFit/>
          </a:bodyPr>
          <a:lstStyle/>
          <a:p>
            <a:r>
              <a:rPr lang="en-US" b="1" u="sng" dirty="0" smtClean="0">
                <a:solidFill>
                  <a:srgbClr val="FF0000"/>
                </a:solidFill>
              </a:rPr>
              <a:t>HTML TEXT FORMATTING</a:t>
            </a:r>
            <a:endParaRPr lang="en-US" b="1" u="sng" dirty="0">
              <a:solidFill>
                <a:srgbClr val="FF0000"/>
              </a:solidFill>
            </a:endParaRPr>
          </a:p>
          <a:p>
            <a:endParaRPr lang="en-US" u="sng" dirty="0">
              <a:solidFill>
                <a:srgbClr val="292929"/>
              </a:solidFill>
              <a:latin typeface="sohne"/>
            </a:endParaRPr>
          </a:p>
          <a:p>
            <a:r>
              <a:rPr lang="en-US" sz="2000" b="1" dirty="0"/>
              <a:t>1. The &lt;b&gt; and &lt;strong&gt; tags</a:t>
            </a:r>
          </a:p>
          <a:p>
            <a:r>
              <a:rPr lang="en-US" sz="2000" dirty="0"/>
              <a:t>The &lt;b&gt; tag is used to write bold text in HTML. The &lt;strong&gt; tag does the same, by adding a bit more emphasis. Simply put, it adds semantic importance to the text. </a:t>
            </a:r>
          </a:p>
          <a:p>
            <a:endParaRPr lang="en-US" sz="2000" dirty="0"/>
          </a:p>
          <a:p>
            <a:r>
              <a:rPr lang="en-US" sz="2000" b="1" dirty="0"/>
              <a:t>2. The &lt;</a:t>
            </a:r>
            <a:r>
              <a:rPr lang="en-US" sz="2000" b="1" dirty="0" err="1"/>
              <a:t>i</a:t>
            </a:r>
            <a:r>
              <a:rPr lang="en-US" sz="2000" b="1" dirty="0"/>
              <a:t>&gt; and &lt;</a:t>
            </a:r>
            <a:r>
              <a:rPr lang="en-US" sz="2000" b="1" dirty="0" err="1"/>
              <a:t>em</a:t>
            </a:r>
            <a:r>
              <a:rPr lang="en-US" sz="2000" b="1" dirty="0"/>
              <a:t>&gt; tags</a:t>
            </a:r>
          </a:p>
          <a:p>
            <a:r>
              <a:rPr lang="en-US" sz="2000" dirty="0"/>
              <a:t>The &lt;</a:t>
            </a:r>
            <a:r>
              <a:rPr lang="en-US" sz="2000" dirty="0" err="1"/>
              <a:t>i</a:t>
            </a:r>
            <a:r>
              <a:rPr lang="en-US" sz="2000" dirty="0"/>
              <a:t>&gt; tag is used to make your text italic. The &lt;</a:t>
            </a:r>
            <a:r>
              <a:rPr lang="en-US" sz="2000" dirty="0" err="1"/>
              <a:t>em</a:t>
            </a:r>
            <a:r>
              <a:rPr lang="en-US" sz="2000" dirty="0"/>
              <a:t>&gt; tag does the same, but by giving your italic text, semantic importance. </a:t>
            </a:r>
          </a:p>
          <a:p>
            <a:r>
              <a:rPr lang="en-US" sz="2000" dirty="0"/>
              <a:t>Basically, both the &lt;</a:t>
            </a:r>
            <a:r>
              <a:rPr lang="en-US" sz="2000" dirty="0" err="1"/>
              <a:t>em</a:t>
            </a:r>
            <a:r>
              <a:rPr lang="en-US" sz="2000" dirty="0"/>
              <a:t>&gt; and &lt;strong&gt; tags appear the same as &lt;</a:t>
            </a:r>
            <a:r>
              <a:rPr lang="en-US" sz="2000" dirty="0" err="1"/>
              <a:t>i</a:t>
            </a:r>
            <a:r>
              <a:rPr lang="en-US" sz="2000" dirty="0"/>
              <a:t>&gt; and &lt;b&gt; on your browser display. However, they don’t mean the same things. One is used for simply making the text italic or bold, the other is used for adding emphasis on the text.</a:t>
            </a:r>
          </a:p>
          <a:p>
            <a:endParaRPr lang="en-US" sz="2000" dirty="0"/>
          </a:p>
          <a:p>
            <a:r>
              <a:rPr lang="en-US" sz="2000" b="1" dirty="0"/>
              <a:t>3. The &lt;small&gt; and &lt;big&gt; tags</a:t>
            </a:r>
          </a:p>
          <a:p>
            <a:r>
              <a:rPr lang="en-US" sz="2000" dirty="0"/>
              <a:t>The &lt;small&gt; tag is used to make the text appear small. The &lt;big&gt; tag does the opposite. </a:t>
            </a:r>
          </a:p>
          <a:p>
            <a:endParaRPr lang="en-US" sz="2000" dirty="0"/>
          </a:p>
          <a:p>
            <a:r>
              <a:rPr lang="en-US" sz="2000" b="1" dirty="0"/>
              <a:t>4. The &lt;mark&gt; tag</a:t>
            </a:r>
          </a:p>
          <a:p>
            <a:r>
              <a:rPr lang="en-US" sz="2000" dirty="0"/>
              <a:t>Another element, which is rarely used but useful all the same. The &lt;mark&gt; tags marks your text with a yellow marker to highlight. </a:t>
            </a:r>
          </a:p>
          <a:p>
            <a:endParaRPr lang="en-US" sz="2000" dirty="0"/>
          </a:p>
        </p:txBody>
      </p:sp>
    </p:spTree>
    <p:extLst>
      <p:ext uri="{BB962C8B-B14F-4D97-AF65-F5344CB8AC3E}">
        <p14:creationId xmlns:p14="http://schemas.microsoft.com/office/powerpoint/2010/main" val="198512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373" y="213645"/>
            <a:ext cx="11485547" cy="5109091"/>
          </a:xfrm>
          <a:prstGeom prst="rect">
            <a:avLst/>
          </a:prstGeom>
        </p:spPr>
        <p:txBody>
          <a:bodyPr wrap="square">
            <a:spAutoFit/>
          </a:bodyPr>
          <a:lstStyle/>
          <a:p>
            <a:r>
              <a:rPr lang="en-US" b="1" dirty="0" smtClean="0"/>
              <a:t>5. The &lt;del&gt; tag</a:t>
            </a:r>
          </a:p>
          <a:p>
            <a:r>
              <a:rPr lang="en-US" sz="2000" dirty="0"/>
              <a:t>A useful tag for showing removed or deleted text. It displays text with a line crossed through the middle of it. </a:t>
            </a:r>
          </a:p>
          <a:p>
            <a:endParaRPr lang="en-US" u="sng" dirty="0">
              <a:solidFill>
                <a:srgbClr val="292929"/>
              </a:solidFill>
              <a:latin typeface="sohne"/>
            </a:endParaRPr>
          </a:p>
          <a:p>
            <a:r>
              <a:rPr lang="en-US" b="1" dirty="0"/>
              <a:t>6. The &lt;ins&gt; tag</a:t>
            </a:r>
          </a:p>
          <a:p>
            <a:r>
              <a:rPr lang="en-US" sz="2000" dirty="0"/>
              <a:t>Used for displaying inserted or added text. It underlines the text to highlight the fact that its been added in the middle of a line or a paragraph.</a:t>
            </a:r>
          </a:p>
          <a:p>
            <a:endParaRPr lang="en-US" b="0" i="0" dirty="0" smtClean="0">
              <a:solidFill>
                <a:srgbClr val="292929"/>
              </a:solidFill>
              <a:effectLst/>
              <a:latin typeface="charter"/>
            </a:endParaRPr>
          </a:p>
          <a:p>
            <a:r>
              <a:rPr lang="en-US" b="1" dirty="0"/>
              <a:t>7. The &lt;sub&gt; and &lt;sup&gt; tags</a:t>
            </a:r>
          </a:p>
          <a:p>
            <a:r>
              <a:rPr lang="en-US" sz="2000" dirty="0"/>
              <a:t>The &lt;sub&gt; tag is used for displaying subscripts, the kind that you would probably see in chemical equations. The &lt;sup&gt; script on the other hand, displays the superscripts. Its most commonly used in displaying mathematical equations with power symbols. </a:t>
            </a:r>
            <a:endParaRPr lang="en-US" sz="2000" dirty="0" smtClean="0"/>
          </a:p>
          <a:p>
            <a:endParaRPr lang="en-US" sz="2000" dirty="0"/>
          </a:p>
          <a:p>
            <a:r>
              <a:rPr lang="en-US" b="1" dirty="0"/>
              <a:t>8.Strike </a:t>
            </a:r>
            <a:r>
              <a:rPr lang="en-US" b="1" dirty="0" smtClean="0"/>
              <a:t>tag</a:t>
            </a:r>
          </a:p>
          <a:p>
            <a:r>
              <a:rPr lang="en-US" sz="2000" dirty="0"/>
              <a:t>The HTML &lt;strike&gt; tag gives text the appearance of a strikethrough which draws a horizontal line over the text. This tag is also commonly referred to as the &lt;strike&gt; element.</a:t>
            </a:r>
          </a:p>
          <a:p>
            <a:endParaRPr lang="en-US" sz="2000" dirty="0"/>
          </a:p>
          <a:p>
            <a:r>
              <a:rPr lang="en-US" b="1" dirty="0" smtClean="0"/>
              <a:t>Note: </a:t>
            </a:r>
            <a:r>
              <a:rPr lang="en-US" dirty="0" smtClean="0"/>
              <a:t>The </a:t>
            </a:r>
            <a:r>
              <a:rPr lang="en-US" dirty="0"/>
              <a:t>&lt;strike&gt; tag has been removed in HTML5. </a:t>
            </a:r>
            <a:r>
              <a:rPr lang="en-US" dirty="0" smtClean="0"/>
              <a:t>You can try using the </a:t>
            </a:r>
            <a:r>
              <a:rPr lang="en-US" dirty="0" smtClean="0">
                <a:hlinkClick r:id="rId2"/>
              </a:rPr>
              <a:t>&lt;del&gt; tag</a:t>
            </a:r>
            <a:r>
              <a:rPr lang="en-US" dirty="0" smtClean="0"/>
              <a:t> instead.</a:t>
            </a:r>
            <a:endParaRPr lang="en-US" b="1" dirty="0"/>
          </a:p>
        </p:txBody>
      </p:sp>
    </p:spTree>
    <p:extLst>
      <p:ext uri="{BB962C8B-B14F-4D97-AF65-F5344CB8AC3E}">
        <p14:creationId xmlns:p14="http://schemas.microsoft.com/office/powerpoint/2010/main" val="1889288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286" y="125843"/>
            <a:ext cx="10494235" cy="950927"/>
          </a:xfrm>
        </p:spPr>
        <p:txBody>
          <a:bodyPr>
            <a:normAutofit/>
          </a:bodyPr>
          <a:lstStyle/>
          <a:p>
            <a:r>
              <a:rPr lang="en-IN" sz="1800" b="1" u="sng" dirty="0">
                <a:latin typeface="+mn-lt"/>
                <a:ea typeface="+mn-ea"/>
                <a:cs typeface="+mn-cs"/>
              </a:rPr>
              <a:t>HTML comments</a:t>
            </a:r>
          </a:p>
        </p:txBody>
      </p:sp>
      <p:sp>
        <p:nvSpPr>
          <p:cNvPr id="3" name="Content Placeholder 2"/>
          <p:cNvSpPr>
            <a:spLocks noGrp="1"/>
          </p:cNvSpPr>
          <p:nvPr>
            <p:ph idx="1"/>
          </p:nvPr>
        </p:nvSpPr>
        <p:spPr>
          <a:xfrm>
            <a:off x="333286" y="1350236"/>
            <a:ext cx="11020514" cy="4826727"/>
          </a:xfrm>
        </p:spPr>
        <p:txBody>
          <a:bodyPr>
            <a:normAutofit/>
          </a:bodyPr>
          <a:lstStyle/>
          <a:p>
            <a:r>
              <a:rPr lang="en-IN" sz="2000" dirty="0"/>
              <a:t>This element is used to add a comment to an HTML document</a:t>
            </a:r>
            <a:r>
              <a:rPr lang="en-IN" sz="2000" dirty="0" smtClean="0"/>
              <a:t>.</a:t>
            </a:r>
          </a:p>
          <a:p>
            <a:endParaRPr lang="en-IN" sz="2000" dirty="0"/>
          </a:p>
          <a:p>
            <a:r>
              <a:rPr lang="en-IN" sz="2000" dirty="0"/>
              <a:t> An HTML comment begins with &lt;!–– and the comment closes with </a:t>
            </a:r>
            <a:r>
              <a:rPr lang="en-IN" sz="2000" dirty="0" smtClean="0"/>
              <a:t>––&gt;.</a:t>
            </a:r>
          </a:p>
          <a:p>
            <a:endParaRPr lang="en-IN" sz="2000" dirty="0"/>
          </a:p>
          <a:p>
            <a:r>
              <a:rPr lang="en-IN" sz="2000" dirty="0"/>
              <a:t> HTML comments are visible to anyone that views the page source code, but are not rendered when the HTML document is rendered by a browser.</a:t>
            </a:r>
          </a:p>
          <a:p>
            <a:endParaRPr lang="en-IN" dirty="0"/>
          </a:p>
          <a:p>
            <a:r>
              <a:rPr lang="en-US" sz="2000" b="1" dirty="0">
                <a:solidFill>
                  <a:srgbClr val="FF0000"/>
                </a:solidFill>
              </a:rPr>
              <a:t>Note:</a:t>
            </a:r>
            <a:r>
              <a:rPr lang="en-US" sz="2000" dirty="0"/>
              <a:t> Comments are not displayed by the browser, but they can help document your HTML source code.</a:t>
            </a:r>
          </a:p>
          <a:p>
            <a:pPr marL="0" indent="0">
              <a:buNone/>
            </a:pPr>
            <a:r>
              <a:rPr lang="en-US" dirty="0" smtClean="0"/>
              <a:t/>
            </a:r>
            <a:br>
              <a:rPr lang="en-US" dirty="0" smtClean="0"/>
            </a:br>
            <a:endParaRPr lang="en-IN" dirty="0"/>
          </a:p>
          <a:p>
            <a:endParaRPr lang="en-IN" dirty="0"/>
          </a:p>
        </p:txBody>
      </p:sp>
    </p:spTree>
    <p:extLst>
      <p:ext uri="{BB962C8B-B14F-4D97-AF65-F5344CB8AC3E}">
        <p14:creationId xmlns:p14="http://schemas.microsoft.com/office/powerpoint/2010/main" val="1737568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D66EFB359E2243A58B885D9EC789DE" ma:contentTypeVersion="2" ma:contentTypeDescription="Create a new document." ma:contentTypeScope="" ma:versionID="48f7d07695f9f558aff28b4587102129">
  <xsd:schema xmlns:xsd="http://www.w3.org/2001/XMLSchema" xmlns:xs="http://www.w3.org/2001/XMLSchema" xmlns:p="http://schemas.microsoft.com/office/2006/metadata/properties" xmlns:ns2="2418ad24-003c-4235-98a8-fd1fa08b612d" targetNamespace="http://schemas.microsoft.com/office/2006/metadata/properties" ma:root="true" ma:fieldsID="d5e6216ebb488175cd97038d9dea4fda" ns2:_="">
    <xsd:import namespace="2418ad24-003c-4235-98a8-fd1fa08b612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18ad24-003c-4235-98a8-fd1fa08b61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4EA89F-28B4-484A-9BF8-4640CDE6DA32}">
  <ds:schemaRefs>
    <ds:schemaRef ds:uri="http://schemas.microsoft.com/sharepoint/v3/contenttype/forms"/>
  </ds:schemaRefs>
</ds:datastoreItem>
</file>

<file path=customXml/itemProps2.xml><?xml version="1.0" encoding="utf-8"?>
<ds:datastoreItem xmlns:ds="http://schemas.openxmlformats.org/officeDocument/2006/customXml" ds:itemID="{F664E691-9A08-46C1-8B64-26FA3F40CBD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2ADE3F3-60AE-4FED-9AA9-9025CE1268B9}"/>
</file>

<file path=docProps/app.xml><?xml version="1.0" encoding="utf-8"?>
<Properties xmlns="http://schemas.openxmlformats.org/officeDocument/2006/extended-properties" xmlns:vt="http://schemas.openxmlformats.org/officeDocument/2006/docPropsVTypes">
  <TotalTime>4911</TotalTime>
  <Words>1668</Words>
  <Application>Microsoft Office PowerPoint</Application>
  <PresentationFormat>Widescreen</PresentationFormat>
  <Paragraphs>441</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Calibri Light</vt:lpstr>
      <vt:lpstr>charter</vt:lpstr>
      <vt:lpstr>Consolas</vt:lpstr>
      <vt:lpstr>Courier New</vt:lpstr>
      <vt:lpstr>sohne</vt:lpstr>
      <vt:lpstr>Verdana</vt:lpstr>
      <vt:lpstr>Wingdings</vt:lpstr>
      <vt:lpstr>Office Theme</vt:lpstr>
      <vt:lpstr>Chapter 2 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comments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Links - Hyperlinks </vt:lpstr>
      <vt:lpstr>PowerPoint Presentation</vt:lpstr>
      <vt:lpstr>PowerPoint Presentation</vt:lpstr>
      <vt:lpstr>PowerPoint Presentation</vt:lpstr>
      <vt:lpstr>What are Absolute URLs? </vt:lpstr>
      <vt:lpstr>What are Relative URLs? </vt:lpstr>
      <vt:lpstr>PowerPoint Presentation</vt:lpstr>
      <vt:lpstr>PowerPoint Presentation</vt:lpstr>
      <vt:lpstr>Target Attribute</vt:lpstr>
      <vt:lpstr>PowerPoint Presentation</vt:lpstr>
      <vt:lpstr>Anchor tag: , Linking  To document in  folders</vt:lpstr>
      <vt:lpstr>Anchor Element in HTML</vt:lpstr>
      <vt:lpstr>The Anchor Element </vt:lpstr>
      <vt:lpstr>PowerPoint Presentation</vt:lpstr>
      <vt:lpstr>Anchor tag to specific section within the document</vt:lpstr>
      <vt:lpstr>Demo for bookmark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dc:creator>
  <cp:lastModifiedBy>SBMP Student</cp:lastModifiedBy>
  <cp:revision>33</cp:revision>
  <dcterms:created xsi:type="dcterms:W3CDTF">2021-01-13T10:24:16Z</dcterms:created>
  <dcterms:modified xsi:type="dcterms:W3CDTF">2021-01-23T07:00:19Z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0x01010040D66EFB359E2243A58B885D9EC789DE</vt:lpwstr>
  </property>
</Properties>
</file>