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8" r:id="rId6"/>
    <p:sldId id="259" r:id="rId7"/>
    <p:sldId id="260" r:id="rId8"/>
    <p:sldId id="261" r:id="rId9"/>
    <p:sldId id="262" r:id="rId10"/>
    <p:sldId id="272" r:id="rId11"/>
    <p:sldId id="263" r:id="rId12"/>
    <p:sldId id="264" r:id="rId13"/>
    <p:sldId id="265" r:id="rId14"/>
    <p:sldId id="266" r:id="rId15"/>
    <p:sldId id="267" r:id="rId16"/>
    <p:sldId id="268" r:id="rId17"/>
    <p:sldId id="269" r:id="rId18"/>
    <p:sldId id="270" r:id="rId19"/>
    <p:sldId id="271" r:id="rId20"/>
    <p:sldId id="293" r:id="rId21"/>
    <p:sldId id="294" r:id="rId22"/>
    <p:sldId id="295" r:id="rId23"/>
    <p:sldId id="273" r:id="rId24"/>
    <p:sldId id="274" r:id="rId25"/>
    <p:sldId id="275" r:id="rId26"/>
    <p:sldId id="276" r:id="rId27"/>
    <p:sldId id="277" r:id="rId28"/>
    <p:sldId id="278" r:id="rId29"/>
    <p:sldId id="279" r:id="rId30"/>
    <p:sldId id="280" r:id="rId31"/>
    <p:sldId id="281" r:id="rId32"/>
    <p:sldId id="289" r:id="rId33"/>
    <p:sldId id="282" r:id="rId34"/>
    <p:sldId id="283" r:id="rId35"/>
    <p:sldId id="284" r:id="rId36"/>
    <p:sldId id="285" r:id="rId37"/>
    <p:sldId id="286" r:id="rId38"/>
    <p:sldId id="287" r:id="rId39"/>
    <p:sldId id="288" r:id="rId40"/>
    <p:sldId id="290" r:id="rId41"/>
    <p:sldId id="291" r:id="rId42"/>
    <p:sldId id="292"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E9B652-58B4-4B2C-81FE-C80880EFAAF6}" v="6" dt="2021-02-01T06:55:22.1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ha More" userId="S::neha.more@sbmp.ac.in::84e53e82-f784-45db-b86b-59ff0f4360f8" providerId="AD" clId="Web-{22E9B652-58B4-4B2C-81FE-C80880EFAAF6}"/>
    <pc:docChg chg="modSld">
      <pc:chgData name="Neha More" userId="S::neha.more@sbmp.ac.in::84e53e82-f784-45db-b86b-59ff0f4360f8" providerId="AD" clId="Web-{22E9B652-58B4-4B2C-81FE-C80880EFAAF6}" dt="2021-02-01T06:55:22.125" v="4" actId="20577"/>
      <pc:docMkLst>
        <pc:docMk/>
      </pc:docMkLst>
      <pc:sldChg chg="modSp">
        <pc:chgData name="Neha More" userId="S::neha.more@sbmp.ac.in::84e53e82-f784-45db-b86b-59ff0f4360f8" providerId="AD" clId="Web-{22E9B652-58B4-4B2C-81FE-C80880EFAAF6}" dt="2021-02-01T06:55:22.125" v="4" actId="20577"/>
        <pc:sldMkLst>
          <pc:docMk/>
          <pc:sldMk cId="4081345773" sldId="274"/>
        </pc:sldMkLst>
        <pc:spChg chg="mod">
          <ac:chgData name="Neha More" userId="S::neha.more@sbmp.ac.in::84e53e82-f784-45db-b86b-59ff0f4360f8" providerId="AD" clId="Web-{22E9B652-58B4-4B2C-81FE-C80880EFAAF6}" dt="2021-02-01T06:55:22.125" v="4" actId="20577"/>
          <ac:spMkLst>
            <pc:docMk/>
            <pc:sldMk cId="4081345773" sldId="274"/>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39B936D-2A84-4762-8C29-091E9F3A51A2}" type="datetimeFigureOut">
              <a:rPr lang="en-IN" smtClean="0"/>
              <a:t>31-01-2021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88A240-61E8-4573-B5A7-F331793742D5}" type="slidenum">
              <a:rPr lang="en-IN" smtClean="0"/>
              <a:t>‹#›</a:t>
            </a:fld>
            <a:endParaRPr lang="en-IN"/>
          </a:p>
        </p:txBody>
      </p:sp>
    </p:spTree>
    <p:extLst>
      <p:ext uri="{BB962C8B-B14F-4D97-AF65-F5344CB8AC3E}">
        <p14:creationId xmlns:p14="http://schemas.microsoft.com/office/powerpoint/2010/main" val="2955528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39B936D-2A84-4762-8C29-091E9F3A51A2}" type="datetimeFigureOut">
              <a:rPr lang="en-IN" smtClean="0"/>
              <a:t>31-01-2021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88A240-61E8-4573-B5A7-F331793742D5}" type="slidenum">
              <a:rPr lang="en-IN" smtClean="0"/>
              <a:t>‹#›</a:t>
            </a:fld>
            <a:endParaRPr lang="en-IN"/>
          </a:p>
        </p:txBody>
      </p:sp>
    </p:spTree>
    <p:extLst>
      <p:ext uri="{BB962C8B-B14F-4D97-AF65-F5344CB8AC3E}">
        <p14:creationId xmlns:p14="http://schemas.microsoft.com/office/powerpoint/2010/main" val="498223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39B936D-2A84-4762-8C29-091E9F3A51A2}" type="datetimeFigureOut">
              <a:rPr lang="en-IN" smtClean="0"/>
              <a:t>31-01-2021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88A240-61E8-4573-B5A7-F331793742D5}" type="slidenum">
              <a:rPr lang="en-IN" smtClean="0"/>
              <a:t>‹#›</a:t>
            </a:fld>
            <a:endParaRPr lang="en-IN"/>
          </a:p>
        </p:txBody>
      </p:sp>
    </p:spTree>
    <p:extLst>
      <p:ext uri="{BB962C8B-B14F-4D97-AF65-F5344CB8AC3E}">
        <p14:creationId xmlns:p14="http://schemas.microsoft.com/office/powerpoint/2010/main" val="1722693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39B936D-2A84-4762-8C29-091E9F3A51A2}" type="datetimeFigureOut">
              <a:rPr lang="en-IN" smtClean="0"/>
              <a:t>31-01-2021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88A240-61E8-4573-B5A7-F331793742D5}" type="slidenum">
              <a:rPr lang="en-IN" smtClean="0"/>
              <a:t>‹#›</a:t>
            </a:fld>
            <a:endParaRPr lang="en-IN"/>
          </a:p>
        </p:txBody>
      </p:sp>
    </p:spTree>
    <p:extLst>
      <p:ext uri="{BB962C8B-B14F-4D97-AF65-F5344CB8AC3E}">
        <p14:creationId xmlns:p14="http://schemas.microsoft.com/office/powerpoint/2010/main" val="2572394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9B936D-2A84-4762-8C29-091E9F3A51A2}" type="datetimeFigureOut">
              <a:rPr lang="en-IN" smtClean="0"/>
              <a:t>31-01-2021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88A240-61E8-4573-B5A7-F331793742D5}" type="slidenum">
              <a:rPr lang="en-IN" smtClean="0"/>
              <a:t>‹#›</a:t>
            </a:fld>
            <a:endParaRPr lang="en-IN"/>
          </a:p>
        </p:txBody>
      </p:sp>
    </p:spTree>
    <p:extLst>
      <p:ext uri="{BB962C8B-B14F-4D97-AF65-F5344CB8AC3E}">
        <p14:creationId xmlns:p14="http://schemas.microsoft.com/office/powerpoint/2010/main" val="2275200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39B936D-2A84-4762-8C29-091E9F3A51A2}" type="datetimeFigureOut">
              <a:rPr lang="en-IN" smtClean="0"/>
              <a:t>31-01-2021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88A240-61E8-4573-B5A7-F331793742D5}" type="slidenum">
              <a:rPr lang="en-IN" smtClean="0"/>
              <a:t>‹#›</a:t>
            </a:fld>
            <a:endParaRPr lang="en-IN"/>
          </a:p>
        </p:txBody>
      </p:sp>
    </p:spTree>
    <p:extLst>
      <p:ext uri="{BB962C8B-B14F-4D97-AF65-F5344CB8AC3E}">
        <p14:creationId xmlns:p14="http://schemas.microsoft.com/office/powerpoint/2010/main" val="201069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39B936D-2A84-4762-8C29-091E9F3A51A2}" type="datetimeFigureOut">
              <a:rPr lang="en-IN" smtClean="0"/>
              <a:t>31-01-2021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88A240-61E8-4573-B5A7-F331793742D5}" type="slidenum">
              <a:rPr lang="en-IN" smtClean="0"/>
              <a:t>‹#›</a:t>
            </a:fld>
            <a:endParaRPr lang="en-IN"/>
          </a:p>
        </p:txBody>
      </p:sp>
    </p:spTree>
    <p:extLst>
      <p:ext uri="{BB962C8B-B14F-4D97-AF65-F5344CB8AC3E}">
        <p14:creationId xmlns:p14="http://schemas.microsoft.com/office/powerpoint/2010/main" val="1444162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39B936D-2A84-4762-8C29-091E9F3A51A2}" type="datetimeFigureOut">
              <a:rPr lang="en-IN" smtClean="0"/>
              <a:t>31-01-2021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88A240-61E8-4573-B5A7-F331793742D5}" type="slidenum">
              <a:rPr lang="en-IN" smtClean="0"/>
              <a:t>‹#›</a:t>
            </a:fld>
            <a:endParaRPr lang="en-IN"/>
          </a:p>
        </p:txBody>
      </p:sp>
    </p:spTree>
    <p:extLst>
      <p:ext uri="{BB962C8B-B14F-4D97-AF65-F5344CB8AC3E}">
        <p14:creationId xmlns:p14="http://schemas.microsoft.com/office/powerpoint/2010/main" val="1917005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9B936D-2A84-4762-8C29-091E9F3A51A2}" type="datetimeFigureOut">
              <a:rPr lang="en-IN" smtClean="0"/>
              <a:t>31-01-2021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88A240-61E8-4573-B5A7-F331793742D5}" type="slidenum">
              <a:rPr lang="en-IN" smtClean="0"/>
              <a:t>‹#›</a:t>
            </a:fld>
            <a:endParaRPr lang="en-IN"/>
          </a:p>
        </p:txBody>
      </p:sp>
    </p:spTree>
    <p:extLst>
      <p:ext uri="{BB962C8B-B14F-4D97-AF65-F5344CB8AC3E}">
        <p14:creationId xmlns:p14="http://schemas.microsoft.com/office/powerpoint/2010/main" val="3216711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9B936D-2A84-4762-8C29-091E9F3A51A2}" type="datetimeFigureOut">
              <a:rPr lang="en-IN" smtClean="0"/>
              <a:t>31-01-2021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88A240-61E8-4573-B5A7-F331793742D5}" type="slidenum">
              <a:rPr lang="en-IN" smtClean="0"/>
              <a:t>‹#›</a:t>
            </a:fld>
            <a:endParaRPr lang="en-IN"/>
          </a:p>
        </p:txBody>
      </p:sp>
    </p:spTree>
    <p:extLst>
      <p:ext uri="{BB962C8B-B14F-4D97-AF65-F5344CB8AC3E}">
        <p14:creationId xmlns:p14="http://schemas.microsoft.com/office/powerpoint/2010/main" val="2209183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9B936D-2A84-4762-8C29-091E9F3A51A2}" type="datetimeFigureOut">
              <a:rPr lang="en-IN" smtClean="0"/>
              <a:t>31-01-2021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88A240-61E8-4573-B5A7-F331793742D5}" type="slidenum">
              <a:rPr lang="en-IN" smtClean="0"/>
              <a:t>‹#›</a:t>
            </a:fld>
            <a:endParaRPr lang="en-IN"/>
          </a:p>
        </p:txBody>
      </p:sp>
    </p:spTree>
    <p:extLst>
      <p:ext uri="{BB962C8B-B14F-4D97-AF65-F5344CB8AC3E}">
        <p14:creationId xmlns:p14="http://schemas.microsoft.com/office/powerpoint/2010/main" val="3283589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9B936D-2A84-4762-8C29-091E9F3A51A2}" type="datetimeFigureOut">
              <a:rPr lang="en-IN" smtClean="0"/>
              <a:t>31-01-2021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88A240-61E8-4573-B5A7-F331793742D5}" type="slidenum">
              <a:rPr lang="en-IN" smtClean="0"/>
              <a:t>‹#›</a:t>
            </a:fld>
            <a:endParaRPr lang="en-IN"/>
          </a:p>
        </p:txBody>
      </p:sp>
    </p:spTree>
    <p:extLst>
      <p:ext uri="{BB962C8B-B14F-4D97-AF65-F5344CB8AC3E}">
        <p14:creationId xmlns:p14="http://schemas.microsoft.com/office/powerpoint/2010/main" val="510451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techterms.com/definition/syntax" TargetMode="External"/><Relationship Id="rId2" Type="http://schemas.openxmlformats.org/officeDocument/2006/relationships/hyperlink" Target="https://techterms.com/definition/tag" TargetMode="External"/><Relationship Id="rId1" Type="http://schemas.openxmlformats.org/officeDocument/2006/relationships/slideLayout" Target="../slideLayouts/slideLayout7.xml"/><Relationship Id="rId6" Type="http://schemas.openxmlformats.org/officeDocument/2006/relationships/hyperlink" Target="https://techterms.com/definition/webpage" TargetMode="External"/><Relationship Id="rId5" Type="http://schemas.openxmlformats.org/officeDocument/2006/relationships/hyperlink" Target="https://techterms.com/definition/xml" TargetMode="External"/><Relationship Id="rId4" Type="http://schemas.openxmlformats.org/officeDocument/2006/relationships/hyperlink" Target="https://techterms.com/definition/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hyperlink" Target="https://dynomapper.com/blog/487-website-development-planning-process#maintenance" TargetMode="External"/><Relationship Id="rId3" Type="http://schemas.openxmlformats.org/officeDocument/2006/relationships/hyperlink" Target="https://dynomapper.com/blog/487-website-development-planning-process#planning" TargetMode="External"/><Relationship Id="rId7" Type="http://schemas.openxmlformats.org/officeDocument/2006/relationships/hyperlink" Target="https://dynomapper.com/blog/487-website-development-planning-process#testing" TargetMode="External"/><Relationship Id="rId2" Type="http://schemas.openxmlformats.org/officeDocument/2006/relationships/hyperlink" Target="https://dynomapper.com/blog/487-website-development-planning-process#research" TargetMode="External"/><Relationship Id="rId1" Type="http://schemas.openxmlformats.org/officeDocument/2006/relationships/slideLayout" Target="../slideLayouts/slideLayout7.xml"/><Relationship Id="rId6" Type="http://schemas.openxmlformats.org/officeDocument/2006/relationships/hyperlink" Target="https://dynomapper.com/blog/487-website-development-planning-process#coding" TargetMode="External"/><Relationship Id="rId5" Type="http://schemas.openxmlformats.org/officeDocument/2006/relationships/hyperlink" Target="https://dynomapper.com/blog/487-website-development-planning-process#writing" TargetMode="External"/><Relationship Id="rId4" Type="http://schemas.openxmlformats.org/officeDocument/2006/relationships/hyperlink" Target="https://dynomapper.com/blog/487-website-development-planning-process#designin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eather.com/"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www.abcxyz.com/def.htm."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t>Introduction </a:t>
            </a:r>
            <a:br>
              <a:rPr lang="en-IN" dirty="0"/>
            </a:br>
            <a:r>
              <a:rPr lang="en-IN" dirty="0"/>
              <a:t>to</a:t>
            </a:r>
            <a:br>
              <a:rPr lang="en-IN" dirty="0"/>
            </a:br>
            <a:r>
              <a:rPr lang="en-IN" dirty="0"/>
              <a:t>WEB DESIGNING</a:t>
            </a:r>
          </a:p>
        </p:txBody>
      </p:sp>
      <p:sp>
        <p:nvSpPr>
          <p:cNvPr id="3" name="Subtitle 2"/>
          <p:cNvSpPr>
            <a:spLocks noGrp="1"/>
          </p:cNvSpPr>
          <p:nvPr>
            <p:ph type="subTitle" idx="1"/>
          </p:nvPr>
        </p:nvSpPr>
        <p:spPr/>
        <p:txBody>
          <a:bodyPr>
            <a:normAutofit lnSpcReduction="10000"/>
          </a:bodyPr>
          <a:lstStyle/>
          <a:p>
            <a:r>
              <a:rPr lang="en-IN" dirty="0"/>
              <a:t>By </a:t>
            </a:r>
          </a:p>
          <a:p>
            <a:r>
              <a:rPr lang="en-IN" dirty="0"/>
              <a:t>Neha More</a:t>
            </a:r>
          </a:p>
          <a:p>
            <a:r>
              <a:rPr lang="en-IN" dirty="0"/>
              <a:t>Lecturer in IT</a:t>
            </a:r>
          </a:p>
          <a:p>
            <a:r>
              <a:rPr lang="en-IN" dirty="0"/>
              <a:t>SBMP</a:t>
            </a:r>
          </a:p>
        </p:txBody>
      </p:sp>
    </p:spTree>
    <p:extLst>
      <p:ext uri="{BB962C8B-B14F-4D97-AF65-F5344CB8AC3E}">
        <p14:creationId xmlns:p14="http://schemas.microsoft.com/office/powerpoint/2010/main" val="1239290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A4E44F-8F09-4036-B11D-A505FD74CBC8}"/>
              </a:ext>
            </a:extLst>
          </p:cNvPr>
          <p:cNvSpPr/>
          <p:nvPr/>
        </p:nvSpPr>
        <p:spPr>
          <a:xfrm>
            <a:off x="2133600" y="381001"/>
            <a:ext cx="7391400" cy="646331"/>
          </a:xfrm>
          <a:prstGeom prst="rect">
            <a:avLst/>
          </a:prstGeom>
        </p:spPr>
        <p:txBody>
          <a:bodyPr wrap="square">
            <a:spAutoFit/>
          </a:bodyPr>
          <a:lstStyle/>
          <a:p>
            <a:r>
              <a:rPr lang="en-US" b="1" dirty="0">
                <a:latin typeface="Roboto"/>
              </a:rPr>
              <a:t>How the browser interacts with the servers ?</a:t>
            </a:r>
            <a:br>
              <a:rPr lang="en-US" dirty="0">
                <a:latin typeface="Roboto"/>
              </a:rPr>
            </a:br>
            <a:endParaRPr lang="en-IN" dirty="0"/>
          </a:p>
        </p:txBody>
      </p:sp>
      <p:pic>
        <p:nvPicPr>
          <p:cNvPr id="3076" name="Picture 4" descr="What is World Wide Web">
            <a:extLst>
              <a:ext uri="{FF2B5EF4-FFF2-40B4-BE49-F238E27FC236}">
                <a16:creationId xmlns:a16="http://schemas.microsoft.com/office/drawing/2014/main" id="{C76A6898-FDCC-4F31-A5B9-EC5B4F24D1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219200"/>
            <a:ext cx="640080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397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2B82F37B-7F1D-4F5F-8924-E79C079F2A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6277" y="533400"/>
            <a:ext cx="8019446" cy="3429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0E9FE4B-BC39-4868-83BC-A3D3E2A21F43}"/>
              </a:ext>
            </a:extLst>
          </p:cNvPr>
          <p:cNvSpPr/>
          <p:nvPr/>
        </p:nvSpPr>
        <p:spPr>
          <a:xfrm>
            <a:off x="1905000" y="4191001"/>
            <a:ext cx="8382000" cy="2585323"/>
          </a:xfrm>
          <a:prstGeom prst="rect">
            <a:avLst/>
          </a:prstGeom>
        </p:spPr>
        <p:txBody>
          <a:bodyPr wrap="square">
            <a:spAutoFit/>
          </a:bodyPr>
          <a:lstStyle/>
          <a:p>
            <a:pPr fontAlgn="base">
              <a:buFont typeface="Arial" panose="020B0604020202020204" pitchFamily="34" charset="0"/>
              <a:buChar char="•"/>
            </a:pPr>
            <a:r>
              <a:rPr lang="en-US" dirty="0">
                <a:latin typeface="Roboto"/>
              </a:rPr>
              <a:t>User enters the </a:t>
            </a:r>
            <a:r>
              <a:rPr lang="en-US" b="1" dirty="0">
                <a:latin typeface="Roboto"/>
              </a:rPr>
              <a:t>URL</a:t>
            </a:r>
            <a:r>
              <a:rPr lang="en-US" dirty="0">
                <a:latin typeface="Roboto"/>
              </a:rPr>
              <a:t>(Uniform Resource Locator) of the website or file. The Browser then requests the </a:t>
            </a:r>
            <a:r>
              <a:rPr lang="en-US" b="1" dirty="0">
                <a:latin typeface="Roboto"/>
              </a:rPr>
              <a:t>DNS</a:t>
            </a:r>
            <a:r>
              <a:rPr lang="en-US" dirty="0">
                <a:latin typeface="Roboto"/>
              </a:rPr>
              <a:t>(DOMAIN NAME SYSTEM) Server.</a:t>
            </a:r>
          </a:p>
          <a:p>
            <a:pPr fontAlgn="base">
              <a:buFont typeface="Arial" panose="020B0604020202020204" pitchFamily="34" charset="0"/>
              <a:buChar char="•"/>
            </a:pPr>
            <a:endParaRPr lang="en-US" dirty="0">
              <a:latin typeface="Roboto"/>
            </a:endParaRPr>
          </a:p>
          <a:p>
            <a:pPr fontAlgn="base">
              <a:buFont typeface="Arial" panose="020B0604020202020204" pitchFamily="34" charset="0"/>
              <a:buChar char="•"/>
            </a:pPr>
            <a:r>
              <a:rPr lang="en-US" b="1" dirty="0">
                <a:latin typeface="Roboto"/>
              </a:rPr>
              <a:t>DNS Server </a:t>
            </a:r>
            <a:r>
              <a:rPr lang="en-US" dirty="0">
                <a:latin typeface="Roboto"/>
              </a:rPr>
              <a:t>lookup for the address of the </a:t>
            </a:r>
            <a:r>
              <a:rPr lang="en-US" b="1" dirty="0">
                <a:latin typeface="Roboto"/>
              </a:rPr>
              <a:t>WEB Server</a:t>
            </a:r>
            <a:r>
              <a:rPr lang="en-US" dirty="0">
                <a:latin typeface="Roboto"/>
              </a:rPr>
              <a:t>.</a:t>
            </a:r>
          </a:p>
          <a:p>
            <a:pPr fontAlgn="base">
              <a:buFont typeface="Arial" panose="020B0604020202020204" pitchFamily="34" charset="0"/>
              <a:buChar char="•"/>
            </a:pPr>
            <a:endParaRPr lang="en-US" b="1" dirty="0">
              <a:latin typeface="Roboto"/>
            </a:endParaRPr>
          </a:p>
          <a:p>
            <a:pPr fontAlgn="base">
              <a:buFont typeface="Arial" panose="020B0604020202020204" pitchFamily="34" charset="0"/>
              <a:buChar char="•"/>
            </a:pPr>
            <a:r>
              <a:rPr lang="en-US" b="1" dirty="0">
                <a:latin typeface="Roboto"/>
              </a:rPr>
              <a:t>DNS</a:t>
            </a:r>
            <a:r>
              <a:rPr lang="en-US" dirty="0">
                <a:latin typeface="Roboto"/>
              </a:rPr>
              <a:t> </a:t>
            </a:r>
            <a:r>
              <a:rPr lang="en-US" b="1" dirty="0">
                <a:latin typeface="Roboto"/>
              </a:rPr>
              <a:t>Server</a:t>
            </a:r>
            <a:r>
              <a:rPr lang="en-US" dirty="0">
                <a:latin typeface="Roboto"/>
              </a:rPr>
              <a:t> responds with the </a:t>
            </a:r>
            <a:r>
              <a:rPr lang="en-US" b="1" dirty="0">
                <a:latin typeface="Roboto"/>
              </a:rPr>
              <a:t>IP</a:t>
            </a:r>
            <a:r>
              <a:rPr lang="en-US" dirty="0">
                <a:latin typeface="Roboto"/>
              </a:rPr>
              <a:t> </a:t>
            </a:r>
            <a:r>
              <a:rPr lang="en-US" b="1" dirty="0">
                <a:latin typeface="Roboto"/>
              </a:rPr>
              <a:t>address</a:t>
            </a:r>
            <a:r>
              <a:rPr lang="en-US" dirty="0">
                <a:latin typeface="Roboto"/>
              </a:rPr>
              <a:t> of the </a:t>
            </a:r>
            <a:r>
              <a:rPr lang="en-US" b="1" dirty="0">
                <a:latin typeface="Roboto"/>
              </a:rPr>
              <a:t>WEB Server</a:t>
            </a:r>
            <a:r>
              <a:rPr lang="en-US" dirty="0">
                <a:latin typeface="Roboto"/>
              </a:rPr>
              <a:t>.</a:t>
            </a:r>
          </a:p>
          <a:p>
            <a:pPr fontAlgn="base">
              <a:buFont typeface="Arial" panose="020B0604020202020204" pitchFamily="34" charset="0"/>
              <a:buChar char="•"/>
            </a:pPr>
            <a:endParaRPr lang="en-US" dirty="0">
              <a:latin typeface="Roboto"/>
            </a:endParaRPr>
          </a:p>
          <a:p>
            <a:pPr fontAlgn="base">
              <a:buFont typeface="Arial" panose="020B0604020202020204" pitchFamily="34" charset="0"/>
              <a:buChar char="•"/>
            </a:pPr>
            <a:r>
              <a:rPr lang="en-US" dirty="0">
                <a:latin typeface="Roboto"/>
              </a:rPr>
              <a:t>Browser sends over an </a:t>
            </a:r>
            <a:r>
              <a:rPr lang="en-US" b="1" dirty="0">
                <a:latin typeface="Roboto"/>
              </a:rPr>
              <a:t>HTTP/HTTPS </a:t>
            </a:r>
            <a:r>
              <a:rPr lang="en-US" dirty="0"/>
              <a:t>request to </a:t>
            </a:r>
            <a:r>
              <a:rPr lang="en-US" b="1" dirty="0">
                <a:latin typeface="Roboto"/>
              </a:rPr>
              <a:t>WEB Server’s IP </a:t>
            </a:r>
            <a:r>
              <a:rPr lang="en-US" dirty="0">
                <a:latin typeface="Roboto"/>
              </a:rPr>
              <a:t>(provided by </a:t>
            </a:r>
            <a:r>
              <a:rPr lang="en-US" b="1" dirty="0">
                <a:latin typeface="Roboto"/>
              </a:rPr>
              <a:t>DNS server).</a:t>
            </a:r>
          </a:p>
        </p:txBody>
      </p:sp>
      <p:sp>
        <p:nvSpPr>
          <p:cNvPr id="4" name="Rectangle 3">
            <a:extLst>
              <a:ext uri="{FF2B5EF4-FFF2-40B4-BE49-F238E27FC236}">
                <a16:creationId xmlns:a16="http://schemas.microsoft.com/office/drawing/2014/main" id="{3C1D7C1F-C60B-440F-85BE-1884781DE43C}"/>
              </a:ext>
            </a:extLst>
          </p:cNvPr>
          <p:cNvSpPr/>
          <p:nvPr/>
        </p:nvSpPr>
        <p:spPr>
          <a:xfrm>
            <a:off x="1752600" y="81678"/>
            <a:ext cx="7848600" cy="646331"/>
          </a:xfrm>
          <a:prstGeom prst="rect">
            <a:avLst/>
          </a:prstGeom>
        </p:spPr>
        <p:txBody>
          <a:bodyPr wrap="square">
            <a:spAutoFit/>
          </a:bodyPr>
          <a:lstStyle/>
          <a:p>
            <a:r>
              <a:rPr lang="en-US" b="1" u="sng" dirty="0">
                <a:latin typeface="Roboto"/>
              </a:rPr>
              <a:t>How the browser interacts with the servers ?</a:t>
            </a:r>
            <a:br>
              <a:rPr lang="en-US" b="1" u="sng" dirty="0">
                <a:latin typeface="Roboto"/>
              </a:rPr>
            </a:br>
            <a:endParaRPr lang="en-IN" b="1" u="sng" dirty="0"/>
          </a:p>
        </p:txBody>
      </p:sp>
    </p:spTree>
    <p:extLst>
      <p:ext uri="{BB962C8B-B14F-4D97-AF65-F5344CB8AC3E}">
        <p14:creationId xmlns:p14="http://schemas.microsoft.com/office/powerpoint/2010/main" val="1246930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2D720593-9FA5-4B5A-8579-34B9D30EF1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554" y="1096556"/>
            <a:ext cx="8019446" cy="3429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4EE6F32-113E-42F6-859B-CDF267FC5F67}"/>
              </a:ext>
            </a:extLst>
          </p:cNvPr>
          <p:cNvSpPr/>
          <p:nvPr/>
        </p:nvSpPr>
        <p:spPr>
          <a:xfrm>
            <a:off x="2057400" y="4876800"/>
            <a:ext cx="8305800" cy="1754326"/>
          </a:xfrm>
          <a:prstGeom prst="rect">
            <a:avLst/>
          </a:prstGeom>
        </p:spPr>
        <p:txBody>
          <a:bodyPr wrap="square">
            <a:spAutoFit/>
          </a:bodyPr>
          <a:lstStyle/>
          <a:p>
            <a:pPr fontAlgn="base">
              <a:buFont typeface="Arial" panose="020B0604020202020204" pitchFamily="34" charset="0"/>
              <a:buChar char="•"/>
            </a:pPr>
            <a:r>
              <a:rPr lang="en-US" dirty="0">
                <a:latin typeface="Roboto"/>
              </a:rPr>
              <a:t>Server sends over the necessary files of the website.</a:t>
            </a:r>
          </a:p>
          <a:p>
            <a:pPr fontAlgn="base">
              <a:buFont typeface="Arial" panose="020B0604020202020204" pitchFamily="34" charset="0"/>
              <a:buChar char="•"/>
            </a:pPr>
            <a:endParaRPr lang="en-US" dirty="0">
              <a:latin typeface="Roboto"/>
            </a:endParaRPr>
          </a:p>
          <a:p>
            <a:pPr indent="-285750" fontAlgn="base">
              <a:buFont typeface="Arial" panose="020B0604020202020204" pitchFamily="34" charset="0"/>
              <a:buChar char="•"/>
            </a:pPr>
            <a:r>
              <a:rPr lang="en-US" dirty="0">
                <a:latin typeface="Roboto"/>
              </a:rPr>
              <a:t>Browser then renders the files and the website is displayed. This rendering is done with the help of </a:t>
            </a:r>
            <a:r>
              <a:rPr lang="en-US" b="1" dirty="0">
                <a:latin typeface="Roboto"/>
              </a:rPr>
              <a:t>DOM</a:t>
            </a:r>
            <a:r>
              <a:rPr lang="en-US" dirty="0">
                <a:latin typeface="Roboto"/>
              </a:rPr>
              <a:t> (Document Object Model) interpreter, </a:t>
            </a:r>
            <a:r>
              <a:rPr lang="en-US" b="1" dirty="0">
                <a:latin typeface="Roboto"/>
              </a:rPr>
              <a:t>CSS interpreter </a:t>
            </a:r>
            <a:r>
              <a:rPr lang="en-US" dirty="0">
                <a:latin typeface="Roboto"/>
              </a:rPr>
              <a:t>and </a:t>
            </a:r>
            <a:r>
              <a:rPr lang="en-US" b="1" dirty="0">
                <a:latin typeface="Roboto"/>
              </a:rPr>
              <a:t>JS Engine </a:t>
            </a:r>
            <a:r>
              <a:rPr lang="en-US" dirty="0">
                <a:latin typeface="Roboto"/>
              </a:rPr>
              <a:t>collectively known as the JIT or (Just in Time) Compilers.</a:t>
            </a:r>
          </a:p>
        </p:txBody>
      </p:sp>
      <p:sp>
        <p:nvSpPr>
          <p:cNvPr id="4" name="Rectangle 3">
            <a:extLst>
              <a:ext uri="{FF2B5EF4-FFF2-40B4-BE49-F238E27FC236}">
                <a16:creationId xmlns:a16="http://schemas.microsoft.com/office/drawing/2014/main" id="{8A4ED800-880E-401A-9419-B011296E8DAA}"/>
              </a:ext>
            </a:extLst>
          </p:cNvPr>
          <p:cNvSpPr/>
          <p:nvPr/>
        </p:nvSpPr>
        <p:spPr>
          <a:xfrm>
            <a:off x="1752600" y="152401"/>
            <a:ext cx="8534400" cy="646331"/>
          </a:xfrm>
          <a:prstGeom prst="rect">
            <a:avLst/>
          </a:prstGeom>
        </p:spPr>
        <p:txBody>
          <a:bodyPr wrap="square">
            <a:spAutoFit/>
          </a:bodyPr>
          <a:lstStyle/>
          <a:p>
            <a:r>
              <a:rPr lang="en-US" b="1" u="sng" dirty="0">
                <a:latin typeface="Roboto"/>
              </a:rPr>
              <a:t>How the browser interacts with the servers ?</a:t>
            </a:r>
            <a:br>
              <a:rPr lang="en-US" b="1" u="sng" dirty="0">
                <a:latin typeface="Roboto"/>
              </a:rPr>
            </a:br>
            <a:endParaRPr lang="en-IN" b="1" u="sng" dirty="0"/>
          </a:p>
        </p:txBody>
      </p:sp>
    </p:spTree>
    <p:extLst>
      <p:ext uri="{BB962C8B-B14F-4D97-AF65-F5344CB8AC3E}">
        <p14:creationId xmlns:p14="http://schemas.microsoft.com/office/powerpoint/2010/main" val="2177027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B23DAD6-EFE9-4A89-AD5D-29146371BC79}"/>
              </a:ext>
            </a:extLst>
          </p:cNvPr>
          <p:cNvSpPr/>
          <p:nvPr/>
        </p:nvSpPr>
        <p:spPr>
          <a:xfrm>
            <a:off x="681528" y="390971"/>
            <a:ext cx="8305800" cy="5078313"/>
          </a:xfrm>
          <a:prstGeom prst="rect">
            <a:avLst/>
          </a:prstGeom>
        </p:spPr>
        <p:txBody>
          <a:bodyPr wrap="square">
            <a:spAutoFit/>
          </a:bodyPr>
          <a:lstStyle/>
          <a:p>
            <a:pPr fontAlgn="base"/>
            <a:r>
              <a:rPr lang="en-US" b="1" u="sng" dirty="0">
                <a:latin typeface="Roboto"/>
              </a:rPr>
              <a:t>Advantages of Client-Server model:</a:t>
            </a:r>
          </a:p>
          <a:p>
            <a:pPr fontAlgn="base"/>
            <a:endParaRPr lang="en-US" dirty="0">
              <a:latin typeface="Roboto"/>
            </a:endParaRPr>
          </a:p>
          <a:p>
            <a:pPr fontAlgn="base">
              <a:buFont typeface="Arial" panose="020B0604020202020204" pitchFamily="34" charset="0"/>
              <a:buChar char="•"/>
            </a:pPr>
            <a:r>
              <a:rPr lang="en-US" dirty="0">
                <a:latin typeface="Roboto"/>
              </a:rPr>
              <a:t>Centralized system with all data in a single place.</a:t>
            </a:r>
          </a:p>
          <a:p>
            <a:pPr fontAlgn="base">
              <a:buFont typeface="Arial" panose="020B0604020202020204" pitchFamily="34" charset="0"/>
              <a:buChar char="•"/>
            </a:pPr>
            <a:endParaRPr lang="en-US" dirty="0">
              <a:latin typeface="Roboto"/>
            </a:endParaRPr>
          </a:p>
          <a:p>
            <a:pPr fontAlgn="base">
              <a:buFont typeface="Arial" panose="020B0604020202020204" pitchFamily="34" charset="0"/>
              <a:buChar char="•"/>
            </a:pPr>
            <a:r>
              <a:rPr lang="en-US" dirty="0">
                <a:latin typeface="Roboto"/>
              </a:rPr>
              <a:t>Cost efficient requires less maintenance cost and Data recovery is possible.</a:t>
            </a:r>
          </a:p>
          <a:p>
            <a:pPr fontAlgn="base">
              <a:buFont typeface="Arial" panose="020B0604020202020204" pitchFamily="34" charset="0"/>
              <a:buChar char="•"/>
            </a:pPr>
            <a:endParaRPr lang="en-US" dirty="0">
              <a:latin typeface="Roboto"/>
            </a:endParaRPr>
          </a:p>
          <a:p>
            <a:pPr fontAlgn="base">
              <a:buFont typeface="Arial" panose="020B0604020202020204" pitchFamily="34" charset="0"/>
              <a:buChar char="•"/>
            </a:pPr>
            <a:r>
              <a:rPr lang="en-US" dirty="0">
                <a:latin typeface="Roboto"/>
              </a:rPr>
              <a:t>The capacity of the Client and Servers can be changed separately.</a:t>
            </a:r>
          </a:p>
          <a:p>
            <a:pPr fontAlgn="base">
              <a:buFont typeface="Arial" panose="020B0604020202020204" pitchFamily="34" charset="0"/>
              <a:buChar char="•"/>
            </a:pPr>
            <a:endParaRPr lang="en-US" dirty="0">
              <a:latin typeface="Roboto"/>
            </a:endParaRPr>
          </a:p>
          <a:p>
            <a:pPr fontAlgn="base"/>
            <a:r>
              <a:rPr lang="en-US" b="1" u="sng" dirty="0">
                <a:latin typeface="Roboto"/>
              </a:rPr>
              <a:t>Disadvantages of Client-Server model:</a:t>
            </a:r>
            <a:endParaRPr lang="en-US" u="sng" dirty="0">
              <a:latin typeface="Roboto"/>
            </a:endParaRPr>
          </a:p>
          <a:p>
            <a:pPr fontAlgn="base">
              <a:buFont typeface="Arial" panose="020B0604020202020204" pitchFamily="34" charset="0"/>
              <a:buChar char="•"/>
            </a:pPr>
            <a:r>
              <a:rPr lang="en-US" dirty="0">
                <a:latin typeface="Roboto"/>
              </a:rPr>
              <a:t>Clients are prone to viruses, Trojans and worms if present in the Server or uploaded into the Server.</a:t>
            </a:r>
          </a:p>
          <a:p>
            <a:pPr fontAlgn="base">
              <a:buFont typeface="Arial" panose="020B0604020202020204" pitchFamily="34" charset="0"/>
              <a:buChar char="•"/>
            </a:pPr>
            <a:endParaRPr lang="en-US" dirty="0">
              <a:latin typeface="Roboto"/>
            </a:endParaRPr>
          </a:p>
          <a:p>
            <a:pPr fontAlgn="base">
              <a:buFont typeface="Arial" panose="020B0604020202020204" pitchFamily="34" charset="0"/>
              <a:buChar char="•"/>
            </a:pPr>
            <a:r>
              <a:rPr lang="en-US" dirty="0">
                <a:latin typeface="Roboto"/>
              </a:rPr>
              <a:t>Server are prone to Denial of Service (DOS) attacks.</a:t>
            </a:r>
          </a:p>
          <a:p>
            <a:pPr fontAlgn="base">
              <a:buFont typeface="Arial" panose="020B0604020202020204" pitchFamily="34" charset="0"/>
              <a:buChar char="•"/>
            </a:pPr>
            <a:endParaRPr lang="en-US" dirty="0">
              <a:latin typeface="Roboto"/>
            </a:endParaRPr>
          </a:p>
          <a:p>
            <a:pPr fontAlgn="base">
              <a:buFont typeface="Arial" panose="020B0604020202020204" pitchFamily="34" charset="0"/>
              <a:buChar char="•"/>
            </a:pPr>
            <a:r>
              <a:rPr lang="en-US" dirty="0">
                <a:latin typeface="Roboto"/>
              </a:rPr>
              <a:t>Data packets may be spoofed or modified during transmission.</a:t>
            </a:r>
          </a:p>
          <a:p>
            <a:pPr fontAlgn="base">
              <a:buFont typeface="Arial" panose="020B0604020202020204" pitchFamily="34" charset="0"/>
              <a:buChar char="•"/>
            </a:pPr>
            <a:endParaRPr lang="en-US" dirty="0">
              <a:latin typeface="Roboto"/>
            </a:endParaRPr>
          </a:p>
          <a:p>
            <a:pPr fontAlgn="base">
              <a:buFont typeface="Arial" panose="020B0604020202020204" pitchFamily="34" charset="0"/>
              <a:buChar char="•"/>
            </a:pPr>
            <a:r>
              <a:rPr lang="en-US" dirty="0">
                <a:latin typeface="Roboto"/>
              </a:rPr>
              <a:t>Phishing or capturing login credentials or other useful information of the user are common and MITM(Man in the Middle) attacks are common.</a:t>
            </a:r>
          </a:p>
        </p:txBody>
      </p:sp>
    </p:spTree>
    <p:extLst>
      <p:ext uri="{BB962C8B-B14F-4D97-AF65-F5344CB8AC3E}">
        <p14:creationId xmlns:p14="http://schemas.microsoft.com/office/powerpoint/2010/main" val="415620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D208B8-BED0-432F-B20A-16DBE8DF5153}"/>
              </a:ext>
            </a:extLst>
          </p:cNvPr>
          <p:cNvSpPr/>
          <p:nvPr/>
        </p:nvSpPr>
        <p:spPr>
          <a:xfrm>
            <a:off x="709301" y="381001"/>
            <a:ext cx="10759155" cy="3231654"/>
          </a:xfrm>
          <a:prstGeom prst="rect">
            <a:avLst/>
          </a:prstGeom>
        </p:spPr>
        <p:txBody>
          <a:bodyPr wrap="square">
            <a:spAutoFit/>
          </a:bodyPr>
          <a:lstStyle/>
          <a:p>
            <a:r>
              <a:rPr lang="en-US" sz="2400" b="1" dirty="0"/>
              <a:t>What is World Wide Web?</a:t>
            </a:r>
          </a:p>
          <a:p>
            <a:endParaRPr lang="en-US" dirty="0"/>
          </a:p>
          <a:p>
            <a:pPr marL="285750" indent="-285750">
              <a:buFont typeface="Arial" panose="020B0604020202020204" pitchFamily="34" charset="0"/>
              <a:buChar char="•"/>
            </a:pPr>
            <a:r>
              <a:rPr lang="en-US" dirty="0">
                <a:solidFill>
                  <a:srgbClr val="000000"/>
                </a:solidFill>
                <a:latin typeface="Arial" panose="020B0604020202020204" pitchFamily="34" charset="0"/>
              </a:rPr>
              <a:t>World Wide Web, which is also known as a Web, is a collection of websites or web pages stored in web servers and connected to local computers through the internet.</a:t>
            </a:r>
          </a:p>
          <a:p>
            <a:pPr marL="285750" indent="-285750">
              <a:buFont typeface="Arial" panose="020B0604020202020204" pitchFamily="34" charset="0"/>
              <a:buChar char="•"/>
            </a:pPr>
            <a:endParaRPr lang="en-US" dirty="0">
              <a:solidFill>
                <a:srgbClr val="610B38"/>
              </a:solidFill>
              <a:latin typeface="erdana"/>
            </a:endParaRPr>
          </a:p>
          <a:p>
            <a:pPr marL="285750" indent="-285750">
              <a:buFont typeface="Arial" panose="020B0604020202020204" pitchFamily="34" charset="0"/>
              <a:buChar char="•"/>
            </a:pPr>
            <a:r>
              <a:rPr lang="fr-FR" dirty="0" err="1">
                <a:solidFill>
                  <a:srgbClr val="000000"/>
                </a:solidFill>
                <a:latin typeface="Arial" panose="020B0604020202020204" pitchFamily="34" charset="0"/>
              </a:rPr>
              <a:t>These</a:t>
            </a:r>
            <a:r>
              <a:rPr lang="fr-FR" dirty="0">
                <a:solidFill>
                  <a:srgbClr val="000000"/>
                </a:solidFill>
                <a:latin typeface="Arial" panose="020B0604020202020204" pitchFamily="34" charset="0"/>
              </a:rPr>
              <a:t> </a:t>
            </a:r>
            <a:r>
              <a:rPr lang="fr-FR" dirty="0" err="1">
                <a:solidFill>
                  <a:srgbClr val="000000"/>
                </a:solidFill>
                <a:latin typeface="Arial" panose="020B0604020202020204" pitchFamily="34" charset="0"/>
              </a:rPr>
              <a:t>websites</a:t>
            </a:r>
            <a:r>
              <a:rPr lang="fr-FR" dirty="0">
                <a:solidFill>
                  <a:srgbClr val="000000"/>
                </a:solidFill>
                <a:latin typeface="Arial" panose="020B0604020202020204" pitchFamily="34" charset="0"/>
              </a:rPr>
              <a:t> </a:t>
            </a:r>
            <a:r>
              <a:rPr lang="fr-FR" dirty="0" err="1">
                <a:solidFill>
                  <a:srgbClr val="000000"/>
                </a:solidFill>
                <a:latin typeface="Arial" panose="020B0604020202020204" pitchFamily="34" charset="0"/>
              </a:rPr>
              <a:t>contain</a:t>
            </a:r>
            <a:r>
              <a:rPr lang="fr-FR" dirty="0">
                <a:solidFill>
                  <a:srgbClr val="000000"/>
                </a:solidFill>
                <a:latin typeface="Arial" panose="020B0604020202020204" pitchFamily="34" charset="0"/>
              </a:rPr>
              <a:t> </a:t>
            </a:r>
            <a:r>
              <a:rPr lang="fr-FR" dirty="0" err="1">
                <a:solidFill>
                  <a:srgbClr val="000000"/>
                </a:solidFill>
                <a:latin typeface="Arial" panose="020B0604020202020204" pitchFamily="34" charset="0"/>
              </a:rPr>
              <a:t>text</a:t>
            </a:r>
            <a:r>
              <a:rPr lang="fr-FR" dirty="0">
                <a:solidFill>
                  <a:srgbClr val="000000"/>
                </a:solidFill>
                <a:latin typeface="Arial" panose="020B0604020202020204" pitchFamily="34" charset="0"/>
              </a:rPr>
              <a:t> pages, digital images, audios, </a:t>
            </a:r>
            <a:r>
              <a:rPr lang="fr-FR" dirty="0" err="1">
                <a:solidFill>
                  <a:srgbClr val="000000"/>
                </a:solidFill>
                <a:latin typeface="Arial" panose="020B0604020202020204" pitchFamily="34" charset="0"/>
              </a:rPr>
              <a:t>videos</a:t>
            </a:r>
            <a:r>
              <a:rPr lang="fr-FR" dirty="0">
                <a:solidFill>
                  <a:srgbClr val="000000"/>
                </a:solidFill>
                <a:latin typeface="Arial" panose="020B0604020202020204" pitchFamily="34" charset="0"/>
              </a:rPr>
              <a:t>, etc.</a:t>
            </a:r>
          </a:p>
          <a:p>
            <a:pPr marL="285750" indent="-285750">
              <a:buFont typeface="Arial" panose="020B0604020202020204" pitchFamily="34" charset="0"/>
              <a:buChar char="•"/>
            </a:pPr>
            <a:endParaRPr lang="fr-FR" dirty="0">
              <a:solidFill>
                <a:srgbClr val="000000"/>
              </a:solidFill>
              <a:latin typeface="Arial" panose="020B0604020202020204" pitchFamily="34" charset="0"/>
            </a:endParaRPr>
          </a:p>
          <a:p>
            <a:pPr marL="285750" indent="-285750">
              <a:buFont typeface="Arial" panose="020B0604020202020204" pitchFamily="34" charset="0"/>
              <a:buChar char="•"/>
            </a:pPr>
            <a:r>
              <a:rPr lang="en-US" dirty="0">
                <a:solidFill>
                  <a:srgbClr val="000000"/>
                </a:solidFill>
                <a:latin typeface="Arial" panose="020B0604020202020204" pitchFamily="34" charset="0"/>
              </a:rPr>
              <a:t>Users can access the content of these sites from any part of the world over the internet using their devices such as computers, laptops, cell phones, etc. </a:t>
            </a:r>
          </a:p>
          <a:p>
            <a:pPr marL="285750" indent="-285750">
              <a:buFont typeface="Arial" panose="020B0604020202020204" pitchFamily="34" charset="0"/>
              <a:buChar char="•"/>
            </a:pP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r>
              <a:rPr lang="en-US" dirty="0">
                <a:solidFill>
                  <a:srgbClr val="000000"/>
                </a:solidFill>
                <a:latin typeface="Arial" panose="020B0604020202020204" pitchFamily="34" charset="0"/>
              </a:rPr>
              <a:t>The WWW, along with internet, enables the retrieval and display of text and media to your device.</a:t>
            </a:r>
          </a:p>
        </p:txBody>
      </p:sp>
      <p:pic>
        <p:nvPicPr>
          <p:cNvPr id="5124" name="Picture 4" descr="What is World Wide Web">
            <a:extLst>
              <a:ext uri="{FF2B5EF4-FFF2-40B4-BE49-F238E27FC236}">
                <a16:creationId xmlns:a16="http://schemas.microsoft.com/office/drawing/2014/main" id="{04D2F533-94AD-456C-9723-755B76EF0E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5700" y="4343401"/>
            <a:ext cx="4800600"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322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C1683B-4562-4F9C-945D-69751B1F540A}"/>
              </a:ext>
            </a:extLst>
          </p:cNvPr>
          <p:cNvSpPr/>
          <p:nvPr/>
        </p:nvSpPr>
        <p:spPr>
          <a:xfrm>
            <a:off x="861701" y="439092"/>
            <a:ext cx="10136736" cy="1107996"/>
          </a:xfrm>
          <a:prstGeom prst="rect">
            <a:avLst/>
          </a:prstGeom>
        </p:spPr>
        <p:txBody>
          <a:bodyPr wrap="square">
            <a:spAutoFit/>
          </a:bodyPr>
          <a:lstStyle/>
          <a:p>
            <a:r>
              <a:rPr lang="en-US" sz="2400" b="1" dirty="0"/>
              <a:t>Difference between World Wide Web and Internet:</a:t>
            </a:r>
          </a:p>
          <a:p>
            <a:endParaRPr lang="en-US" sz="2400" b="1" dirty="0"/>
          </a:p>
          <a:p>
            <a:pPr marL="285750" indent="-285750">
              <a:buFont typeface="Arial" panose="020B0604020202020204" pitchFamily="34" charset="0"/>
              <a:buChar char="•"/>
            </a:pPr>
            <a:r>
              <a:rPr lang="en-US" dirty="0">
                <a:solidFill>
                  <a:srgbClr val="000000"/>
                </a:solidFill>
                <a:latin typeface="Arial" panose="020B0604020202020204" pitchFamily="34" charset="0"/>
              </a:rPr>
              <a:t>people use the terms 'internet' and 'World Wide Web' interchangeably, but it is different</a:t>
            </a:r>
          </a:p>
        </p:txBody>
      </p:sp>
      <p:pic>
        <p:nvPicPr>
          <p:cNvPr id="7170" name="Picture 2" descr="What is World Wide Web">
            <a:extLst>
              <a:ext uri="{FF2B5EF4-FFF2-40B4-BE49-F238E27FC236}">
                <a16:creationId xmlns:a16="http://schemas.microsoft.com/office/drawing/2014/main" id="{0DDC36E6-CFC9-4296-92CC-4A0F7424D1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1824087"/>
            <a:ext cx="5029200" cy="305271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CB48B22-90B6-41C2-8084-2D388F16EFA6}"/>
              </a:ext>
            </a:extLst>
          </p:cNvPr>
          <p:cNvSpPr/>
          <p:nvPr/>
        </p:nvSpPr>
        <p:spPr>
          <a:xfrm>
            <a:off x="861701" y="4953000"/>
            <a:ext cx="10777671"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verdana" panose="020B0604030504040204" pitchFamily="34" charset="0"/>
              </a:rPr>
              <a:t>when you send an email or chatting with someone online, you are using the internet.</a:t>
            </a:r>
          </a:p>
          <a:p>
            <a:endParaRPr lang="en-US" dirty="0">
              <a:solidFill>
                <a:srgbClr val="000000"/>
              </a:solidFill>
              <a:latin typeface="verdana" panose="020B0604030504040204" pitchFamily="34" charset="0"/>
            </a:endParaRPr>
          </a:p>
          <a:p>
            <a:pPr marL="285750" indent="-285750">
              <a:buFont typeface="Arial" panose="020B0604020202020204" pitchFamily="34" charset="0"/>
              <a:buChar char="•"/>
            </a:pPr>
            <a:r>
              <a:rPr lang="en-US" dirty="0">
                <a:solidFill>
                  <a:srgbClr val="000000"/>
                </a:solidFill>
                <a:latin typeface="verdana" panose="020B0604030504040204" pitchFamily="34" charset="0"/>
              </a:rPr>
              <a:t>when you have opened a website like google.com for information, you are using the World Wide Web; a network of servers over the internet.</a:t>
            </a:r>
            <a:endParaRPr lang="en-IN" dirty="0">
              <a:solidFill>
                <a:srgbClr val="000000"/>
              </a:solidFill>
              <a:latin typeface="verdana" panose="020B0604030504040204" pitchFamily="34" charset="0"/>
            </a:endParaRPr>
          </a:p>
        </p:txBody>
      </p:sp>
    </p:spTree>
    <p:extLst>
      <p:ext uri="{BB962C8B-B14F-4D97-AF65-F5344CB8AC3E}">
        <p14:creationId xmlns:p14="http://schemas.microsoft.com/office/powerpoint/2010/main" val="421306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8744" y="316195"/>
            <a:ext cx="11143716" cy="6463308"/>
          </a:xfrm>
          <a:prstGeom prst="rect">
            <a:avLst/>
          </a:prstGeom>
        </p:spPr>
        <p:txBody>
          <a:bodyPr wrap="square">
            <a:spAutoFit/>
          </a:bodyPr>
          <a:lstStyle/>
          <a:p>
            <a:r>
              <a:rPr lang="en-US" b="1" u="sng" dirty="0">
                <a:solidFill>
                  <a:srgbClr val="000000"/>
                </a:solidFill>
                <a:latin typeface="Montserrat"/>
              </a:rPr>
              <a:t>Types of SERVER</a:t>
            </a:r>
          </a:p>
          <a:p>
            <a:endParaRPr lang="en-US" b="1" u="sng" dirty="0">
              <a:solidFill>
                <a:srgbClr val="000000"/>
              </a:solidFill>
              <a:latin typeface="Montserrat"/>
            </a:endParaRPr>
          </a:p>
          <a:p>
            <a:pPr marL="285750" indent="-285750">
              <a:buFont typeface="Arial" panose="020B0604020202020204" pitchFamily="34" charset="0"/>
              <a:buChar char="•"/>
            </a:pPr>
            <a:r>
              <a:rPr lang="en-US" b="1" dirty="0">
                <a:latin typeface="Roboto"/>
              </a:rPr>
              <a:t>Application Server</a:t>
            </a:r>
            <a:r>
              <a:rPr lang="en-US" dirty="0">
                <a:latin typeface="Roboto"/>
              </a:rPr>
              <a:t>: It share the territory between database servers and end users.(Connects database with web servers.</a:t>
            </a:r>
            <a:r>
              <a:rPr lang="en-IN" dirty="0">
                <a:latin typeface="Roboto"/>
              </a:rPr>
              <a:t>)</a:t>
            </a:r>
          </a:p>
          <a:p>
            <a:pPr marL="285750" indent="-285750">
              <a:buFont typeface="Arial" panose="020B0604020202020204" pitchFamily="34" charset="0"/>
              <a:buChar char="•"/>
            </a:pPr>
            <a:endParaRPr lang="en-IN" dirty="0">
              <a:latin typeface="Roboto"/>
            </a:endParaRPr>
          </a:p>
          <a:p>
            <a:pPr marL="285750" indent="-285750">
              <a:buFont typeface="Arial" panose="020B0604020202020204" pitchFamily="34" charset="0"/>
              <a:buChar char="•"/>
            </a:pPr>
            <a:r>
              <a:rPr lang="en-US" b="1" dirty="0">
                <a:latin typeface="Roboto"/>
              </a:rPr>
              <a:t>Audio and Video Server:</a:t>
            </a:r>
            <a:r>
              <a:rPr lang="en-US" dirty="0">
                <a:latin typeface="Roboto"/>
              </a:rPr>
              <a:t> It provides multimedia capabilities to websites to broadcast streaming of user’s multimedia content.</a:t>
            </a:r>
          </a:p>
          <a:p>
            <a:pPr marL="285750" indent="-285750">
              <a:buFont typeface="Arial" panose="020B0604020202020204" pitchFamily="34" charset="0"/>
              <a:buChar char="•"/>
            </a:pPr>
            <a:endParaRPr lang="en-US" dirty="0">
              <a:latin typeface="Roboto"/>
            </a:endParaRPr>
          </a:p>
          <a:p>
            <a:pPr marL="285750" indent="-285750">
              <a:buFont typeface="Arial" panose="020B0604020202020204" pitchFamily="34" charset="0"/>
              <a:buChar char="•"/>
            </a:pPr>
            <a:r>
              <a:rPr lang="en-US" b="1" dirty="0">
                <a:latin typeface="Roboto"/>
              </a:rPr>
              <a:t>Mail Server:</a:t>
            </a:r>
            <a:r>
              <a:rPr lang="en-US" dirty="0">
                <a:latin typeface="Roboto"/>
              </a:rPr>
              <a:t> It transfers and stores the emails over corporate networks through LANs, WANs and across the Internet.</a:t>
            </a:r>
          </a:p>
          <a:p>
            <a:pPr marL="285750" indent="-285750">
              <a:buFont typeface="Arial" panose="020B0604020202020204" pitchFamily="34" charset="0"/>
              <a:buChar char="•"/>
            </a:pPr>
            <a:endParaRPr lang="en-US" dirty="0">
              <a:latin typeface="Roboto"/>
            </a:endParaRPr>
          </a:p>
          <a:p>
            <a:pPr marL="285750" indent="-285750">
              <a:buFont typeface="Arial" panose="020B0604020202020204" pitchFamily="34" charset="0"/>
              <a:buChar char="•"/>
            </a:pPr>
            <a:r>
              <a:rPr lang="en-US" b="1" dirty="0">
                <a:latin typeface="Roboto"/>
              </a:rPr>
              <a:t>FTP Servers:</a:t>
            </a:r>
            <a:r>
              <a:rPr lang="en-IN" b="1" dirty="0">
                <a:latin typeface="Roboto"/>
              </a:rPr>
              <a:t> </a:t>
            </a:r>
            <a:r>
              <a:rPr lang="en-IN" dirty="0">
                <a:latin typeface="Roboto"/>
              </a:rPr>
              <a:t>File Transfer Protocol makes it possible to move one or more files securely between computers.</a:t>
            </a:r>
          </a:p>
          <a:p>
            <a:pPr marL="285750" indent="-285750">
              <a:buFont typeface="Arial" panose="020B0604020202020204" pitchFamily="34" charset="0"/>
              <a:buChar char="•"/>
            </a:pPr>
            <a:endParaRPr lang="en-US" dirty="0">
              <a:latin typeface="Roboto"/>
            </a:endParaRPr>
          </a:p>
          <a:p>
            <a:pPr marL="285750" indent="-285750">
              <a:buFont typeface="Arial" panose="020B0604020202020204" pitchFamily="34" charset="0"/>
              <a:buChar char="•"/>
            </a:pPr>
            <a:r>
              <a:rPr lang="en-US" b="1" dirty="0">
                <a:latin typeface="Roboto"/>
              </a:rPr>
              <a:t>Fax Servers:</a:t>
            </a:r>
            <a:r>
              <a:rPr lang="en-IN" dirty="0">
                <a:latin typeface="Roboto"/>
              </a:rPr>
              <a:t>organizations can  fax  large amount of documents.</a:t>
            </a:r>
          </a:p>
          <a:p>
            <a:pPr marL="285750" indent="-285750">
              <a:buFont typeface="Arial" panose="020B0604020202020204" pitchFamily="34" charset="0"/>
              <a:buChar char="•"/>
            </a:pPr>
            <a:endParaRPr lang="en-IN" dirty="0">
              <a:latin typeface="Roboto"/>
            </a:endParaRPr>
          </a:p>
          <a:p>
            <a:pPr marL="285750" indent="-285750">
              <a:buFont typeface="Arial" panose="020B0604020202020204" pitchFamily="34" charset="0"/>
              <a:buChar char="•"/>
            </a:pPr>
            <a:r>
              <a:rPr lang="en-US" b="1" dirty="0">
                <a:latin typeface="Roboto"/>
              </a:rPr>
              <a:t>Chat Servers: </a:t>
            </a:r>
            <a:r>
              <a:rPr lang="en-US" dirty="0">
                <a:latin typeface="Roboto"/>
              </a:rPr>
              <a:t>They</a:t>
            </a:r>
            <a:r>
              <a:rPr lang="en-IN" dirty="0">
                <a:latin typeface="Roboto"/>
              </a:rPr>
              <a:t> enable  users to exchange information in an environment that offer real-time discussion capabilities.</a:t>
            </a:r>
            <a:r>
              <a:rPr lang="en-US" dirty="0">
                <a:latin typeface="Roboto"/>
              </a:rPr>
              <a:t> A simple server that distributes any incoming messages to all connected clients.</a:t>
            </a:r>
            <a:endParaRPr lang="en-IN" dirty="0">
              <a:latin typeface="Roboto"/>
            </a:endParaRPr>
          </a:p>
          <a:p>
            <a:pPr marL="285750" indent="-285750">
              <a:buFont typeface="Arial" panose="020B0604020202020204" pitchFamily="34" charset="0"/>
              <a:buChar char="•"/>
            </a:pPr>
            <a:endParaRPr lang="en-IN" dirty="0">
              <a:latin typeface="Roboto"/>
            </a:endParaRPr>
          </a:p>
          <a:p>
            <a:pPr marL="285750" indent="-285750">
              <a:buFont typeface="Arial" panose="020B0604020202020204" pitchFamily="34" charset="0"/>
              <a:buChar char="•"/>
            </a:pPr>
            <a:endParaRPr lang="en-US" dirty="0"/>
          </a:p>
          <a:p>
            <a:br>
              <a:rPr lang="en-US" dirty="0"/>
            </a:br>
            <a:endParaRPr lang="en-IN" dirty="0"/>
          </a:p>
          <a:p>
            <a:pPr marL="342900" indent="-342900">
              <a:buAutoNum type="arabicPeriod"/>
            </a:pPr>
            <a:endParaRPr lang="en-US" dirty="0"/>
          </a:p>
        </p:txBody>
      </p:sp>
    </p:spTree>
    <p:extLst>
      <p:ext uri="{BB962C8B-B14F-4D97-AF65-F5344CB8AC3E}">
        <p14:creationId xmlns:p14="http://schemas.microsoft.com/office/powerpoint/2010/main" val="4094081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5637" y="176646"/>
            <a:ext cx="11617036" cy="6463308"/>
          </a:xfrm>
          <a:prstGeom prst="rect">
            <a:avLst/>
          </a:prstGeom>
        </p:spPr>
        <p:txBody>
          <a:bodyPr wrap="square">
            <a:spAutoFit/>
          </a:bodyPr>
          <a:lstStyle/>
          <a:p>
            <a:r>
              <a:rPr lang="en-IN" b="1" u="sng" dirty="0">
                <a:latin typeface="Roboto"/>
              </a:rPr>
              <a:t>ISP</a:t>
            </a:r>
            <a:r>
              <a:rPr lang="en-IN" dirty="0">
                <a:latin typeface="Roboto"/>
              </a:rPr>
              <a:t>:</a:t>
            </a:r>
          </a:p>
          <a:p>
            <a:endParaRPr lang="en-IN" dirty="0">
              <a:latin typeface="Roboto"/>
            </a:endParaRPr>
          </a:p>
          <a:p>
            <a:pPr marL="285750" indent="-285750">
              <a:buFont typeface="Arial" panose="020B0604020202020204" pitchFamily="34" charset="0"/>
              <a:buChar char="•"/>
            </a:pPr>
            <a:r>
              <a:rPr lang="en-IN" dirty="0">
                <a:latin typeface="Roboto"/>
              </a:rPr>
              <a:t>Stands for "Internet Service Provider." </a:t>
            </a:r>
          </a:p>
          <a:p>
            <a:pPr marL="285750" indent="-285750">
              <a:buFont typeface="Arial" panose="020B0604020202020204" pitchFamily="34" charset="0"/>
              <a:buChar char="•"/>
            </a:pPr>
            <a:endParaRPr lang="en-IN" dirty="0">
              <a:latin typeface="Roboto"/>
            </a:endParaRPr>
          </a:p>
          <a:p>
            <a:pPr marL="285750" indent="-285750">
              <a:buFont typeface="Arial" panose="020B0604020202020204" pitchFamily="34" charset="0"/>
              <a:buChar char="•"/>
            </a:pPr>
            <a:r>
              <a:rPr lang="en-IN" dirty="0">
                <a:latin typeface="Roboto"/>
              </a:rPr>
              <a:t>An ISP provides access to the Internet.</a:t>
            </a:r>
          </a:p>
          <a:p>
            <a:pPr marL="285750" indent="-285750">
              <a:buFont typeface="Arial" panose="020B0604020202020204" pitchFamily="34" charset="0"/>
              <a:buChar char="•"/>
            </a:pPr>
            <a:r>
              <a:rPr lang="en-IN" dirty="0">
                <a:latin typeface="Roboto"/>
              </a:rPr>
              <a:t> </a:t>
            </a:r>
          </a:p>
          <a:p>
            <a:pPr marL="285750" indent="-285750">
              <a:buFont typeface="Arial" panose="020B0604020202020204" pitchFamily="34" charset="0"/>
              <a:buChar char="•"/>
            </a:pPr>
            <a:r>
              <a:rPr lang="en-IN" dirty="0">
                <a:latin typeface="Roboto"/>
              </a:rPr>
              <a:t>Whether you're at home or work, each time you connect to the Internet, your connection is routed through an ISP.</a:t>
            </a:r>
          </a:p>
          <a:p>
            <a:endParaRPr lang="en-US" dirty="0">
              <a:latin typeface="Roboto"/>
            </a:endParaRPr>
          </a:p>
          <a:p>
            <a:endParaRPr lang="en-US" dirty="0">
              <a:latin typeface="Roboto"/>
            </a:endParaRPr>
          </a:p>
          <a:p>
            <a:r>
              <a:rPr lang="en-IN" b="1" u="sng" dirty="0">
                <a:latin typeface="Roboto"/>
              </a:rPr>
              <a:t>How ISP works??</a:t>
            </a:r>
          </a:p>
          <a:p>
            <a:endParaRPr lang="en-IN" dirty="0">
              <a:latin typeface="Roboto"/>
            </a:endParaRPr>
          </a:p>
          <a:p>
            <a:pPr marL="285750" indent="-285750">
              <a:buFont typeface="Arial" panose="020B0604020202020204" pitchFamily="34" charset="0"/>
              <a:buChar char="•"/>
            </a:pPr>
            <a:r>
              <a:rPr lang="en-IN" dirty="0">
                <a:latin typeface="Roboto"/>
              </a:rPr>
              <a:t>Early ISPs provided Internet access through dial-up modems. </a:t>
            </a:r>
          </a:p>
          <a:p>
            <a:pPr marL="285750" indent="-285750">
              <a:buFont typeface="Arial" panose="020B0604020202020204" pitchFamily="34" charset="0"/>
              <a:buChar char="•"/>
            </a:pPr>
            <a:endParaRPr lang="en-IN" dirty="0">
              <a:latin typeface="Roboto"/>
            </a:endParaRPr>
          </a:p>
          <a:p>
            <a:pPr marL="285750" indent="-285750">
              <a:buFont typeface="Arial" panose="020B0604020202020204" pitchFamily="34" charset="0"/>
              <a:buChar char="•"/>
            </a:pPr>
            <a:r>
              <a:rPr lang="en-IN" dirty="0">
                <a:latin typeface="Roboto"/>
              </a:rPr>
              <a:t>This type of connection took place over regular phone lines and was limited to 56 Kbps. </a:t>
            </a:r>
          </a:p>
          <a:p>
            <a:pPr marL="285750" indent="-285750">
              <a:buFont typeface="Arial" panose="020B0604020202020204" pitchFamily="34" charset="0"/>
              <a:buChar char="•"/>
            </a:pPr>
            <a:endParaRPr lang="en-IN" dirty="0">
              <a:latin typeface="Roboto"/>
            </a:endParaRPr>
          </a:p>
          <a:p>
            <a:pPr marL="285750" indent="-285750">
              <a:buFont typeface="Arial" panose="020B0604020202020204" pitchFamily="34" charset="0"/>
              <a:buChar char="•"/>
            </a:pPr>
            <a:r>
              <a:rPr lang="en-IN" dirty="0">
                <a:latin typeface="Roboto"/>
              </a:rPr>
              <a:t>In the late 1990s, ISPs began offering faster broadband Internet access via DSL and cable modems.</a:t>
            </a:r>
          </a:p>
          <a:p>
            <a:pPr marL="285750" indent="-285750">
              <a:buFont typeface="Arial" panose="020B0604020202020204" pitchFamily="34" charset="0"/>
              <a:buChar char="•"/>
            </a:pPr>
            <a:r>
              <a:rPr lang="en-IN" dirty="0">
                <a:latin typeface="Roboto"/>
              </a:rPr>
              <a:t> </a:t>
            </a:r>
          </a:p>
          <a:p>
            <a:pPr marL="285750" indent="-285750">
              <a:buFont typeface="Arial" panose="020B0604020202020204" pitchFamily="34" charset="0"/>
              <a:buChar char="•"/>
            </a:pPr>
            <a:r>
              <a:rPr lang="en-IN" dirty="0">
                <a:latin typeface="Roboto"/>
              </a:rPr>
              <a:t>Some ISPs now offer high-speed fibre connections, which provide Internet access through fibre optic cables. </a:t>
            </a:r>
          </a:p>
          <a:p>
            <a:pPr marL="285750" indent="-285750">
              <a:buFont typeface="Arial" panose="020B0604020202020204" pitchFamily="34" charset="0"/>
              <a:buChar char="•"/>
            </a:pPr>
            <a:endParaRPr lang="en-IN" dirty="0">
              <a:latin typeface="Roboto"/>
            </a:endParaRPr>
          </a:p>
          <a:p>
            <a:pPr marL="285750" indent="-285750">
              <a:buFont typeface="Arial" panose="020B0604020202020204" pitchFamily="34" charset="0"/>
              <a:buChar char="•"/>
            </a:pPr>
            <a:r>
              <a:rPr lang="en-IN" dirty="0">
                <a:latin typeface="Roboto"/>
              </a:rPr>
              <a:t>Companies like Comcast and Time Warner provide cable connections while companies like AT&amp;T and Verizon provide DSL Internet access.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01008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1" y="176645"/>
            <a:ext cx="11700164" cy="6186309"/>
          </a:xfrm>
          <a:prstGeom prst="rect">
            <a:avLst/>
          </a:prstGeom>
        </p:spPr>
        <p:txBody>
          <a:bodyPr wrap="square">
            <a:spAutoFit/>
          </a:bodyPr>
          <a:lstStyle/>
          <a:p>
            <a:pPr marL="285750" indent="-285750">
              <a:buFont typeface="Arial" panose="020B0604020202020204" pitchFamily="34" charset="0"/>
              <a:buChar char="•"/>
            </a:pPr>
            <a:r>
              <a:rPr lang="en-IN" dirty="0">
                <a:latin typeface="Roboto"/>
              </a:rPr>
              <a:t>To connect to an ISP, you need a modem and an active account. </a:t>
            </a:r>
          </a:p>
          <a:p>
            <a:pPr marL="285750" indent="-285750">
              <a:buFont typeface="Arial" panose="020B0604020202020204" pitchFamily="34" charset="0"/>
              <a:buChar char="•"/>
            </a:pPr>
            <a:endParaRPr lang="en-IN" dirty="0">
              <a:latin typeface="Roboto"/>
            </a:endParaRPr>
          </a:p>
          <a:p>
            <a:pPr marL="285750" indent="-285750">
              <a:buFont typeface="Arial" panose="020B0604020202020204" pitchFamily="34" charset="0"/>
              <a:buChar char="•"/>
            </a:pPr>
            <a:r>
              <a:rPr lang="en-IN" dirty="0">
                <a:latin typeface="Roboto"/>
              </a:rPr>
              <a:t>When you connect a modem to the telephone or cable outlet in your house, it communicates with your ISP. </a:t>
            </a:r>
          </a:p>
          <a:p>
            <a:pPr marL="285750" indent="-285750">
              <a:buFont typeface="Arial" panose="020B0604020202020204" pitchFamily="34" charset="0"/>
              <a:buChar char="•"/>
            </a:pPr>
            <a:endParaRPr lang="en-IN" dirty="0">
              <a:latin typeface="Roboto"/>
            </a:endParaRPr>
          </a:p>
          <a:p>
            <a:pPr marL="285750" indent="-285750">
              <a:buFont typeface="Arial" panose="020B0604020202020204" pitchFamily="34" charset="0"/>
              <a:buChar char="•"/>
            </a:pPr>
            <a:r>
              <a:rPr lang="en-IN" dirty="0">
                <a:latin typeface="Roboto"/>
              </a:rPr>
              <a:t>The ISP verifies your account and assigns your modem an IP address. Once you have an IP address, you are connected to the Internet. </a:t>
            </a:r>
          </a:p>
          <a:p>
            <a:pPr marL="285750" indent="-285750">
              <a:buFont typeface="Arial" panose="020B0604020202020204" pitchFamily="34" charset="0"/>
              <a:buChar char="•"/>
            </a:pPr>
            <a:endParaRPr lang="en-IN" dirty="0">
              <a:latin typeface="Roboto"/>
            </a:endParaRPr>
          </a:p>
          <a:p>
            <a:pPr marL="285750" indent="-285750">
              <a:buFont typeface="Arial" panose="020B0604020202020204" pitchFamily="34" charset="0"/>
              <a:buChar char="•"/>
            </a:pPr>
            <a:r>
              <a:rPr lang="en-IN" dirty="0">
                <a:latin typeface="Roboto"/>
              </a:rPr>
              <a:t>You can use a router (which may a separate device or built into the modem) to connect multiple devices to the Internet. </a:t>
            </a:r>
          </a:p>
          <a:p>
            <a:pPr marL="285750" indent="-285750">
              <a:buFont typeface="Arial" panose="020B0604020202020204" pitchFamily="34" charset="0"/>
              <a:buChar char="•"/>
            </a:pPr>
            <a:endParaRPr lang="en-IN" dirty="0">
              <a:latin typeface="Roboto"/>
            </a:endParaRPr>
          </a:p>
          <a:p>
            <a:pPr marL="285750" indent="-285750">
              <a:buFont typeface="Arial" panose="020B0604020202020204" pitchFamily="34" charset="0"/>
              <a:buChar char="•"/>
            </a:pPr>
            <a:r>
              <a:rPr lang="en-IN" dirty="0">
                <a:latin typeface="Roboto"/>
              </a:rPr>
              <a:t>Since each device is routed through the same modem, they will all share the same public IP address assigned by the ISP.</a:t>
            </a:r>
          </a:p>
          <a:p>
            <a:pPr marL="285750" indent="-285750">
              <a:buFont typeface="Arial" panose="020B0604020202020204" pitchFamily="34" charset="0"/>
              <a:buChar char="•"/>
            </a:pPr>
            <a:endParaRPr lang="en-IN" dirty="0">
              <a:latin typeface="Roboto"/>
            </a:endParaRPr>
          </a:p>
          <a:p>
            <a:pPr marL="285750" indent="-285750">
              <a:buFont typeface="Arial" panose="020B0604020202020204" pitchFamily="34" charset="0"/>
              <a:buChar char="•"/>
            </a:pPr>
            <a:r>
              <a:rPr lang="en-IN" dirty="0">
                <a:latin typeface="Roboto"/>
              </a:rPr>
              <a:t>ISPs act as hubs on the Internet since they are often connected directly to the Internet backbone. </a:t>
            </a:r>
          </a:p>
          <a:p>
            <a:pPr marL="285750" indent="-285750">
              <a:buFont typeface="Arial" panose="020B0604020202020204" pitchFamily="34" charset="0"/>
              <a:buChar char="•"/>
            </a:pPr>
            <a:endParaRPr lang="en-IN" dirty="0">
              <a:latin typeface="Roboto"/>
            </a:endParaRPr>
          </a:p>
          <a:p>
            <a:pPr marL="285750" indent="-285750">
              <a:buFont typeface="Arial" panose="020B0604020202020204" pitchFamily="34" charset="0"/>
              <a:buChar char="•"/>
            </a:pPr>
            <a:r>
              <a:rPr lang="en-IN" dirty="0">
                <a:latin typeface="Roboto"/>
              </a:rPr>
              <a:t>Because of the large amount of traffic ISPs handle, they require high bandwidth connections to the Internet. </a:t>
            </a:r>
          </a:p>
          <a:p>
            <a:pPr marL="285750" indent="-285750">
              <a:buFont typeface="Arial" panose="020B0604020202020204" pitchFamily="34" charset="0"/>
              <a:buChar char="•"/>
            </a:pPr>
            <a:endParaRPr lang="en-IN" dirty="0">
              <a:latin typeface="Roboto"/>
            </a:endParaRPr>
          </a:p>
          <a:p>
            <a:pPr marL="285750" indent="-285750">
              <a:buFont typeface="Arial" panose="020B0604020202020204" pitchFamily="34" charset="0"/>
              <a:buChar char="•"/>
            </a:pPr>
            <a:r>
              <a:rPr lang="en-IN" dirty="0">
                <a:latin typeface="Roboto"/>
              </a:rPr>
              <a:t>In order to offer faster speeds to customers, ISPs must add more bandwidth to their backbone connection in order to prevent bottlenecks. </a:t>
            </a:r>
          </a:p>
          <a:p>
            <a:pPr marL="285750" indent="-285750">
              <a:buFont typeface="Arial" panose="020B0604020202020204" pitchFamily="34" charset="0"/>
              <a:buChar char="•"/>
            </a:pPr>
            <a:endParaRPr lang="en-IN" dirty="0">
              <a:latin typeface="Roboto"/>
            </a:endParaRPr>
          </a:p>
          <a:p>
            <a:pPr marL="285750" indent="-285750">
              <a:buFont typeface="Arial" panose="020B0604020202020204" pitchFamily="34" charset="0"/>
              <a:buChar char="•"/>
            </a:pPr>
            <a:r>
              <a:rPr lang="en-IN" dirty="0">
                <a:latin typeface="Roboto"/>
              </a:rPr>
              <a:t>This can be done by upgrading existing lines or adding new ones.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799509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cdn.techterms.com/img/lg/isp_7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85" y="1191780"/>
            <a:ext cx="6085113" cy="385671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 name="Picture 2" descr="https://business.mapsofindia.com/internet-providers/pie-char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9174" y="1191780"/>
            <a:ext cx="4613562" cy="385539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163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2190" y="94004"/>
            <a:ext cx="11864185" cy="7017306"/>
          </a:xfrm>
          <a:prstGeom prst="rect">
            <a:avLst/>
          </a:prstGeom>
          <a:noFill/>
        </p:spPr>
        <p:txBody>
          <a:bodyPr wrap="square" rtlCol="0">
            <a:spAutoFit/>
          </a:bodyPr>
          <a:lstStyle/>
          <a:p>
            <a:r>
              <a:rPr lang="en-US" b="1" dirty="0"/>
              <a:t>Internet Related Terminology:</a:t>
            </a:r>
          </a:p>
          <a:p>
            <a:pPr marL="285750" indent="-285750">
              <a:buFont typeface="Arial" panose="020B0604020202020204" pitchFamily="34" charset="0"/>
              <a:buChar char="•"/>
            </a:pPr>
            <a:r>
              <a:rPr lang="en-US" b="1" dirty="0"/>
              <a:t>Internet</a:t>
            </a:r>
          </a:p>
          <a:p>
            <a:r>
              <a:rPr lang="en-US" dirty="0"/>
              <a:t>The </a:t>
            </a:r>
            <a:r>
              <a:rPr lang="en-US" b="1" dirty="0"/>
              <a:t>Internet</a:t>
            </a:r>
            <a:r>
              <a:rPr lang="en-US" dirty="0"/>
              <a:t> is a vast network that connects computers all over the world. Through the </a:t>
            </a:r>
            <a:r>
              <a:rPr lang="en-US" b="1" dirty="0"/>
              <a:t>Internet</a:t>
            </a:r>
            <a:r>
              <a:rPr lang="en-US" dirty="0"/>
              <a:t>, people can share information and communicate from anywhere with an </a:t>
            </a:r>
            <a:r>
              <a:rPr lang="en-US" b="1" dirty="0"/>
              <a:t>Internet</a:t>
            </a:r>
            <a:r>
              <a:rPr lang="en-US" dirty="0"/>
              <a:t> connection.</a:t>
            </a:r>
          </a:p>
          <a:p>
            <a:endParaRPr lang="en-US" dirty="0"/>
          </a:p>
          <a:p>
            <a:pPr marL="285750" indent="-285750">
              <a:buFont typeface="Arial" panose="020B0604020202020204" pitchFamily="34" charset="0"/>
              <a:buChar char="•"/>
            </a:pPr>
            <a:r>
              <a:rPr lang="en-US" b="1" dirty="0"/>
              <a:t>Web Page:</a:t>
            </a:r>
            <a:r>
              <a:rPr lang="en-US" dirty="0"/>
              <a:t> </a:t>
            </a:r>
          </a:p>
          <a:p>
            <a:r>
              <a:rPr lang="en-US" dirty="0"/>
              <a:t>A web page (such as the one you are looking at now) is an electronic document written in a computer language called </a:t>
            </a:r>
            <a:r>
              <a:rPr lang="en-US" b="1" dirty="0"/>
              <a:t>HTML </a:t>
            </a:r>
            <a:r>
              <a:rPr lang="en-US" dirty="0"/>
              <a:t>(Hypertext Markup Language). </a:t>
            </a:r>
          </a:p>
          <a:p>
            <a:endParaRPr lang="en-US" dirty="0"/>
          </a:p>
          <a:p>
            <a:r>
              <a:rPr lang="en-US" dirty="0"/>
              <a:t>Web pages can contain text, graphics, video, animation, and sound, as well as</a:t>
            </a:r>
            <a:r>
              <a:rPr lang="en-US" b="1" dirty="0"/>
              <a:t> interactive</a:t>
            </a:r>
            <a:r>
              <a:rPr lang="en-US" dirty="0"/>
              <a:t> </a:t>
            </a:r>
            <a:r>
              <a:rPr lang="en-US" b="1" dirty="0"/>
              <a:t>features,</a:t>
            </a:r>
            <a:r>
              <a:rPr lang="en-US" dirty="0"/>
              <a:t> such as data entry forms.</a:t>
            </a:r>
          </a:p>
          <a:p>
            <a:endParaRPr lang="en-US" dirty="0"/>
          </a:p>
          <a:p>
            <a:pPr marL="285750" indent="-285750">
              <a:buFont typeface="Arial" panose="020B0604020202020204" pitchFamily="34" charset="0"/>
              <a:buChar char="•"/>
            </a:pPr>
            <a:r>
              <a:rPr lang="en-US" b="1" dirty="0"/>
              <a:t>Website:</a:t>
            </a:r>
            <a:r>
              <a:rPr lang="en-US" dirty="0"/>
              <a:t> </a:t>
            </a:r>
          </a:p>
          <a:p>
            <a:r>
              <a:rPr lang="en-US" dirty="0"/>
              <a:t>A website (often shortened to just </a:t>
            </a:r>
            <a:r>
              <a:rPr lang="en-US" b="1" dirty="0"/>
              <a:t>site</a:t>
            </a:r>
            <a:r>
              <a:rPr lang="en-US" dirty="0"/>
              <a:t>) is one or more web pages, belonging to a particular company, institute, government or an individual.</a:t>
            </a:r>
          </a:p>
          <a:p>
            <a:endParaRPr lang="en-US" dirty="0"/>
          </a:p>
          <a:p>
            <a:pPr marL="285750" indent="-285750">
              <a:buFont typeface="Arial" panose="020B0604020202020204" pitchFamily="34" charset="0"/>
              <a:buChar char="•"/>
            </a:pPr>
            <a:r>
              <a:rPr lang="en-US" b="1" dirty="0"/>
              <a:t>Protocol</a:t>
            </a:r>
            <a:r>
              <a:rPr lang="en-US" dirty="0"/>
              <a:t>:</a:t>
            </a:r>
          </a:p>
          <a:p>
            <a:r>
              <a:rPr lang="en-US" dirty="0"/>
              <a:t>It is a set of rules or procedures for transmitting data between electronic devices, such as computers.</a:t>
            </a:r>
          </a:p>
          <a:p>
            <a:endParaRPr lang="en-US" dirty="0"/>
          </a:p>
          <a:p>
            <a:pPr marL="285750" indent="-285750">
              <a:buFont typeface="Arial" panose="020B0604020202020204" pitchFamily="34" charset="0"/>
              <a:buChar char="•"/>
            </a:pPr>
            <a:r>
              <a:rPr lang="en-US" b="1" dirty="0"/>
              <a:t>Hypertext Transfer Protocol (HTTP)</a:t>
            </a:r>
            <a:endParaRPr lang="en-US" dirty="0"/>
          </a:p>
          <a:p>
            <a:r>
              <a:rPr lang="en-US" dirty="0"/>
              <a:t>The abbreviation for Hypertext Transfer Protocol. It is the set of rules by which Web pages are transferred across the Internet.</a:t>
            </a:r>
          </a:p>
          <a:p>
            <a:endParaRPr lang="en-US" dirty="0"/>
          </a:p>
          <a:p>
            <a:pPr marL="285750" indent="-285750">
              <a:buFont typeface="Arial" panose="020B0604020202020204" pitchFamily="34" charset="0"/>
              <a:buChar char="•"/>
            </a:pPr>
            <a:r>
              <a:rPr lang="en-US" b="1" dirty="0"/>
              <a:t>Internet Protocol (IP) Address</a:t>
            </a:r>
            <a:endParaRPr lang="en-US" dirty="0"/>
          </a:p>
          <a:p>
            <a:r>
              <a:rPr lang="en-US" dirty="0"/>
              <a:t>Each computer on the Internet can be identified by a set of unique numbers that is called an internet protocol (IP)</a:t>
            </a:r>
            <a:r>
              <a:rPr lang="en-US" b="1" dirty="0"/>
              <a:t> </a:t>
            </a:r>
            <a:r>
              <a:rPr lang="en-US" dirty="0"/>
              <a:t>address. The IP address is composed of four different numbers separated by periods such as 205.134.120.60.</a:t>
            </a:r>
            <a:endParaRPr lang="en-IN" dirty="0"/>
          </a:p>
          <a:p>
            <a:endParaRPr lang="en-IN" dirty="0"/>
          </a:p>
        </p:txBody>
      </p:sp>
    </p:spTree>
    <p:extLst>
      <p:ext uri="{BB962C8B-B14F-4D97-AF65-F5344CB8AC3E}">
        <p14:creationId xmlns:p14="http://schemas.microsoft.com/office/powerpoint/2010/main" val="59384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3107" y="273466"/>
            <a:ext cx="11220627" cy="3970318"/>
          </a:xfrm>
          <a:prstGeom prst="rect">
            <a:avLst/>
          </a:prstGeom>
        </p:spPr>
        <p:txBody>
          <a:bodyPr wrap="square">
            <a:spAutoFit/>
          </a:bodyPr>
          <a:lstStyle/>
          <a:p>
            <a:r>
              <a:rPr lang="en-US" b="1" u="sng"/>
              <a:t>scripting language</a:t>
            </a:r>
          </a:p>
          <a:p>
            <a:endParaRPr lang="en-US"/>
          </a:p>
          <a:p>
            <a:r>
              <a:rPr lang="en-US"/>
              <a:t>A</a:t>
            </a:r>
            <a:r>
              <a:rPr lang="en-US" dirty="0"/>
              <a:t> scripting language is used to write scripts. These contain a series of commands that are interpreted one by one at runtime unlike programming languages that are compiled first before running.</a:t>
            </a:r>
          </a:p>
          <a:p>
            <a:endParaRPr lang="en-US" dirty="0"/>
          </a:p>
          <a:p>
            <a:r>
              <a:rPr lang="en-US" dirty="0"/>
              <a:t>NOTE:A script is a program or sequence of instructions that is interpreted or carried out by another program rather than by the computer processor</a:t>
            </a:r>
          </a:p>
          <a:p>
            <a:endParaRPr lang="en-US" dirty="0"/>
          </a:p>
          <a:p>
            <a:r>
              <a:rPr lang="en-US" dirty="0"/>
              <a:t>Nowadays, scripts are generally associated with web development where they are widely used to make dynamic web applications. Scripting languages can be divided into two categories:</a:t>
            </a:r>
          </a:p>
          <a:p>
            <a:endParaRPr lang="en-US" dirty="0"/>
          </a:p>
          <a:p>
            <a:pPr marL="285750" indent="-285750">
              <a:buFont typeface="Wingdings" panose="05000000000000000000" pitchFamily="2" charset="2"/>
              <a:buChar char="Ø"/>
            </a:pPr>
            <a:r>
              <a:rPr lang="en-US" dirty="0"/>
              <a:t>Server Side Scripting Languages</a:t>
            </a:r>
          </a:p>
          <a:p>
            <a:pPr marL="285750" indent="-285750">
              <a:buFont typeface="Wingdings" panose="05000000000000000000" pitchFamily="2" charset="2"/>
              <a:buChar char="Ø"/>
            </a:pPr>
            <a:r>
              <a:rPr lang="en-US" dirty="0"/>
              <a:t>Client Side Scripting Languages</a:t>
            </a:r>
          </a:p>
          <a:p>
            <a:endParaRPr lang="en-IN" dirty="0"/>
          </a:p>
        </p:txBody>
      </p:sp>
    </p:spTree>
    <p:extLst>
      <p:ext uri="{BB962C8B-B14F-4D97-AF65-F5344CB8AC3E}">
        <p14:creationId xmlns:p14="http://schemas.microsoft.com/office/powerpoint/2010/main" val="2311473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8923" y="205099"/>
            <a:ext cx="11126625" cy="5909310"/>
          </a:xfrm>
          <a:prstGeom prst="rect">
            <a:avLst/>
          </a:prstGeom>
        </p:spPr>
        <p:txBody>
          <a:bodyPr wrap="square" lIns="91440" tIns="45720" rIns="91440" bIns="45720" anchor="t">
            <a:spAutoFit/>
          </a:bodyPr>
          <a:lstStyle/>
          <a:p>
            <a:pPr fontAlgn="base"/>
            <a:r>
              <a:rPr lang="en-US" b="1" u="sng" dirty="0">
                <a:solidFill>
                  <a:srgbClr val="161616"/>
                </a:solidFill>
                <a:latin typeface="Poppins"/>
              </a:rPr>
              <a:t>Server-side Scripting</a:t>
            </a:r>
          </a:p>
          <a:p>
            <a:pPr fontAlgn="base"/>
            <a:endParaRPr lang="en-US" b="1" u="sng" dirty="0">
              <a:solidFill>
                <a:srgbClr val="161616"/>
              </a:solidFill>
              <a:latin typeface="Poppins"/>
            </a:endParaRPr>
          </a:p>
          <a:p>
            <a:pPr fontAlgn="base"/>
            <a:r>
              <a:rPr lang="en-US" dirty="0"/>
              <a:t>Server-side scripting is a technique used in website designing to create dynamic web pages based on various conditions when the user’s (client’s) browser makes a request to the server The Web Server executes the server-side scripting which produces the page to be sent to the browser. The server executes server-side scripts to forward a page however it doesn’t execute client-side scripts.</a:t>
            </a:r>
          </a:p>
          <a:p>
            <a:pPr fontAlgn="base"/>
            <a:endParaRPr lang="en-US" dirty="0"/>
          </a:p>
          <a:p>
            <a:pPr fontAlgn="base"/>
            <a:r>
              <a:rPr lang="en-US" dirty="0"/>
              <a:t>Server-side scripting is often used to connect with the databases that locate on the web server. Also, it can approach the file system lying at the web server. It is generally observed that response from a server-side script is slower when compared to a client-side script as the scripts are prepared on the seclude computer. </a:t>
            </a:r>
          </a:p>
          <a:p>
            <a:pPr fontAlgn="base"/>
            <a:endParaRPr lang="en-US" dirty="0"/>
          </a:p>
          <a:p>
            <a:r>
              <a:rPr lang="en-IN" b="1" dirty="0"/>
              <a:t>Examples of Server-side Scripting</a:t>
            </a:r>
            <a:endParaRPr lang="en-IN"/>
          </a:p>
          <a:p>
            <a:r>
              <a:rPr lang="en-IN" dirty="0"/>
              <a:t>PHP</a:t>
            </a:r>
            <a:endParaRPr lang="en-IN"/>
          </a:p>
          <a:p>
            <a:r>
              <a:rPr lang="en-IN" dirty="0"/>
              <a:t>ASP</a:t>
            </a:r>
            <a:endParaRPr lang="en-IN"/>
          </a:p>
          <a:p>
            <a:r>
              <a:rPr lang="en-IN" dirty="0"/>
              <a:t>JSP</a:t>
            </a:r>
            <a:endParaRPr lang="en-IN"/>
          </a:p>
          <a:p>
            <a:r>
              <a:rPr lang="en-IN" dirty="0"/>
              <a:t>Python</a:t>
            </a:r>
            <a:endParaRPr lang="en-IN"/>
          </a:p>
          <a:p>
            <a:r>
              <a:rPr lang="en-IN" dirty="0"/>
              <a:t>Pearl</a:t>
            </a:r>
            <a:endParaRPr lang="en-IN"/>
          </a:p>
          <a:p>
            <a:r>
              <a:rPr lang="en-IN" dirty="0"/>
              <a:t>Ruby</a:t>
            </a:r>
            <a:endParaRPr lang="en-IN"/>
          </a:p>
          <a:p>
            <a:r>
              <a:rPr lang="en-IN" dirty="0"/>
              <a:t>Node.js</a:t>
            </a:r>
            <a:endParaRPr lang="en-IN"/>
          </a:p>
          <a:p>
            <a:r>
              <a:rPr lang="en-IN" dirty="0"/>
              <a:t>Cold Fusion Markup Language- CFML</a:t>
            </a:r>
            <a:endParaRPr lang="en-IN"/>
          </a:p>
          <a:p>
            <a:endParaRPr lang="en-US" dirty="0">
              <a:latin typeface="Poppins"/>
            </a:endParaRPr>
          </a:p>
        </p:txBody>
      </p:sp>
    </p:spTree>
    <p:extLst>
      <p:ext uri="{BB962C8B-B14F-4D97-AF65-F5344CB8AC3E}">
        <p14:creationId xmlns:p14="http://schemas.microsoft.com/office/powerpoint/2010/main" val="4081345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8385" y="410198"/>
            <a:ext cx="10912979" cy="4524315"/>
          </a:xfrm>
          <a:prstGeom prst="rect">
            <a:avLst/>
          </a:prstGeom>
        </p:spPr>
        <p:txBody>
          <a:bodyPr wrap="square">
            <a:spAutoFit/>
          </a:bodyPr>
          <a:lstStyle/>
          <a:p>
            <a:pPr fontAlgn="base"/>
            <a:r>
              <a:rPr lang="en-IN" b="1" u="sng" dirty="0">
                <a:solidFill>
                  <a:srgbClr val="161616"/>
                </a:solidFill>
                <a:latin typeface="Poppins"/>
              </a:rPr>
              <a:t>Client-side Scripting</a:t>
            </a:r>
          </a:p>
          <a:p>
            <a:endParaRPr lang="en-IN" dirty="0"/>
          </a:p>
          <a:p>
            <a:r>
              <a:rPr lang="en-US" dirty="0"/>
              <a:t>Client-side Scripting is utilized when the client’s (user’s) browser has all the code and the page is modified on the basis of the client’s (user’s) information. The Web Browser executes the client-side scripting that locates within the user’s computer. Client-side scripts are also known as the embedded script (as they are often embedded within an HTML or XHTML document).</a:t>
            </a:r>
          </a:p>
          <a:p>
            <a:endParaRPr lang="en-US" dirty="0"/>
          </a:p>
          <a:p>
            <a:pPr fontAlgn="base"/>
            <a:r>
              <a:rPr lang="en-US" b="1" dirty="0"/>
              <a:t>Examples of Popular Client-side Scripting</a:t>
            </a:r>
          </a:p>
          <a:p>
            <a:pPr fontAlgn="base"/>
            <a:r>
              <a:rPr lang="en-US" dirty="0"/>
              <a:t>JavaScript</a:t>
            </a:r>
          </a:p>
          <a:p>
            <a:pPr fontAlgn="base"/>
            <a:r>
              <a:rPr lang="en-US" dirty="0" err="1"/>
              <a:t>ActionScript</a:t>
            </a:r>
            <a:endParaRPr lang="en-US" dirty="0"/>
          </a:p>
          <a:p>
            <a:pPr fontAlgn="base"/>
            <a:r>
              <a:rPr lang="en-US" dirty="0"/>
              <a:t>VBScript (can be used on </a:t>
            </a:r>
            <a:r>
              <a:rPr lang="en-US" dirty="0" err="1"/>
              <a:t>serverside</a:t>
            </a:r>
            <a:r>
              <a:rPr lang="en-US" dirty="0"/>
              <a:t> also)</a:t>
            </a:r>
          </a:p>
          <a:p>
            <a:pPr fontAlgn="base"/>
            <a:r>
              <a:rPr lang="en-US" dirty="0"/>
              <a:t>Dart</a:t>
            </a:r>
          </a:p>
          <a:p>
            <a:pPr fontAlgn="base"/>
            <a:r>
              <a:rPr lang="en-US" dirty="0" err="1"/>
              <a:t>TypeScript</a:t>
            </a:r>
            <a:endParaRPr lang="en-US" dirty="0"/>
          </a:p>
          <a:p>
            <a:pPr fontAlgn="base"/>
            <a:r>
              <a:rPr lang="en-US" dirty="0"/>
              <a:t>Python</a:t>
            </a:r>
          </a:p>
          <a:p>
            <a:br>
              <a:rPr lang="en-IN" dirty="0"/>
            </a:br>
            <a:endParaRPr lang="en-IN" dirty="0"/>
          </a:p>
        </p:txBody>
      </p:sp>
    </p:spTree>
    <p:extLst>
      <p:ext uri="{BB962C8B-B14F-4D97-AF65-F5344CB8AC3E}">
        <p14:creationId xmlns:p14="http://schemas.microsoft.com/office/powerpoint/2010/main" val="3483181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621" y="244760"/>
            <a:ext cx="10252973" cy="4247317"/>
          </a:xfrm>
          <a:prstGeom prst="rect">
            <a:avLst/>
          </a:prstGeom>
        </p:spPr>
        <p:txBody>
          <a:bodyPr wrap="square">
            <a:spAutoFit/>
          </a:bodyPr>
          <a:lstStyle/>
          <a:p>
            <a:r>
              <a:rPr lang="en-IN" b="1" u="sng" dirty="0" err="1"/>
              <a:t>Markup</a:t>
            </a:r>
            <a:r>
              <a:rPr lang="en-IN" b="1" u="sng" dirty="0"/>
              <a:t> Language</a:t>
            </a:r>
          </a:p>
          <a:p>
            <a:endParaRPr lang="en-US" dirty="0"/>
          </a:p>
          <a:p>
            <a:pPr marL="285750" indent="-285750">
              <a:buFont typeface="Arial" panose="020B0604020202020204" pitchFamily="34" charset="0"/>
              <a:buChar char="•"/>
            </a:pPr>
            <a:r>
              <a:rPr lang="en-US" dirty="0"/>
              <a:t>A markup language is a computer language that uses </a:t>
            </a:r>
            <a:r>
              <a:rPr lang="en-US" dirty="0">
                <a:hlinkClick r:id="rId2"/>
              </a:rPr>
              <a:t>tags</a:t>
            </a:r>
            <a:r>
              <a:rPr lang="en-US" dirty="0"/>
              <a:t> to define elements within a </a:t>
            </a:r>
            <a:r>
              <a:rPr lang="en-US"/>
              <a:t>document.</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 </a:t>
            </a:r>
            <a:r>
              <a:rPr lang="en-US" dirty="0"/>
              <a:t>It is human-readable, meaning markup files contain standard words, rather than typical programming </a:t>
            </a:r>
            <a:r>
              <a:rPr lang="en-US" dirty="0">
                <a:hlinkClick r:id="rId3"/>
              </a:rPr>
              <a:t>syntax</a:t>
            </a:r>
            <a:r>
              <a:rPr lang="en-US"/>
              <a:t>. </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While </a:t>
            </a:r>
            <a:r>
              <a:rPr lang="en-US" dirty="0"/>
              <a:t>several markup languages exist, the two most popular are </a:t>
            </a:r>
            <a:r>
              <a:rPr lang="en-US" dirty="0">
                <a:hlinkClick r:id="rId4"/>
              </a:rPr>
              <a:t>HTML</a:t>
            </a:r>
            <a:r>
              <a:rPr lang="en-US" dirty="0"/>
              <a:t> and </a:t>
            </a:r>
            <a:r>
              <a:rPr lang="en-US" dirty="0">
                <a:hlinkClick r:id="rId5"/>
              </a:rPr>
              <a:t>XML</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HTML is a markup language used for creating </a:t>
            </a:r>
            <a:r>
              <a:rPr lang="en-US" dirty="0">
                <a:hlinkClick r:id="rId6"/>
              </a:rPr>
              <a:t>webpages</a:t>
            </a:r>
            <a:r>
              <a:rPr lang="en-US"/>
              <a:t>. </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The </a:t>
            </a:r>
            <a:r>
              <a:rPr lang="en-US" dirty="0"/>
              <a:t>contents of each webpage are defined by HTML tags. Basic page tags, such as &lt;head&gt;, &lt;body&gt;, and &lt;div&gt; define sections of the page, while tags such as &lt;table&gt;, &lt;form&gt;, &lt;image&gt;, and &lt;a&gt; define elements within the page. Most elements require a beginning and end tag, with the content placed between the tags.</a:t>
            </a:r>
            <a:endParaRPr lang="en-IN" dirty="0"/>
          </a:p>
        </p:txBody>
      </p:sp>
    </p:spTree>
    <p:extLst>
      <p:ext uri="{BB962C8B-B14F-4D97-AF65-F5344CB8AC3E}">
        <p14:creationId xmlns:p14="http://schemas.microsoft.com/office/powerpoint/2010/main" val="1698463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1653" y="239282"/>
            <a:ext cx="11451364" cy="3775709"/>
          </a:xfrm>
          <a:prstGeom prst="rect">
            <a:avLst/>
          </a:prstGeom>
        </p:spPr>
        <p:txBody>
          <a:bodyPr wrap="square">
            <a:spAutoFit/>
          </a:bodyPr>
          <a:lstStyle/>
          <a:p>
            <a:pPr fontAlgn="base"/>
            <a:r>
              <a:rPr lang="en-US" b="1" u="sng" dirty="0"/>
              <a:t>PRINCIPLES OF GOOD WEBSITE DESIGN:</a:t>
            </a:r>
          </a:p>
          <a:p>
            <a:pPr fontAlgn="base"/>
            <a:endParaRPr lang="en-US" dirty="0"/>
          </a:p>
          <a:p>
            <a:pPr fontAlgn="base"/>
            <a:r>
              <a:rPr lang="en-US" dirty="0"/>
              <a:t>An effective website design should fulfill its intended function by conveying its particular message whilst simultaneously engaging the visitor. Several factors such as consistency, </a:t>
            </a:r>
            <a:r>
              <a:rPr lang="en-US" dirty="0" err="1"/>
              <a:t>colours</a:t>
            </a:r>
            <a:r>
              <a:rPr lang="en-US" dirty="0"/>
              <a:t>, typography, imagery, simplicity and functionality all contribute to good website design.</a:t>
            </a:r>
          </a:p>
          <a:p>
            <a:pPr fontAlgn="base"/>
            <a:endParaRPr lang="en-US" dirty="0"/>
          </a:p>
          <a:p>
            <a:pPr fontAlgn="base"/>
            <a:r>
              <a:rPr lang="en-IN" b="1" u="sng" dirty="0"/>
              <a:t>1. WEBSITE PURPOSE</a:t>
            </a:r>
          </a:p>
          <a:p>
            <a:pPr fontAlgn="base"/>
            <a:r>
              <a:rPr lang="en-US" dirty="0"/>
              <a:t>Your website needs to accommodate the needs of the user. Having a simple clear intention on all pages will help the user interact with what you have to offer. What is the purpose of your website? Are you imparting practical information like a ‘How to guide’? Is it an entertainment website like sports coverage or are you selling a product to the user? There are many different purposes that websites may have.	</a:t>
            </a:r>
          </a:p>
          <a:p>
            <a:pPr fontAlgn="base"/>
            <a:endParaRPr lang="en-US" b="1" i="0" dirty="0">
              <a:solidFill>
                <a:srgbClr val="2C1369"/>
              </a:solidFill>
              <a:effectLst/>
              <a:latin typeface="inherit"/>
            </a:endParaRPr>
          </a:p>
          <a:p>
            <a:pPr fontAlgn="base"/>
            <a:endParaRPr lang="en-US" b="1" i="0" dirty="0">
              <a:solidFill>
                <a:srgbClr val="000000"/>
              </a:solidFill>
              <a:effectLst/>
              <a:latin typeface="Roboto"/>
            </a:endParaRPr>
          </a:p>
        </p:txBody>
      </p:sp>
    </p:spTree>
    <p:extLst>
      <p:ext uri="{BB962C8B-B14F-4D97-AF65-F5344CB8AC3E}">
        <p14:creationId xmlns:p14="http://schemas.microsoft.com/office/powerpoint/2010/main" val="1972258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796" y="130131"/>
            <a:ext cx="11086743" cy="7017306"/>
          </a:xfrm>
          <a:prstGeom prst="rect">
            <a:avLst/>
          </a:prstGeom>
        </p:spPr>
        <p:txBody>
          <a:bodyPr wrap="square">
            <a:spAutoFit/>
          </a:bodyPr>
          <a:lstStyle/>
          <a:p>
            <a:pPr fontAlgn="base"/>
            <a:r>
              <a:rPr lang="en-IN" b="1" u="sng" dirty="0"/>
              <a:t>2. SIMPLICITY:</a:t>
            </a:r>
          </a:p>
          <a:p>
            <a:pPr fontAlgn="base"/>
            <a:endParaRPr lang="en-IN" dirty="0">
              <a:solidFill>
                <a:srgbClr val="ED274B"/>
              </a:solidFill>
              <a:latin typeface="inherit"/>
            </a:endParaRPr>
          </a:p>
          <a:p>
            <a:pPr fontAlgn="base"/>
            <a:r>
              <a:rPr lang="en-US" dirty="0"/>
              <a:t>Simplicity is the best way to go when considering the user experience and the usability of your website. Below are ways to achieve simplicity through design.</a:t>
            </a:r>
          </a:p>
          <a:p>
            <a:pPr fontAlgn="base"/>
            <a:br>
              <a:rPr lang="en-US" b="1"/>
            </a:br>
            <a:r>
              <a:rPr lang="en-US" b="1"/>
              <a:t>Color</a:t>
            </a:r>
            <a:endParaRPr lang="en-US" b="1" dirty="0"/>
          </a:p>
          <a:p>
            <a:pPr fontAlgn="base"/>
            <a:r>
              <a:rPr lang="en-US" dirty="0" err="1"/>
              <a:t>Colour</a:t>
            </a:r>
            <a:r>
              <a:rPr lang="en-US" dirty="0"/>
              <a:t> has the power to communicate messages and evoke emotional responses. Finding a </a:t>
            </a:r>
            <a:r>
              <a:rPr lang="en-US" dirty="0" err="1"/>
              <a:t>colour</a:t>
            </a:r>
            <a:r>
              <a:rPr lang="en-US" dirty="0"/>
              <a:t> palette that fits your brand will allow you to influence your customer’s </a:t>
            </a:r>
            <a:r>
              <a:rPr lang="en-US" dirty="0" err="1"/>
              <a:t>behaviour</a:t>
            </a:r>
            <a:r>
              <a:rPr lang="en-US" dirty="0"/>
              <a:t> towards your brand. Keep the </a:t>
            </a:r>
            <a:r>
              <a:rPr lang="en-US" dirty="0" err="1"/>
              <a:t>colour</a:t>
            </a:r>
            <a:r>
              <a:rPr lang="en-US" dirty="0"/>
              <a:t> selection limited to less than 5 </a:t>
            </a:r>
            <a:r>
              <a:rPr lang="en-US" dirty="0" err="1"/>
              <a:t>colours</a:t>
            </a:r>
            <a:r>
              <a:rPr lang="en-US" dirty="0"/>
              <a:t>. Complementary </a:t>
            </a:r>
            <a:r>
              <a:rPr lang="en-US" dirty="0" err="1"/>
              <a:t>colours</a:t>
            </a:r>
            <a:r>
              <a:rPr lang="en-US" dirty="0"/>
              <a:t> work very well. Pleasing </a:t>
            </a:r>
            <a:r>
              <a:rPr lang="en-US" dirty="0" err="1"/>
              <a:t>colour</a:t>
            </a:r>
            <a:r>
              <a:rPr lang="en-US" dirty="0"/>
              <a:t> combinations increase customer engagement and make the user feel good.</a:t>
            </a:r>
          </a:p>
          <a:p>
            <a:pPr fontAlgn="base"/>
            <a:endParaRPr lang="en-US" dirty="0"/>
          </a:p>
          <a:p>
            <a:pPr fontAlgn="base"/>
            <a:r>
              <a:rPr lang="en-US" b="1" dirty="0"/>
              <a:t>Type</a:t>
            </a:r>
          </a:p>
          <a:p>
            <a:pPr fontAlgn="base"/>
            <a:r>
              <a:rPr lang="en-US" dirty="0"/>
              <a:t>Typography has an important role to play on your website. It commands attention and works as the visual interpretation of the brands voice. Typefaces should be legible and only use a maximum of 3 different fonts on the website.</a:t>
            </a:r>
          </a:p>
          <a:p>
            <a:pPr fontAlgn="base"/>
            <a:endParaRPr lang="en-US" dirty="0"/>
          </a:p>
          <a:p>
            <a:pPr fontAlgn="base"/>
            <a:r>
              <a:rPr lang="en-US" b="1" dirty="0"/>
              <a:t>Imagery</a:t>
            </a:r>
          </a:p>
          <a:p>
            <a:pPr fontAlgn="base"/>
            <a:r>
              <a:rPr lang="en-US" dirty="0"/>
              <a:t>Imagery is every visual aspect used within communications. This includes still photography, illustration, video and all forms of graphics. All imagery should be expressive and capture the spirit of the company and act as the embodiment of their brand personality. Most of the initial information we consume on websites is visual and as a first impression it is important that high quality images are used to form an impression of professionalism and credibility in the visitors mind.</a:t>
            </a:r>
          </a:p>
          <a:p>
            <a:endParaRPr lang="en-IN" dirty="0">
              <a:solidFill>
                <a:srgbClr val="000000"/>
              </a:solidFill>
              <a:latin typeface="Nunito"/>
            </a:endParaRPr>
          </a:p>
          <a:p>
            <a:br>
              <a:rPr lang="en-IN" dirty="0">
                <a:solidFill>
                  <a:srgbClr val="676767"/>
                </a:solidFill>
                <a:latin typeface="Muli"/>
              </a:rPr>
            </a:br>
            <a:endParaRPr lang="en-IN" dirty="0"/>
          </a:p>
        </p:txBody>
      </p:sp>
    </p:spTree>
    <p:extLst>
      <p:ext uri="{BB962C8B-B14F-4D97-AF65-F5344CB8AC3E}">
        <p14:creationId xmlns:p14="http://schemas.microsoft.com/office/powerpoint/2010/main" val="901589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8923" y="239282"/>
            <a:ext cx="11100987" cy="3493232"/>
          </a:xfrm>
          <a:prstGeom prst="rect">
            <a:avLst/>
          </a:prstGeom>
        </p:spPr>
        <p:txBody>
          <a:bodyPr wrap="square">
            <a:spAutoFit/>
          </a:bodyPr>
          <a:lstStyle/>
          <a:p>
            <a:pPr fontAlgn="base"/>
            <a:r>
              <a:rPr lang="en-US" b="1" u="sng" dirty="0"/>
              <a:t>3. NAVIGATION</a:t>
            </a:r>
          </a:p>
          <a:p>
            <a:pPr fontAlgn="base"/>
            <a:r>
              <a:rPr lang="en-US" dirty="0"/>
              <a:t>Navigation is the way finding system used on websites where visitors interact and find what they are looking for. Website navigation is key to retaining visitors. If the websites navigation is confusing visitors will give up and find what they need elsewhere. Keeping navigation simple, intuitive and consistent on every page is key.</a:t>
            </a:r>
          </a:p>
          <a:p>
            <a:pPr fontAlgn="base"/>
            <a:endParaRPr lang="en-US" dirty="0"/>
          </a:p>
          <a:p>
            <a:pPr fontAlgn="base"/>
            <a:r>
              <a:rPr lang="en-IN" b="1" u="sng" dirty="0"/>
              <a:t>4. F-SHAPED PATTERN READING</a:t>
            </a:r>
          </a:p>
          <a:p>
            <a:pPr fontAlgn="base"/>
            <a:r>
              <a:rPr lang="en-US" dirty="0"/>
              <a:t>The F- based pattern is the most common way visitors scan text on a website. Eye tracking studies have found that most of what people see is in the top and left area of the screen. The F’ shaped layout mimics our natural pattern of reading in the West (left to right and top to bottom). An effective designed website will work with a readers natural pattern of scanning the page.</a:t>
            </a:r>
          </a:p>
          <a:p>
            <a:pPr fontAlgn="base"/>
            <a:endParaRPr lang="en-US" dirty="0"/>
          </a:p>
          <a:p>
            <a:pPr fontAlgn="base"/>
            <a:endParaRPr lang="en-US" b="0" i="0" dirty="0">
              <a:solidFill>
                <a:srgbClr val="676767"/>
              </a:solidFill>
              <a:effectLst/>
              <a:latin typeface="inherit"/>
            </a:endParaRPr>
          </a:p>
        </p:txBody>
      </p:sp>
      <p:pic>
        <p:nvPicPr>
          <p:cNvPr id="1028" name="Picture 4" descr="F-Shaped layout - digital design by Feelingpeaky Lt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5787" y="3128739"/>
            <a:ext cx="2341547" cy="3566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560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3286" y="273466"/>
            <a:ext cx="11647917" cy="5078313"/>
          </a:xfrm>
          <a:prstGeom prst="rect">
            <a:avLst/>
          </a:prstGeom>
        </p:spPr>
        <p:txBody>
          <a:bodyPr wrap="square">
            <a:spAutoFit/>
          </a:bodyPr>
          <a:lstStyle/>
          <a:p>
            <a:pPr fontAlgn="base"/>
            <a:r>
              <a:rPr lang="en-US" b="1" u="sng" dirty="0"/>
              <a:t>5. VISUAL HIERARCHY</a:t>
            </a:r>
          </a:p>
          <a:p>
            <a:pPr fontAlgn="base"/>
            <a:r>
              <a:rPr lang="en-US" dirty="0"/>
              <a:t>Visual hierarchy is the arrangement of elements is order of importance. This is done either by size, </a:t>
            </a:r>
            <a:r>
              <a:rPr lang="en-US" dirty="0" err="1"/>
              <a:t>colour</a:t>
            </a:r>
            <a:r>
              <a:rPr lang="en-US" dirty="0"/>
              <a:t>, imagery, contrast, typographically, whitespace, texture and style. One of the most important functions of visual hierarchy is to establish a focal point; this shows visitors where the most important information is.</a:t>
            </a:r>
          </a:p>
          <a:p>
            <a:pPr fontAlgn="base"/>
            <a:endParaRPr lang="en-US" dirty="0"/>
          </a:p>
          <a:p>
            <a:pPr fontAlgn="base"/>
            <a:r>
              <a:rPr lang="en-US" b="1" u="sng" dirty="0"/>
              <a:t>6. CONTENT</a:t>
            </a:r>
          </a:p>
          <a:p>
            <a:pPr fontAlgn="base"/>
            <a:r>
              <a:rPr lang="en-US" dirty="0"/>
              <a:t>An effective web design has both great design and great content. Using compelling language great content can attract and influence visitors by converting them into customers.</a:t>
            </a:r>
          </a:p>
          <a:p>
            <a:pPr fontAlgn="base"/>
            <a:endParaRPr lang="en-US" dirty="0"/>
          </a:p>
          <a:p>
            <a:pPr fontAlgn="base"/>
            <a:r>
              <a:rPr lang="en-US" b="1" u="sng" dirty="0"/>
              <a:t>7. GRID BASED LAYOUT</a:t>
            </a:r>
          </a:p>
          <a:p>
            <a:pPr fontAlgn="base"/>
            <a:r>
              <a:rPr lang="en-US" dirty="0"/>
              <a:t>Grids help to structure your design and keep your </a:t>
            </a:r>
            <a:r>
              <a:rPr lang="en-US"/>
              <a:t>content organized. </a:t>
            </a:r>
            <a:r>
              <a:rPr lang="en-US" dirty="0"/>
              <a:t>The grid helps to align elements on the page and keep it clean. The grid based layout arranges content into a clean rigid grid structure with columns, sections that line up and feel balanced and impose order and results in an aesthetically pleasing website.</a:t>
            </a:r>
          </a:p>
          <a:p>
            <a:pPr fontAlgn="base"/>
            <a:endParaRPr lang="en-US" dirty="0"/>
          </a:p>
          <a:p>
            <a:pPr fontAlgn="base"/>
            <a:r>
              <a:rPr lang="en-US" b="1" u="sng" dirty="0"/>
              <a:t>8. LOAD TIME</a:t>
            </a:r>
          </a:p>
          <a:p>
            <a:pPr fontAlgn="base"/>
            <a:r>
              <a:rPr lang="en-US" dirty="0"/>
              <a:t>Waiting for a website to load will lose visitors. Nearly half of web visitors expect a site to load in 2 seconds or less and they will potentially leave a site that isn’t loaded within 3 seconds. </a:t>
            </a:r>
            <a:r>
              <a:rPr lang="en-US" dirty="0" err="1"/>
              <a:t>Optimising</a:t>
            </a:r>
            <a:r>
              <a:rPr lang="en-US" dirty="0"/>
              <a:t> image sizes will help load your site faster.</a:t>
            </a:r>
          </a:p>
          <a:p>
            <a:pPr fontAlgn="base"/>
            <a:endParaRPr lang="en-US" b="0" i="0" dirty="0">
              <a:solidFill>
                <a:srgbClr val="676767"/>
              </a:solidFill>
              <a:effectLst/>
              <a:latin typeface="inherit"/>
            </a:endParaRPr>
          </a:p>
        </p:txBody>
      </p:sp>
    </p:spTree>
    <p:extLst>
      <p:ext uri="{BB962C8B-B14F-4D97-AF65-F5344CB8AC3E}">
        <p14:creationId xmlns:p14="http://schemas.microsoft.com/office/powerpoint/2010/main" val="3440821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6015" y="239282"/>
            <a:ext cx="11459910" cy="1200329"/>
          </a:xfrm>
          <a:prstGeom prst="rect">
            <a:avLst/>
          </a:prstGeom>
        </p:spPr>
        <p:txBody>
          <a:bodyPr wrap="square">
            <a:spAutoFit/>
          </a:bodyPr>
          <a:lstStyle/>
          <a:p>
            <a:pPr fontAlgn="base"/>
            <a:r>
              <a:rPr lang="en-US" b="1" u="sng"/>
              <a:t>9. MOBILE FRIENDLY:</a:t>
            </a:r>
          </a:p>
          <a:p>
            <a:pPr fontAlgn="base"/>
            <a:endParaRPr lang="en-US" b="1" u="sng" dirty="0"/>
          </a:p>
          <a:p>
            <a:pPr fontAlgn="base"/>
            <a:r>
              <a:rPr lang="en-US" dirty="0"/>
              <a:t>More people are using their phones or other devices to browse the web. It is important to consider building your website with a responsive layout where your website can adjust to different screens.</a:t>
            </a:r>
          </a:p>
        </p:txBody>
      </p:sp>
    </p:spTree>
    <p:extLst>
      <p:ext uri="{BB962C8B-B14F-4D97-AF65-F5344CB8AC3E}">
        <p14:creationId xmlns:p14="http://schemas.microsoft.com/office/powerpoint/2010/main" val="1908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2928" y="333286"/>
            <a:ext cx="11357360" cy="3416320"/>
          </a:xfrm>
          <a:prstGeom prst="rect">
            <a:avLst/>
          </a:prstGeom>
        </p:spPr>
        <p:txBody>
          <a:bodyPr wrap="square">
            <a:spAutoFit/>
          </a:bodyPr>
          <a:lstStyle/>
          <a:p>
            <a:r>
              <a:rPr lang="en-US" b="1" u="sng"/>
              <a:t>Process of wesite designing</a:t>
            </a:r>
          </a:p>
          <a:p>
            <a:endParaRPr lang="en-US"/>
          </a:p>
          <a:p>
            <a:r>
              <a:rPr lang="en-US"/>
              <a:t>There </a:t>
            </a:r>
            <a:r>
              <a:rPr lang="en-US" dirty="0"/>
              <a:t>are seven steps that should be followed from start to finish when developing a website.</a:t>
            </a:r>
          </a:p>
          <a:p>
            <a:endParaRPr lang="en-US" dirty="0"/>
          </a:p>
          <a:p>
            <a:endParaRPr lang="en-US" dirty="0"/>
          </a:p>
          <a:p>
            <a:pPr>
              <a:buFont typeface="+mj-lt"/>
              <a:buAutoNum type="arabicPeriod"/>
            </a:pPr>
            <a:r>
              <a:rPr lang="en-US" dirty="0">
                <a:hlinkClick r:id="rId2" tooltip="Research and goal setting"/>
              </a:rPr>
              <a:t>Research and goal setting</a:t>
            </a:r>
            <a:endParaRPr lang="en-US" dirty="0"/>
          </a:p>
          <a:p>
            <a:pPr>
              <a:buFont typeface="+mj-lt"/>
              <a:buAutoNum type="arabicPeriod"/>
            </a:pPr>
            <a:r>
              <a:rPr lang="en-US" dirty="0">
                <a:hlinkClick r:id="rId3" tooltip="Planning"/>
              </a:rPr>
              <a:t>Planning</a:t>
            </a:r>
            <a:endParaRPr lang="en-US" dirty="0"/>
          </a:p>
          <a:p>
            <a:pPr>
              <a:buFont typeface="+mj-lt"/>
              <a:buAutoNum type="arabicPeriod"/>
            </a:pPr>
            <a:r>
              <a:rPr lang="en-US" dirty="0">
                <a:hlinkClick r:id="rId4" tooltip="Designing the layout"/>
              </a:rPr>
              <a:t>Designing the layout</a:t>
            </a:r>
            <a:endParaRPr lang="en-US" dirty="0"/>
          </a:p>
          <a:p>
            <a:pPr>
              <a:buFont typeface="+mj-lt"/>
              <a:buAutoNum type="arabicPeriod"/>
            </a:pPr>
            <a:r>
              <a:rPr lang="en-US" dirty="0">
                <a:hlinkClick r:id="rId5" tooltip="Writing the content"/>
              </a:rPr>
              <a:t>Writing the content</a:t>
            </a:r>
            <a:endParaRPr lang="en-US" dirty="0"/>
          </a:p>
          <a:p>
            <a:pPr>
              <a:buFont typeface="+mj-lt"/>
              <a:buAutoNum type="arabicPeriod"/>
            </a:pPr>
            <a:r>
              <a:rPr lang="en-US" dirty="0">
                <a:hlinkClick r:id="rId6" tooltip="Coding"/>
              </a:rPr>
              <a:t>Coding</a:t>
            </a:r>
            <a:endParaRPr lang="en-US" dirty="0"/>
          </a:p>
          <a:p>
            <a:pPr>
              <a:buFont typeface="+mj-lt"/>
              <a:buAutoNum type="arabicPeriod"/>
            </a:pPr>
            <a:r>
              <a:rPr lang="en-US" dirty="0">
                <a:hlinkClick r:id="rId7" tooltip="Testing and launching"/>
              </a:rPr>
              <a:t>Testing and launching</a:t>
            </a:r>
            <a:endParaRPr lang="en-US" dirty="0"/>
          </a:p>
          <a:p>
            <a:pPr>
              <a:buFont typeface="+mj-lt"/>
              <a:buAutoNum type="arabicPeriod"/>
            </a:pPr>
            <a:r>
              <a:rPr lang="en-US" dirty="0">
                <a:hlinkClick r:id="rId8" tooltip="Maintaining"/>
              </a:rPr>
              <a:t>Maintaining</a:t>
            </a:r>
            <a:endParaRPr lang="en-US" dirty="0"/>
          </a:p>
        </p:txBody>
      </p:sp>
    </p:spTree>
    <p:extLst>
      <p:ext uri="{BB962C8B-B14F-4D97-AF65-F5344CB8AC3E}">
        <p14:creationId xmlns:p14="http://schemas.microsoft.com/office/powerpoint/2010/main" val="1100257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7290" y="222192"/>
            <a:ext cx="11152259" cy="1477328"/>
          </a:xfrm>
          <a:prstGeom prst="rect">
            <a:avLst/>
          </a:prstGeom>
        </p:spPr>
        <p:txBody>
          <a:bodyPr wrap="square">
            <a:spAutoFit/>
          </a:bodyPr>
          <a:lstStyle/>
          <a:p>
            <a:pPr marL="285750" indent="-285750">
              <a:buFont typeface="Arial" panose="020B0604020202020204" pitchFamily="34" charset="0"/>
              <a:buChar char="•"/>
            </a:pPr>
            <a:r>
              <a:rPr lang="en-US" b="1" dirty="0"/>
              <a:t>URL</a:t>
            </a:r>
            <a:r>
              <a:rPr lang="en-US" dirty="0"/>
              <a:t>(Uniform Resource Locator): </a:t>
            </a:r>
          </a:p>
          <a:p>
            <a:r>
              <a:rPr lang="en-US" dirty="0"/>
              <a:t>Every page on the web has a unique address, called Uniform Resource Locator, URL. A URL indicates where the web page is stored on the Internet. A sample</a:t>
            </a:r>
          </a:p>
          <a:p>
            <a:br>
              <a:rPr lang="en-US" dirty="0"/>
            </a:br>
            <a:r>
              <a:rPr lang="en-US" dirty="0"/>
              <a:t>URL might look like the following:</a:t>
            </a:r>
            <a:endParaRPr lang="en-IN" dirty="0"/>
          </a:p>
        </p:txBody>
      </p:sp>
      <p:pic>
        <p:nvPicPr>
          <p:cNvPr id="1026" name="Picture 2" descr="Uniform Resource Loca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1267" y="1606610"/>
            <a:ext cx="7501458" cy="26406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27290" y="4289989"/>
            <a:ext cx="11152260" cy="2308324"/>
          </a:xfrm>
          <a:prstGeom prst="rect">
            <a:avLst/>
          </a:prstGeom>
        </p:spPr>
        <p:txBody>
          <a:bodyPr wrap="square">
            <a:spAutoFit/>
          </a:bodyPr>
          <a:lstStyle/>
          <a:p>
            <a:endParaRPr lang="en-US" b="0" i="0" u="none" strike="noStrike" dirty="0">
              <a:solidFill>
                <a:srgbClr val="555555"/>
              </a:solidFill>
              <a:effectLst/>
              <a:latin typeface="Helvetica" panose="020B0604020202020204" pitchFamily="34" charset="0"/>
            </a:endParaRPr>
          </a:p>
          <a:p>
            <a:pPr marL="285750" indent="-285750">
              <a:buFont typeface="Arial" panose="020B0604020202020204" pitchFamily="34" charset="0"/>
              <a:buChar char="•"/>
            </a:pPr>
            <a:r>
              <a:rPr lang="en-US" b="1" dirty="0"/>
              <a:t>Client</a:t>
            </a:r>
            <a:r>
              <a:rPr lang="en-US" dirty="0"/>
              <a:t>:</a:t>
            </a:r>
          </a:p>
          <a:p>
            <a:r>
              <a:rPr lang="en-US" dirty="0"/>
              <a:t>A </a:t>
            </a:r>
            <a:r>
              <a:rPr lang="en-US" b="1" dirty="0"/>
              <a:t>client</a:t>
            </a:r>
            <a:r>
              <a:rPr lang="en-US" dirty="0"/>
              <a:t> is a computer hardware device or software that accesses a service made available by a server. The server is often (but not always) located on a separate physical computer.</a:t>
            </a:r>
          </a:p>
          <a:p>
            <a:endParaRPr lang="en-US" dirty="0"/>
          </a:p>
          <a:p>
            <a:pPr marL="285750" indent="-285750">
              <a:buFont typeface="Arial" panose="020B0604020202020204" pitchFamily="34" charset="0"/>
              <a:buChar char="•"/>
            </a:pPr>
            <a:r>
              <a:rPr lang="en-US" b="1" dirty="0"/>
              <a:t>Server:</a:t>
            </a:r>
          </a:p>
          <a:p>
            <a:r>
              <a:rPr lang="en-US" dirty="0"/>
              <a:t>A </a:t>
            </a:r>
            <a:r>
              <a:rPr lang="en-US" b="1" dirty="0"/>
              <a:t>server</a:t>
            </a:r>
            <a:r>
              <a:rPr lang="en-US" dirty="0"/>
              <a:t> is a physical computer dedicated to run services to serve the needs of other computers. Depending on the service that is running, it could be a file server, database server, home media server, print server, or web server.</a:t>
            </a:r>
          </a:p>
        </p:txBody>
      </p:sp>
    </p:spTree>
    <p:extLst>
      <p:ext uri="{BB962C8B-B14F-4D97-AF65-F5344CB8AC3E}">
        <p14:creationId xmlns:p14="http://schemas.microsoft.com/office/powerpoint/2010/main" val="1466563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9103" y="213645"/>
            <a:ext cx="11536822" cy="6463308"/>
          </a:xfrm>
          <a:prstGeom prst="rect">
            <a:avLst/>
          </a:prstGeom>
        </p:spPr>
        <p:txBody>
          <a:bodyPr wrap="square">
            <a:spAutoFit/>
          </a:bodyPr>
          <a:lstStyle/>
          <a:p>
            <a:r>
              <a:rPr lang="en-IN" b="1" u="sng" dirty="0"/>
              <a:t>Website Development Planning Process:</a:t>
            </a:r>
          </a:p>
          <a:p>
            <a:endParaRPr lang="en-IN" dirty="0"/>
          </a:p>
          <a:p>
            <a:r>
              <a:rPr lang="en-US" b="1" u="sng" dirty="0"/>
              <a:t>1. RESEARCH AND GOAL SETTING</a:t>
            </a:r>
          </a:p>
          <a:p>
            <a:endParaRPr lang="en-US" dirty="0"/>
          </a:p>
          <a:p>
            <a:pPr marL="285750" indent="-285750">
              <a:buFont typeface="Arial" panose="020B0604020202020204" pitchFamily="34" charset="0"/>
              <a:buChar char="•"/>
            </a:pPr>
            <a:r>
              <a:rPr lang="en-US" dirty="0"/>
              <a:t>As with any project, it is important to do proper research and set goals before beginning</a:t>
            </a:r>
            <a:r>
              <a:rPr lang="en-US"/>
              <a:t>. </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By </a:t>
            </a:r>
            <a:r>
              <a:rPr lang="en-US" dirty="0"/>
              <a:t>setting goals, it will help the website to have a direction and will also help your business to achieve specific accomplishments</a:t>
            </a:r>
            <a:r>
              <a:rPr lang="en-US"/>
              <a:t>. </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The </a:t>
            </a:r>
            <a:r>
              <a:rPr lang="en-US" dirty="0"/>
              <a:t>planning and goal setting process could take about 1-2 weeks to complete</a:t>
            </a:r>
            <a:r>
              <a:rPr lang="en-US"/>
              <a:t>. </a:t>
            </a:r>
          </a:p>
          <a:p>
            <a:endParaRPr lang="en-US"/>
          </a:p>
          <a:p>
            <a:r>
              <a:rPr lang="en-US"/>
              <a:t>There </a:t>
            </a:r>
            <a:r>
              <a:rPr lang="en-US" dirty="0"/>
              <a:t>are a few questions you should ask yourself during this phase: </a:t>
            </a:r>
          </a:p>
          <a:p>
            <a:endParaRPr lang="en-US" dirty="0"/>
          </a:p>
          <a:p>
            <a:pPr marL="285750" indent="-285750">
              <a:buFont typeface="Wingdings" panose="05000000000000000000" pitchFamily="2" charset="2"/>
              <a:buChar char="ü"/>
            </a:pPr>
            <a:r>
              <a:rPr lang="en-US" dirty="0"/>
              <a:t>What do I hope for my website to accomplish?</a:t>
            </a:r>
          </a:p>
          <a:p>
            <a:pPr marL="285750" indent="-285750">
              <a:buFont typeface="Wingdings" panose="05000000000000000000" pitchFamily="2" charset="2"/>
              <a:buChar char="ü"/>
            </a:pPr>
            <a:r>
              <a:rPr lang="en-US" dirty="0"/>
              <a:t>Who is the audience I would like to target?</a:t>
            </a:r>
          </a:p>
          <a:p>
            <a:pPr marL="285750" indent="-285750">
              <a:buFont typeface="Wingdings" panose="05000000000000000000" pitchFamily="2" charset="2"/>
              <a:buChar char="ü"/>
            </a:pPr>
            <a:r>
              <a:rPr lang="en-US" dirty="0"/>
              <a:t>What are the main goals of the website? </a:t>
            </a:r>
          </a:p>
          <a:p>
            <a:endParaRPr lang="en-IN" dirty="0"/>
          </a:p>
          <a:p>
            <a:endParaRPr lang="en-IN" dirty="0"/>
          </a:p>
          <a:p>
            <a:pPr marL="285750" indent="-285750">
              <a:buFont typeface="Arial" panose="020B0604020202020204" pitchFamily="34" charset="0"/>
              <a:buChar char="•"/>
            </a:pPr>
            <a:r>
              <a:rPr lang="en-US" dirty="0"/>
              <a:t>By setting goals for your website, you will be helping the site to have a clear direction and purpose.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can help you to determine what you want and don’t want your website to have. It is also important to do some research on the target audience you hope to draw </a:t>
            </a:r>
            <a:r>
              <a:rPr lang="en-US"/>
              <a:t>in.</a:t>
            </a:r>
            <a:br>
              <a:rPr lang="en-IN" dirty="0"/>
            </a:br>
            <a:endParaRPr lang="en-IN" dirty="0"/>
          </a:p>
        </p:txBody>
      </p:sp>
    </p:spTree>
    <p:extLst>
      <p:ext uri="{BB962C8B-B14F-4D97-AF65-F5344CB8AC3E}">
        <p14:creationId xmlns:p14="http://schemas.microsoft.com/office/powerpoint/2010/main" val="37093577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4561" y="376015"/>
            <a:ext cx="11536822" cy="5078313"/>
          </a:xfrm>
          <a:prstGeom prst="rect">
            <a:avLst/>
          </a:prstGeom>
        </p:spPr>
        <p:txBody>
          <a:bodyPr wrap="square">
            <a:spAutoFit/>
          </a:bodyPr>
          <a:lstStyle/>
          <a:p>
            <a:r>
              <a:rPr lang="en-US" b="1" u="sng" dirty="0"/>
              <a:t>2. PLANNING </a:t>
            </a:r>
            <a:r>
              <a:rPr lang="en-US" b="1" u="sng"/>
              <a:t>THE SITE:</a:t>
            </a:r>
          </a:p>
          <a:p>
            <a:endParaRPr lang="en-US" b="1" u="sng" dirty="0"/>
          </a:p>
          <a:p>
            <a:pPr marL="285750" indent="-285750">
              <a:buFont typeface="Arial" panose="020B0604020202020204" pitchFamily="34" charset="0"/>
              <a:buChar char="•"/>
            </a:pPr>
            <a:r>
              <a:rPr lang="en-US"/>
              <a:t>Planning the website involves creating a sitemap. </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This </a:t>
            </a:r>
            <a:r>
              <a:rPr lang="en-US" dirty="0"/>
              <a:t>is an important step because it is kind of like the skeleton of your site</a:t>
            </a:r>
            <a:r>
              <a:rPr lang="en-US"/>
              <a:t>. </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This </a:t>
            </a:r>
            <a:r>
              <a:rPr lang="en-US" dirty="0"/>
              <a:t>process can take about 2-6 weeks to complete</a:t>
            </a:r>
            <a:r>
              <a:rPr lang="en-US"/>
              <a:t>. </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The </a:t>
            </a:r>
            <a:r>
              <a:rPr lang="en-US" dirty="0"/>
              <a:t>sitemap allows the developer to get an outline of what the site will look like, what pages there will be and how they will interact with each other</a:t>
            </a:r>
            <a:r>
              <a:rPr lang="en-US"/>
              <a:t>. This </a:t>
            </a:r>
            <a:r>
              <a:rPr lang="en-US" dirty="0"/>
              <a:t>not only helps with planning but is also beneficial to the user </a:t>
            </a:r>
            <a:r>
              <a:rPr lang="en-US"/>
              <a:t>experience.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user should be able to easily navigate a site, and this begins with the development of the sitemap</a:t>
            </a:r>
            <a:r>
              <a:rPr lang="en-US"/>
              <a:t>. </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Before </a:t>
            </a:r>
            <a:r>
              <a:rPr lang="en-US" dirty="0"/>
              <a:t>you begin to plan content, a sitemap lets you design what the structure will look </a:t>
            </a:r>
            <a:r>
              <a:rPr lang="en-US"/>
              <a:t>like.</a:t>
            </a:r>
          </a:p>
          <a:p>
            <a:pPr marL="285750" indent="-285750">
              <a:buFont typeface="Arial" panose="020B0604020202020204" pitchFamily="34" charset="0"/>
              <a:buChar char="•"/>
            </a:pPr>
            <a:r>
              <a:rPr lang="en-US"/>
              <a:t> </a:t>
            </a:r>
          </a:p>
          <a:p>
            <a:pPr marL="285750" indent="-285750">
              <a:buFont typeface="Arial" panose="020B0604020202020204" pitchFamily="34" charset="0"/>
              <a:buChar char="•"/>
            </a:pPr>
            <a:r>
              <a:rPr lang="en-US"/>
              <a:t>Once </a:t>
            </a:r>
            <a:r>
              <a:rPr lang="en-US" dirty="0"/>
              <a:t>the sitemap is completed, the other part of this step is to create a wireframe or mock-up</a:t>
            </a:r>
            <a:r>
              <a:rPr lang="en-US"/>
              <a:t>. </a:t>
            </a:r>
          </a:p>
          <a:p>
            <a:pPr marL="285750" indent="-285750">
              <a:buFont typeface="Arial" panose="020B0604020202020204" pitchFamily="34" charset="0"/>
              <a:buChar char="•"/>
            </a:pPr>
            <a:r>
              <a:rPr lang="en-US"/>
              <a:t>s</a:t>
            </a:r>
          </a:p>
          <a:p>
            <a:pPr marL="285750" indent="-285750">
              <a:buFont typeface="Arial" panose="020B0604020202020204" pitchFamily="34" charset="0"/>
              <a:buChar char="•"/>
            </a:pPr>
            <a:r>
              <a:rPr lang="en-US"/>
              <a:t>These </a:t>
            </a:r>
            <a:r>
              <a:rPr lang="en-US" dirty="0"/>
              <a:t>are just visual representations of what the site will look like</a:t>
            </a:r>
            <a:r>
              <a:rPr lang="en-US"/>
              <a:t>. </a:t>
            </a:r>
            <a:endParaRPr lang="en-IN" dirty="0"/>
          </a:p>
        </p:txBody>
      </p:sp>
    </p:spTree>
    <p:extLst>
      <p:ext uri="{BB962C8B-B14F-4D97-AF65-F5344CB8AC3E}">
        <p14:creationId xmlns:p14="http://schemas.microsoft.com/office/powerpoint/2010/main" val="18438371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0378" y="282010"/>
            <a:ext cx="11459910" cy="3416320"/>
          </a:xfrm>
          <a:prstGeom prst="rect">
            <a:avLst/>
          </a:prstGeom>
        </p:spPr>
        <p:txBody>
          <a:bodyPr wrap="square">
            <a:spAutoFit/>
          </a:bodyPr>
          <a:lstStyle/>
          <a:p>
            <a:r>
              <a:rPr lang="en-US" b="1" u="sng"/>
              <a:t>3. DESIGNING THE LAYOUT:</a:t>
            </a:r>
          </a:p>
          <a:p>
            <a:endParaRPr lang="en-US" b="1" u="sng" dirty="0"/>
          </a:p>
          <a:p>
            <a:pPr marL="285750" indent="-285750">
              <a:buFont typeface="Arial" panose="020B0604020202020204" pitchFamily="34" charset="0"/>
              <a:buChar char="•"/>
            </a:pPr>
            <a:r>
              <a:rPr lang="en-US" dirty="0"/>
              <a:t>The details of the layout are what will give your website character</a:t>
            </a:r>
            <a:r>
              <a:rPr lang="en-US"/>
              <a:t>. </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This </a:t>
            </a:r>
            <a:r>
              <a:rPr lang="en-US" dirty="0"/>
              <a:t>is the step where you get to be creative with pictures, videos and what kinds of things the customer will notice when they come to your site</a:t>
            </a:r>
            <a:r>
              <a:rPr lang="en-US"/>
              <a:t>. </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This </a:t>
            </a:r>
            <a:r>
              <a:rPr lang="en-US" dirty="0"/>
              <a:t>process can take about 4-12 weeks from start to finish</a:t>
            </a:r>
            <a:r>
              <a:rPr lang="en-US"/>
              <a:t>. </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During </a:t>
            </a:r>
            <a:r>
              <a:rPr lang="en-US" dirty="0"/>
              <a:t>this step, it is especially important to keep referring back to the target audience you wish to focus </a:t>
            </a:r>
            <a:r>
              <a:rPr lang="en-US"/>
              <a:t>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Consider colors, logos, and anything that will encourage your audience to interact with the site</a:t>
            </a:r>
            <a:r>
              <a:rPr lang="en-US"/>
              <a:t>. </a:t>
            </a:r>
            <a:endParaRPr lang="en-US" dirty="0"/>
          </a:p>
        </p:txBody>
      </p:sp>
    </p:spTree>
    <p:extLst>
      <p:ext uri="{BB962C8B-B14F-4D97-AF65-F5344CB8AC3E}">
        <p14:creationId xmlns:p14="http://schemas.microsoft.com/office/powerpoint/2010/main" val="14349365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5834" y="273682"/>
            <a:ext cx="11075349" cy="5078313"/>
          </a:xfrm>
          <a:prstGeom prst="rect">
            <a:avLst/>
          </a:prstGeom>
        </p:spPr>
        <p:txBody>
          <a:bodyPr wrap="square">
            <a:spAutoFit/>
          </a:bodyPr>
          <a:lstStyle/>
          <a:p>
            <a:r>
              <a:rPr lang="en-US" b="1" u="sng" dirty="0"/>
              <a:t>4. WRITING </a:t>
            </a:r>
            <a:r>
              <a:rPr lang="en-US" b="1" u="sng"/>
              <a:t>THE CONTENT:</a:t>
            </a:r>
          </a:p>
          <a:p>
            <a:endParaRPr lang="en-US" b="1" u="sng" dirty="0"/>
          </a:p>
          <a:p>
            <a:pPr marL="285750" indent="-285750">
              <a:buFont typeface="Arial" panose="020B0604020202020204" pitchFamily="34" charset="0"/>
              <a:buChar char="•"/>
            </a:pPr>
            <a:r>
              <a:rPr lang="en-US" dirty="0"/>
              <a:t>This step may be going on simultaneously with the other development planning steps</a:t>
            </a:r>
            <a:r>
              <a:rPr lang="en-US"/>
              <a:t>. </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The </a:t>
            </a:r>
            <a:r>
              <a:rPr lang="en-US" dirty="0"/>
              <a:t>written content of a website is so important to its success. While this step may be happening during other steps, it is one that is crucial and deserves a lot of </a:t>
            </a:r>
            <a:r>
              <a:rPr lang="en-US"/>
              <a:t>expertise.</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It </a:t>
            </a:r>
            <a:r>
              <a:rPr lang="en-US" dirty="0"/>
              <a:t>could take from 5 to 15 weeks</a:t>
            </a:r>
            <a:r>
              <a:rPr lang="en-US"/>
              <a:t>. </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There </a:t>
            </a:r>
            <a:r>
              <a:rPr lang="en-US" dirty="0"/>
              <a:t>is a lot to consider when working on the content of the </a:t>
            </a:r>
            <a:r>
              <a:rPr lang="en-US"/>
              <a:t>website.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When determining what words to use, it is important that they are not too hard to understand</a:t>
            </a:r>
            <a:r>
              <a:rPr lang="en-US"/>
              <a:t>. </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A </a:t>
            </a:r>
            <a:r>
              <a:rPr lang="en-US" dirty="0"/>
              <a:t>general rule is that you have to assume not everyone is going to want to read words that are higher vocabulary. A website should have a vocabulary that the average person can </a:t>
            </a:r>
            <a:r>
              <a:rPr lang="en-US"/>
              <a:t>understand.</a:t>
            </a:r>
          </a:p>
          <a:p>
            <a:endParaRPr lang="en-US" dirty="0"/>
          </a:p>
          <a:p>
            <a:br>
              <a:rPr lang="en-US" dirty="0"/>
            </a:br>
            <a:endParaRPr lang="en-IN" dirty="0"/>
          </a:p>
        </p:txBody>
      </p:sp>
    </p:spTree>
    <p:extLst>
      <p:ext uri="{BB962C8B-B14F-4D97-AF65-F5344CB8AC3E}">
        <p14:creationId xmlns:p14="http://schemas.microsoft.com/office/powerpoint/2010/main" val="19485589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8744" y="290775"/>
            <a:ext cx="11400090" cy="4801314"/>
          </a:xfrm>
          <a:prstGeom prst="rect">
            <a:avLst/>
          </a:prstGeom>
        </p:spPr>
        <p:txBody>
          <a:bodyPr wrap="square">
            <a:spAutoFit/>
          </a:bodyPr>
          <a:lstStyle/>
          <a:p>
            <a:r>
              <a:rPr lang="en-US" b="1" u="sng" dirty="0"/>
              <a:t>5. CODING </a:t>
            </a:r>
            <a:r>
              <a:rPr lang="en-US" b="1" u="sng"/>
              <a:t>THE WEBSITE:</a:t>
            </a:r>
          </a:p>
          <a:p>
            <a:endParaRPr lang="en-US" b="1" u="sng" dirty="0"/>
          </a:p>
          <a:p>
            <a:pPr marL="285750" indent="-285750">
              <a:buFont typeface="Arial" panose="020B0604020202020204" pitchFamily="34" charset="0"/>
              <a:buChar char="•"/>
            </a:pPr>
            <a:r>
              <a:rPr lang="en-US" dirty="0"/>
              <a:t>Now that all aspects of your website have been created, you are ready to actually begin creating the website itself</a:t>
            </a:r>
            <a:r>
              <a:rPr lang="en-US"/>
              <a:t>. </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The </a:t>
            </a:r>
            <a:r>
              <a:rPr lang="en-US" dirty="0"/>
              <a:t>coding typically begins with the homepage and gradually branches out to the other pages included in the </a:t>
            </a:r>
            <a:r>
              <a:rPr lang="en-US"/>
              <a:t>site.</a:t>
            </a:r>
          </a:p>
          <a:p>
            <a:pPr marL="285750" indent="-285750">
              <a:buFont typeface="Arial" panose="020B0604020202020204" pitchFamily="34" charset="0"/>
              <a:buChar char="•"/>
            </a:pPr>
            <a:r>
              <a:rPr lang="en-US"/>
              <a:t> </a:t>
            </a:r>
          </a:p>
          <a:p>
            <a:pPr marL="285750" indent="-285750">
              <a:buFont typeface="Arial" panose="020B0604020202020204" pitchFamily="34" charset="0"/>
              <a:buChar char="•"/>
            </a:pPr>
            <a:r>
              <a:rPr lang="en-US"/>
              <a:t>This </a:t>
            </a:r>
            <a:r>
              <a:rPr lang="en-US" dirty="0"/>
              <a:t>would be where the sitemap is followed to ensure everything is coded correctly</a:t>
            </a:r>
            <a:r>
              <a:rPr lang="en-US"/>
              <a:t>. </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The </a:t>
            </a:r>
            <a:r>
              <a:rPr lang="en-US" dirty="0"/>
              <a:t>coding step could take from 6 to 15 weeks, depending on how much content and how intricate you would like your website to </a:t>
            </a:r>
            <a:r>
              <a:rPr lang="en-US"/>
              <a:t>be.</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It </a:t>
            </a:r>
            <a:r>
              <a:rPr lang="en-US" dirty="0"/>
              <a:t>is also important to set up frameworks and CMS to make sure that everything will fit onto the server during the installation process</a:t>
            </a:r>
            <a:r>
              <a:rPr lang="en-US"/>
              <a:t>. </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Once </a:t>
            </a:r>
            <a:r>
              <a:rPr lang="en-US" dirty="0"/>
              <a:t>the website is laid out according to the sitemap, it should be tested before moving any further. If all works well, then the rest of the content should be added, and formatting should be completed</a:t>
            </a:r>
            <a:r>
              <a:rPr lang="en-US"/>
              <a:t>. </a:t>
            </a:r>
            <a:br>
              <a:rPr lang="en-US" dirty="0"/>
            </a:br>
            <a:endParaRPr lang="en-IN" dirty="0"/>
          </a:p>
        </p:txBody>
      </p:sp>
    </p:spTree>
    <p:extLst>
      <p:ext uri="{BB962C8B-B14F-4D97-AF65-F5344CB8AC3E}">
        <p14:creationId xmlns:p14="http://schemas.microsoft.com/office/powerpoint/2010/main" val="42778564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8744" y="340570"/>
            <a:ext cx="11212082" cy="3139321"/>
          </a:xfrm>
          <a:prstGeom prst="rect">
            <a:avLst/>
          </a:prstGeom>
        </p:spPr>
        <p:txBody>
          <a:bodyPr wrap="square">
            <a:spAutoFit/>
          </a:bodyPr>
          <a:lstStyle/>
          <a:p>
            <a:r>
              <a:rPr lang="en-US" b="1" u="sng"/>
              <a:t>6. TESTING AND LAUNCHING:</a:t>
            </a:r>
          </a:p>
          <a:p>
            <a:endParaRPr lang="en-US" b="1" u="sng" dirty="0"/>
          </a:p>
          <a:p>
            <a:r>
              <a:rPr lang="en-US" dirty="0"/>
              <a:t>Before the website is launched, it is crucial that it is tested out by real users</a:t>
            </a:r>
            <a:r>
              <a:rPr lang="en-US"/>
              <a:t>. </a:t>
            </a:r>
          </a:p>
          <a:p>
            <a:endParaRPr lang="en-US"/>
          </a:p>
          <a:p>
            <a:r>
              <a:rPr lang="en-US"/>
              <a:t>All </a:t>
            </a:r>
            <a:r>
              <a:rPr lang="en-US" dirty="0"/>
              <a:t>the links and content should be tested to see if it works</a:t>
            </a:r>
            <a:r>
              <a:rPr lang="en-US"/>
              <a:t>. </a:t>
            </a:r>
          </a:p>
          <a:p>
            <a:endParaRPr lang="en-US"/>
          </a:p>
          <a:p>
            <a:r>
              <a:rPr lang="en-US"/>
              <a:t>Not </a:t>
            </a:r>
            <a:r>
              <a:rPr lang="en-US" dirty="0"/>
              <a:t>only is it important to test out all the buttons and everything on the site, but it is also important to test out what users think of it</a:t>
            </a:r>
            <a:r>
              <a:rPr lang="en-US"/>
              <a:t>. </a:t>
            </a:r>
          </a:p>
          <a:p>
            <a:endParaRPr lang="en-US"/>
          </a:p>
          <a:p>
            <a:r>
              <a:rPr lang="en-US"/>
              <a:t>There </a:t>
            </a:r>
            <a:r>
              <a:rPr lang="en-US" dirty="0"/>
              <a:t>is user testing that can be completed to make sure the website is giving users what they need to be successful on the </a:t>
            </a:r>
            <a:r>
              <a:rPr lang="en-US"/>
              <a:t>test.</a:t>
            </a:r>
            <a:endParaRPr lang="en-US" dirty="0"/>
          </a:p>
        </p:txBody>
      </p:sp>
    </p:spTree>
    <p:extLst>
      <p:ext uri="{BB962C8B-B14F-4D97-AF65-F5344CB8AC3E}">
        <p14:creationId xmlns:p14="http://schemas.microsoft.com/office/powerpoint/2010/main" val="41110449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0019" y="145209"/>
            <a:ext cx="11083895" cy="5355312"/>
          </a:xfrm>
          <a:prstGeom prst="rect">
            <a:avLst/>
          </a:prstGeom>
        </p:spPr>
        <p:txBody>
          <a:bodyPr wrap="square">
            <a:spAutoFit/>
          </a:bodyPr>
          <a:lstStyle/>
          <a:p>
            <a:r>
              <a:rPr lang="en-US" b="1" u="sng" dirty="0"/>
              <a:t>7.</a:t>
            </a:r>
            <a:r>
              <a:rPr lang="en-US" b="1" u="sng"/>
              <a:t> MAINTENANCE:</a:t>
            </a:r>
          </a:p>
          <a:p>
            <a:endParaRPr lang="en-US" b="1" u="sng" dirty="0"/>
          </a:p>
          <a:p>
            <a:pPr marL="285750" indent="-285750">
              <a:buFont typeface="Arial" panose="020B0604020202020204" pitchFamily="34" charset="0"/>
              <a:buChar char="•"/>
            </a:pPr>
            <a:r>
              <a:rPr lang="en-US" dirty="0"/>
              <a:t>You might think your job is done once the website is launched, but this is not the case</a:t>
            </a:r>
            <a:r>
              <a:rPr lang="en-US"/>
              <a:t>. </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Since </a:t>
            </a:r>
            <a:r>
              <a:rPr lang="en-US" dirty="0"/>
              <a:t>technology and products are changing more rapidly than ever before, it is important to stay up-to-date with what is happening on the internet</a:t>
            </a:r>
            <a:r>
              <a:rPr lang="en-US"/>
              <a:t>. </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Maintaining </a:t>
            </a:r>
            <a:r>
              <a:rPr lang="en-US" dirty="0"/>
              <a:t>a website is hard work, but the more effort put into its maintenance, the better</a:t>
            </a:r>
            <a:r>
              <a:rPr lang="en-US"/>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one, it should constantly be checked out for errors</a:t>
            </a:r>
            <a:r>
              <a:rPr lang="en-US"/>
              <a:t>. </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When </a:t>
            </a:r>
            <a:r>
              <a:rPr lang="en-US" dirty="0"/>
              <a:t>a user encounters an error, this may be frustrating and may cause them to find what they are looking for somewhere else</a:t>
            </a:r>
            <a:r>
              <a:rPr lang="en-US"/>
              <a:t>. </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Errors </a:t>
            </a:r>
            <a:r>
              <a:rPr lang="en-US" dirty="0"/>
              <a:t>can also completely block them from the information they need to make a decision on purchasing a product or service</a:t>
            </a:r>
            <a:r>
              <a:rPr lang="en-US"/>
              <a:t>. </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This </a:t>
            </a:r>
            <a:r>
              <a:rPr lang="en-US" dirty="0"/>
              <a:t>is why it is important to not only test your website for user experience before the launch, but after as well.</a:t>
            </a:r>
          </a:p>
          <a:p>
            <a:endParaRPr lang="en-US" dirty="0"/>
          </a:p>
        </p:txBody>
      </p:sp>
    </p:spTree>
    <p:extLst>
      <p:ext uri="{BB962C8B-B14F-4D97-AF65-F5344CB8AC3E}">
        <p14:creationId xmlns:p14="http://schemas.microsoft.com/office/powerpoint/2010/main" val="32301653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733" y="0"/>
            <a:ext cx="11818833" cy="8125301"/>
          </a:xfrm>
          <a:prstGeom prst="rect">
            <a:avLst/>
          </a:prstGeom>
        </p:spPr>
        <p:txBody>
          <a:bodyPr wrap="square">
            <a:spAutoFit/>
          </a:bodyPr>
          <a:lstStyle/>
          <a:p>
            <a:r>
              <a:rPr lang="en-US" b="1" u="sng">
                <a:solidFill>
                  <a:srgbClr val="444444"/>
                </a:solidFill>
                <a:latin typeface="Montserrat"/>
              </a:rPr>
              <a:t>Web Design</a:t>
            </a:r>
          </a:p>
          <a:p>
            <a:r>
              <a:rPr lang="en-US" b="1" u="sng">
                <a:solidFill>
                  <a:srgbClr val="444444"/>
                </a:solidFill>
                <a:latin typeface="Montserrat"/>
              </a:rPr>
              <a:t>10 </a:t>
            </a:r>
            <a:r>
              <a:rPr lang="en-US" b="1" u="sng" dirty="0">
                <a:solidFill>
                  <a:srgbClr val="444444"/>
                </a:solidFill>
                <a:latin typeface="Montserrat"/>
              </a:rPr>
              <a:t>Rules of </a:t>
            </a:r>
            <a:r>
              <a:rPr lang="en-US" b="1" u="sng">
                <a:solidFill>
                  <a:srgbClr val="444444"/>
                </a:solidFill>
                <a:latin typeface="Montserrat"/>
              </a:rPr>
              <a:t>Web Design</a:t>
            </a:r>
            <a:endParaRPr lang="en-US" b="1" u="sng" dirty="0">
              <a:solidFill>
                <a:srgbClr val="444444"/>
              </a:solidFill>
              <a:latin typeface="Montserrat"/>
            </a:endParaRPr>
          </a:p>
          <a:p>
            <a:r>
              <a:rPr lang="en-US" b="1" u="sng" dirty="0"/>
              <a:t>Keep it simple.</a:t>
            </a:r>
          </a:p>
          <a:p>
            <a:pPr marL="285750" indent="-285750">
              <a:buFont typeface="Arial" panose="020B0604020202020204" pitchFamily="34" charset="0"/>
              <a:buChar char="•"/>
            </a:pPr>
            <a:r>
              <a:rPr lang="en-US" dirty="0"/>
              <a:t>Cramming too much into each page creates confusion. Visitors get frustrated when they have to scroll through a cluttered interface to find what they need. </a:t>
            </a:r>
          </a:p>
          <a:p>
            <a:pPr marL="285750" indent="-285750">
              <a:buFont typeface="Arial" panose="020B0604020202020204" pitchFamily="34" charset="0"/>
              <a:buChar char="•"/>
            </a:pPr>
            <a:r>
              <a:rPr lang="en-US" dirty="0"/>
              <a:t>Keep your pages simple and your website will be easier to use.</a:t>
            </a:r>
          </a:p>
          <a:p>
            <a:endParaRPr lang="en-US" dirty="0"/>
          </a:p>
          <a:p>
            <a:r>
              <a:rPr lang="en-US" b="1" u="sng" dirty="0"/>
              <a:t>Make a good impression.</a:t>
            </a:r>
          </a:p>
          <a:p>
            <a:pPr marL="285750" indent="-285750">
              <a:buFont typeface="Arial" panose="020B0604020202020204" pitchFamily="34" charset="0"/>
              <a:buChar char="•"/>
            </a:pPr>
            <a:r>
              <a:rPr lang="en-US" dirty="0"/>
              <a:t>When you meet someone for the first time, you want to make a good first impression. The same should be true for your website. </a:t>
            </a:r>
          </a:p>
          <a:p>
            <a:pPr marL="285750" indent="-285750">
              <a:buFont typeface="Arial" panose="020B0604020202020204" pitchFamily="34" charset="0"/>
              <a:buChar char="•"/>
            </a:pPr>
            <a:r>
              <a:rPr lang="en-US" dirty="0"/>
              <a:t>The overall look and feel of your site is the first thing your visitors will notice.</a:t>
            </a:r>
          </a:p>
          <a:p>
            <a:endParaRPr lang="en-US" dirty="0"/>
          </a:p>
          <a:p>
            <a:r>
              <a:rPr lang="en-US" b="1" u="sng" dirty="0"/>
              <a:t>Provide intuitive navigation.</a:t>
            </a:r>
          </a:p>
          <a:p>
            <a:pPr marL="285750" indent="-285750">
              <a:buFont typeface="Arial" panose="020B0604020202020204" pitchFamily="34" charset="0"/>
              <a:buChar char="•"/>
            </a:pPr>
            <a:r>
              <a:rPr lang="en-US" dirty="0"/>
              <a:t>Sections and pages should be well-organized with a top-down design so visitors can easily browse through the different areas of your site.</a:t>
            </a:r>
          </a:p>
          <a:p>
            <a:endParaRPr lang="en-US" b="1" dirty="0">
              <a:solidFill>
                <a:srgbClr val="444444"/>
              </a:solidFill>
              <a:latin typeface="Montserrat"/>
            </a:endParaRPr>
          </a:p>
          <a:p>
            <a:r>
              <a:rPr lang="en-US" b="1" u="sng" dirty="0"/>
              <a:t>Be consistent.</a:t>
            </a:r>
          </a:p>
          <a:p>
            <a:pPr marL="285750" indent="-285750">
              <a:buFont typeface="Arial" panose="020B0604020202020204" pitchFamily="34" charset="0"/>
              <a:buChar char="•"/>
            </a:pPr>
            <a:r>
              <a:rPr lang="en-US" dirty="0"/>
              <a:t>Users shouldn't feel like they are visiting a new website each time they open a new page on your site. </a:t>
            </a:r>
          </a:p>
          <a:p>
            <a:pPr marL="285750" indent="-285750">
              <a:buFont typeface="Arial" panose="020B0604020202020204" pitchFamily="34" charset="0"/>
              <a:buChar char="•"/>
            </a:pPr>
            <a:r>
              <a:rPr lang="en-US" dirty="0"/>
              <a:t>A consistent layout and design across the pages within your site provides a more natural experience.</a:t>
            </a:r>
          </a:p>
          <a:p>
            <a:endParaRPr lang="en-US" dirty="0"/>
          </a:p>
          <a:p>
            <a:r>
              <a:rPr lang="en-US" b="1" u="sng" dirty="0"/>
              <a:t>Choose your colors carefully</a:t>
            </a:r>
            <a:r>
              <a:rPr lang="en-US" b="1" dirty="0"/>
              <a:t>.</a:t>
            </a:r>
          </a:p>
          <a:p>
            <a:pPr marL="285750" indent="-285750">
              <a:buFont typeface="Arial" panose="020B0604020202020204" pitchFamily="34" charset="0"/>
              <a:buChar char="•"/>
            </a:pPr>
            <a:r>
              <a:rPr lang="en-US" dirty="0"/>
              <a:t>Color selection can make or break a website. When choosing colors, use a limited palette of four or five colors that don't clash. </a:t>
            </a:r>
          </a:p>
          <a:p>
            <a:pPr marL="285750" indent="-285750">
              <a:buFont typeface="Arial" panose="020B0604020202020204" pitchFamily="34" charset="0"/>
              <a:buChar char="•"/>
            </a:pPr>
            <a:r>
              <a:rPr lang="en-US" dirty="0"/>
              <a:t>Make sure the text is easy to read on the background, though you can soften the contrast with colors besides black and white.</a:t>
            </a:r>
          </a:p>
          <a:p>
            <a:endParaRPr lang="en-US" b="1" dirty="0">
              <a:solidFill>
                <a:srgbClr val="444444"/>
              </a:solidFill>
              <a:latin typeface="Montserrat"/>
            </a:endParaRPr>
          </a:p>
          <a:p>
            <a:pPr algn="ctr"/>
            <a:endParaRPr lang="en-US" b="1" i="0" dirty="0">
              <a:solidFill>
                <a:srgbClr val="444444"/>
              </a:solidFill>
              <a:effectLst/>
              <a:latin typeface="Montserrat"/>
            </a:endParaRPr>
          </a:p>
          <a:p>
            <a:pPr algn="ctr"/>
            <a:endParaRPr lang="en-US" b="1" i="0" dirty="0">
              <a:solidFill>
                <a:srgbClr val="444444"/>
              </a:solidFill>
              <a:effectLst/>
              <a:latin typeface="Montserrat"/>
            </a:endParaRPr>
          </a:p>
        </p:txBody>
      </p:sp>
    </p:spTree>
    <p:extLst>
      <p:ext uri="{BB962C8B-B14F-4D97-AF65-F5344CB8AC3E}">
        <p14:creationId xmlns:p14="http://schemas.microsoft.com/office/powerpoint/2010/main" val="38197013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462" y="58847"/>
            <a:ext cx="11194990" cy="7017306"/>
          </a:xfrm>
          <a:prstGeom prst="rect">
            <a:avLst/>
          </a:prstGeom>
        </p:spPr>
        <p:txBody>
          <a:bodyPr wrap="square">
            <a:spAutoFit/>
          </a:bodyPr>
          <a:lstStyle/>
          <a:p>
            <a:pPr algn="just"/>
            <a:r>
              <a:rPr lang="en-US" b="1" u="sng" dirty="0"/>
              <a:t>Make your website responsive.</a:t>
            </a:r>
          </a:p>
          <a:p>
            <a:pPr marL="285750" indent="-285750" algn="just">
              <a:buFont typeface="Arial" panose="020B0604020202020204" pitchFamily="34" charset="0"/>
              <a:buChar char="•"/>
            </a:pPr>
            <a:r>
              <a:rPr lang="en-US" dirty="0"/>
              <a:t>People access websites from a variety of devices, including smartphones, tablets, laptops, and desktop computers. </a:t>
            </a:r>
          </a:p>
          <a:p>
            <a:pPr marL="285750" indent="-285750" algn="just">
              <a:buFont typeface="Arial" panose="020B0604020202020204" pitchFamily="34" charset="0"/>
              <a:buChar char="•"/>
            </a:pPr>
            <a:r>
              <a:rPr lang="en-US" dirty="0"/>
              <a:t>Your website must display correctly on different screen sizes. CSS media queries are a great way to implement responsive web design.</a:t>
            </a:r>
          </a:p>
          <a:p>
            <a:pPr algn="just"/>
            <a:endParaRPr lang="en-US" dirty="0"/>
          </a:p>
          <a:p>
            <a:pPr algn="just"/>
            <a:r>
              <a:rPr lang="en-US" b="1" u="sng" dirty="0"/>
              <a:t>Develop for multiple browsers.</a:t>
            </a:r>
          </a:p>
          <a:p>
            <a:pPr marL="285750" indent="-285750" algn="just">
              <a:buFont typeface="Arial" panose="020B0604020202020204" pitchFamily="34" charset="0"/>
              <a:buChar char="•"/>
            </a:pPr>
            <a:r>
              <a:rPr lang="en-US" dirty="0"/>
              <a:t>Test your website in multiple browsers to make sure everything appears correctly. </a:t>
            </a:r>
          </a:p>
          <a:p>
            <a:pPr marL="285750" indent="-285750" algn="just">
              <a:buFont typeface="Arial" panose="020B0604020202020204" pitchFamily="34" charset="0"/>
              <a:buChar char="•"/>
            </a:pPr>
            <a:r>
              <a:rPr lang="en-US" dirty="0"/>
              <a:t>It is best to catch problems ahead of time instead of relying on complaints from your visitors.</a:t>
            </a:r>
          </a:p>
          <a:p>
            <a:pPr algn="just"/>
            <a:endParaRPr lang="en-US" dirty="0"/>
          </a:p>
          <a:p>
            <a:pPr algn="just"/>
            <a:r>
              <a:rPr lang="en-US" b="1" u="sng" dirty="0"/>
              <a:t>Check your website for errors.</a:t>
            </a:r>
          </a:p>
          <a:p>
            <a:pPr marL="285750" indent="-285750" algn="just">
              <a:buFont typeface="Arial" panose="020B0604020202020204" pitchFamily="34" charset="0"/>
              <a:buChar char="•"/>
            </a:pPr>
            <a:r>
              <a:rPr lang="en-US" dirty="0"/>
              <a:t>A small error can tarnish a great piece of work. </a:t>
            </a:r>
          </a:p>
          <a:p>
            <a:pPr marL="285750" indent="-285750" algn="just">
              <a:buFont typeface="Arial" panose="020B0604020202020204" pitchFamily="34" charset="0"/>
              <a:buChar char="•"/>
            </a:pPr>
            <a:r>
              <a:rPr lang="en-US" dirty="0"/>
              <a:t>If you're a webmaster, check your websites regularly for typos, broken links, and images that do not load correctly. Validate your HTML and CSS to make sure there are no syntax errors.</a:t>
            </a:r>
          </a:p>
          <a:p>
            <a:pPr algn="just"/>
            <a:endParaRPr lang="en-US" dirty="0"/>
          </a:p>
          <a:p>
            <a:pPr algn="just"/>
            <a:r>
              <a:rPr lang="en-US" b="1" u="sng" dirty="0"/>
              <a:t>Write your own code.</a:t>
            </a:r>
          </a:p>
          <a:p>
            <a:pPr marL="285750" indent="-285750" algn="just">
              <a:buFont typeface="Arial" panose="020B0604020202020204" pitchFamily="34" charset="0"/>
              <a:buChar char="•"/>
            </a:pPr>
            <a:r>
              <a:rPr lang="en-US" dirty="0"/>
              <a:t>Whether it's HTML or PHP, nothing beats writing your code from scratch. </a:t>
            </a:r>
          </a:p>
          <a:p>
            <a:pPr marL="285750" indent="-285750" algn="just">
              <a:buFont typeface="Arial" panose="020B0604020202020204" pitchFamily="34" charset="0"/>
              <a:buChar char="•"/>
            </a:pPr>
            <a:r>
              <a:rPr lang="en-US" dirty="0"/>
              <a:t>If you build your site from templates and pre-written scripts, your design freedom will be limited. When you code your own pages, you have full control over how they look and act.</a:t>
            </a:r>
          </a:p>
          <a:p>
            <a:pPr algn="just"/>
            <a:endParaRPr lang="en-US" dirty="0"/>
          </a:p>
          <a:p>
            <a:pPr algn="just"/>
            <a:r>
              <a:rPr lang="en-US" b="1" u="sng" dirty="0"/>
              <a:t>Don't forget the content.</a:t>
            </a:r>
          </a:p>
          <a:p>
            <a:pPr marL="285750" indent="-285750" algn="just">
              <a:buFont typeface="Arial" panose="020B0604020202020204" pitchFamily="34" charset="0"/>
              <a:buChar char="•"/>
            </a:pPr>
            <a:r>
              <a:rPr lang="en-US" dirty="0"/>
              <a:t>A beautiful website is an empty shell without content. </a:t>
            </a:r>
          </a:p>
          <a:p>
            <a:pPr marL="285750" indent="-285750" algn="just">
              <a:buFont typeface="Arial" panose="020B0604020202020204" pitchFamily="34" charset="0"/>
              <a:buChar char="•"/>
            </a:pPr>
            <a:r>
              <a:rPr lang="en-US" dirty="0"/>
              <a:t>An excellent website has both great design and great content. Make sure your pages have unique, original content that makes them worth visiting.</a:t>
            </a:r>
          </a:p>
          <a:p>
            <a:br>
              <a:rPr lang="en-US" dirty="0"/>
            </a:br>
            <a:endParaRPr lang="en-IN" dirty="0"/>
          </a:p>
        </p:txBody>
      </p:sp>
    </p:spTree>
    <p:extLst>
      <p:ext uri="{BB962C8B-B14F-4D97-AF65-F5344CB8AC3E}">
        <p14:creationId xmlns:p14="http://schemas.microsoft.com/office/powerpoint/2010/main" val="12482686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8573" y="219123"/>
            <a:ext cx="11558268" cy="4801314"/>
          </a:xfrm>
          <a:prstGeom prst="rect">
            <a:avLst/>
          </a:prstGeom>
        </p:spPr>
        <p:txBody>
          <a:bodyPr wrap="square">
            <a:spAutoFit/>
          </a:bodyPr>
          <a:lstStyle/>
          <a:p>
            <a:r>
              <a:rPr lang="en-IN" b="1" u="sng" dirty="0">
                <a:solidFill>
                  <a:srgbClr val="000000"/>
                </a:solidFill>
                <a:latin typeface="Heebo"/>
              </a:rPr>
              <a:t>Web Hosting:</a:t>
            </a:r>
          </a:p>
          <a:p>
            <a:endParaRPr lang="en-IN" b="0" i="0" dirty="0">
              <a:solidFill>
                <a:srgbClr val="000000"/>
              </a:solidFill>
              <a:effectLst/>
              <a:latin typeface="Heebo"/>
            </a:endParaRPr>
          </a:p>
          <a:p>
            <a:r>
              <a:rPr lang="en-IN" dirty="0"/>
              <a:t>What is Web Hosting?</a:t>
            </a:r>
          </a:p>
          <a:p>
            <a:endParaRPr lang="en-IN" dirty="0"/>
          </a:p>
          <a:p>
            <a:pPr marL="285750" indent="-285750">
              <a:buFont typeface="Arial" panose="020B0604020202020204" pitchFamily="34" charset="0"/>
              <a:buChar char="•"/>
            </a:pPr>
            <a:r>
              <a:rPr lang="en-US" dirty="0"/>
              <a:t>Web hosting is a service that allows organizations and individuals to post a website or web page onto the Internet.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web host, or web hosting service provider, is a business that provides the technologies and services needed for the website or webpage to be viewed in the Internet.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Websites are hosted, or stored, on special computers called servers.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When Internet users want to view your website, all they need to do is type your website address or domain into their browser.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Their computer will then connect to your server and your webpages will be delivered to them through the browser.</a:t>
            </a:r>
            <a:br>
              <a:rPr lang="en-US" dirty="0"/>
            </a:br>
            <a:br>
              <a:rPr lang="en-IN" dirty="0"/>
            </a:br>
            <a:endParaRPr lang="en-IN" b="0" i="0" dirty="0">
              <a:solidFill>
                <a:srgbClr val="000000"/>
              </a:solidFill>
              <a:effectLst/>
              <a:latin typeface="Heebo"/>
            </a:endParaRPr>
          </a:p>
        </p:txBody>
      </p:sp>
    </p:spTree>
    <p:extLst>
      <p:ext uri="{BB962C8B-B14F-4D97-AF65-F5344CB8AC3E}">
        <p14:creationId xmlns:p14="http://schemas.microsoft.com/office/powerpoint/2010/main" val="1724013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8743" y="247828"/>
            <a:ext cx="10853159" cy="5078313"/>
          </a:xfrm>
          <a:prstGeom prst="rect">
            <a:avLst/>
          </a:prstGeom>
        </p:spPr>
        <p:txBody>
          <a:bodyPr wrap="square">
            <a:spAutoFit/>
          </a:bodyPr>
          <a:lstStyle/>
          <a:p>
            <a:r>
              <a:rPr lang="en-US" b="1" u="sng" dirty="0"/>
              <a:t>Web Server:</a:t>
            </a:r>
            <a:endParaRPr lang="en-US" u="sng" dirty="0"/>
          </a:p>
          <a:p>
            <a:r>
              <a:rPr lang="en-US" dirty="0"/>
              <a:t>A Web Server is a computer that stores web pages. It is responsible for accepting request(s) from users and serves them with web pages.</a:t>
            </a:r>
          </a:p>
          <a:p>
            <a:endParaRPr lang="en-US" dirty="0"/>
          </a:p>
          <a:p>
            <a:r>
              <a:rPr lang="en-US" b="1" u="sng" dirty="0"/>
              <a:t>Domain</a:t>
            </a:r>
          </a:p>
          <a:p>
            <a:r>
              <a:rPr lang="en-US" dirty="0"/>
              <a:t>While every computer has its own unique address, every user using the Internet has a unique address called a domain. A domain recognizes one or more IP addresses. An example of a domain is </a:t>
            </a:r>
            <a:r>
              <a:rPr lang="en-US" dirty="0">
                <a:hlinkClick r:id="rId2"/>
              </a:rPr>
              <a:t>weather.com</a:t>
            </a:r>
            <a:r>
              <a:rPr lang="en-US" dirty="0"/>
              <a:t> and is part of the URL such as </a:t>
            </a:r>
            <a:r>
              <a:rPr lang="en-US" dirty="0">
                <a:hlinkClick r:id="rId2"/>
              </a:rPr>
              <a:t>https://www.weather.com</a:t>
            </a:r>
            <a:r>
              <a:rPr lang="en-US" dirty="0"/>
              <a:t>. </a:t>
            </a:r>
          </a:p>
          <a:p>
            <a:endParaRPr lang="en-US" dirty="0"/>
          </a:p>
          <a:p>
            <a:r>
              <a:rPr lang="en-US" dirty="0"/>
              <a:t>The standard top-level domains are:</a:t>
            </a:r>
          </a:p>
          <a:p>
            <a:endParaRPr lang="en-US" dirty="0"/>
          </a:p>
          <a:p>
            <a:r>
              <a:rPr lang="en-US" b="1" dirty="0"/>
              <a:t>com - </a:t>
            </a:r>
            <a:r>
              <a:rPr lang="en-US" dirty="0"/>
              <a:t>Commercial business</a:t>
            </a:r>
          </a:p>
          <a:p>
            <a:r>
              <a:rPr lang="en-US" b="1" dirty="0" err="1"/>
              <a:t>edu</a:t>
            </a:r>
            <a:r>
              <a:rPr lang="en-US" b="1" dirty="0"/>
              <a:t> - </a:t>
            </a:r>
            <a:r>
              <a:rPr lang="en-US" dirty="0"/>
              <a:t>Educational institutions</a:t>
            </a:r>
          </a:p>
          <a:p>
            <a:r>
              <a:rPr lang="en-US" b="1" dirty="0" err="1"/>
              <a:t>gov</a:t>
            </a:r>
            <a:r>
              <a:rPr lang="en-US" b="1" dirty="0"/>
              <a:t> - </a:t>
            </a:r>
            <a:r>
              <a:rPr lang="en-US" dirty="0"/>
              <a:t>Government agencies</a:t>
            </a:r>
          </a:p>
          <a:p>
            <a:r>
              <a:rPr lang="en-US" b="1" dirty="0"/>
              <a:t>mil - </a:t>
            </a:r>
            <a:r>
              <a:rPr lang="en-US" dirty="0"/>
              <a:t>Military</a:t>
            </a:r>
          </a:p>
          <a:p>
            <a:r>
              <a:rPr lang="en-US" b="1" dirty="0"/>
              <a:t>net - </a:t>
            </a:r>
            <a:r>
              <a:rPr lang="en-US" dirty="0"/>
              <a:t>Networks organization</a:t>
            </a:r>
          </a:p>
          <a:p>
            <a:r>
              <a:rPr lang="en-US" b="1" dirty="0"/>
              <a:t>org - </a:t>
            </a:r>
            <a:r>
              <a:rPr lang="en-US" dirty="0"/>
              <a:t>Organizations (nonprofit)</a:t>
            </a:r>
          </a:p>
          <a:p>
            <a:endParaRPr lang="en-US" dirty="0"/>
          </a:p>
        </p:txBody>
      </p:sp>
    </p:spTree>
    <p:extLst>
      <p:ext uri="{BB962C8B-B14F-4D97-AF65-F5344CB8AC3E}">
        <p14:creationId xmlns:p14="http://schemas.microsoft.com/office/powerpoint/2010/main" val="317778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webserver-basic-s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834356" y="3411909"/>
            <a:ext cx="4068024" cy="24829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ectangle 2"/>
          <p:cNvSpPr/>
          <p:nvPr/>
        </p:nvSpPr>
        <p:spPr>
          <a:xfrm>
            <a:off x="307649" y="207347"/>
            <a:ext cx="10938616" cy="2529923"/>
          </a:xfrm>
          <a:prstGeom prst="rect">
            <a:avLst/>
          </a:prstGeom>
        </p:spPr>
        <p:txBody>
          <a:bodyPr wrap="square">
            <a:spAutoFit/>
          </a:bodyPr>
          <a:lstStyle/>
          <a:p>
            <a:pPr>
              <a:lnSpc>
                <a:spcPct val="80000"/>
              </a:lnSpc>
              <a:buFontTx/>
              <a:buNone/>
            </a:pPr>
            <a:r>
              <a:rPr lang="en-US" b="1" u="sng" dirty="0"/>
              <a:t>Web server:</a:t>
            </a:r>
          </a:p>
          <a:p>
            <a:pPr>
              <a:lnSpc>
                <a:spcPct val="80000"/>
              </a:lnSpc>
              <a:buFontTx/>
              <a:buNone/>
            </a:pPr>
            <a:endParaRPr lang="en-US" dirty="0"/>
          </a:p>
          <a:p>
            <a:pPr marL="285750" indent="-285750">
              <a:lnSpc>
                <a:spcPct val="80000"/>
              </a:lnSpc>
              <a:buFont typeface="Arial" panose="020B0604020202020204" pitchFamily="34" charset="0"/>
              <a:buChar char="•"/>
            </a:pPr>
            <a:r>
              <a:rPr lang="en-US" dirty="0"/>
              <a:t>It is a  software that delivers Web pages and other documents to browsers using the HTTP protocol from  the computer on which such software runs. </a:t>
            </a:r>
          </a:p>
          <a:p>
            <a:pPr>
              <a:lnSpc>
                <a:spcPct val="80000"/>
              </a:lnSpc>
              <a:buFontTx/>
              <a:buNone/>
            </a:pPr>
            <a:endParaRPr lang="en-US" dirty="0"/>
          </a:p>
          <a:p>
            <a:pPr marL="285750" indent="-285750">
              <a:lnSpc>
                <a:spcPct val="80000"/>
              </a:lnSpc>
              <a:buFont typeface="Arial" panose="020B0604020202020204" pitchFamily="34" charset="0"/>
              <a:buChar char="•"/>
            </a:pPr>
            <a:r>
              <a:rPr lang="en-US" dirty="0"/>
              <a:t>For Example : you are sitting at your computer, surfing the Web using a browser, Typing  this URL and check it out. It's at http://www.abcxyz.com/def.htm." </a:t>
            </a:r>
          </a:p>
          <a:p>
            <a:pPr>
              <a:lnSpc>
                <a:spcPct val="80000"/>
              </a:lnSpc>
              <a:buFontTx/>
              <a:buNone/>
            </a:pPr>
            <a:endParaRPr lang="en-US" dirty="0"/>
          </a:p>
          <a:p>
            <a:pPr>
              <a:lnSpc>
                <a:spcPct val="80000"/>
              </a:lnSpc>
              <a:buFontTx/>
              <a:buNone/>
            </a:pPr>
            <a:r>
              <a:rPr lang="en-US" dirty="0"/>
              <a:t>	So you type that URL into your browser and press Enter, no matter where in the world that URL lives, the page pops up on your screen. </a:t>
            </a:r>
          </a:p>
          <a:p>
            <a:pPr>
              <a:lnSpc>
                <a:spcPct val="80000"/>
              </a:lnSpc>
              <a:buFontTx/>
              <a:buNone/>
            </a:pPr>
            <a:endParaRPr lang="en-US" dirty="0"/>
          </a:p>
        </p:txBody>
      </p:sp>
    </p:spTree>
    <p:extLst>
      <p:ext uri="{BB962C8B-B14F-4D97-AF65-F5344CB8AC3E}">
        <p14:creationId xmlns:p14="http://schemas.microsoft.com/office/powerpoint/2010/main" val="3595991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4561" y="273465"/>
            <a:ext cx="11391544" cy="7571303"/>
          </a:xfrm>
          <a:prstGeom prst="rect">
            <a:avLst/>
          </a:prstGeom>
        </p:spPr>
        <p:txBody>
          <a:bodyPr wrap="square">
            <a:spAutoFit/>
          </a:bodyPr>
          <a:lstStyle/>
          <a:p>
            <a:r>
              <a:rPr lang="en-US" b="1" u="sng" dirty="0"/>
              <a:t>The basic steps that occurred behind the scenes:</a:t>
            </a:r>
          </a:p>
          <a:p>
            <a:r>
              <a:rPr lang="en-US" dirty="0"/>
              <a:t> </a:t>
            </a:r>
          </a:p>
          <a:p>
            <a:pPr marL="285750" indent="-285750">
              <a:buFont typeface="Arial" panose="020B0604020202020204" pitchFamily="34" charset="0"/>
              <a:buChar char="•"/>
            </a:pPr>
            <a:r>
              <a:rPr lang="en-US" dirty="0"/>
              <a:t>The browser broke the URL into three parts: </a:t>
            </a:r>
          </a:p>
          <a:p>
            <a:pPr lvl="1"/>
            <a:r>
              <a:rPr lang="en-US" dirty="0"/>
              <a:t>The protocol ("http") </a:t>
            </a:r>
          </a:p>
          <a:p>
            <a:pPr lvl="1"/>
            <a:r>
              <a:rPr lang="en-US" dirty="0"/>
              <a:t>The server name ("www.abcxyz.com”) </a:t>
            </a:r>
          </a:p>
          <a:p>
            <a:pPr lvl="1"/>
            <a:r>
              <a:rPr lang="en-US" dirty="0"/>
              <a:t>The file name ("def.htm") </a:t>
            </a:r>
          </a:p>
          <a:p>
            <a:pPr lvl="1"/>
            <a:endParaRPr lang="en-US" dirty="0"/>
          </a:p>
          <a:p>
            <a:pPr marL="285750" indent="-285750">
              <a:lnSpc>
                <a:spcPct val="90000"/>
              </a:lnSpc>
              <a:buFont typeface="Arial" panose="020B0604020202020204" pitchFamily="34" charset="0"/>
              <a:buChar char="•"/>
            </a:pPr>
            <a:r>
              <a:rPr lang="en-US" dirty="0"/>
              <a:t>The browser communicated with a name server(Domain Name Server) to translate the server name "www.abcxyz.com" into an IP Address, which it uses to connect to the server machine. </a:t>
            </a:r>
          </a:p>
          <a:p>
            <a:pPr marL="285750" indent="-285750">
              <a:lnSpc>
                <a:spcPct val="90000"/>
              </a:lnSpc>
              <a:buFont typeface="Arial" panose="020B0604020202020204" pitchFamily="34" charset="0"/>
              <a:buChar char="•"/>
            </a:pPr>
            <a:endParaRPr lang="en-US" dirty="0"/>
          </a:p>
          <a:p>
            <a:pPr marL="285750" indent="-285750">
              <a:lnSpc>
                <a:spcPct val="90000"/>
              </a:lnSpc>
              <a:buFont typeface="Arial" panose="020B0604020202020204" pitchFamily="34" charset="0"/>
              <a:buChar char="•"/>
            </a:pPr>
            <a:r>
              <a:rPr lang="en-US" dirty="0"/>
              <a:t>The browser then formed a connection to the server at that IP address on port 80. </a:t>
            </a:r>
          </a:p>
          <a:p>
            <a:pPr marL="285750" indent="-285750">
              <a:lnSpc>
                <a:spcPct val="90000"/>
              </a:lnSpc>
              <a:buFont typeface="Arial" panose="020B0604020202020204" pitchFamily="34" charset="0"/>
              <a:buChar char="•"/>
            </a:pPr>
            <a:endParaRPr lang="en-US" dirty="0"/>
          </a:p>
          <a:p>
            <a:pPr marL="285750" indent="-285750">
              <a:lnSpc>
                <a:spcPct val="90000"/>
              </a:lnSpc>
              <a:buFont typeface="Arial" panose="020B0604020202020204" pitchFamily="34" charset="0"/>
              <a:buChar char="•"/>
            </a:pPr>
            <a:r>
              <a:rPr lang="en-US" dirty="0"/>
              <a:t>Following the HTTP protocol, the browser sent a GET request to the server, asking for the file </a:t>
            </a:r>
            <a:r>
              <a:rPr lang="en-US" dirty="0">
                <a:hlinkClick r:id="rId2"/>
              </a:rPr>
              <a:t>http://www.abcxyz.com/def.htm.</a:t>
            </a:r>
            <a:endParaRPr lang="en-US" dirty="0"/>
          </a:p>
          <a:p>
            <a:pPr marL="285750" indent="-285750">
              <a:lnSpc>
                <a:spcPct val="90000"/>
              </a:lnSpc>
              <a:buFont typeface="Arial" panose="020B0604020202020204" pitchFamily="34" charset="0"/>
              <a:buChar char="•"/>
            </a:pPr>
            <a:endParaRPr lang="en-US" dirty="0"/>
          </a:p>
          <a:p>
            <a:pPr marL="285750" indent="-285750">
              <a:buFont typeface="Arial" panose="020B0604020202020204" pitchFamily="34" charset="0"/>
              <a:buChar char="•"/>
            </a:pPr>
            <a:r>
              <a:rPr lang="en-US" dirty="0"/>
              <a:t>The server then sent the HTML text for the Web page to the browser.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browser read the HTML tags and formatted the page onto your screen. </a:t>
            </a:r>
          </a:p>
          <a:p>
            <a:endParaRPr lang="en-US" dirty="0"/>
          </a:p>
          <a:p>
            <a:r>
              <a:rPr lang="en-US" dirty="0">
                <a:solidFill>
                  <a:srgbClr val="FF0000"/>
                </a:solidFill>
              </a:rPr>
              <a:t>Note:</a:t>
            </a:r>
            <a:r>
              <a:rPr lang="en-IN" dirty="0">
                <a:solidFill>
                  <a:srgbClr val="FF0000"/>
                </a:solidFill>
              </a:rPr>
              <a:t>The services and its port numbers are used to differentiate between various services that execute over transport protocols such as </a:t>
            </a:r>
            <a:r>
              <a:rPr lang="en-IN" b="1" dirty="0">
                <a:solidFill>
                  <a:srgbClr val="FF0000"/>
                </a:solidFill>
              </a:rPr>
              <a:t>TCP/IP, UDP, DCCP, and SCTP.</a:t>
            </a:r>
          </a:p>
          <a:p>
            <a:endParaRPr lang="en-IN" dirty="0">
              <a:solidFill>
                <a:srgbClr val="FF0000"/>
              </a:solidFill>
            </a:endParaRPr>
          </a:p>
          <a:p>
            <a:r>
              <a:rPr lang="en-IN" dirty="0">
                <a:solidFill>
                  <a:srgbClr val="FF0000"/>
                </a:solidFill>
              </a:rPr>
              <a:t>Ports are software-based and managed by a computer's operating system. Each port is associated with a specific process or service.</a:t>
            </a:r>
          </a:p>
          <a:p>
            <a:pPr marL="285750" indent="-285750">
              <a:buFont typeface="Arial" panose="020B0604020202020204" pitchFamily="34" charset="0"/>
              <a:buChar char="•"/>
            </a:pPr>
            <a:endParaRPr lang="en-US" dirty="0"/>
          </a:p>
          <a:p>
            <a:pPr marL="285750" indent="-285750">
              <a:lnSpc>
                <a:spcPct val="90000"/>
              </a:lnSpc>
              <a:buFont typeface="Arial" panose="020B0604020202020204" pitchFamily="34" charset="0"/>
              <a:buChar char="•"/>
            </a:pPr>
            <a:endParaRPr lang="en-US" dirty="0"/>
          </a:p>
          <a:p>
            <a:pPr marL="285750" indent="-285750">
              <a:lnSpc>
                <a:spcPct val="90000"/>
              </a:lnSpc>
              <a:buFont typeface="Arial" panose="020B0604020202020204" pitchFamily="34" charset="0"/>
              <a:buChar char="•"/>
            </a:pPr>
            <a:endParaRPr lang="en-US" dirty="0"/>
          </a:p>
          <a:p>
            <a:pPr lvl="1"/>
            <a:endParaRPr lang="en-US" dirty="0"/>
          </a:p>
        </p:txBody>
      </p:sp>
    </p:spTree>
    <p:extLst>
      <p:ext uri="{BB962C8B-B14F-4D97-AF65-F5344CB8AC3E}">
        <p14:creationId xmlns:p14="http://schemas.microsoft.com/office/powerpoint/2010/main" val="2544911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199083506"/>
              </p:ext>
            </p:extLst>
          </p:nvPr>
        </p:nvGraphicFramePr>
        <p:xfrm>
          <a:off x="2015835" y="187037"/>
          <a:ext cx="4243444" cy="6524935"/>
        </p:xfrm>
        <a:graphic>
          <a:graphicData uri="http://schemas.openxmlformats.org/drawingml/2006/table">
            <a:tbl>
              <a:tblPr/>
              <a:tblGrid>
                <a:gridCol w="2121722">
                  <a:extLst>
                    <a:ext uri="{9D8B030D-6E8A-4147-A177-3AD203B41FA5}">
                      <a16:colId xmlns:a16="http://schemas.microsoft.com/office/drawing/2014/main" val="20000"/>
                    </a:ext>
                  </a:extLst>
                </a:gridCol>
                <a:gridCol w="2121722">
                  <a:extLst>
                    <a:ext uri="{9D8B030D-6E8A-4147-A177-3AD203B41FA5}">
                      <a16:colId xmlns:a16="http://schemas.microsoft.com/office/drawing/2014/main" val="20001"/>
                    </a:ext>
                  </a:extLst>
                </a:gridCol>
              </a:tblGrid>
              <a:tr h="662146">
                <a:tc>
                  <a:txBody>
                    <a:bodyPr/>
                    <a:lstStyle/>
                    <a:p>
                      <a:pPr algn="ctr" fontAlgn="ctr"/>
                      <a:r>
                        <a:rPr lang="en-IN" sz="1800" b="1" dirty="0">
                          <a:solidFill>
                            <a:srgbClr val="000000"/>
                          </a:solidFill>
                          <a:effectLst/>
                        </a:rPr>
                        <a:t>Service Name</a:t>
                      </a:r>
                      <a:endParaRPr lang="en-IN" sz="1800" b="1" dirty="0">
                        <a:solidFill>
                          <a:srgbClr val="111111"/>
                        </a:solidFill>
                        <a:effectLst/>
                      </a:endParaRPr>
                    </a:p>
                  </a:txBody>
                  <a:tcPr marL="10409" marR="10409" marT="6939" marB="69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800" b="1" dirty="0">
                          <a:solidFill>
                            <a:srgbClr val="000000"/>
                          </a:solidFill>
                          <a:effectLst/>
                        </a:rPr>
                        <a:t>Port Number</a:t>
                      </a:r>
                      <a:endParaRPr lang="en-IN" sz="1800" b="1" dirty="0">
                        <a:solidFill>
                          <a:srgbClr val="111111"/>
                        </a:solidFill>
                        <a:effectLst/>
                      </a:endParaRPr>
                    </a:p>
                  </a:txBody>
                  <a:tcPr marL="10409" marR="10409" marT="6939" marB="69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68752">
                <a:tc>
                  <a:txBody>
                    <a:bodyPr/>
                    <a:lstStyle/>
                    <a:p>
                      <a:pPr algn="ctr" fontAlgn="ctr"/>
                      <a:r>
                        <a:rPr lang="en-IN" sz="1600" b="1" dirty="0">
                          <a:solidFill>
                            <a:srgbClr val="000000"/>
                          </a:solidFill>
                          <a:effectLst/>
                        </a:rPr>
                        <a:t>FTP</a:t>
                      </a:r>
                      <a:endParaRPr lang="en-IN" sz="1600" b="1" dirty="0">
                        <a:solidFill>
                          <a:srgbClr val="777777"/>
                        </a:solidFill>
                        <a:effectLst/>
                      </a:endParaRPr>
                    </a:p>
                  </a:txBody>
                  <a:tcPr marL="10409" marR="10409" marT="13879" marB="13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600" b="1" dirty="0">
                          <a:solidFill>
                            <a:srgbClr val="000000"/>
                          </a:solidFill>
                          <a:effectLst/>
                        </a:rPr>
                        <a:t>20, 21</a:t>
                      </a:r>
                      <a:endParaRPr lang="en-IN" sz="1600" b="1" dirty="0">
                        <a:solidFill>
                          <a:srgbClr val="777777"/>
                        </a:solidFill>
                        <a:effectLst/>
                      </a:endParaRPr>
                    </a:p>
                  </a:txBody>
                  <a:tcPr marL="10409" marR="10409" marT="13879" marB="13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568752">
                <a:tc>
                  <a:txBody>
                    <a:bodyPr/>
                    <a:lstStyle/>
                    <a:p>
                      <a:pPr algn="ctr" fontAlgn="ctr"/>
                      <a:r>
                        <a:rPr lang="en-IN" sz="1600" b="1" dirty="0">
                          <a:solidFill>
                            <a:srgbClr val="000000"/>
                          </a:solidFill>
                          <a:effectLst/>
                        </a:rPr>
                        <a:t>SSH</a:t>
                      </a:r>
                      <a:endParaRPr lang="en-IN" sz="1600" b="1" dirty="0">
                        <a:solidFill>
                          <a:srgbClr val="777777"/>
                        </a:solidFill>
                        <a:effectLst/>
                      </a:endParaRPr>
                    </a:p>
                  </a:txBody>
                  <a:tcPr marL="10409" marR="10409" marT="13879" marB="13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600" b="1" dirty="0">
                          <a:solidFill>
                            <a:srgbClr val="000000"/>
                          </a:solidFill>
                          <a:effectLst/>
                        </a:rPr>
                        <a:t>22</a:t>
                      </a:r>
                      <a:endParaRPr lang="en-IN" sz="1600" b="1" dirty="0">
                        <a:solidFill>
                          <a:srgbClr val="777777"/>
                        </a:solidFill>
                        <a:effectLst/>
                      </a:endParaRPr>
                    </a:p>
                  </a:txBody>
                  <a:tcPr marL="10409" marR="10409" marT="13879" marB="13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568752">
                <a:tc>
                  <a:txBody>
                    <a:bodyPr/>
                    <a:lstStyle/>
                    <a:p>
                      <a:pPr algn="ctr" fontAlgn="ctr"/>
                      <a:r>
                        <a:rPr lang="en-IN" sz="1600" b="1" dirty="0">
                          <a:solidFill>
                            <a:srgbClr val="000000"/>
                          </a:solidFill>
                          <a:effectLst/>
                        </a:rPr>
                        <a:t>Telnet</a:t>
                      </a:r>
                      <a:endParaRPr lang="en-IN" sz="1600" b="1" dirty="0">
                        <a:solidFill>
                          <a:srgbClr val="777777"/>
                        </a:solidFill>
                        <a:effectLst/>
                      </a:endParaRPr>
                    </a:p>
                  </a:txBody>
                  <a:tcPr marL="10409" marR="10409" marT="13879" marB="13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600" b="1" dirty="0">
                          <a:solidFill>
                            <a:srgbClr val="000000"/>
                          </a:solidFill>
                          <a:effectLst/>
                        </a:rPr>
                        <a:t>23</a:t>
                      </a:r>
                      <a:endParaRPr lang="en-IN" sz="1600" b="1" dirty="0">
                        <a:solidFill>
                          <a:srgbClr val="777777"/>
                        </a:solidFill>
                        <a:effectLst/>
                      </a:endParaRPr>
                    </a:p>
                  </a:txBody>
                  <a:tcPr marL="10409" marR="10409" marT="13879" marB="13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86098">
                <a:tc>
                  <a:txBody>
                    <a:bodyPr/>
                    <a:lstStyle/>
                    <a:p>
                      <a:pPr algn="ctr" fontAlgn="ctr"/>
                      <a:r>
                        <a:rPr lang="en-IN" sz="1600" b="1">
                          <a:solidFill>
                            <a:srgbClr val="000000"/>
                          </a:solidFill>
                          <a:effectLst/>
                        </a:rPr>
                        <a:t>SMTP</a:t>
                      </a:r>
                      <a:endParaRPr lang="en-IN" sz="1600" b="1">
                        <a:solidFill>
                          <a:srgbClr val="777777"/>
                        </a:solidFill>
                        <a:effectLst/>
                      </a:endParaRPr>
                    </a:p>
                  </a:txBody>
                  <a:tcPr marL="10409" marR="10409" marT="13879" marB="13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600" b="1" dirty="0">
                          <a:solidFill>
                            <a:srgbClr val="000000"/>
                          </a:solidFill>
                          <a:effectLst/>
                        </a:rPr>
                        <a:t>25</a:t>
                      </a:r>
                      <a:endParaRPr lang="en-IN" sz="1600" b="1" dirty="0">
                        <a:solidFill>
                          <a:srgbClr val="777777"/>
                        </a:solidFill>
                        <a:effectLst/>
                      </a:endParaRPr>
                    </a:p>
                  </a:txBody>
                  <a:tcPr marL="10409" marR="10409" marT="13879" marB="13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80699">
                <a:tc>
                  <a:txBody>
                    <a:bodyPr/>
                    <a:lstStyle/>
                    <a:p>
                      <a:pPr algn="ctr" fontAlgn="ctr"/>
                      <a:r>
                        <a:rPr lang="en-IN" sz="1600" b="1" dirty="0">
                          <a:solidFill>
                            <a:srgbClr val="000000"/>
                          </a:solidFill>
                          <a:effectLst/>
                        </a:rPr>
                        <a:t>DNS</a:t>
                      </a:r>
                      <a:endParaRPr lang="en-IN" sz="1600" b="1" dirty="0">
                        <a:solidFill>
                          <a:srgbClr val="777777"/>
                        </a:solidFill>
                        <a:effectLst/>
                      </a:endParaRPr>
                    </a:p>
                  </a:txBody>
                  <a:tcPr marL="10409" marR="10409" marT="13879" marB="13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600" b="1" dirty="0">
                          <a:solidFill>
                            <a:srgbClr val="000000"/>
                          </a:solidFill>
                          <a:effectLst/>
                        </a:rPr>
                        <a:t>53</a:t>
                      </a:r>
                      <a:endParaRPr lang="en-IN" sz="1600" b="1" dirty="0">
                        <a:solidFill>
                          <a:srgbClr val="777777"/>
                        </a:solidFill>
                        <a:effectLst/>
                      </a:endParaRPr>
                    </a:p>
                  </a:txBody>
                  <a:tcPr marL="10409" marR="10409" marT="13879" marB="13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80699">
                <a:tc>
                  <a:txBody>
                    <a:bodyPr/>
                    <a:lstStyle/>
                    <a:p>
                      <a:pPr algn="ctr" fontAlgn="ctr"/>
                      <a:r>
                        <a:rPr lang="en-IN" sz="1600" b="1">
                          <a:solidFill>
                            <a:srgbClr val="000000"/>
                          </a:solidFill>
                          <a:effectLst/>
                        </a:rPr>
                        <a:t>DHCP</a:t>
                      </a:r>
                      <a:endParaRPr lang="en-IN" sz="1600" b="1">
                        <a:solidFill>
                          <a:srgbClr val="777777"/>
                        </a:solidFill>
                        <a:effectLst/>
                      </a:endParaRPr>
                    </a:p>
                  </a:txBody>
                  <a:tcPr marL="10409" marR="10409" marT="13879" marB="13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600" b="1" dirty="0">
                          <a:solidFill>
                            <a:srgbClr val="000000"/>
                          </a:solidFill>
                          <a:effectLst/>
                        </a:rPr>
                        <a:t>67, 68</a:t>
                      </a:r>
                      <a:endParaRPr lang="en-IN" sz="1600" b="1" dirty="0">
                        <a:solidFill>
                          <a:srgbClr val="777777"/>
                        </a:solidFill>
                        <a:effectLst/>
                      </a:endParaRPr>
                    </a:p>
                  </a:txBody>
                  <a:tcPr marL="10409" marR="10409" marT="13879" marB="13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80699">
                <a:tc>
                  <a:txBody>
                    <a:bodyPr/>
                    <a:lstStyle/>
                    <a:p>
                      <a:pPr algn="ctr" fontAlgn="ctr"/>
                      <a:r>
                        <a:rPr lang="en-IN" sz="1600" b="1">
                          <a:solidFill>
                            <a:srgbClr val="000000"/>
                          </a:solidFill>
                          <a:effectLst/>
                        </a:rPr>
                        <a:t>TFTP</a:t>
                      </a:r>
                      <a:endParaRPr lang="en-IN" sz="1600" b="1">
                        <a:solidFill>
                          <a:srgbClr val="777777"/>
                        </a:solidFill>
                        <a:effectLst/>
                      </a:endParaRPr>
                    </a:p>
                  </a:txBody>
                  <a:tcPr marL="10409" marR="10409" marT="13879" marB="13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600" b="1" dirty="0">
                          <a:solidFill>
                            <a:srgbClr val="000000"/>
                          </a:solidFill>
                          <a:effectLst/>
                        </a:rPr>
                        <a:t>69</a:t>
                      </a:r>
                      <a:endParaRPr lang="en-IN" sz="1600" b="1" dirty="0">
                        <a:solidFill>
                          <a:srgbClr val="777777"/>
                        </a:solidFill>
                        <a:effectLst/>
                      </a:endParaRPr>
                    </a:p>
                  </a:txBody>
                  <a:tcPr marL="10409" marR="10409" marT="13879" marB="13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80699">
                <a:tc>
                  <a:txBody>
                    <a:bodyPr/>
                    <a:lstStyle/>
                    <a:p>
                      <a:pPr algn="ctr" fontAlgn="ctr"/>
                      <a:r>
                        <a:rPr lang="en-IN" sz="1600" b="1">
                          <a:solidFill>
                            <a:srgbClr val="000000"/>
                          </a:solidFill>
                          <a:effectLst/>
                        </a:rPr>
                        <a:t>HTTP</a:t>
                      </a:r>
                      <a:endParaRPr lang="en-IN" sz="1600" b="1">
                        <a:solidFill>
                          <a:srgbClr val="777777"/>
                        </a:solidFill>
                        <a:effectLst/>
                      </a:endParaRPr>
                    </a:p>
                  </a:txBody>
                  <a:tcPr marL="10409" marR="10409" marT="13879" marB="13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600" b="1" dirty="0">
                          <a:solidFill>
                            <a:srgbClr val="000000"/>
                          </a:solidFill>
                          <a:effectLst/>
                        </a:rPr>
                        <a:t>80</a:t>
                      </a:r>
                      <a:endParaRPr lang="en-IN" sz="1600" b="1" dirty="0">
                        <a:solidFill>
                          <a:srgbClr val="777777"/>
                        </a:solidFill>
                        <a:effectLst/>
                      </a:endParaRPr>
                    </a:p>
                  </a:txBody>
                  <a:tcPr marL="10409" marR="10409" marT="13879" marB="13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80699">
                <a:tc>
                  <a:txBody>
                    <a:bodyPr/>
                    <a:lstStyle/>
                    <a:p>
                      <a:pPr algn="ctr" fontAlgn="ctr"/>
                      <a:r>
                        <a:rPr lang="en-IN" sz="1600" b="1">
                          <a:solidFill>
                            <a:srgbClr val="000000"/>
                          </a:solidFill>
                          <a:effectLst/>
                        </a:rPr>
                        <a:t>POP3</a:t>
                      </a:r>
                      <a:endParaRPr lang="en-IN" sz="1600" b="1">
                        <a:solidFill>
                          <a:srgbClr val="777777"/>
                        </a:solidFill>
                        <a:effectLst/>
                      </a:endParaRPr>
                    </a:p>
                  </a:txBody>
                  <a:tcPr marL="10409" marR="10409" marT="13879" marB="13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600" b="1" dirty="0">
                          <a:solidFill>
                            <a:srgbClr val="000000"/>
                          </a:solidFill>
                          <a:effectLst/>
                        </a:rPr>
                        <a:t>110</a:t>
                      </a:r>
                      <a:endParaRPr lang="en-IN" sz="1600" b="1" dirty="0">
                        <a:solidFill>
                          <a:srgbClr val="777777"/>
                        </a:solidFill>
                        <a:effectLst/>
                      </a:endParaRPr>
                    </a:p>
                  </a:txBody>
                  <a:tcPr marL="10409" marR="10409" marT="13879" marB="13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80699">
                <a:tc>
                  <a:txBody>
                    <a:bodyPr/>
                    <a:lstStyle/>
                    <a:p>
                      <a:pPr algn="ctr" fontAlgn="ctr"/>
                      <a:r>
                        <a:rPr lang="en-IN" sz="1600" b="1">
                          <a:solidFill>
                            <a:srgbClr val="000000"/>
                          </a:solidFill>
                          <a:effectLst/>
                        </a:rPr>
                        <a:t>NNTP</a:t>
                      </a:r>
                      <a:endParaRPr lang="en-IN" sz="1600" b="1">
                        <a:solidFill>
                          <a:srgbClr val="777777"/>
                        </a:solidFill>
                        <a:effectLst/>
                      </a:endParaRPr>
                    </a:p>
                  </a:txBody>
                  <a:tcPr marL="10409" marR="10409" marT="13879" marB="13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600" b="1" dirty="0">
                          <a:solidFill>
                            <a:srgbClr val="000000"/>
                          </a:solidFill>
                          <a:effectLst/>
                        </a:rPr>
                        <a:t>119</a:t>
                      </a:r>
                      <a:endParaRPr lang="en-IN" sz="1600" b="1" dirty="0">
                        <a:solidFill>
                          <a:srgbClr val="777777"/>
                        </a:solidFill>
                        <a:effectLst/>
                      </a:endParaRPr>
                    </a:p>
                  </a:txBody>
                  <a:tcPr marL="10409" marR="10409" marT="13879" marB="13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0249">
                <a:tc>
                  <a:txBody>
                    <a:bodyPr/>
                    <a:lstStyle/>
                    <a:p>
                      <a:pPr algn="ctr" fontAlgn="ctr"/>
                      <a:r>
                        <a:rPr lang="en-IN" sz="1600" b="1">
                          <a:solidFill>
                            <a:srgbClr val="000000"/>
                          </a:solidFill>
                          <a:effectLst/>
                        </a:rPr>
                        <a:t>NTP</a:t>
                      </a:r>
                      <a:endParaRPr lang="en-IN" sz="1600" b="1">
                        <a:solidFill>
                          <a:srgbClr val="777777"/>
                        </a:solidFill>
                        <a:effectLst/>
                      </a:endParaRPr>
                    </a:p>
                  </a:txBody>
                  <a:tcPr marL="10409" marR="10409" marT="13879" marB="13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600" b="1" dirty="0">
                          <a:solidFill>
                            <a:srgbClr val="000000"/>
                          </a:solidFill>
                          <a:effectLst/>
                        </a:rPr>
                        <a:t>123</a:t>
                      </a:r>
                      <a:endParaRPr lang="en-IN" sz="1600" b="1" dirty="0">
                        <a:solidFill>
                          <a:srgbClr val="777777"/>
                        </a:solidFill>
                        <a:effectLst/>
                      </a:endParaRPr>
                    </a:p>
                  </a:txBody>
                  <a:tcPr marL="10409" marR="10409" marT="13879" marB="13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80699">
                <a:tc>
                  <a:txBody>
                    <a:bodyPr/>
                    <a:lstStyle/>
                    <a:p>
                      <a:pPr algn="ctr" fontAlgn="ctr"/>
                      <a:r>
                        <a:rPr lang="en-IN" sz="1600" b="1">
                          <a:solidFill>
                            <a:srgbClr val="000000"/>
                          </a:solidFill>
                          <a:effectLst/>
                        </a:rPr>
                        <a:t>IMAP4</a:t>
                      </a:r>
                      <a:endParaRPr lang="en-IN" sz="1600" b="1">
                        <a:solidFill>
                          <a:srgbClr val="777777"/>
                        </a:solidFill>
                        <a:effectLst/>
                      </a:endParaRPr>
                    </a:p>
                  </a:txBody>
                  <a:tcPr marL="10409" marR="10409" marT="13879" marB="13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600" b="1" dirty="0">
                          <a:solidFill>
                            <a:srgbClr val="000000"/>
                          </a:solidFill>
                          <a:effectLst/>
                        </a:rPr>
                        <a:t>143</a:t>
                      </a:r>
                      <a:endParaRPr lang="en-IN" sz="1600" b="1" dirty="0">
                        <a:solidFill>
                          <a:srgbClr val="777777"/>
                        </a:solidFill>
                        <a:effectLst/>
                      </a:endParaRPr>
                    </a:p>
                  </a:txBody>
                  <a:tcPr marL="10409" marR="10409" marT="13879" marB="13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80699">
                <a:tc>
                  <a:txBody>
                    <a:bodyPr/>
                    <a:lstStyle/>
                    <a:p>
                      <a:pPr algn="ctr" fontAlgn="ctr"/>
                      <a:r>
                        <a:rPr lang="en-IN" sz="1600" b="1">
                          <a:solidFill>
                            <a:srgbClr val="000000"/>
                          </a:solidFill>
                          <a:effectLst/>
                        </a:rPr>
                        <a:t>LDAP</a:t>
                      </a:r>
                      <a:endParaRPr lang="en-IN" sz="1600" b="1">
                        <a:solidFill>
                          <a:srgbClr val="777777"/>
                        </a:solidFill>
                        <a:effectLst/>
                      </a:endParaRPr>
                    </a:p>
                  </a:txBody>
                  <a:tcPr marL="10409" marR="10409" marT="13879" marB="13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600" b="1" dirty="0">
                          <a:solidFill>
                            <a:srgbClr val="000000"/>
                          </a:solidFill>
                          <a:effectLst/>
                        </a:rPr>
                        <a:t>389</a:t>
                      </a:r>
                      <a:endParaRPr lang="en-IN" sz="1600" b="1" dirty="0">
                        <a:solidFill>
                          <a:srgbClr val="777777"/>
                        </a:solidFill>
                        <a:effectLst/>
                      </a:endParaRPr>
                    </a:p>
                  </a:txBody>
                  <a:tcPr marL="10409" marR="10409" marT="13879" marB="13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80699">
                <a:tc>
                  <a:txBody>
                    <a:bodyPr/>
                    <a:lstStyle/>
                    <a:p>
                      <a:pPr algn="ctr" fontAlgn="ctr"/>
                      <a:r>
                        <a:rPr lang="en-IN" sz="1600" b="1">
                          <a:solidFill>
                            <a:srgbClr val="000000"/>
                          </a:solidFill>
                          <a:effectLst/>
                        </a:rPr>
                        <a:t>HTTPS</a:t>
                      </a:r>
                      <a:endParaRPr lang="en-IN" sz="1600" b="1">
                        <a:solidFill>
                          <a:srgbClr val="777777"/>
                        </a:solidFill>
                        <a:effectLst/>
                      </a:endParaRPr>
                    </a:p>
                  </a:txBody>
                  <a:tcPr marL="10409" marR="10409" marT="13879" marB="13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600" b="1" dirty="0">
                          <a:solidFill>
                            <a:srgbClr val="000000"/>
                          </a:solidFill>
                          <a:effectLst/>
                        </a:rPr>
                        <a:t>443</a:t>
                      </a:r>
                      <a:endParaRPr lang="en-IN" sz="1600" b="1" dirty="0">
                        <a:solidFill>
                          <a:srgbClr val="777777"/>
                        </a:solidFill>
                        <a:effectLst/>
                      </a:endParaRPr>
                    </a:p>
                  </a:txBody>
                  <a:tcPr marL="10409" marR="10409" marT="13879" marB="13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80699">
                <a:tc>
                  <a:txBody>
                    <a:bodyPr/>
                    <a:lstStyle/>
                    <a:p>
                      <a:pPr algn="ctr" fontAlgn="ctr"/>
                      <a:r>
                        <a:rPr lang="en-IN" sz="1600" b="1">
                          <a:solidFill>
                            <a:srgbClr val="000000"/>
                          </a:solidFill>
                          <a:effectLst/>
                        </a:rPr>
                        <a:t>IMAPS</a:t>
                      </a:r>
                      <a:endParaRPr lang="en-IN" sz="1600" b="1">
                        <a:solidFill>
                          <a:srgbClr val="777777"/>
                        </a:solidFill>
                        <a:effectLst/>
                      </a:endParaRPr>
                    </a:p>
                  </a:txBody>
                  <a:tcPr marL="10409" marR="10409" marT="13879" marB="13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600" b="1" dirty="0">
                          <a:solidFill>
                            <a:srgbClr val="000000"/>
                          </a:solidFill>
                          <a:effectLst/>
                        </a:rPr>
                        <a:t>993</a:t>
                      </a:r>
                      <a:endParaRPr lang="en-IN" sz="1600" b="1" dirty="0">
                        <a:solidFill>
                          <a:srgbClr val="777777"/>
                        </a:solidFill>
                        <a:effectLst/>
                      </a:endParaRPr>
                    </a:p>
                  </a:txBody>
                  <a:tcPr marL="10409" marR="10409" marT="13879" marB="13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411148">
                <a:tc>
                  <a:txBody>
                    <a:bodyPr/>
                    <a:lstStyle/>
                    <a:p>
                      <a:pPr algn="ctr" fontAlgn="ctr"/>
                      <a:r>
                        <a:rPr lang="en-IN" sz="1600" b="1">
                          <a:solidFill>
                            <a:srgbClr val="000000"/>
                          </a:solidFill>
                          <a:effectLst/>
                        </a:rPr>
                        <a:t>RADIUS</a:t>
                      </a:r>
                      <a:endParaRPr lang="en-IN" sz="1600" b="1">
                        <a:solidFill>
                          <a:srgbClr val="777777"/>
                        </a:solidFill>
                        <a:effectLst/>
                      </a:endParaRPr>
                    </a:p>
                  </a:txBody>
                  <a:tcPr marL="10409" marR="10409" marT="13879" marB="13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600" b="1" dirty="0">
                          <a:solidFill>
                            <a:srgbClr val="000000"/>
                          </a:solidFill>
                          <a:effectLst/>
                        </a:rPr>
                        <a:t>1812</a:t>
                      </a:r>
                      <a:endParaRPr lang="en-IN" sz="1600" b="1" dirty="0">
                        <a:solidFill>
                          <a:srgbClr val="777777"/>
                        </a:solidFill>
                        <a:effectLst/>
                      </a:endParaRPr>
                    </a:p>
                  </a:txBody>
                  <a:tcPr marL="10409" marR="10409" marT="13879" marB="13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r h="280699">
                <a:tc>
                  <a:txBody>
                    <a:bodyPr/>
                    <a:lstStyle/>
                    <a:p>
                      <a:pPr algn="ctr" fontAlgn="ctr"/>
                      <a:r>
                        <a:rPr lang="en-IN" sz="1600" b="1">
                          <a:solidFill>
                            <a:srgbClr val="000000"/>
                          </a:solidFill>
                          <a:effectLst/>
                        </a:rPr>
                        <a:t>AIM</a:t>
                      </a:r>
                      <a:endParaRPr lang="en-IN" sz="1600" b="1">
                        <a:solidFill>
                          <a:srgbClr val="777777"/>
                        </a:solidFill>
                        <a:effectLst/>
                      </a:endParaRPr>
                    </a:p>
                  </a:txBody>
                  <a:tcPr marL="10409" marR="10409" marT="13879" marB="13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1600" b="1" dirty="0">
                          <a:solidFill>
                            <a:srgbClr val="000000"/>
                          </a:solidFill>
                          <a:effectLst/>
                        </a:rPr>
                        <a:t>5190</a:t>
                      </a:r>
                      <a:endParaRPr lang="en-IN" sz="1600" b="1" dirty="0">
                        <a:solidFill>
                          <a:srgbClr val="777777"/>
                        </a:solidFill>
                        <a:effectLst/>
                      </a:endParaRPr>
                    </a:p>
                  </a:txBody>
                  <a:tcPr marL="10409" marR="10409" marT="13879" marB="138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629200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teaching.shu.ac.uk/aces/ict/de/web_based_systems_architectures_1_tutorial_files/image00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943" y="339487"/>
            <a:ext cx="9546771" cy="6090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519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B45C84F-54AB-405F-9D42-FCB3041878B8}"/>
              </a:ext>
            </a:extLst>
          </p:cNvPr>
          <p:cNvSpPr/>
          <p:nvPr/>
        </p:nvSpPr>
        <p:spPr>
          <a:xfrm>
            <a:off x="444381" y="304800"/>
            <a:ext cx="11177899" cy="5447645"/>
          </a:xfrm>
          <a:prstGeom prst="rect">
            <a:avLst/>
          </a:prstGeom>
        </p:spPr>
        <p:txBody>
          <a:bodyPr wrap="square">
            <a:spAutoFit/>
          </a:bodyPr>
          <a:lstStyle/>
          <a:p>
            <a:pPr algn="just" fontAlgn="base"/>
            <a:r>
              <a:rPr lang="en-IN" sz="2400" b="1" u="sng" dirty="0"/>
              <a:t>Client-Server Model</a:t>
            </a:r>
          </a:p>
          <a:p>
            <a:pPr algn="just" fontAlgn="base"/>
            <a:endParaRPr lang="en-IN" dirty="0">
              <a:latin typeface="Roboto"/>
            </a:endParaRPr>
          </a:p>
          <a:p>
            <a:pPr algn="just" fontAlgn="base"/>
            <a:r>
              <a:rPr lang="en-US" dirty="0">
                <a:solidFill>
                  <a:srgbClr val="000000"/>
                </a:solidFill>
                <a:latin typeface="Arial" panose="020B0604020202020204" pitchFamily="34" charset="0"/>
              </a:rPr>
              <a:t>In the client-server architecture, when the client computer sends a request for data to the server through the internet, the server accepts the requested process and deliver the data packets requested back to the client. </a:t>
            </a:r>
          </a:p>
          <a:p>
            <a:pPr algn="just" fontAlgn="base"/>
            <a:endParaRPr lang="en-US" dirty="0">
              <a:latin typeface="Roboto"/>
            </a:endParaRPr>
          </a:p>
          <a:p>
            <a:pPr algn="just" fontAlgn="base"/>
            <a:r>
              <a:rPr lang="en-US" b="1" dirty="0"/>
              <a:t>How the Client-Server Model works ?</a:t>
            </a:r>
          </a:p>
          <a:p>
            <a:pPr algn="just" fontAlgn="base"/>
            <a:endParaRPr lang="en-US" b="1" dirty="0">
              <a:latin typeface="Roboto"/>
            </a:endParaRPr>
          </a:p>
          <a:p>
            <a:pPr fontAlgn="base"/>
            <a:r>
              <a:rPr lang="en-US" b="1" dirty="0">
                <a:solidFill>
                  <a:srgbClr val="000000"/>
                </a:solidFill>
                <a:latin typeface="Arial" panose="020B0604020202020204" pitchFamily="34" charset="0"/>
              </a:rPr>
              <a:t>Client</a:t>
            </a:r>
            <a:r>
              <a:rPr lang="en-US" dirty="0">
                <a:solidFill>
                  <a:srgbClr val="000000"/>
                </a:solidFill>
                <a:latin typeface="Arial" panose="020B0604020202020204" pitchFamily="34" charset="0"/>
              </a:rPr>
              <a:t>: </a:t>
            </a:r>
          </a:p>
          <a:p>
            <a:pPr fontAlgn="base"/>
            <a:r>
              <a:rPr lang="en-US" dirty="0">
                <a:solidFill>
                  <a:srgbClr val="000000"/>
                </a:solidFill>
                <a:latin typeface="Arial" panose="020B0604020202020204" pitchFamily="34" charset="0"/>
              </a:rPr>
              <a:t>When we talk the word Client, it mean to talk of a person or an organization using a particular service. Similarly in the digital world a Client is a computer (Host) i.e. capable of receiving information or using a particular service from the service providers (Servers).</a:t>
            </a:r>
          </a:p>
          <a:p>
            <a:pPr fontAlgn="base"/>
            <a:endParaRPr lang="en-US" dirty="0">
              <a:solidFill>
                <a:srgbClr val="000000"/>
              </a:solidFill>
              <a:latin typeface="Arial" panose="020B0604020202020204" pitchFamily="34" charset="0"/>
            </a:endParaRPr>
          </a:p>
          <a:p>
            <a:pPr fontAlgn="base"/>
            <a:r>
              <a:rPr lang="en-US" b="1" dirty="0">
                <a:solidFill>
                  <a:srgbClr val="000000"/>
                </a:solidFill>
                <a:latin typeface="Arial" panose="020B0604020202020204" pitchFamily="34" charset="0"/>
              </a:rPr>
              <a:t>Servers</a:t>
            </a:r>
            <a:r>
              <a:rPr lang="en-US" dirty="0">
                <a:solidFill>
                  <a:srgbClr val="000000"/>
                </a:solidFill>
                <a:latin typeface="Arial" panose="020B0604020202020204" pitchFamily="34" charset="0"/>
              </a:rPr>
              <a:t>: </a:t>
            </a:r>
          </a:p>
          <a:p>
            <a:pPr fontAlgn="base"/>
            <a:r>
              <a:rPr lang="en-US" dirty="0">
                <a:solidFill>
                  <a:srgbClr val="000000"/>
                </a:solidFill>
                <a:latin typeface="Arial" panose="020B0604020202020204" pitchFamily="34" charset="0"/>
              </a:rPr>
              <a:t>Similarly, when we talk the word Servers, It mean a person or medium that serves something. Similarly in this digital world a Server is a remote computer which provides information (data) or access to particular services.</a:t>
            </a:r>
          </a:p>
          <a:p>
            <a:pPr fontAlgn="base"/>
            <a:endParaRPr lang="en-US" dirty="0">
              <a:solidFill>
                <a:srgbClr val="000000"/>
              </a:solidFill>
              <a:latin typeface="Arial" panose="020B0604020202020204" pitchFamily="34" charset="0"/>
            </a:endParaRPr>
          </a:p>
          <a:p>
            <a:pPr fontAlgn="base"/>
            <a:r>
              <a:rPr lang="en-US" b="1" dirty="0">
                <a:solidFill>
                  <a:srgbClr val="FF0000"/>
                </a:solidFill>
                <a:latin typeface="Arial" panose="020B0604020202020204" pitchFamily="34" charset="0"/>
              </a:rPr>
              <a:t>Note </a:t>
            </a:r>
            <a:r>
              <a:rPr lang="en-US" dirty="0"/>
              <a:t>The</a:t>
            </a:r>
            <a:r>
              <a:rPr lang="en-US" b="1" dirty="0">
                <a:solidFill>
                  <a:srgbClr val="FF0000"/>
                </a:solidFill>
                <a:latin typeface="Arial" panose="020B0604020202020204" pitchFamily="34" charset="0"/>
              </a:rPr>
              <a:t> </a:t>
            </a:r>
            <a:r>
              <a:rPr lang="en-US" b="1" dirty="0"/>
              <a:t>Client</a:t>
            </a:r>
            <a:r>
              <a:rPr lang="en-US" dirty="0"/>
              <a:t> requesting something and the </a:t>
            </a:r>
            <a:r>
              <a:rPr lang="en-US" b="1" dirty="0"/>
              <a:t>Server</a:t>
            </a:r>
            <a:r>
              <a:rPr lang="en-US" dirty="0"/>
              <a:t> serving it as long as its present in the database.</a:t>
            </a:r>
            <a:endParaRPr lang="en-US" dirty="0">
              <a:solidFill>
                <a:srgbClr val="000000"/>
              </a:solidFill>
              <a:latin typeface="Arial" panose="020B0604020202020204" pitchFamily="34" charset="0"/>
            </a:endParaRPr>
          </a:p>
          <a:p>
            <a:pPr algn="just" fontAlgn="base"/>
            <a:endParaRPr lang="en-IN" dirty="0">
              <a:latin typeface="Roboto"/>
            </a:endParaRPr>
          </a:p>
        </p:txBody>
      </p:sp>
    </p:spTree>
    <p:extLst>
      <p:ext uri="{BB962C8B-B14F-4D97-AF65-F5344CB8AC3E}">
        <p14:creationId xmlns:p14="http://schemas.microsoft.com/office/powerpoint/2010/main" val="6275329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0D66EFB359E2243A58B885D9EC789DE" ma:contentTypeVersion="2" ma:contentTypeDescription="Create a new document." ma:contentTypeScope="" ma:versionID="48f7d07695f9f558aff28b4587102129">
  <xsd:schema xmlns:xsd="http://www.w3.org/2001/XMLSchema" xmlns:xs="http://www.w3.org/2001/XMLSchema" xmlns:p="http://schemas.microsoft.com/office/2006/metadata/properties" xmlns:ns2="2418ad24-003c-4235-98a8-fd1fa08b612d" targetNamespace="http://schemas.microsoft.com/office/2006/metadata/properties" ma:root="true" ma:fieldsID="d5e6216ebb488175cd97038d9dea4fda" ns2:_="">
    <xsd:import namespace="2418ad24-003c-4235-98a8-fd1fa08b612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18ad24-003c-4235-98a8-fd1fa08b612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AF2A345-A8B8-4182-8139-48D65BA4F751}">
  <ds:schemaRefs>
    <ds:schemaRef ds:uri="http://schemas.microsoft.com/sharepoint/v3/contenttype/forms"/>
  </ds:schemaRefs>
</ds:datastoreItem>
</file>

<file path=customXml/itemProps2.xml><?xml version="1.0" encoding="utf-8"?>
<ds:datastoreItem xmlns:ds="http://schemas.openxmlformats.org/officeDocument/2006/customXml" ds:itemID="{F093F61D-C71A-4221-9BE5-EB0CCEDEFC3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218D05B-806D-4D9E-B29D-B4BA82764974}"/>
</file>

<file path=docProps/app.xml><?xml version="1.0" encoding="utf-8"?>
<Properties xmlns="http://schemas.openxmlformats.org/officeDocument/2006/extended-properties" xmlns:vt="http://schemas.openxmlformats.org/officeDocument/2006/docPropsVTypes">
  <TotalTime>1074</TotalTime>
  <Words>2093</Words>
  <Application>Microsoft Office PowerPoint</Application>
  <PresentationFormat>Widescreen</PresentationFormat>
  <Paragraphs>475</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Introduction  to WEB DESIGNING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WEB DESIGNING</dc:title>
  <dc:creator>Neha</dc:creator>
  <cp:lastModifiedBy>SBMP Student</cp:lastModifiedBy>
  <cp:revision>37</cp:revision>
  <dcterms:created xsi:type="dcterms:W3CDTF">2020-12-23T10:47:43Z</dcterms:created>
  <dcterms:modified xsi:type="dcterms:W3CDTF">2021-02-01T06:55:22Z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0x01010040D66EFB359E2243A58B885D9EC789DE</vt:lpwstr>
  </property>
</Properties>
</file>