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79" r:id="rId6"/>
    <p:sldId id="259" r:id="rId7"/>
    <p:sldId id="276" r:id="rId8"/>
    <p:sldId id="280" r:id="rId9"/>
    <p:sldId id="260" r:id="rId10"/>
    <p:sldId id="277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1" r:id="rId23"/>
    <p:sldId id="274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AC16-4A7C-492C-AA41-BA403C25A3B3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521-85B8-4372-A0A2-6CE9AF816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8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9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7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8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6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5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F214-8F66-4E68-A2C7-31368EBDFD92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5F34-0120-4ABD-98B7-EC8BAF91A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TABLES &amp;  FRAMES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147"/>
            <a:ext cx="6215743" cy="40991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49" y="2168870"/>
            <a:ext cx="279121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Caption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11190514" cy="5519057"/>
          </a:xfrm>
        </p:spPr>
      </p:pic>
    </p:spTree>
    <p:extLst>
      <p:ext uri="{BB962C8B-B14F-4D97-AF65-F5344CB8AC3E}">
        <p14:creationId xmlns:p14="http://schemas.microsoft.com/office/powerpoint/2010/main" val="11935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1967422"/>
            <a:ext cx="10472058" cy="4067743"/>
          </a:xfrm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the border is an attribute of &lt;table&gt; tag and it is used to put a border across all the cells. If </a:t>
            </a:r>
            <a:r>
              <a:rPr lang="en-IN" dirty="0" smtClean="0"/>
              <a:t>we </a:t>
            </a:r>
            <a:r>
              <a:rPr lang="en-IN" dirty="0"/>
              <a:t>do not need a border, then </a:t>
            </a:r>
            <a:r>
              <a:rPr lang="en-IN" dirty="0" smtClean="0"/>
              <a:t>we </a:t>
            </a:r>
            <a:r>
              <a:rPr lang="en-IN" dirty="0"/>
              <a:t>can use border = "0".</a:t>
            </a:r>
          </a:p>
        </p:txBody>
      </p:sp>
    </p:spTree>
    <p:extLst>
      <p:ext uri="{BB962C8B-B14F-4D97-AF65-F5344CB8AC3E}">
        <p14:creationId xmlns:p14="http://schemas.microsoft.com/office/powerpoint/2010/main" val="1399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" y="0"/>
            <a:ext cx="11073882" cy="83975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b="1" u="sng" dirty="0" err="1" smtClean="0"/>
              <a:t>Cellpadding</a:t>
            </a:r>
            <a:r>
              <a:rPr lang="en-IN" sz="3100" b="1" u="sng" dirty="0" smtClean="0"/>
              <a:t> and </a:t>
            </a:r>
            <a:r>
              <a:rPr lang="en-IN" sz="3100" b="1" u="sng" dirty="0" err="1" smtClean="0"/>
              <a:t>Cellspacing</a:t>
            </a:r>
            <a:r>
              <a:rPr lang="en-IN" sz="3100" b="1" u="sng" dirty="0" smtClean="0"/>
              <a:t> Attributes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88" y="690465"/>
            <a:ext cx="11607282" cy="4926661"/>
          </a:xfrm>
        </p:spPr>
        <p:txBody>
          <a:bodyPr/>
          <a:lstStyle/>
          <a:p>
            <a:r>
              <a:rPr lang="en-IN" dirty="0" smtClean="0"/>
              <a:t>There </a:t>
            </a:r>
            <a:r>
              <a:rPr lang="en-IN" dirty="0"/>
              <a:t>are two attributes called </a:t>
            </a:r>
            <a:r>
              <a:rPr lang="en-IN" dirty="0" err="1"/>
              <a:t>cellpadding</a:t>
            </a:r>
            <a:r>
              <a:rPr lang="en-IN" dirty="0"/>
              <a:t> and </a:t>
            </a:r>
            <a:r>
              <a:rPr lang="en-IN" dirty="0" err="1"/>
              <a:t>cellspacing</a:t>
            </a:r>
            <a:r>
              <a:rPr lang="en-IN" dirty="0"/>
              <a:t> which </a:t>
            </a:r>
            <a:r>
              <a:rPr lang="en-IN" dirty="0" smtClean="0"/>
              <a:t>we </a:t>
            </a:r>
            <a:r>
              <a:rPr lang="en-IN" dirty="0"/>
              <a:t>will use to adjust the white space in your table cells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FF0000"/>
                </a:solidFill>
              </a:rPr>
              <a:t>cellspacing</a:t>
            </a:r>
            <a:r>
              <a:rPr lang="en-IN" dirty="0" smtClean="0"/>
              <a:t> </a:t>
            </a:r>
            <a:r>
              <a:rPr lang="en-IN" dirty="0"/>
              <a:t>attribute defines space between table </a:t>
            </a:r>
            <a:r>
              <a:rPr lang="en-IN" dirty="0" smtClean="0"/>
              <a:t>cells.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FF0000"/>
                </a:solidFill>
              </a:rPr>
              <a:t>Cellpadding</a:t>
            </a:r>
            <a:r>
              <a:rPr lang="en-IN" dirty="0" smtClean="0"/>
              <a:t> </a:t>
            </a:r>
            <a:r>
              <a:rPr lang="en-IN" dirty="0"/>
              <a:t>represents the distance between cell borders and the content within a cell.</a:t>
            </a:r>
          </a:p>
        </p:txBody>
      </p:sp>
      <p:pic>
        <p:nvPicPr>
          <p:cNvPr id="3074" name="Picture 2" descr="Difference Between Cellpadding and Cellspacing (with Comparison Chart and  Example) - Tech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33" y="4071645"/>
            <a:ext cx="39719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143"/>
            <a:ext cx="10515599" cy="5782075"/>
          </a:xfrm>
        </p:spPr>
      </p:pic>
    </p:spTree>
    <p:extLst>
      <p:ext uri="{BB962C8B-B14F-4D97-AF65-F5344CB8AC3E}">
        <p14:creationId xmlns:p14="http://schemas.microsoft.com/office/powerpoint/2010/main" val="36028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029"/>
            <a:ext cx="10515600" cy="5437767"/>
          </a:xfrm>
        </p:spPr>
      </p:pic>
    </p:spTree>
    <p:extLst>
      <p:ext uri="{BB962C8B-B14F-4D97-AF65-F5344CB8AC3E}">
        <p14:creationId xmlns:p14="http://schemas.microsoft.com/office/powerpoint/2010/main" val="29152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 Backgrounds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82" y="1222218"/>
            <a:ext cx="10747218" cy="4954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we </a:t>
            </a:r>
            <a:r>
              <a:rPr lang="en-IN" dirty="0"/>
              <a:t>can set table background using one of the following two ways −</a:t>
            </a:r>
          </a:p>
          <a:p>
            <a:endParaRPr lang="en-IN" dirty="0"/>
          </a:p>
          <a:p>
            <a:r>
              <a:rPr lang="en-IN" dirty="0" err="1"/>
              <a:t>bgcolor</a:t>
            </a:r>
            <a:r>
              <a:rPr lang="en-IN" dirty="0"/>
              <a:t> attribute − </a:t>
            </a:r>
            <a:r>
              <a:rPr lang="en-IN" dirty="0" smtClean="0"/>
              <a:t>we </a:t>
            </a:r>
            <a:r>
              <a:rPr lang="en-IN" dirty="0"/>
              <a:t>can set background </a:t>
            </a:r>
            <a:r>
              <a:rPr lang="en-IN" dirty="0" err="1"/>
              <a:t>color</a:t>
            </a:r>
            <a:r>
              <a:rPr lang="en-IN" dirty="0"/>
              <a:t> for whole table or just for one cell.</a:t>
            </a:r>
          </a:p>
          <a:p>
            <a:endParaRPr lang="en-IN" dirty="0"/>
          </a:p>
          <a:p>
            <a:r>
              <a:rPr lang="en-IN" dirty="0"/>
              <a:t>background attribute − </a:t>
            </a:r>
            <a:r>
              <a:rPr lang="en-IN" dirty="0" smtClean="0"/>
              <a:t>we </a:t>
            </a:r>
            <a:r>
              <a:rPr lang="en-IN" dirty="0"/>
              <a:t>can set background image for whole table or just for one cell.</a:t>
            </a:r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can also set border </a:t>
            </a:r>
            <a:r>
              <a:rPr lang="en-IN" dirty="0" err="1"/>
              <a:t>color</a:t>
            </a:r>
            <a:r>
              <a:rPr lang="en-IN" dirty="0"/>
              <a:t> also using </a:t>
            </a:r>
            <a:r>
              <a:rPr lang="en-IN" dirty="0" err="1"/>
              <a:t>bordercolor</a:t>
            </a:r>
            <a:r>
              <a:rPr lang="en-IN" dirty="0"/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29419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365125"/>
            <a:ext cx="9947656" cy="5811838"/>
          </a:xfrm>
        </p:spPr>
      </p:pic>
    </p:spTree>
    <p:extLst>
      <p:ext uri="{BB962C8B-B14F-4D97-AF65-F5344CB8AC3E}">
        <p14:creationId xmlns:p14="http://schemas.microsoft.com/office/powerpoint/2010/main" val="338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747059"/>
          </a:xfrm>
        </p:spPr>
      </p:pic>
    </p:spTree>
    <p:extLst>
      <p:ext uri="{BB962C8B-B14F-4D97-AF65-F5344CB8AC3E}">
        <p14:creationId xmlns:p14="http://schemas.microsoft.com/office/powerpoint/2010/main" val="20321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Height and Width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can set a table width and height using width and height attributes.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can specify table width or height in terms of pixels or in terms of percentage of available screen area.</a:t>
            </a:r>
          </a:p>
        </p:txBody>
      </p:sp>
    </p:spTree>
    <p:extLst>
      <p:ext uri="{BB962C8B-B14F-4D97-AF65-F5344CB8AC3E}">
        <p14:creationId xmlns:p14="http://schemas.microsoft.com/office/powerpoint/2010/main" val="18205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 </a:t>
            </a:r>
            <a:r>
              <a:rPr lang="en-IN" dirty="0" smtClean="0"/>
              <a:t>Tables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/>
          <a:lstStyle/>
          <a:p>
            <a:endParaRPr lang="en-IN" dirty="0" smtClean="0">
              <a:solidFill>
                <a:srgbClr val="FF0066"/>
              </a:solidFill>
            </a:endParaRPr>
          </a:p>
          <a:p>
            <a:r>
              <a:rPr lang="en-US" dirty="0"/>
              <a:t>HTML tables allow web developers to arrange data into rows and columns.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>
              <a:solidFill>
                <a:srgbClr val="FF0066"/>
              </a:solidFill>
            </a:endParaRPr>
          </a:p>
          <a:p>
            <a:r>
              <a:rPr lang="en-IN" dirty="0" smtClean="0">
                <a:solidFill>
                  <a:srgbClr val="FF0066"/>
                </a:solidFill>
              </a:rPr>
              <a:t>An HTML table is defined with the &lt;table&gt; tag.</a:t>
            </a:r>
          </a:p>
          <a:p>
            <a:r>
              <a:rPr lang="en-IN" dirty="0" smtClean="0">
                <a:solidFill>
                  <a:srgbClr val="FF0066"/>
                </a:solidFill>
              </a:rPr>
              <a:t>Each table row is defined with the &lt;</a:t>
            </a:r>
            <a:r>
              <a:rPr lang="en-IN" dirty="0" err="1" smtClean="0">
                <a:solidFill>
                  <a:srgbClr val="FF0066"/>
                </a:solidFill>
              </a:rPr>
              <a:t>tr</a:t>
            </a:r>
            <a:r>
              <a:rPr lang="en-IN" dirty="0" smtClean="0">
                <a:solidFill>
                  <a:srgbClr val="FF0066"/>
                </a:solidFill>
              </a:rPr>
              <a:t>&gt; tag. </a:t>
            </a:r>
          </a:p>
          <a:p>
            <a:r>
              <a:rPr lang="en-IN" dirty="0" smtClean="0">
                <a:solidFill>
                  <a:srgbClr val="0033CC"/>
                </a:solidFill>
              </a:rPr>
              <a:t>A table header is defined with the &lt;</a:t>
            </a:r>
            <a:r>
              <a:rPr lang="en-IN" dirty="0" err="1" smtClean="0">
                <a:solidFill>
                  <a:srgbClr val="0033CC"/>
                </a:solidFill>
              </a:rPr>
              <a:t>th</a:t>
            </a:r>
            <a:r>
              <a:rPr lang="en-IN" dirty="0" smtClean="0">
                <a:solidFill>
                  <a:srgbClr val="0033CC"/>
                </a:solidFill>
              </a:rPr>
              <a:t>&gt; tag. </a:t>
            </a:r>
          </a:p>
          <a:p>
            <a:r>
              <a:rPr lang="en-IN" dirty="0" smtClean="0">
                <a:solidFill>
                  <a:srgbClr val="0033CC"/>
                </a:solidFill>
              </a:rPr>
              <a:t>By default, table headings are bold and </a:t>
            </a:r>
            <a:r>
              <a:rPr lang="en-IN" dirty="0" err="1" smtClean="0">
                <a:solidFill>
                  <a:srgbClr val="0033CC"/>
                </a:solidFill>
              </a:rPr>
              <a:t>centered</a:t>
            </a:r>
            <a:r>
              <a:rPr lang="en-IN" dirty="0" smtClean="0">
                <a:solidFill>
                  <a:srgbClr val="0033CC"/>
                </a:solidFill>
              </a:rPr>
              <a:t>. </a:t>
            </a:r>
          </a:p>
          <a:p>
            <a:r>
              <a:rPr lang="en-IN" dirty="0" smtClean="0">
                <a:solidFill>
                  <a:srgbClr val="0033CC"/>
                </a:solidFill>
              </a:rPr>
              <a:t>A table data/cell is defined with the &lt;td&gt; tag.</a:t>
            </a:r>
            <a:endParaRPr lang="en-I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275123"/>
          </a:xfrm>
        </p:spPr>
      </p:pic>
    </p:spTree>
    <p:extLst>
      <p:ext uri="{BB962C8B-B14F-4D97-AF65-F5344CB8AC3E}">
        <p14:creationId xmlns:p14="http://schemas.microsoft.com/office/powerpoint/2010/main" val="3184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78" y="0"/>
            <a:ext cx="10515600" cy="1325563"/>
          </a:xfrm>
        </p:spPr>
        <p:txBody>
          <a:bodyPr/>
          <a:lstStyle/>
          <a:p>
            <a:r>
              <a:rPr lang="en-IN" sz="2800" b="1" u="sng" dirty="0" smtClean="0"/>
              <a:t>Table Header, Body, and Footer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37" y="651850"/>
            <a:ext cx="11796665" cy="5948125"/>
          </a:xfrm>
        </p:spPr>
        <p:txBody>
          <a:bodyPr>
            <a:normAutofit fontScale="55000" lnSpcReduction="20000"/>
          </a:bodyPr>
          <a:lstStyle/>
          <a:p>
            <a:r>
              <a:rPr lang="en-IN" sz="3600" dirty="0"/>
              <a:t>Tables can be divided into three portions − a header, a body, and a foot. The head and foot are rather similar to headers and footers in a word-processed document that remain the same for every page, while the body is the main content holder of the table</a:t>
            </a:r>
            <a:r>
              <a:rPr lang="en-IN" sz="3600" dirty="0" smtClean="0"/>
              <a:t>.</a:t>
            </a:r>
          </a:p>
          <a:p>
            <a:pPr marL="0" indent="0">
              <a:buNone/>
            </a:pPr>
            <a:endParaRPr lang="en-IN" sz="3600" dirty="0" smtClean="0"/>
          </a:p>
          <a:p>
            <a:r>
              <a:rPr lang="en-IN" sz="3600" dirty="0"/>
              <a:t>The three elements for separating the head, body, and foot of a table are </a:t>
            </a:r>
            <a:r>
              <a:rPr lang="en-IN" sz="3600" dirty="0"/>
              <a:t>:−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b="1" dirty="0">
                <a:solidFill>
                  <a:srgbClr val="FF0000"/>
                </a:solidFill>
              </a:rPr>
              <a:t>&lt;</a:t>
            </a:r>
            <a:r>
              <a:rPr lang="en-IN" sz="3600" b="1" dirty="0" err="1">
                <a:solidFill>
                  <a:srgbClr val="FF0000"/>
                </a:solidFill>
              </a:rPr>
              <a:t>thead</a:t>
            </a:r>
            <a:r>
              <a:rPr lang="en-IN" sz="3600" b="1" dirty="0">
                <a:solidFill>
                  <a:srgbClr val="FF0000"/>
                </a:solidFill>
              </a:rPr>
              <a:t>&gt; − to create a separate table header</a:t>
            </a:r>
            <a:r>
              <a:rPr lang="en-IN" sz="36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600" dirty="0"/>
              <a:t>The &lt;</a:t>
            </a:r>
            <a:r>
              <a:rPr lang="en-US" sz="3600" dirty="0" err="1"/>
              <a:t>thead</a:t>
            </a:r>
            <a:r>
              <a:rPr lang="en-US" sz="3600" dirty="0"/>
              <a:t>&gt; tag is used to group header content in an HTML table.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b="1" dirty="0" smtClean="0">
                <a:solidFill>
                  <a:srgbClr val="FF0000"/>
                </a:solidFill>
              </a:rPr>
              <a:t>&lt;</a:t>
            </a:r>
            <a:r>
              <a:rPr lang="en-IN" sz="3600" b="1" dirty="0" err="1">
                <a:solidFill>
                  <a:srgbClr val="FF0000"/>
                </a:solidFill>
              </a:rPr>
              <a:t>tbody</a:t>
            </a:r>
            <a:r>
              <a:rPr lang="en-IN" sz="3600" b="1" dirty="0">
                <a:solidFill>
                  <a:srgbClr val="FF0000"/>
                </a:solidFill>
              </a:rPr>
              <a:t>&gt; − to indicate the main body of the table</a:t>
            </a:r>
            <a:r>
              <a:rPr lang="en-IN" sz="36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600" dirty="0"/>
              <a:t>The &lt;</a:t>
            </a:r>
            <a:r>
              <a:rPr lang="en-US" sz="3600" dirty="0" err="1"/>
              <a:t>tbody</a:t>
            </a:r>
            <a:r>
              <a:rPr lang="en-US" sz="3600" dirty="0"/>
              <a:t>&gt; tag is used to group the body content in an HTML table.</a:t>
            </a:r>
            <a:endParaRPr lang="en-IN" sz="3600" dirty="0"/>
          </a:p>
          <a:p>
            <a:pPr>
              <a:buFont typeface="Arial" panose="020B0604020202020204" pitchFamily="34" charset="0"/>
              <a:buChar char="q"/>
            </a:pPr>
            <a:endParaRPr lang="en-IN" sz="3600" dirty="0"/>
          </a:p>
          <a:p>
            <a:pPr marL="0" indent="0">
              <a:buNone/>
            </a:pPr>
            <a:r>
              <a:rPr lang="en-IN" sz="3600" b="1" dirty="0" smtClean="0">
                <a:solidFill>
                  <a:srgbClr val="FF0000"/>
                </a:solidFill>
              </a:rPr>
              <a:t>&lt;</a:t>
            </a:r>
            <a:r>
              <a:rPr lang="en-IN" sz="3600" b="1" dirty="0" err="1" smtClean="0">
                <a:solidFill>
                  <a:srgbClr val="FF0000"/>
                </a:solidFill>
              </a:rPr>
              <a:t>tfoot</a:t>
            </a:r>
            <a:r>
              <a:rPr lang="en-IN" sz="3600" b="1" dirty="0" smtClean="0">
                <a:solidFill>
                  <a:srgbClr val="FF0000"/>
                </a:solidFill>
              </a:rPr>
              <a:t>&gt; − to create a separate table footer.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dirty="0" smtClean="0"/>
              <a:t>The &lt;</a:t>
            </a:r>
            <a:r>
              <a:rPr lang="en-US" sz="3600" dirty="0" err="1" smtClean="0"/>
              <a:t>tfoot</a:t>
            </a:r>
            <a:r>
              <a:rPr lang="en-US" sz="3600" dirty="0" smtClean="0"/>
              <a:t>&gt; tag is used to group footer content in an HTML table.</a:t>
            </a:r>
          </a:p>
          <a:p>
            <a:pPr>
              <a:buFont typeface="Arial" panose="020B0604020202020204" pitchFamily="34" charset="0"/>
              <a:buChar char="v"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  <a:endParaRPr lang="en-IN" sz="3600" dirty="0"/>
          </a:p>
          <a:p>
            <a:pPr>
              <a:buFont typeface="Arial" panose="020B0604020202020204" pitchFamily="34" charset="0"/>
              <a:buChar char="q"/>
            </a:pPr>
            <a:endParaRPr lang="en-IN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28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133" y="58847"/>
            <a:ext cx="82748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EXAMPLE:</a:t>
            </a:r>
          </a:p>
          <a:p>
            <a:endParaRPr lang="en-US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Savings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January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$100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February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$80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$180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02491"/>
              </p:ext>
            </p:extLst>
          </p:nvPr>
        </p:nvGraphicFramePr>
        <p:xfrm>
          <a:off x="5265345" y="1760544"/>
          <a:ext cx="5990792" cy="1463040"/>
        </p:xfrm>
        <a:graphic>
          <a:graphicData uri="http://schemas.openxmlformats.org/drawingml/2006/table">
            <a:tbl>
              <a:tblPr/>
              <a:tblGrid>
                <a:gridCol w="2995396"/>
                <a:gridCol w="2995396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Month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Savings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January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$100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February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$80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$180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5301" y="1144991"/>
            <a:ext cx="338598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20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125"/>
            <a:ext cx="10504457" cy="5811838"/>
          </a:xfrm>
        </p:spPr>
      </p:pic>
    </p:spTree>
    <p:extLst>
      <p:ext uri="{BB962C8B-B14F-4D97-AF65-F5344CB8AC3E}">
        <p14:creationId xmlns:p14="http://schemas.microsoft.com/office/powerpoint/2010/main" val="112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853" y="679010"/>
            <a:ext cx="58243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&lt;table </a:t>
            </a:r>
            <a:r>
              <a:rPr lang="en-IN" dirty="0"/>
              <a:t>border="4" </a:t>
            </a:r>
            <a:r>
              <a:rPr lang="en-IN" dirty="0" err="1"/>
              <a:t>bordercolor</a:t>
            </a:r>
            <a:r>
              <a:rPr lang="en-IN" dirty="0"/>
              <a:t>="green"&gt; </a:t>
            </a:r>
          </a:p>
          <a:p>
            <a:r>
              <a:rPr lang="en-IN" dirty="0"/>
              <a:t>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&lt;td&gt; It is a 1st Cell of 1st row in the 1st Table. &lt;/td&gt;</a:t>
            </a:r>
          </a:p>
          <a:p>
            <a:r>
              <a:rPr lang="en-IN" dirty="0"/>
              <a:t>&lt;td&gt; It is a 2nd Cell of 1st row in the 1st Table.</a:t>
            </a:r>
          </a:p>
          <a:p>
            <a:endParaRPr lang="en-IN" dirty="0"/>
          </a:p>
          <a:p>
            <a:r>
              <a:rPr lang="en-IN" dirty="0" smtClean="0"/>
              <a:t>&lt;</a:t>
            </a:r>
            <a:r>
              <a:rPr lang="en-IN" dirty="0"/>
              <a:t>table border="6" </a:t>
            </a:r>
            <a:r>
              <a:rPr lang="en-IN" dirty="0" err="1"/>
              <a:t>bordercolor</a:t>
            </a:r>
            <a:r>
              <a:rPr lang="en-IN" dirty="0"/>
              <a:t>="blue"&gt;</a:t>
            </a:r>
          </a:p>
          <a:p>
            <a:r>
              <a:rPr lang="en-IN" dirty="0"/>
              <a:t>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&lt;td&gt; It is a 1st Cell of 1st row in the 2nd Table. &lt;/td&gt;</a:t>
            </a:r>
          </a:p>
          <a:p>
            <a:r>
              <a:rPr lang="en-IN" dirty="0"/>
              <a:t>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&lt;td&gt; It is a 2nd Cell of 2nd row in the 2nd Table. &lt;/td&gt;&lt;/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&lt;/table&gt;</a:t>
            </a:r>
          </a:p>
          <a:p>
            <a:r>
              <a:rPr lang="en-IN" dirty="0"/>
              <a:t>&lt;/td&gt;</a:t>
            </a:r>
          </a:p>
          <a:p>
            <a:r>
              <a:rPr lang="en-IN" dirty="0"/>
              <a:t>&lt;/</a:t>
            </a:r>
            <a:r>
              <a:rPr lang="en-IN" dirty="0" err="1"/>
              <a:t>tr</a:t>
            </a:r>
            <a:r>
              <a:rPr lang="en-IN" dirty="0" smtClean="0"/>
              <a:t>&gt;	</a:t>
            </a:r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&lt;td&gt; It is a 3rd Cell of 2nd row in the 1st Table. &lt;/td&gt;</a:t>
            </a:r>
          </a:p>
          <a:p>
            <a:r>
              <a:rPr lang="en-IN" dirty="0"/>
              <a:t>&lt;td&gt; It is a 4th Cell of 2nd row in the 1st Table. &lt;/td&gt;</a:t>
            </a:r>
          </a:p>
          <a:p>
            <a:r>
              <a:rPr lang="en-IN" dirty="0"/>
              <a:t>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&lt;/table&gt;</a:t>
            </a:r>
          </a:p>
          <a:p>
            <a:r>
              <a:rPr lang="en-IN" dirty="0"/>
              <a:t>&lt;/body</a:t>
            </a:r>
            <a:r>
              <a:rPr lang="en-IN" dirty="0" smtClean="0"/>
              <a:t>&gt;&lt;/</a:t>
            </a:r>
            <a:r>
              <a:rPr lang="en-IN" dirty="0"/>
              <a:t>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84" y="1898918"/>
            <a:ext cx="6048862" cy="14129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852" y="71526"/>
            <a:ext cx="11428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Nested </a:t>
            </a:r>
            <a:r>
              <a:rPr lang="en-IN" b="1" u="sng" dirty="0" smtClean="0"/>
              <a:t>Tables</a:t>
            </a:r>
          </a:p>
          <a:p>
            <a:r>
              <a:rPr lang="en-US" dirty="0" smtClean="0"/>
              <a:t>The </a:t>
            </a:r>
            <a:r>
              <a:rPr lang="en-US" dirty="0"/>
              <a:t>nested table in HTML means creating a table on a webpage inside another table on the same web page.</a:t>
            </a:r>
            <a:endParaRPr lang="en-IN" b="1" u="sng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494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91" y="1337885"/>
            <a:ext cx="4429125" cy="2733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566" y="334978"/>
            <a:ext cx="466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75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522514"/>
            <a:ext cx="11408228" cy="6030686"/>
          </a:xfrm>
        </p:spPr>
      </p:pic>
      <p:sp>
        <p:nvSpPr>
          <p:cNvPr id="3" name="TextBox 2"/>
          <p:cNvSpPr txBox="1"/>
          <p:nvPr/>
        </p:nvSpPr>
        <p:spPr>
          <a:xfrm>
            <a:off x="233265" y="0"/>
            <a:ext cx="599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 without border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1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2" y="121298"/>
            <a:ext cx="85375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Table with border:</a:t>
            </a:r>
          </a:p>
          <a:p>
            <a:endParaRPr lang="en-IN" b="1" dirty="0" smtClean="0"/>
          </a:p>
          <a:p>
            <a:r>
              <a:rPr lang="en-IN" dirty="0" smtClean="0"/>
              <a:t>&lt;</a:t>
            </a:r>
            <a:r>
              <a:rPr lang="en-IN" dirty="0"/>
              <a:t>table border="1" </a:t>
            </a:r>
            <a:r>
              <a:rPr lang="en-IN" dirty="0" smtClean="0"/>
              <a:t>style</a:t>
            </a:r>
            <a:r>
              <a:rPr lang="en-IN" dirty="0"/>
              <a:t>="width:100%"&gt;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Firstname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</a:t>
            </a:r>
            <a:r>
              <a:rPr lang="en-IN" dirty="0" err="1"/>
              <a:t>Lastname</a:t>
            </a:r>
            <a:r>
              <a:rPr lang="en-IN" dirty="0"/>
              <a:t>&lt;/</a:t>
            </a:r>
            <a:r>
              <a:rPr lang="en-IN" dirty="0" err="1"/>
              <a:t>th</a:t>
            </a:r>
            <a:r>
              <a:rPr lang="en-IN" dirty="0"/>
              <a:t>&gt; 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&gt;Age&lt;/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&lt;td&gt;Jill&lt;/td&gt;</a:t>
            </a:r>
          </a:p>
          <a:p>
            <a:r>
              <a:rPr lang="en-IN" dirty="0"/>
              <a:t>    &lt;td&gt;Smith&lt;/td&gt;</a:t>
            </a:r>
          </a:p>
          <a:p>
            <a:r>
              <a:rPr lang="en-IN" dirty="0"/>
              <a:t>    &lt;td&gt;50&lt;/td&gt;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&lt;td&gt;Eve&lt;/td&gt;</a:t>
            </a:r>
          </a:p>
          <a:p>
            <a:r>
              <a:rPr lang="en-IN" dirty="0"/>
              <a:t>    &lt;td&gt;Jackson&lt;/td&gt;</a:t>
            </a:r>
          </a:p>
          <a:p>
            <a:r>
              <a:rPr lang="en-IN" dirty="0"/>
              <a:t>    &lt;td&gt;94&lt;/td&gt;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&lt;td&gt;John&lt;/td&gt;</a:t>
            </a:r>
          </a:p>
          <a:p>
            <a:r>
              <a:rPr lang="en-IN" dirty="0"/>
              <a:t>    &lt;td&gt;Doe&lt;/td&gt;</a:t>
            </a:r>
          </a:p>
          <a:p>
            <a:r>
              <a:rPr lang="en-IN" dirty="0"/>
              <a:t>    &lt;td&gt;80&lt;/td&gt;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&lt;/table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01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869" y="187800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&lt;table </a:t>
            </a:r>
            <a:r>
              <a:rPr lang="en-IN" dirty="0" smtClean="0"/>
              <a:t> border=“1” style</a:t>
            </a:r>
            <a:r>
              <a:rPr lang="en-IN" dirty="0"/>
              <a:t>="width:100%"&gt;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&gt;Name&lt;/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 </a:t>
            </a:r>
            <a:r>
              <a:rPr lang="en-IN" dirty="0" err="1"/>
              <a:t>colspan</a:t>
            </a:r>
            <a:r>
              <a:rPr lang="en-IN" dirty="0"/>
              <a:t>="2"&gt;Telephone&lt;/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&lt;td&gt;Bill Gates&lt;/td&gt;</a:t>
            </a:r>
          </a:p>
          <a:p>
            <a:r>
              <a:rPr lang="en-IN" dirty="0"/>
              <a:t>    &lt;td&gt;55577854&lt;/td&gt;</a:t>
            </a:r>
          </a:p>
          <a:p>
            <a:r>
              <a:rPr lang="en-IN" dirty="0"/>
              <a:t>    &lt;td&gt;55577855&lt;/td&gt;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&lt;/table&gt;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647" y="174563"/>
            <a:ext cx="3073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Cells that Span Many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5223" y="887782"/>
            <a:ext cx="826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To make a cell span more than one column, use the </a:t>
            </a:r>
            <a:r>
              <a:rPr lang="en-IN" dirty="0" err="1"/>
              <a:t>colspan</a:t>
            </a:r>
            <a:r>
              <a:rPr lang="en-IN" dirty="0"/>
              <a:t> attribute: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98606"/>
              </p:ext>
            </p:extLst>
          </p:nvPr>
        </p:nvGraphicFramePr>
        <p:xfrm>
          <a:off x="5829207" y="2699052"/>
          <a:ext cx="5553456" cy="701040"/>
        </p:xfrm>
        <a:graphic>
          <a:graphicData uri="http://schemas.openxmlformats.org/drawingml/2006/table">
            <a:tbl>
              <a:tblPr/>
              <a:tblGrid>
                <a:gridCol w="1851152"/>
                <a:gridCol w="1851152"/>
                <a:gridCol w="185115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Telephone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Bill Gates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55577854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55577855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sz="2200" dirty="0"/>
              <a:t>Cells that Span Many </a:t>
            </a:r>
            <a:r>
              <a:rPr lang="en-IN" sz="2200" dirty="0" smtClean="0"/>
              <a:t>Columns</a:t>
            </a: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1502229"/>
            <a:ext cx="4953000" cy="5105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5" y="2559295"/>
            <a:ext cx="609600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65125"/>
            <a:ext cx="10624457" cy="5811838"/>
          </a:xfrm>
        </p:spPr>
      </p:pic>
    </p:spTree>
    <p:extLst>
      <p:ext uri="{BB962C8B-B14F-4D97-AF65-F5344CB8AC3E}">
        <p14:creationId xmlns:p14="http://schemas.microsoft.com/office/powerpoint/2010/main" val="31932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521" y="25853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Cell that Spans Many Rows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184" y="746449"/>
            <a:ext cx="863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make a cell span more than one row, use the </a:t>
            </a:r>
            <a:r>
              <a:rPr lang="en-US" dirty="0" err="1"/>
              <a:t>rowspan</a:t>
            </a:r>
            <a:r>
              <a:rPr lang="en-US" dirty="0"/>
              <a:t> attribute: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3258" y="151135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&lt;table style="width:100%"&gt;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&gt;Name:&lt;/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&lt;td&gt;Bill Gates&lt;/td&gt;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th</a:t>
            </a:r>
            <a:r>
              <a:rPr lang="en-IN" dirty="0"/>
              <a:t> </a:t>
            </a:r>
            <a:r>
              <a:rPr lang="en-IN" dirty="0" err="1"/>
              <a:t>rowspan</a:t>
            </a:r>
            <a:r>
              <a:rPr lang="en-IN" dirty="0"/>
              <a:t>="2"&gt;Telephone:&lt;/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&lt;td&gt;55577854&lt;/td&gt;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    &lt;td&gt;55577855&lt;/td&gt;</a:t>
            </a:r>
          </a:p>
          <a:p>
            <a:r>
              <a:rPr lang="en-IN" dirty="0"/>
              <a:t>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r>
              <a:rPr lang="en-IN" dirty="0"/>
              <a:t>&lt;/table&gt;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24596"/>
              </p:ext>
            </p:extLst>
          </p:nvPr>
        </p:nvGraphicFramePr>
        <p:xfrm>
          <a:off x="5574792" y="2306458"/>
          <a:ext cx="5614416" cy="1051560"/>
        </p:xfrm>
        <a:graphic>
          <a:graphicData uri="http://schemas.openxmlformats.org/drawingml/2006/table">
            <a:tbl>
              <a:tblPr/>
              <a:tblGrid>
                <a:gridCol w="2807208"/>
                <a:gridCol w="28072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Name: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Bill Gates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Telephone: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55577854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55577855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2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HTML &lt;td&gt; </a:t>
            </a:r>
            <a:r>
              <a:rPr lang="en-IN" sz="2000" dirty="0" err="1">
                <a:solidFill>
                  <a:srgbClr val="00B050"/>
                </a:solidFill>
              </a:rPr>
              <a:t>rowspan</a:t>
            </a:r>
            <a:r>
              <a:rPr lang="en-IN" sz="2000" dirty="0">
                <a:solidFill>
                  <a:srgbClr val="00B050"/>
                </a:solidFill>
              </a:rPr>
              <a:t> 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743"/>
            <a:ext cx="10515600" cy="529522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The </a:t>
            </a:r>
            <a:r>
              <a:rPr lang="en-IN" dirty="0" err="1">
                <a:solidFill>
                  <a:srgbClr val="C00000"/>
                </a:solidFill>
              </a:rPr>
              <a:t>rowspan</a:t>
            </a:r>
            <a:r>
              <a:rPr lang="en-IN" dirty="0">
                <a:solidFill>
                  <a:srgbClr val="C00000"/>
                </a:solidFill>
              </a:rPr>
              <a:t> attribute specifies the number of rows a cell should span.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1828799"/>
            <a:ext cx="10983686" cy="46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6" ma:contentTypeDescription="Create a new document." ma:contentTypeScope="" ma:versionID="6b0c5913e4c90648c0e3d8c9c8aad070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4c5ebe11088ba27bcb664a761609a42e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BD1987-C51B-4ADD-8022-6A63593AC310}"/>
</file>

<file path=customXml/itemProps2.xml><?xml version="1.0" encoding="utf-8"?>
<ds:datastoreItem xmlns:ds="http://schemas.openxmlformats.org/officeDocument/2006/customXml" ds:itemID="{AD34F7F8-9D0A-42ED-BBF5-F2A21E697ED8}"/>
</file>

<file path=customXml/itemProps3.xml><?xml version="1.0" encoding="utf-8"?>
<ds:datastoreItem xmlns:ds="http://schemas.openxmlformats.org/officeDocument/2006/customXml" ds:itemID="{DDE0C46C-EDCE-4AEA-82B8-B4A2F2325F3E}"/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929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Unit4</vt:lpstr>
      <vt:lpstr>HTML Tables </vt:lpstr>
      <vt:lpstr>PowerPoint Presentation</vt:lpstr>
      <vt:lpstr>PowerPoint Presentation</vt:lpstr>
      <vt:lpstr>PowerPoint Presentation</vt:lpstr>
      <vt:lpstr> Cells that Span Many Columns</vt:lpstr>
      <vt:lpstr>PowerPoint Presentation</vt:lpstr>
      <vt:lpstr>PowerPoint Presentation</vt:lpstr>
      <vt:lpstr>HTML &lt;td&gt; rowspan Attribute</vt:lpstr>
      <vt:lpstr>PowerPoint Presentation</vt:lpstr>
      <vt:lpstr>Adding a Caption </vt:lpstr>
      <vt:lpstr>PowerPoint Presentation</vt:lpstr>
      <vt:lpstr> Cellpadding and Cellspacing Attributes </vt:lpstr>
      <vt:lpstr>PowerPoint Presentation</vt:lpstr>
      <vt:lpstr>PowerPoint Presentation</vt:lpstr>
      <vt:lpstr>Tables Backgrounds </vt:lpstr>
      <vt:lpstr>PowerPoint Presentation</vt:lpstr>
      <vt:lpstr>PowerPoint Presentation</vt:lpstr>
      <vt:lpstr>Table Height and Width </vt:lpstr>
      <vt:lpstr>PowerPoint Presentation</vt:lpstr>
      <vt:lpstr>Table Header, Body, and Footer 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Unit4</dc:title>
  <dc:creator>Geetha Unnikrishnan</dc:creator>
  <cp:lastModifiedBy>Neha</cp:lastModifiedBy>
  <cp:revision>82</cp:revision>
  <dcterms:created xsi:type="dcterms:W3CDTF">2019-07-10T10:43:46Z</dcterms:created>
  <dcterms:modified xsi:type="dcterms:W3CDTF">2021-02-03T18:22:32Z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