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s/slide2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15.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media/image3.jpg" ContentType="image/jpeg"/>
  <Override PartName="/ppt/media/image4.jpg" ContentType="image/jpeg"/>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2" r:id="rId52"/>
    <p:sldId id="309" r:id="rId53"/>
    <p:sldId id="307" r:id="rId54"/>
    <p:sldId id="308" r:id="rId55"/>
    <p:sldId id="310" r:id="rId56"/>
    <p:sldId id="311" r:id="rId57"/>
    <p:sldId id="313" r:id="rId58"/>
    <p:sldId id="314" r:id="rId59"/>
    <p:sldId id="315" r:id="rId60"/>
    <p:sldId id="317" r:id="rId61"/>
    <p:sldId id="318" r:id="rId62"/>
    <p:sldId id="316" r:id="rId63"/>
    <p:sldId id="320" r:id="rId64"/>
    <p:sldId id="321" r:id="rId65"/>
    <p:sldId id="322" r:id="rId66"/>
    <p:sldId id="323" r:id="rId67"/>
    <p:sldId id="324" r:id="rId68"/>
    <p:sldId id="325" r:id="rId69"/>
    <p:sldId id="326" r:id="rId70"/>
    <p:sldId id="327"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12F94F-D81F-42EE-A434-9A21975112B4}"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337320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12F94F-D81F-42EE-A434-9A21975112B4}"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37519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12F94F-D81F-42EE-A434-9A21975112B4}"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62762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12F94F-D81F-42EE-A434-9A21975112B4}"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201743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12F94F-D81F-42EE-A434-9A21975112B4}"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137152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12F94F-D81F-42EE-A434-9A21975112B4}"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239698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12F94F-D81F-42EE-A434-9A21975112B4}" type="datetimeFigureOut">
              <a:rPr lang="en-IN" smtClean="0"/>
              <a:t>09-03-2021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78461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12F94F-D81F-42EE-A434-9A21975112B4}" type="datetimeFigureOut">
              <a:rPr lang="en-IN" smtClean="0"/>
              <a:t>09-03-2021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195227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2F94F-D81F-42EE-A434-9A21975112B4}" type="datetimeFigureOut">
              <a:rPr lang="en-IN" smtClean="0"/>
              <a:t>09-03-2021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390357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2F94F-D81F-42EE-A434-9A21975112B4}"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310275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2F94F-D81F-42EE-A434-9A21975112B4}"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C0B3C-1183-47DF-8417-365CC2EF48D3}" type="slidenum">
              <a:rPr lang="en-IN" smtClean="0"/>
              <a:t>‹#›</a:t>
            </a:fld>
            <a:endParaRPr lang="en-IN"/>
          </a:p>
        </p:txBody>
      </p:sp>
    </p:spTree>
    <p:extLst>
      <p:ext uri="{BB962C8B-B14F-4D97-AF65-F5344CB8AC3E}">
        <p14:creationId xmlns:p14="http://schemas.microsoft.com/office/powerpoint/2010/main" val="185802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2F94F-D81F-42EE-A434-9A21975112B4}" type="datetimeFigureOut">
              <a:rPr lang="en-IN" smtClean="0"/>
              <a:t>09-03-2021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C0B3C-1183-47DF-8417-365CC2EF48D3}" type="slidenum">
              <a:rPr lang="en-IN" smtClean="0"/>
              <a:t>‹#›</a:t>
            </a:fld>
            <a:endParaRPr lang="en-IN"/>
          </a:p>
        </p:txBody>
      </p:sp>
    </p:spTree>
    <p:extLst>
      <p:ext uri="{BB962C8B-B14F-4D97-AF65-F5344CB8AC3E}">
        <p14:creationId xmlns:p14="http://schemas.microsoft.com/office/powerpoint/2010/main" val="422995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jsref/jsref_break.asp"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www.w3schools.com/jsref/event_onblur.asp"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JAVASCRIPT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73792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4791" y="904009"/>
            <a:ext cx="3701962" cy="923330"/>
          </a:xfrm>
          <a:prstGeom prst="rect">
            <a:avLst/>
          </a:prstGeom>
        </p:spPr>
        <p:txBody>
          <a:bodyPr wrap="square">
            <a:spAutoFit/>
          </a:bodyPr>
          <a:lstStyle/>
          <a:p>
            <a:r>
              <a:rPr lang="en-IN" b="1" i="0" dirty="0" smtClean="0">
                <a:solidFill>
                  <a:srgbClr val="000000"/>
                </a:solidFill>
                <a:effectLst/>
                <a:latin typeface="Segoe UI" panose="020B0502040204020203" pitchFamily="34" charset="0"/>
              </a:rPr>
              <a:t>JavaScript Logical Operators</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19097454"/>
              </p:ext>
            </p:extLst>
          </p:nvPr>
        </p:nvGraphicFramePr>
        <p:xfrm>
          <a:off x="936480" y="1823013"/>
          <a:ext cx="5952693" cy="1706880"/>
        </p:xfrm>
        <a:graphic>
          <a:graphicData uri="http://schemas.openxmlformats.org/drawingml/2006/table">
            <a:tbl>
              <a:tblPr/>
              <a:tblGrid>
                <a:gridCol w="1484602"/>
                <a:gridCol w="4468091"/>
              </a:tblGrid>
              <a:tr h="0">
                <a:tc>
                  <a:txBody>
                    <a:bodyPr/>
                    <a:lstStyle/>
                    <a:p>
                      <a:pPr algn="l" fontAlgn="t"/>
                      <a:r>
                        <a:rPr lang="en-IN" dirty="0">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dirty="0">
                          <a:effectLst/>
                        </a:rPr>
                        <a:t>&amp;&amp;</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logical 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logical 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logical not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749861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763" y="272534"/>
            <a:ext cx="11184729" cy="2308324"/>
          </a:xfrm>
          <a:prstGeom prst="rect">
            <a:avLst/>
          </a:prstGeom>
        </p:spPr>
        <p:txBody>
          <a:bodyPr wrap="none">
            <a:spAutoFit/>
          </a:bodyPr>
          <a:lstStyle/>
          <a:p>
            <a:r>
              <a:rPr lang="en-IN" dirty="0"/>
              <a:t>Control structures and </a:t>
            </a:r>
            <a:r>
              <a:rPr lang="en-IN" dirty="0" smtClean="0"/>
              <a:t>looping:</a:t>
            </a:r>
          </a:p>
          <a:p>
            <a:endParaRPr lang="en-IN" dirty="0" smtClean="0"/>
          </a:p>
          <a:p>
            <a:r>
              <a:rPr lang="en-IN" dirty="0" smtClean="0"/>
              <a:t>While </a:t>
            </a:r>
            <a:r>
              <a:rPr lang="en-IN" dirty="0"/>
              <a:t>writing a program, there may be a situation when you need to adopt one out of a given set of paths. </a:t>
            </a:r>
            <a:endParaRPr lang="en-IN" dirty="0" smtClean="0"/>
          </a:p>
          <a:p>
            <a:r>
              <a:rPr lang="en-IN" dirty="0" smtClean="0"/>
              <a:t>In </a:t>
            </a:r>
            <a:r>
              <a:rPr lang="en-IN" dirty="0"/>
              <a:t>such cases, you need to use conditional statements that allow your program to make correct decisions </a:t>
            </a:r>
            <a:endParaRPr lang="en-IN" dirty="0" smtClean="0"/>
          </a:p>
          <a:p>
            <a:r>
              <a:rPr lang="en-IN" dirty="0" smtClean="0"/>
              <a:t>and </a:t>
            </a:r>
            <a:r>
              <a:rPr lang="en-IN" dirty="0"/>
              <a:t>perform right actions</a:t>
            </a:r>
            <a:r>
              <a:rPr lang="en-IN" dirty="0" smtClean="0"/>
              <a:t>.</a:t>
            </a:r>
          </a:p>
          <a:p>
            <a:r>
              <a:rPr lang="en-IN" dirty="0"/>
              <a:t>JavaScript supports conditional statements which are used to perform different actions based on different conditions</a:t>
            </a:r>
            <a:r>
              <a:rPr lang="en-IN" dirty="0" smtClean="0"/>
              <a:t>.</a:t>
            </a:r>
          </a:p>
          <a:p>
            <a:endParaRPr lang="en-IN" dirty="0" smtClean="0"/>
          </a:p>
          <a:p>
            <a:r>
              <a:rPr lang="en-IN" dirty="0" smtClean="0"/>
              <a:t>1)</a:t>
            </a:r>
            <a:r>
              <a:rPr lang="en-IN" dirty="0"/>
              <a:t> </a:t>
            </a:r>
            <a:r>
              <a:rPr lang="en-IN" b="1" dirty="0" err="1"/>
              <a:t>if..</a:t>
            </a:r>
            <a:r>
              <a:rPr lang="en-IN" b="1" dirty="0" err="1" smtClean="0"/>
              <a:t>else</a:t>
            </a:r>
            <a:r>
              <a:rPr lang="en-IN" b="1" dirty="0" smtClean="0"/>
              <a:t> </a:t>
            </a:r>
            <a:r>
              <a:rPr lang="en-IN" dirty="0" smtClean="0"/>
              <a:t>statement</a:t>
            </a:r>
            <a:r>
              <a:rPr lang="en-IN" dirty="0"/>
              <a:t>.</a:t>
            </a:r>
          </a:p>
        </p:txBody>
      </p:sp>
      <p:pic>
        <p:nvPicPr>
          <p:cNvPr id="3" name="Picture 2"/>
          <p:cNvPicPr>
            <a:picLocks noChangeAspect="1"/>
          </p:cNvPicPr>
          <p:nvPr/>
        </p:nvPicPr>
        <p:blipFill>
          <a:blip r:embed="rId2"/>
          <a:stretch>
            <a:fillRect/>
          </a:stretch>
        </p:blipFill>
        <p:spPr>
          <a:xfrm>
            <a:off x="2907723" y="2891271"/>
            <a:ext cx="2552700" cy="3257550"/>
          </a:xfrm>
          <a:prstGeom prst="rect">
            <a:avLst/>
          </a:prstGeom>
        </p:spPr>
      </p:pic>
    </p:spTree>
    <p:extLst>
      <p:ext uri="{BB962C8B-B14F-4D97-AF65-F5344CB8AC3E}">
        <p14:creationId xmlns:p14="http://schemas.microsoft.com/office/powerpoint/2010/main" val="621538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491" y="602673"/>
            <a:ext cx="8333509" cy="5632311"/>
          </a:xfrm>
          <a:prstGeom prst="rect">
            <a:avLst/>
          </a:prstGeom>
        </p:spPr>
        <p:txBody>
          <a:bodyPr wrap="square">
            <a:spAutoFit/>
          </a:bodyPr>
          <a:lstStyle/>
          <a:p>
            <a:r>
              <a:rPr lang="en-IN" u="sng" dirty="0"/>
              <a:t>Example</a:t>
            </a:r>
          </a:p>
          <a:p>
            <a:r>
              <a:rPr lang="en-IN" dirty="0"/>
              <a:t>Try the following example to understand how the </a:t>
            </a:r>
            <a:r>
              <a:rPr lang="en-IN" b="1" dirty="0"/>
              <a:t>if</a:t>
            </a:r>
            <a:r>
              <a:rPr lang="en-IN" dirty="0"/>
              <a:t> statement works.</a:t>
            </a:r>
          </a:p>
          <a:p>
            <a:endParaRPr lang="en-IN" dirty="0" smtClean="0"/>
          </a:p>
          <a:p>
            <a:r>
              <a:rPr lang="en-IN" dirty="0" smtClean="0"/>
              <a:t>&lt;</a:t>
            </a:r>
            <a:r>
              <a:rPr lang="en-IN" dirty="0"/>
              <a:t>html&gt;</a:t>
            </a:r>
          </a:p>
          <a:p>
            <a:r>
              <a:rPr lang="en-IN" dirty="0"/>
              <a:t>   &lt;body&gt;</a:t>
            </a:r>
          </a:p>
          <a:p>
            <a:r>
              <a:rPr lang="en-IN" dirty="0"/>
              <a:t>   </a:t>
            </a:r>
          </a:p>
          <a:p>
            <a:r>
              <a:rPr lang="en-IN" dirty="0"/>
              <a:t>      &lt;script type="text/</a:t>
            </a:r>
            <a:r>
              <a:rPr lang="en-IN" dirty="0" err="1"/>
              <a:t>javascript</a:t>
            </a:r>
            <a:r>
              <a:rPr lang="en-IN" dirty="0"/>
              <a:t>"&gt;</a:t>
            </a:r>
          </a:p>
          <a:p>
            <a:r>
              <a:rPr lang="en-IN" dirty="0"/>
              <a:t>	</a:t>
            </a:r>
            <a:r>
              <a:rPr lang="en-IN" dirty="0" err="1"/>
              <a:t>var</a:t>
            </a:r>
            <a:r>
              <a:rPr lang="en-IN" dirty="0"/>
              <a:t> age = 20;</a:t>
            </a:r>
          </a:p>
          <a:p>
            <a:r>
              <a:rPr lang="en-IN" dirty="0"/>
              <a:t>         </a:t>
            </a:r>
          </a:p>
          <a:p>
            <a:r>
              <a:rPr lang="en-IN" dirty="0"/>
              <a:t>            if( age &gt; 18 </a:t>
            </a:r>
            <a:r>
              <a:rPr lang="en-IN" dirty="0" smtClean="0"/>
              <a:t>)</a:t>
            </a:r>
          </a:p>
          <a:p>
            <a:r>
              <a:rPr lang="en-IN" dirty="0"/>
              <a:t>	</a:t>
            </a:r>
            <a:r>
              <a:rPr lang="en-IN" dirty="0" smtClean="0"/>
              <a:t>{</a:t>
            </a:r>
            <a:endParaRPr lang="en-IN" dirty="0"/>
          </a:p>
          <a:p>
            <a:r>
              <a:rPr lang="en-IN" dirty="0"/>
              <a:t>               </a:t>
            </a:r>
            <a:r>
              <a:rPr lang="en-IN" dirty="0" err="1"/>
              <a:t>document.write</a:t>
            </a:r>
            <a:r>
              <a:rPr lang="en-IN" dirty="0"/>
              <a:t>("&lt;b&gt;Qualifies for driving&lt;/b&gt;");</a:t>
            </a:r>
          </a:p>
          <a:p>
            <a:r>
              <a:rPr lang="en-IN" dirty="0"/>
              <a:t>            </a:t>
            </a:r>
            <a:r>
              <a:rPr lang="en-IN" dirty="0" smtClean="0"/>
              <a:t>	}</a:t>
            </a:r>
            <a:endParaRPr lang="en-IN" dirty="0"/>
          </a:p>
          <a:p>
            <a:r>
              <a:rPr lang="en-IN" dirty="0"/>
              <a:t>            </a:t>
            </a:r>
          </a:p>
          <a:p>
            <a:endParaRPr lang="en-IN" dirty="0"/>
          </a:p>
          <a:p>
            <a:r>
              <a:rPr lang="en-IN" dirty="0"/>
              <a:t>	&lt;/script&gt;</a:t>
            </a:r>
          </a:p>
          <a:p>
            <a:r>
              <a:rPr lang="en-IN" dirty="0"/>
              <a:t>      </a:t>
            </a:r>
          </a:p>
          <a:p>
            <a:r>
              <a:rPr lang="en-IN" dirty="0"/>
              <a:t>      &lt;p&gt;Set the variable to different value and then try...&lt;/p&gt;</a:t>
            </a:r>
          </a:p>
          <a:p>
            <a:r>
              <a:rPr lang="en-IN" dirty="0"/>
              <a:t>   &lt;/body&gt;</a:t>
            </a:r>
          </a:p>
          <a:p>
            <a:r>
              <a:rPr lang="en-IN" dirty="0"/>
              <a:t>&lt;/html&gt;</a:t>
            </a:r>
          </a:p>
        </p:txBody>
      </p:sp>
    </p:spTree>
    <p:extLst>
      <p:ext uri="{BB962C8B-B14F-4D97-AF65-F5344CB8AC3E}">
        <p14:creationId xmlns:p14="http://schemas.microsoft.com/office/powerpoint/2010/main" val="2703593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311727"/>
            <a:ext cx="8343900" cy="6186309"/>
          </a:xfrm>
          <a:prstGeom prst="rect">
            <a:avLst/>
          </a:prstGeom>
        </p:spPr>
        <p:txBody>
          <a:bodyPr wrap="square">
            <a:spAutoFit/>
          </a:bodyPr>
          <a:lstStyle/>
          <a:p>
            <a:r>
              <a:rPr lang="en-IN" u="sng" dirty="0" smtClean="0"/>
              <a:t>Example</a:t>
            </a:r>
          </a:p>
          <a:p>
            <a:endParaRPr lang="en-IN" u="sng" dirty="0"/>
          </a:p>
          <a:p>
            <a:r>
              <a:rPr lang="en-IN" dirty="0"/>
              <a:t>Try the following code to learn how to implement an if-else statement in JavaScript.</a:t>
            </a:r>
          </a:p>
          <a:p>
            <a:endParaRPr lang="en-IN" dirty="0" smtClean="0"/>
          </a:p>
          <a:p>
            <a:r>
              <a:rPr lang="en-IN" dirty="0" smtClean="0"/>
              <a:t>&lt;</a:t>
            </a:r>
            <a:r>
              <a:rPr lang="en-IN" dirty="0"/>
              <a:t>html&gt;</a:t>
            </a:r>
          </a:p>
          <a:p>
            <a:r>
              <a:rPr lang="en-IN" dirty="0"/>
              <a:t>   &lt;body&gt;</a:t>
            </a:r>
          </a:p>
          <a:p>
            <a:r>
              <a:rPr lang="en-IN" dirty="0"/>
              <a:t>   </a:t>
            </a:r>
          </a:p>
          <a:p>
            <a:r>
              <a:rPr lang="en-IN" dirty="0"/>
              <a:t>      &lt;script type="text/</a:t>
            </a:r>
            <a:r>
              <a:rPr lang="en-IN" dirty="0" err="1"/>
              <a:t>javascript</a:t>
            </a:r>
            <a:r>
              <a:rPr lang="en-IN" dirty="0"/>
              <a:t>"&gt;</a:t>
            </a:r>
          </a:p>
          <a:p>
            <a:r>
              <a:rPr lang="en-IN" dirty="0" smtClean="0"/>
              <a:t>	</a:t>
            </a:r>
            <a:r>
              <a:rPr lang="en-IN" dirty="0" err="1" smtClean="0"/>
              <a:t>var</a:t>
            </a:r>
            <a:r>
              <a:rPr lang="en-IN" dirty="0" smtClean="0"/>
              <a:t> </a:t>
            </a:r>
            <a:r>
              <a:rPr lang="en-IN" dirty="0"/>
              <a:t>age = 20;</a:t>
            </a:r>
          </a:p>
          <a:p>
            <a:r>
              <a:rPr lang="en-IN" dirty="0"/>
              <a:t>         </a:t>
            </a:r>
          </a:p>
          <a:p>
            <a:r>
              <a:rPr lang="en-IN" dirty="0"/>
              <a:t>            if( age &gt; 18 ){</a:t>
            </a:r>
          </a:p>
          <a:p>
            <a:r>
              <a:rPr lang="en-IN" dirty="0"/>
              <a:t>               </a:t>
            </a:r>
            <a:r>
              <a:rPr lang="en-IN" dirty="0" err="1"/>
              <a:t>document.write</a:t>
            </a:r>
            <a:r>
              <a:rPr lang="en-IN" dirty="0"/>
              <a:t>("&lt;b&gt;Qualifies for driving&lt;/b&gt;");</a:t>
            </a:r>
          </a:p>
          <a:p>
            <a:r>
              <a:rPr lang="en-IN" dirty="0"/>
              <a:t>            }</a:t>
            </a:r>
          </a:p>
          <a:p>
            <a:r>
              <a:rPr lang="en-IN" dirty="0"/>
              <a:t>            </a:t>
            </a:r>
          </a:p>
          <a:p>
            <a:r>
              <a:rPr lang="en-IN" dirty="0"/>
              <a:t>            else{</a:t>
            </a:r>
          </a:p>
          <a:p>
            <a:r>
              <a:rPr lang="en-IN" dirty="0"/>
              <a:t>               </a:t>
            </a:r>
            <a:r>
              <a:rPr lang="en-IN" dirty="0" err="1"/>
              <a:t>document.write</a:t>
            </a:r>
            <a:r>
              <a:rPr lang="en-IN" dirty="0"/>
              <a:t>("&lt;b&gt;Does not qualify for driving&lt;/b&gt;");</a:t>
            </a:r>
          </a:p>
          <a:p>
            <a:r>
              <a:rPr lang="en-IN" dirty="0"/>
              <a:t>            }</a:t>
            </a:r>
          </a:p>
          <a:p>
            <a:r>
              <a:rPr lang="en-IN" dirty="0" smtClean="0"/>
              <a:t>	&lt;/</a:t>
            </a:r>
            <a:r>
              <a:rPr lang="en-IN" dirty="0"/>
              <a:t>script&gt;</a:t>
            </a:r>
          </a:p>
          <a:p>
            <a:r>
              <a:rPr lang="en-IN" dirty="0"/>
              <a:t>      </a:t>
            </a:r>
          </a:p>
          <a:p>
            <a:r>
              <a:rPr lang="en-IN" dirty="0"/>
              <a:t>      &lt;p&gt;Set the variable to different value and then try...&lt;/p&gt;</a:t>
            </a:r>
          </a:p>
          <a:p>
            <a:r>
              <a:rPr lang="en-IN" dirty="0"/>
              <a:t>   &lt;/body&gt;</a:t>
            </a:r>
          </a:p>
          <a:p>
            <a:r>
              <a:rPr lang="en-IN" dirty="0"/>
              <a:t>&lt;/html&gt;</a:t>
            </a:r>
          </a:p>
        </p:txBody>
      </p:sp>
    </p:spTree>
    <p:extLst>
      <p:ext uri="{BB962C8B-B14F-4D97-AF65-F5344CB8AC3E}">
        <p14:creationId xmlns:p14="http://schemas.microsoft.com/office/powerpoint/2010/main" val="4178020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683" y="317655"/>
            <a:ext cx="10619508" cy="6186309"/>
          </a:xfrm>
          <a:prstGeom prst="rect">
            <a:avLst/>
          </a:prstGeom>
        </p:spPr>
        <p:txBody>
          <a:bodyPr wrap="square">
            <a:spAutoFit/>
          </a:bodyPr>
          <a:lstStyle/>
          <a:p>
            <a:r>
              <a:rPr lang="en-IN" u="sng" dirty="0">
                <a:solidFill>
                  <a:srgbClr val="000000"/>
                </a:solidFill>
                <a:latin typeface="Verdana" panose="020B0604030504040204" pitchFamily="34" charset="0"/>
              </a:rPr>
              <a:t>Example</a:t>
            </a:r>
          </a:p>
          <a:p>
            <a:pPr algn="just"/>
            <a:r>
              <a:rPr lang="en-IN" dirty="0">
                <a:solidFill>
                  <a:srgbClr val="000000"/>
                </a:solidFill>
                <a:latin typeface="Verdana" panose="020B0604030504040204" pitchFamily="34" charset="0"/>
              </a:rPr>
              <a:t>Try the following code to learn how to implement an if-else-if statement in JavaScript</a:t>
            </a:r>
            <a:r>
              <a:rPr lang="en-IN" dirty="0" smtClean="0">
                <a:solidFill>
                  <a:srgbClr val="000000"/>
                </a:solidFill>
                <a:latin typeface="Verdana" panose="020B0604030504040204" pitchFamily="34" charset="0"/>
              </a:rPr>
              <a:t>.</a:t>
            </a:r>
          </a:p>
          <a:p>
            <a:pPr algn="just"/>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pPr algn="just"/>
            <a:r>
              <a:rPr lang="en-IN" dirty="0" smtClean="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a:t>
            </a:r>
            <a:r>
              <a:rPr lang="en-IN" dirty="0" err="1" smtClean="0">
                <a:solidFill>
                  <a:srgbClr val="000000"/>
                </a:solidFill>
                <a:latin typeface="Verdana" panose="020B0604030504040204" pitchFamily="34" charset="0"/>
              </a:rPr>
              <a:t>var</a:t>
            </a:r>
            <a:r>
              <a:rPr lang="en-IN" dirty="0" smtClean="0">
                <a:solidFill>
                  <a:srgbClr val="000000"/>
                </a:solidFill>
                <a:latin typeface="Verdana" panose="020B0604030504040204" pitchFamily="34" charset="0"/>
              </a:rPr>
              <a:t> </a:t>
            </a:r>
            <a:r>
              <a:rPr lang="en-IN" dirty="0">
                <a:solidFill>
                  <a:srgbClr val="000000"/>
                </a:solidFill>
                <a:latin typeface="Verdana" panose="020B0604030504040204" pitchFamily="34" charset="0"/>
              </a:rPr>
              <a:t>book = "maths";</a:t>
            </a:r>
          </a:p>
          <a:p>
            <a:pPr algn="just"/>
            <a:r>
              <a:rPr lang="en-IN" dirty="0">
                <a:solidFill>
                  <a:srgbClr val="000000"/>
                </a:solidFill>
                <a:latin typeface="Verdana" panose="020B0604030504040204" pitchFamily="34" charset="0"/>
              </a:rPr>
              <a:t>            if( book == "history" ){</a:t>
            </a:r>
          </a:p>
          <a:p>
            <a:pPr algn="just"/>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document.write</a:t>
            </a:r>
            <a:r>
              <a:rPr lang="en-IN" dirty="0">
                <a:solidFill>
                  <a:srgbClr val="000000"/>
                </a:solidFill>
                <a:latin typeface="Verdana" panose="020B0604030504040204" pitchFamily="34" charset="0"/>
              </a:rPr>
              <a:t>("&lt;b&gt;History Book&lt;/b&gt;");</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else if( book == "maths" ){</a:t>
            </a:r>
          </a:p>
          <a:p>
            <a:pPr algn="just"/>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document.write</a:t>
            </a:r>
            <a:r>
              <a:rPr lang="en-IN" dirty="0">
                <a:solidFill>
                  <a:srgbClr val="000000"/>
                </a:solidFill>
                <a:latin typeface="Verdana" panose="020B0604030504040204" pitchFamily="34" charset="0"/>
              </a:rPr>
              <a:t>("&lt;b&gt;Maths Book&lt;/b&gt;");</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else if( book == "economics" ){</a:t>
            </a:r>
          </a:p>
          <a:p>
            <a:pPr algn="just"/>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document.write</a:t>
            </a:r>
            <a:r>
              <a:rPr lang="en-IN" dirty="0">
                <a:solidFill>
                  <a:srgbClr val="000000"/>
                </a:solidFill>
                <a:latin typeface="Verdana" panose="020B0604030504040204" pitchFamily="34" charset="0"/>
              </a:rPr>
              <a:t>("&lt;b&gt;Economics Book&lt;/b&gt;");</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a:t>
            </a:r>
          </a:p>
          <a:p>
            <a:pPr algn="just"/>
            <a:r>
              <a:rPr lang="en-IN" dirty="0">
                <a:solidFill>
                  <a:srgbClr val="000000"/>
                </a:solidFill>
                <a:latin typeface="Verdana" panose="020B0604030504040204" pitchFamily="34" charset="0"/>
              </a:rPr>
              <a:t>            else{</a:t>
            </a:r>
          </a:p>
          <a:p>
            <a:pPr algn="just"/>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document.write</a:t>
            </a:r>
            <a:r>
              <a:rPr lang="en-IN" dirty="0">
                <a:solidFill>
                  <a:srgbClr val="000000"/>
                </a:solidFill>
                <a:latin typeface="Verdana" panose="020B0604030504040204" pitchFamily="34" charset="0"/>
              </a:rPr>
              <a:t>("&lt;b&gt;Unknown Book&lt;/b&gt;");</a:t>
            </a:r>
          </a:p>
          <a:p>
            <a:pPr algn="just"/>
            <a:r>
              <a:rPr lang="en-IN" dirty="0">
                <a:solidFill>
                  <a:srgbClr val="000000"/>
                </a:solidFill>
                <a:latin typeface="Verdana" panose="020B0604030504040204" pitchFamily="34" charset="0"/>
              </a:rPr>
              <a:t>            }</a:t>
            </a:r>
          </a:p>
          <a:p>
            <a:pPr algn="just"/>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script&gt;</a:t>
            </a:r>
            <a:endParaRPr lang="en-IN" dirty="0" smtClean="0">
              <a:solidFill>
                <a:srgbClr val="000000"/>
              </a:solidFill>
              <a:latin typeface="Verdana" panose="020B0604030504040204" pitchFamily="34" charset="0"/>
            </a:endParaRPr>
          </a:p>
          <a:p>
            <a:pPr algn="just"/>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71674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447" y="3491344"/>
            <a:ext cx="5559136" cy="3261765"/>
          </a:xfrm>
          <a:prstGeom prst="rect">
            <a:avLst/>
          </a:prstGeom>
        </p:spPr>
      </p:pic>
      <p:sp>
        <p:nvSpPr>
          <p:cNvPr id="3" name="Rectangle 2"/>
          <p:cNvSpPr/>
          <p:nvPr/>
        </p:nvSpPr>
        <p:spPr>
          <a:xfrm>
            <a:off x="477982" y="301336"/>
            <a:ext cx="10411691" cy="1200329"/>
          </a:xfrm>
          <a:prstGeom prst="rect">
            <a:avLst/>
          </a:prstGeom>
        </p:spPr>
        <p:txBody>
          <a:bodyPr wrap="square">
            <a:spAutoFit/>
          </a:bodyPr>
          <a:lstStyle/>
          <a:p>
            <a:r>
              <a:rPr lang="en-IN" b="1" u="sng" dirty="0">
                <a:solidFill>
                  <a:srgbClr val="121214"/>
                </a:solidFill>
                <a:latin typeface="Verdana" panose="020B0604030504040204" pitchFamily="34" charset="0"/>
              </a:rPr>
              <a:t>The while </a:t>
            </a:r>
            <a:r>
              <a:rPr lang="en-IN" b="1" u="sng" dirty="0" smtClean="0">
                <a:solidFill>
                  <a:srgbClr val="121214"/>
                </a:solidFill>
                <a:latin typeface="Verdana" panose="020B0604030504040204" pitchFamily="34" charset="0"/>
              </a:rPr>
              <a:t>Loop:</a:t>
            </a:r>
          </a:p>
          <a:p>
            <a:endParaRPr lang="en-IN" b="1" u="sng" dirty="0">
              <a:solidFill>
                <a:srgbClr val="121214"/>
              </a:solidFill>
              <a:latin typeface="Verdana" panose="020B0604030504040204" pitchFamily="34" charset="0"/>
            </a:endParaRPr>
          </a:p>
          <a:p>
            <a:pPr algn="just"/>
            <a:r>
              <a:rPr lang="en-IN" dirty="0" smtClean="0">
                <a:solidFill>
                  <a:srgbClr val="000000"/>
                </a:solidFill>
                <a:latin typeface="Verdana" panose="020B0604030504040204" pitchFamily="34" charset="0"/>
              </a:rPr>
              <a:t>The </a:t>
            </a:r>
            <a:r>
              <a:rPr lang="en-IN" dirty="0">
                <a:solidFill>
                  <a:srgbClr val="000000"/>
                </a:solidFill>
                <a:latin typeface="Verdana" panose="020B0604030504040204" pitchFamily="34" charset="0"/>
              </a:rPr>
              <a:t>purpose of a </a:t>
            </a:r>
            <a:r>
              <a:rPr lang="en-IN" b="1" dirty="0">
                <a:solidFill>
                  <a:srgbClr val="000000"/>
                </a:solidFill>
                <a:latin typeface="Verdana" panose="020B0604030504040204" pitchFamily="34" charset="0"/>
              </a:rPr>
              <a:t>while</a:t>
            </a:r>
            <a:r>
              <a:rPr lang="en-IN" dirty="0">
                <a:solidFill>
                  <a:srgbClr val="000000"/>
                </a:solidFill>
                <a:latin typeface="Verdana" panose="020B0604030504040204" pitchFamily="34" charset="0"/>
              </a:rPr>
              <a:t> loop is to execute a statement or code block repeatedly as long as an </a:t>
            </a:r>
            <a:r>
              <a:rPr lang="en-IN" b="1" dirty="0">
                <a:solidFill>
                  <a:srgbClr val="000000"/>
                </a:solidFill>
                <a:latin typeface="Verdana" panose="020B0604030504040204" pitchFamily="34" charset="0"/>
              </a:rPr>
              <a:t>expression</a:t>
            </a:r>
            <a:r>
              <a:rPr lang="en-IN" dirty="0">
                <a:solidFill>
                  <a:srgbClr val="000000"/>
                </a:solidFill>
                <a:latin typeface="Verdana" panose="020B0604030504040204" pitchFamily="34" charset="0"/>
              </a:rPr>
              <a:t> is true. Once the expression becomes </a:t>
            </a:r>
            <a:r>
              <a:rPr lang="en-IN" b="1" dirty="0">
                <a:solidFill>
                  <a:srgbClr val="000000"/>
                </a:solidFill>
                <a:latin typeface="Verdana" panose="020B0604030504040204" pitchFamily="34" charset="0"/>
              </a:rPr>
              <a:t>false,</a:t>
            </a:r>
            <a:r>
              <a:rPr lang="en-IN" dirty="0">
                <a:solidFill>
                  <a:srgbClr val="000000"/>
                </a:solidFill>
                <a:latin typeface="Verdana" panose="020B0604030504040204" pitchFamily="34" charset="0"/>
              </a:rPr>
              <a:t> the loop terminates.</a:t>
            </a:r>
            <a:endParaRPr lang="en-IN" b="0" i="0" dirty="0">
              <a:solidFill>
                <a:srgbClr val="000000"/>
              </a:solidFill>
              <a:effectLst/>
              <a:latin typeface="Verdana" panose="020B0604030504040204" pitchFamily="34" charset="0"/>
            </a:endParaRPr>
          </a:p>
        </p:txBody>
      </p:sp>
      <p:sp>
        <p:nvSpPr>
          <p:cNvPr id="5" name="Rectangle 4"/>
          <p:cNvSpPr/>
          <p:nvPr/>
        </p:nvSpPr>
        <p:spPr>
          <a:xfrm>
            <a:off x="2247900" y="2198407"/>
            <a:ext cx="6096000" cy="923330"/>
          </a:xfrm>
          <a:prstGeom prst="rect">
            <a:avLst/>
          </a:prstGeom>
        </p:spPr>
        <p:txBody>
          <a:bodyPr>
            <a:spAutoFit/>
          </a:bodyPr>
          <a:lstStyle/>
          <a:p>
            <a:r>
              <a:rPr lang="en-IN" dirty="0"/>
              <a:t>while (expression){</a:t>
            </a:r>
          </a:p>
          <a:p>
            <a:r>
              <a:rPr lang="en-IN" dirty="0"/>
              <a:t>   Statement(s) to be executed if expression is true</a:t>
            </a:r>
          </a:p>
          <a:p>
            <a:r>
              <a:rPr lang="en-IN" dirty="0"/>
              <a:t>}</a:t>
            </a:r>
          </a:p>
        </p:txBody>
      </p:sp>
    </p:spTree>
    <p:extLst>
      <p:ext uri="{BB962C8B-B14F-4D97-AF65-F5344CB8AC3E}">
        <p14:creationId xmlns:p14="http://schemas.microsoft.com/office/powerpoint/2010/main" val="1010178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064" y="436418"/>
            <a:ext cx="9653154" cy="5355312"/>
          </a:xfrm>
          <a:prstGeom prst="rect">
            <a:avLst/>
          </a:prstGeom>
        </p:spPr>
        <p:txBody>
          <a:bodyPr wrap="square">
            <a:spAutoFit/>
          </a:bodyPr>
          <a:lstStyle/>
          <a:p>
            <a:r>
              <a:rPr lang="en-IN" b="1" u="sng" dirty="0" smtClean="0"/>
              <a:t>Example:</a:t>
            </a:r>
          </a:p>
          <a:p>
            <a:endParaRPr lang="en-IN" b="1" u="sng" dirty="0" smtClean="0"/>
          </a:p>
          <a:p>
            <a:r>
              <a:rPr lang="en-IN" dirty="0" smtClean="0"/>
              <a:t>&lt;</a:t>
            </a:r>
            <a:r>
              <a:rPr lang="en-IN" dirty="0"/>
              <a:t>html&gt;   </a:t>
            </a:r>
            <a:endParaRPr lang="en-IN" dirty="0" smtClean="0"/>
          </a:p>
          <a:p>
            <a:r>
              <a:rPr lang="en-IN" dirty="0" smtClean="0"/>
              <a:t>&lt;</a:t>
            </a:r>
            <a:r>
              <a:rPr lang="en-IN" dirty="0"/>
              <a:t>body&gt;            </a:t>
            </a:r>
            <a:endParaRPr lang="en-IN" dirty="0" smtClean="0"/>
          </a:p>
          <a:p>
            <a:r>
              <a:rPr lang="en-IN" dirty="0" smtClean="0"/>
              <a:t>&lt;</a:t>
            </a:r>
            <a:r>
              <a:rPr lang="en-IN" dirty="0"/>
              <a:t>script type="text/</a:t>
            </a:r>
            <a:r>
              <a:rPr lang="en-IN" dirty="0" err="1"/>
              <a:t>javascript</a:t>
            </a:r>
            <a:r>
              <a:rPr lang="en-IN" dirty="0"/>
              <a:t>"&gt;         </a:t>
            </a:r>
            <a:endParaRPr lang="en-IN" dirty="0" smtClean="0"/>
          </a:p>
          <a:p>
            <a:r>
              <a:rPr lang="en-IN" dirty="0" smtClean="0"/>
              <a:t>         </a:t>
            </a:r>
          </a:p>
          <a:p>
            <a:r>
              <a:rPr lang="en-IN" dirty="0" err="1" smtClean="0"/>
              <a:t>var</a:t>
            </a:r>
            <a:r>
              <a:rPr lang="en-IN" dirty="0" smtClean="0"/>
              <a:t> </a:t>
            </a:r>
            <a:r>
              <a:rPr lang="en-IN" dirty="0"/>
              <a:t>count = 0;            </a:t>
            </a:r>
            <a:endParaRPr lang="en-IN" dirty="0" smtClean="0"/>
          </a:p>
          <a:p>
            <a:r>
              <a:rPr lang="en-IN" dirty="0" err="1" smtClean="0"/>
              <a:t>document.write</a:t>
            </a:r>
            <a:r>
              <a:rPr lang="en-IN" dirty="0"/>
              <a:t>("Starting Loop ");                     </a:t>
            </a:r>
            <a:endParaRPr lang="en-IN" dirty="0" smtClean="0"/>
          </a:p>
          <a:p>
            <a:r>
              <a:rPr lang="en-IN" dirty="0" smtClean="0"/>
              <a:t>while </a:t>
            </a:r>
            <a:r>
              <a:rPr lang="en-IN" dirty="0"/>
              <a:t>(count &lt; 10</a:t>
            </a:r>
            <a:r>
              <a:rPr lang="en-IN" dirty="0" smtClean="0"/>
              <a:t>)</a:t>
            </a:r>
          </a:p>
          <a:p>
            <a:r>
              <a:rPr lang="en-IN" dirty="0" smtClean="0"/>
              <a:t>{               </a:t>
            </a:r>
          </a:p>
          <a:p>
            <a:r>
              <a:rPr lang="en-IN" dirty="0" err="1" smtClean="0"/>
              <a:t>document.write</a:t>
            </a:r>
            <a:r>
              <a:rPr lang="en-IN" dirty="0"/>
              <a:t>("Current Count : " + count + "&lt;</a:t>
            </a:r>
            <a:r>
              <a:rPr lang="en-IN" dirty="0" err="1"/>
              <a:t>br</a:t>
            </a:r>
            <a:r>
              <a:rPr lang="en-IN" dirty="0"/>
              <a:t> /&gt;");               </a:t>
            </a:r>
            <a:endParaRPr lang="en-IN" dirty="0" smtClean="0"/>
          </a:p>
          <a:p>
            <a:r>
              <a:rPr lang="en-IN" dirty="0" smtClean="0"/>
              <a:t>count</a:t>
            </a:r>
            <a:r>
              <a:rPr lang="en-IN" dirty="0"/>
              <a:t>++;            </a:t>
            </a:r>
            <a:endParaRPr lang="en-IN" dirty="0" smtClean="0"/>
          </a:p>
          <a:p>
            <a:r>
              <a:rPr lang="en-IN" dirty="0" smtClean="0"/>
              <a:t>}                     </a:t>
            </a:r>
          </a:p>
          <a:p>
            <a:r>
              <a:rPr lang="en-IN" dirty="0" err="1" smtClean="0"/>
              <a:t>document.write</a:t>
            </a:r>
            <a:r>
              <a:rPr lang="en-IN" dirty="0"/>
              <a:t>("Loop stopped!");        </a:t>
            </a:r>
            <a:r>
              <a:rPr lang="en-IN" dirty="0" smtClean="0"/>
              <a:t> </a:t>
            </a:r>
          </a:p>
          <a:p>
            <a:r>
              <a:rPr lang="en-IN" dirty="0" smtClean="0"/>
              <a:t>   </a:t>
            </a:r>
          </a:p>
          <a:p>
            <a:r>
              <a:rPr lang="en-IN" dirty="0" smtClean="0"/>
              <a:t>&lt;/</a:t>
            </a:r>
            <a:r>
              <a:rPr lang="en-IN" dirty="0"/>
              <a:t>script&gt;            </a:t>
            </a:r>
            <a:endParaRPr lang="en-IN" dirty="0" smtClean="0"/>
          </a:p>
          <a:p>
            <a:r>
              <a:rPr lang="en-IN" dirty="0" smtClean="0"/>
              <a:t>&lt;</a:t>
            </a:r>
            <a:r>
              <a:rPr lang="en-IN" dirty="0"/>
              <a:t>p&gt;Set the variable to different value and then try...&lt;/p&gt;   </a:t>
            </a:r>
            <a:endParaRPr lang="en-IN" dirty="0" smtClean="0"/>
          </a:p>
          <a:p>
            <a:r>
              <a:rPr lang="en-IN" dirty="0" smtClean="0"/>
              <a:t>&lt;/</a:t>
            </a:r>
            <a:r>
              <a:rPr lang="en-IN" dirty="0"/>
              <a:t>body</a:t>
            </a:r>
            <a:r>
              <a:rPr lang="en-IN" dirty="0" smtClean="0"/>
              <a:t>&gt;</a:t>
            </a:r>
          </a:p>
          <a:p>
            <a:r>
              <a:rPr lang="en-IN" dirty="0" smtClean="0"/>
              <a:t>&lt;/</a:t>
            </a:r>
            <a:r>
              <a:rPr lang="en-IN" dirty="0"/>
              <a:t>html&gt;</a:t>
            </a:r>
          </a:p>
        </p:txBody>
      </p:sp>
    </p:spTree>
    <p:extLst>
      <p:ext uri="{BB962C8B-B14F-4D97-AF65-F5344CB8AC3E}">
        <p14:creationId xmlns:p14="http://schemas.microsoft.com/office/powerpoint/2010/main" val="344684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973" y="426028"/>
            <a:ext cx="8427027" cy="3970318"/>
          </a:xfrm>
          <a:prstGeom prst="rect">
            <a:avLst/>
          </a:prstGeom>
        </p:spPr>
        <p:txBody>
          <a:bodyPr wrap="square">
            <a:spAutoFit/>
          </a:bodyPr>
          <a:lstStyle/>
          <a:p>
            <a:r>
              <a:rPr lang="en-IN" b="1" u="sng" dirty="0" smtClean="0">
                <a:solidFill>
                  <a:srgbClr val="000000"/>
                </a:solidFill>
                <a:latin typeface="Times New Roman" panose="02020603050405020304" pitchFamily="18" charset="0"/>
              </a:rPr>
              <a:t>OUTPUT:</a:t>
            </a:r>
          </a:p>
          <a:p>
            <a:endParaRPr lang="en-IN" dirty="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Starting </a:t>
            </a:r>
            <a:r>
              <a:rPr lang="en-IN" dirty="0">
                <a:solidFill>
                  <a:srgbClr val="000000"/>
                </a:solidFill>
                <a:latin typeface="Times New Roman" panose="02020603050405020304" pitchFamily="18" charset="0"/>
              </a:rPr>
              <a:t>Loop Current Count : 0</a:t>
            </a:r>
            <a:r>
              <a:rPr lang="en-IN" dirty="0"/>
              <a:t/>
            </a:r>
            <a:br>
              <a:rPr lang="en-IN" dirty="0"/>
            </a:br>
            <a:r>
              <a:rPr lang="en-IN" dirty="0">
                <a:solidFill>
                  <a:srgbClr val="000000"/>
                </a:solidFill>
                <a:latin typeface="Times New Roman" panose="02020603050405020304" pitchFamily="18" charset="0"/>
              </a:rPr>
              <a:t>Current Count : 1</a:t>
            </a:r>
            <a:r>
              <a:rPr lang="en-IN" dirty="0"/>
              <a:t/>
            </a:r>
            <a:br>
              <a:rPr lang="en-IN" dirty="0"/>
            </a:br>
            <a:r>
              <a:rPr lang="en-IN" dirty="0">
                <a:solidFill>
                  <a:srgbClr val="000000"/>
                </a:solidFill>
                <a:latin typeface="Times New Roman" panose="02020603050405020304" pitchFamily="18" charset="0"/>
              </a:rPr>
              <a:t>Current Count : 2</a:t>
            </a:r>
            <a:r>
              <a:rPr lang="en-IN" dirty="0"/>
              <a:t/>
            </a:r>
            <a:br>
              <a:rPr lang="en-IN" dirty="0"/>
            </a:br>
            <a:r>
              <a:rPr lang="en-IN" dirty="0">
                <a:solidFill>
                  <a:srgbClr val="000000"/>
                </a:solidFill>
                <a:latin typeface="Times New Roman" panose="02020603050405020304" pitchFamily="18" charset="0"/>
              </a:rPr>
              <a:t>Current Count : 3</a:t>
            </a:r>
            <a:r>
              <a:rPr lang="en-IN" dirty="0"/>
              <a:t/>
            </a:r>
            <a:br>
              <a:rPr lang="en-IN" dirty="0"/>
            </a:br>
            <a:r>
              <a:rPr lang="en-IN" dirty="0">
                <a:solidFill>
                  <a:srgbClr val="000000"/>
                </a:solidFill>
                <a:latin typeface="Times New Roman" panose="02020603050405020304" pitchFamily="18" charset="0"/>
              </a:rPr>
              <a:t>Current Count : 4</a:t>
            </a:r>
            <a:r>
              <a:rPr lang="en-IN" dirty="0"/>
              <a:t/>
            </a:r>
            <a:br>
              <a:rPr lang="en-IN" dirty="0"/>
            </a:br>
            <a:r>
              <a:rPr lang="en-IN" dirty="0">
                <a:solidFill>
                  <a:srgbClr val="000000"/>
                </a:solidFill>
                <a:latin typeface="Times New Roman" panose="02020603050405020304" pitchFamily="18" charset="0"/>
              </a:rPr>
              <a:t>Current Count : 5</a:t>
            </a:r>
            <a:r>
              <a:rPr lang="en-IN" dirty="0"/>
              <a:t/>
            </a:r>
            <a:br>
              <a:rPr lang="en-IN" dirty="0"/>
            </a:br>
            <a:r>
              <a:rPr lang="en-IN" dirty="0">
                <a:solidFill>
                  <a:srgbClr val="000000"/>
                </a:solidFill>
                <a:latin typeface="Times New Roman" panose="02020603050405020304" pitchFamily="18" charset="0"/>
              </a:rPr>
              <a:t>Current Count : 6</a:t>
            </a:r>
            <a:r>
              <a:rPr lang="en-IN" dirty="0"/>
              <a:t/>
            </a:r>
            <a:br>
              <a:rPr lang="en-IN" dirty="0"/>
            </a:br>
            <a:r>
              <a:rPr lang="en-IN" dirty="0">
                <a:solidFill>
                  <a:srgbClr val="000000"/>
                </a:solidFill>
                <a:latin typeface="Times New Roman" panose="02020603050405020304" pitchFamily="18" charset="0"/>
              </a:rPr>
              <a:t>Current Count : 7</a:t>
            </a:r>
            <a:r>
              <a:rPr lang="en-IN" dirty="0"/>
              <a:t/>
            </a:r>
            <a:br>
              <a:rPr lang="en-IN" dirty="0"/>
            </a:br>
            <a:r>
              <a:rPr lang="en-IN" dirty="0">
                <a:solidFill>
                  <a:srgbClr val="000000"/>
                </a:solidFill>
                <a:latin typeface="Times New Roman" panose="02020603050405020304" pitchFamily="18" charset="0"/>
              </a:rPr>
              <a:t>Current Count : 8</a:t>
            </a:r>
            <a:r>
              <a:rPr lang="en-IN" dirty="0"/>
              <a:t/>
            </a:r>
            <a:br>
              <a:rPr lang="en-IN" dirty="0"/>
            </a:br>
            <a:r>
              <a:rPr lang="en-IN" dirty="0">
                <a:solidFill>
                  <a:srgbClr val="000000"/>
                </a:solidFill>
                <a:latin typeface="Times New Roman" panose="02020603050405020304" pitchFamily="18" charset="0"/>
              </a:rPr>
              <a:t>Current Count : 9</a:t>
            </a:r>
            <a:r>
              <a:rPr lang="en-IN" dirty="0"/>
              <a:t/>
            </a:r>
            <a:br>
              <a:rPr lang="en-IN" dirty="0"/>
            </a:br>
            <a:r>
              <a:rPr lang="en-IN" dirty="0">
                <a:solidFill>
                  <a:srgbClr val="000000"/>
                </a:solidFill>
                <a:latin typeface="Times New Roman" panose="02020603050405020304" pitchFamily="18" charset="0"/>
              </a:rPr>
              <a:t>Loop </a:t>
            </a:r>
            <a:r>
              <a:rPr lang="en-IN" dirty="0" err="1">
                <a:solidFill>
                  <a:srgbClr val="000000"/>
                </a:solidFill>
                <a:latin typeface="Times New Roman" panose="02020603050405020304" pitchFamily="18" charset="0"/>
              </a:rPr>
              <a:t>stopped!Set</a:t>
            </a:r>
            <a:r>
              <a:rPr lang="en-IN" dirty="0">
                <a:solidFill>
                  <a:srgbClr val="000000"/>
                </a:solidFill>
                <a:latin typeface="Times New Roman" panose="02020603050405020304" pitchFamily="18" charset="0"/>
              </a:rPr>
              <a:t> the variable to different value and then try...</a:t>
            </a: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088715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03" y="397225"/>
            <a:ext cx="10610853" cy="1200329"/>
          </a:xfrm>
          <a:prstGeom prst="rect">
            <a:avLst/>
          </a:prstGeom>
        </p:spPr>
        <p:txBody>
          <a:bodyPr wrap="none">
            <a:spAutoFit/>
          </a:bodyPr>
          <a:lstStyle/>
          <a:p>
            <a:r>
              <a:rPr lang="en-IN" dirty="0">
                <a:solidFill>
                  <a:srgbClr val="121214"/>
                </a:solidFill>
                <a:latin typeface="Verdana" panose="020B0604030504040204" pitchFamily="34" charset="0"/>
              </a:rPr>
              <a:t>The do...while </a:t>
            </a:r>
            <a:r>
              <a:rPr lang="en-IN" dirty="0" smtClean="0">
                <a:solidFill>
                  <a:srgbClr val="121214"/>
                </a:solidFill>
                <a:latin typeface="Verdana" panose="020B0604030504040204" pitchFamily="34" charset="0"/>
              </a:rPr>
              <a:t>Loop:</a:t>
            </a:r>
          </a:p>
          <a:p>
            <a:endParaRPr lang="en-IN" b="0" i="0" dirty="0">
              <a:solidFill>
                <a:srgbClr val="121214"/>
              </a:solidFill>
              <a:effectLst/>
              <a:latin typeface="Verdana" panose="020B0604030504040204" pitchFamily="34" charset="0"/>
            </a:endParaRPr>
          </a:p>
          <a:p>
            <a:r>
              <a:rPr lang="en-IN" dirty="0"/>
              <a:t>The </a:t>
            </a:r>
            <a:r>
              <a:rPr lang="en-IN" b="1" dirty="0"/>
              <a:t>do...while</a:t>
            </a:r>
            <a:r>
              <a:rPr lang="en-IN" dirty="0"/>
              <a:t> loop is similar to the </a:t>
            </a:r>
            <a:r>
              <a:rPr lang="en-IN" b="1" dirty="0"/>
              <a:t>while</a:t>
            </a:r>
            <a:r>
              <a:rPr lang="en-IN" dirty="0"/>
              <a:t> loop except that the condition check happens at the end of the loop. </a:t>
            </a:r>
            <a:endParaRPr lang="en-IN" dirty="0" smtClean="0"/>
          </a:p>
          <a:p>
            <a:r>
              <a:rPr lang="en-IN" dirty="0" smtClean="0"/>
              <a:t>This </a:t>
            </a:r>
            <a:r>
              <a:rPr lang="en-IN" dirty="0"/>
              <a:t>means that the loop will always be executed at least once, even if the condition is </a:t>
            </a:r>
            <a:r>
              <a:rPr lang="en-IN" b="1" dirty="0"/>
              <a:t>false</a:t>
            </a:r>
            <a:r>
              <a:rPr lang="en-IN" dirty="0"/>
              <a:t>.</a:t>
            </a:r>
            <a:endParaRPr lang="en-IN" b="0" i="0" dirty="0">
              <a:solidFill>
                <a:srgbClr val="121214"/>
              </a:solidFill>
              <a:effectLst/>
              <a:latin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910" y="3390466"/>
            <a:ext cx="7616536" cy="3152775"/>
          </a:xfrm>
          <a:prstGeom prst="rect">
            <a:avLst/>
          </a:prstGeom>
        </p:spPr>
      </p:pic>
      <p:sp>
        <p:nvSpPr>
          <p:cNvPr id="4" name="Rectangle 3"/>
          <p:cNvSpPr/>
          <p:nvPr/>
        </p:nvSpPr>
        <p:spPr>
          <a:xfrm>
            <a:off x="1724891" y="1943100"/>
            <a:ext cx="6761019" cy="1200329"/>
          </a:xfrm>
          <a:prstGeom prst="rect">
            <a:avLst/>
          </a:prstGeom>
        </p:spPr>
        <p:txBody>
          <a:bodyPr wrap="square">
            <a:spAutoFit/>
          </a:bodyPr>
          <a:lstStyle/>
          <a:p>
            <a:r>
              <a:rPr lang="en-IN" dirty="0"/>
              <a:t>do{</a:t>
            </a:r>
          </a:p>
          <a:p>
            <a:r>
              <a:rPr lang="en-IN" dirty="0"/>
              <a:t>   Statement(s) to be executed;</a:t>
            </a:r>
          </a:p>
          <a:p>
            <a:r>
              <a:rPr lang="en-IN" dirty="0"/>
              <a:t>} </a:t>
            </a:r>
            <a:endParaRPr lang="en-IN" dirty="0" smtClean="0"/>
          </a:p>
          <a:p>
            <a:r>
              <a:rPr lang="en-IN" dirty="0" smtClean="0"/>
              <a:t>while </a:t>
            </a:r>
            <a:r>
              <a:rPr lang="en-IN" dirty="0"/>
              <a:t>(expression);</a:t>
            </a:r>
          </a:p>
        </p:txBody>
      </p:sp>
    </p:spTree>
    <p:extLst>
      <p:ext uri="{BB962C8B-B14F-4D97-AF65-F5344CB8AC3E}">
        <p14:creationId xmlns:p14="http://schemas.microsoft.com/office/powerpoint/2010/main" val="391511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182" y="467591"/>
            <a:ext cx="8208818" cy="5632311"/>
          </a:xfrm>
          <a:prstGeom prst="rect">
            <a:avLst/>
          </a:prstGeom>
        </p:spPr>
        <p:txBody>
          <a:bodyPr wrap="square">
            <a:spAutoFit/>
          </a:bodyPr>
          <a:lstStyle/>
          <a:p>
            <a:r>
              <a:rPr lang="en-IN" dirty="0"/>
              <a:t>&lt;html&gt;</a:t>
            </a:r>
          </a:p>
          <a:p>
            <a:r>
              <a:rPr lang="en-IN" dirty="0"/>
              <a:t>   &lt;body&gt;</a:t>
            </a:r>
          </a:p>
          <a:p>
            <a:r>
              <a:rPr lang="en-IN" dirty="0"/>
              <a:t>   </a:t>
            </a:r>
          </a:p>
          <a:p>
            <a:r>
              <a:rPr lang="en-IN" dirty="0"/>
              <a:t>      &lt;script type="text/</a:t>
            </a:r>
            <a:r>
              <a:rPr lang="en-IN" dirty="0" err="1"/>
              <a:t>javascript</a:t>
            </a:r>
            <a:r>
              <a:rPr lang="en-IN" dirty="0"/>
              <a:t>"&gt;</a:t>
            </a:r>
          </a:p>
          <a:p>
            <a:endParaRPr lang="en-IN" dirty="0" smtClean="0"/>
          </a:p>
          <a:p>
            <a:r>
              <a:rPr lang="en-IN" dirty="0"/>
              <a:t>	</a:t>
            </a:r>
            <a:r>
              <a:rPr lang="en-IN" dirty="0" err="1" smtClean="0"/>
              <a:t>var</a:t>
            </a:r>
            <a:r>
              <a:rPr lang="en-IN" dirty="0" smtClean="0"/>
              <a:t> </a:t>
            </a:r>
            <a:r>
              <a:rPr lang="en-IN" dirty="0"/>
              <a:t>count = 0;</a:t>
            </a:r>
          </a:p>
          <a:p>
            <a:r>
              <a:rPr lang="en-IN" dirty="0"/>
              <a:t>            </a:t>
            </a:r>
          </a:p>
          <a:p>
            <a:r>
              <a:rPr lang="en-IN" dirty="0"/>
              <a:t>            </a:t>
            </a:r>
            <a:r>
              <a:rPr lang="en-IN" dirty="0" err="1"/>
              <a:t>document.write</a:t>
            </a:r>
            <a:r>
              <a:rPr lang="en-IN" dirty="0"/>
              <a:t>("Starting Loop" + "&lt;</a:t>
            </a:r>
            <a:r>
              <a:rPr lang="en-IN" dirty="0" err="1"/>
              <a:t>br</a:t>
            </a:r>
            <a:r>
              <a:rPr lang="en-IN" dirty="0"/>
              <a:t> /&gt;");</a:t>
            </a:r>
          </a:p>
          <a:p>
            <a:r>
              <a:rPr lang="en-IN" dirty="0"/>
              <a:t>            do{</a:t>
            </a:r>
          </a:p>
          <a:p>
            <a:r>
              <a:rPr lang="en-IN" dirty="0"/>
              <a:t>               </a:t>
            </a:r>
            <a:r>
              <a:rPr lang="en-IN" dirty="0" err="1"/>
              <a:t>document.write</a:t>
            </a:r>
            <a:r>
              <a:rPr lang="en-IN" dirty="0"/>
              <a:t>("Current Count : " + count + "&lt;</a:t>
            </a:r>
            <a:r>
              <a:rPr lang="en-IN" dirty="0" err="1"/>
              <a:t>br</a:t>
            </a:r>
            <a:r>
              <a:rPr lang="en-IN" dirty="0"/>
              <a:t> /&gt;");</a:t>
            </a:r>
          </a:p>
          <a:p>
            <a:r>
              <a:rPr lang="en-IN" dirty="0"/>
              <a:t>               count++;</a:t>
            </a:r>
          </a:p>
          <a:p>
            <a:r>
              <a:rPr lang="en-IN" dirty="0"/>
              <a:t>            }</a:t>
            </a:r>
          </a:p>
          <a:p>
            <a:r>
              <a:rPr lang="en-IN" dirty="0"/>
              <a:t>            </a:t>
            </a:r>
          </a:p>
          <a:p>
            <a:r>
              <a:rPr lang="en-IN" dirty="0"/>
              <a:t>            while (count &lt; 5);</a:t>
            </a:r>
          </a:p>
          <a:p>
            <a:r>
              <a:rPr lang="en-IN" dirty="0"/>
              <a:t>            </a:t>
            </a:r>
            <a:r>
              <a:rPr lang="en-IN" dirty="0" err="1"/>
              <a:t>document.write</a:t>
            </a:r>
            <a:r>
              <a:rPr lang="en-IN" dirty="0"/>
              <a:t> ("Loop stopped!");</a:t>
            </a:r>
          </a:p>
          <a:p>
            <a:r>
              <a:rPr lang="en-IN" dirty="0"/>
              <a:t> </a:t>
            </a:r>
            <a:r>
              <a:rPr lang="en-IN" dirty="0" smtClean="0"/>
              <a:t>   &lt;/</a:t>
            </a:r>
            <a:r>
              <a:rPr lang="en-IN" dirty="0"/>
              <a:t>script&gt;</a:t>
            </a:r>
          </a:p>
          <a:p>
            <a:r>
              <a:rPr lang="en-IN" dirty="0"/>
              <a:t>      </a:t>
            </a:r>
          </a:p>
          <a:p>
            <a:r>
              <a:rPr lang="en-IN" dirty="0"/>
              <a:t>      &lt;p&gt;Set the variable to different value and then try...&lt;/p&gt;</a:t>
            </a:r>
          </a:p>
          <a:p>
            <a:r>
              <a:rPr lang="en-IN" dirty="0"/>
              <a:t>   &lt;/body&gt;</a:t>
            </a:r>
          </a:p>
          <a:p>
            <a:r>
              <a:rPr lang="en-IN" dirty="0"/>
              <a:t>&lt;/html&gt;</a:t>
            </a:r>
          </a:p>
        </p:txBody>
      </p:sp>
    </p:spTree>
    <p:extLst>
      <p:ext uri="{BB962C8B-B14F-4D97-AF65-F5344CB8AC3E}">
        <p14:creationId xmlns:p14="http://schemas.microsoft.com/office/powerpoint/2010/main" val="41972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518" y="820882"/>
            <a:ext cx="7907482" cy="1754326"/>
          </a:xfrm>
          <a:prstGeom prst="rect">
            <a:avLst/>
          </a:prstGeom>
        </p:spPr>
        <p:txBody>
          <a:bodyPr wrap="square">
            <a:spAutoFit/>
          </a:bodyPr>
          <a:lstStyle/>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JavaScript is a dynamic computer programming language.</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endParaRPr lang="en-IN" b="0" i="0" dirty="0" smtClean="0">
              <a:solidFill>
                <a:srgbClr val="000000"/>
              </a:solidFill>
              <a:effectLst/>
              <a:latin typeface="Verdana" panose="020B0604030504040204" pitchFamily="34" charset="0"/>
            </a:endParaRPr>
          </a:p>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It is lightweight and most commonly used as a part of web pages, whose implementations allow client-side script to interact with the user and make dynamic pages.</a:t>
            </a:r>
            <a:endParaRPr lang="en-IN" dirty="0"/>
          </a:p>
        </p:txBody>
      </p:sp>
    </p:spTree>
    <p:extLst>
      <p:ext uri="{BB962C8B-B14F-4D97-AF65-F5344CB8AC3E}">
        <p14:creationId xmlns:p14="http://schemas.microsoft.com/office/powerpoint/2010/main" val="411991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7918" y="633845"/>
            <a:ext cx="8136082" cy="2308324"/>
          </a:xfrm>
          <a:prstGeom prst="rect">
            <a:avLst/>
          </a:prstGeom>
        </p:spPr>
        <p:txBody>
          <a:bodyPr wrap="square">
            <a:spAutoFit/>
          </a:bodyPr>
          <a:lstStyle/>
          <a:p>
            <a:r>
              <a:rPr lang="en-IN" dirty="0"/>
              <a:t>Starting Loop</a:t>
            </a:r>
          </a:p>
          <a:p>
            <a:r>
              <a:rPr lang="en-IN" dirty="0"/>
              <a:t>Current Count : 0 </a:t>
            </a:r>
          </a:p>
          <a:p>
            <a:r>
              <a:rPr lang="en-IN" dirty="0"/>
              <a:t>Current Count : 1 </a:t>
            </a:r>
          </a:p>
          <a:p>
            <a:r>
              <a:rPr lang="en-IN" dirty="0"/>
              <a:t>Current Count : 2 </a:t>
            </a:r>
          </a:p>
          <a:p>
            <a:r>
              <a:rPr lang="en-IN" dirty="0"/>
              <a:t>Current Count : 3 </a:t>
            </a:r>
          </a:p>
          <a:p>
            <a:r>
              <a:rPr lang="en-IN" dirty="0"/>
              <a:t>Current Count : 4</a:t>
            </a:r>
          </a:p>
          <a:p>
            <a:r>
              <a:rPr lang="en-IN" dirty="0"/>
              <a:t>Loop Stopped!</a:t>
            </a:r>
          </a:p>
          <a:p>
            <a:r>
              <a:rPr lang="en-IN" dirty="0"/>
              <a:t>Set the variable to different value and then try...</a:t>
            </a:r>
          </a:p>
        </p:txBody>
      </p:sp>
    </p:spTree>
    <p:extLst>
      <p:ext uri="{BB962C8B-B14F-4D97-AF65-F5344CB8AC3E}">
        <p14:creationId xmlns:p14="http://schemas.microsoft.com/office/powerpoint/2010/main" val="390215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409" y="446809"/>
            <a:ext cx="8468591" cy="3139321"/>
          </a:xfrm>
          <a:prstGeom prst="rect">
            <a:avLst/>
          </a:prstGeom>
        </p:spPr>
        <p:txBody>
          <a:bodyPr wrap="square">
            <a:spAutoFit/>
          </a:bodyPr>
          <a:lstStyle/>
          <a:p>
            <a:pPr algn="just"/>
            <a:r>
              <a:rPr lang="en-IN" b="1" u="sng" dirty="0" smtClean="0">
                <a:solidFill>
                  <a:srgbClr val="000000"/>
                </a:solidFill>
                <a:latin typeface="Verdana" panose="020B0604030504040204" pitchFamily="34" charset="0"/>
              </a:rPr>
              <a:t>FOR LOOP:</a:t>
            </a:r>
          </a:p>
          <a:p>
            <a:pPr algn="just"/>
            <a:r>
              <a:rPr lang="en-IN" dirty="0" smtClean="0">
                <a:solidFill>
                  <a:srgbClr val="000000"/>
                </a:solidFill>
                <a:latin typeface="Verdana" panose="020B0604030504040204" pitchFamily="34" charset="0"/>
              </a:rPr>
              <a:t>The </a:t>
            </a:r>
            <a:r>
              <a:rPr lang="en-IN" dirty="0">
                <a:solidFill>
                  <a:srgbClr val="000000"/>
                </a:solidFill>
                <a:latin typeface="Verdana" panose="020B0604030504040204" pitchFamily="34" charset="0"/>
              </a:rPr>
              <a:t>'</a:t>
            </a:r>
            <a:r>
              <a:rPr lang="en-IN" b="1" dirty="0">
                <a:solidFill>
                  <a:srgbClr val="000000"/>
                </a:solidFill>
                <a:latin typeface="Verdana" panose="020B0604030504040204" pitchFamily="34" charset="0"/>
              </a:rPr>
              <a:t>for</a:t>
            </a:r>
            <a:r>
              <a:rPr lang="en-IN" dirty="0">
                <a:solidFill>
                  <a:srgbClr val="000000"/>
                </a:solidFill>
                <a:latin typeface="Verdana" panose="020B0604030504040204" pitchFamily="34" charset="0"/>
              </a:rPr>
              <a:t>' loop is the most compact form of looping. It includes the following three important parts </a:t>
            </a:r>
            <a:r>
              <a:rPr lang="en-IN" dirty="0" smtClean="0">
                <a:solidFill>
                  <a:srgbClr val="000000"/>
                </a:solidFill>
                <a:latin typeface="Verdana" panose="020B0604030504040204" pitchFamily="34" charset="0"/>
              </a:rPr>
              <a:t>−</a:t>
            </a:r>
          </a:p>
          <a:p>
            <a:pPr algn="just"/>
            <a:endParaRPr lang="en-IN" dirty="0">
              <a:solidFill>
                <a:srgbClr val="000000"/>
              </a:solidFill>
              <a:latin typeface="Verdana" panose="020B0604030504040204" pitchFamily="34" charset="0"/>
            </a:endParaRPr>
          </a:p>
          <a:p>
            <a:pPr algn="just">
              <a:buFont typeface="Arial" panose="020B0604020202020204" pitchFamily="34" charset="0"/>
              <a:buChar char="•"/>
            </a:pPr>
            <a:r>
              <a:rPr lang="en-IN" dirty="0">
                <a:solidFill>
                  <a:srgbClr val="000000"/>
                </a:solidFill>
                <a:latin typeface="Verdana" panose="020B0604030504040204" pitchFamily="34" charset="0"/>
              </a:rPr>
              <a:t>The </a:t>
            </a:r>
            <a:r>
              <a:rPr lang="en-IN" b="1" dirty="0">
                <a:solidFill>
                  <a:srgbClr val="000000"/>
                </a:solidFill>
                <a:latin typeface="Verdana" panose="020B0604030504040204" pitchFamily="34" charset="0"/>
              </a:rPr>
              <a:t>loop initialization</a:t>
            </a:r>
            <a:r>
              <a:rPr lang="en-IN" dirty="0">
                <a:solidFill>
                  <a:srgbClr val="000000"/>
                </a:solidFill>
                <a:latin typeface="Verdana" panose="020B0604030504040204" pitchFamily="34" charset="0"/>
              </a:rPr>
              <a:t> where we initialize our counter to a starting value. The initialization statement is executed before the loop begins.</a:t>
            </a:r>
          </a:p>
          <a:p>
            <a:pPr algn="just">
              <a:buFont typeface="Arial" panose="020B0604020202020204" pitchFamily="34" charset="0"/>
              <a:buChar char="•"/>
            </a:pPr>
            <a:r>
              <a:rPr lang="en-IN" dirty="0">
                <a:solidFill>
                  <a:srgbClr val="000000"/>
                </a:solidFill>
                <a:latin typeface="Verdana" panose="020B0604030504040204" pitchFamily="34" charset="0"/>
              </a:rPr>
              <a:t>The </a:t>
            </a:r>
            <a:r>
              <a:rPr lang="en-IN" b="1" dirty="0">
                <a:solidFill>
                  <a:srgbClr val="000000"/>
                </a:solidFill>
                <a:latin typeface="Verdana" panose="020B0604030504040204" pitchFamily="34" charset="0"/>
              </a:rPr>
              <a:t>test statement</a:t>
            </a:r>
            <a:r>
              <a:rPr lang="en-IN" dirty="0">
                <a:solidFill>
                  <a:srgbClr val="000000"/>
                </a:solidFill>
                <a:latin typeface="Verdana" panose="020B0604030504040204" pitchFamily="34" charset="0"/>
              </a:rPr>
              <a:t> which will test if a given condition is true or not. If the condition is true, then the code given inside the loop will be executed, otherwise the control will come out of the loop.</a:t>
            </a:r>
          </a:p>
          <a:p>
            <a:pPr algn="just">
              <a:buFont typeface="Arial" panose="020B0604020202020204" pitchFamily="34" charset="0"/>
              <a:buChar char="•"/>
            </a:pPr>
            <a:r>
              <a:rPr lang="en-IN" dirty="0">
                <a:solidFill>
                  <a:srgbClr val="000000"/>
                </a:solidFill>
                <a:latin typeface="Verdana" panose="020B0604030504040204" pitchFamily="34" charset="0"/>
              </a:rPr>
              <a:t>The </a:t>
            </a:r>
            <a:r>
              <a:rPr lang="en-IN" b="1" dirty="0">
                <a:solidFill>
                  <a:srgbClr val="000000"/>
                </a:solidFill>
                <a:latin typeface="Verdana" panose="020B0604030504040204" pitchFamily="34" charset="0"/>
              </a:rPr>
              <a:t>iteration statement</a:t>
            </a:r>
            <a:r>
              <a:rPr lang="en-IN" dirty="0">
                <a:solidFill>
                  <a:srgbClr val="000000"/>
                </a:solidFill>
                <a:latin typeface="Verdana" panose="020B0604030504040204" pitchFamily="34" charset="0"/>
              </a:rPr>
              <a:t> where you can increase or decrease your counter.</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0932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3" y="436418"/>
            <a:ext cx="8312727" cy="4247317"/>
          </a:xfrm>
          <a:prstGeom prst="rect">
            <a:avLst/>
          </a:prstGeom>
        </p:spPr>
        <p:txBody>
          <a:bodyPr wrap="square">
            <a:spAutoFit/>
          </a:bodyPr>
          <a:lstStyle/>
          <a:p>
            <a:r>
              <a:rPr lang="en-IN" dirty="0"/>
              <a:t>&lt;html&gt;   </a:t>
            </a:r>
            <a:endParaRPr lang="en-IN" dirty="0" smtClean="0"/>
          </a:p>
          <a:p>
            <a:r>
              <a:rPr lang="en-IN" dirty="0" smtClean="0"/>
              <a:t>&lt;</a:t>
            </a:r>
            <a:r>
              <a:rPr lang="en-IN" dirty="0"/>
              <a:t>body&gt;           </a:t>
            </a:r>
            <a:endParaRPr lang="en-IN" dirty="0" smtClean="0"/>
          </a:p>
          <a:p>
            <a:r>
              <a:rPr lang="en-IN" dirty="0" smtClean="0"/>
              <a:t> </a:t>
            </a:r>
            <a:r>
              <a:rPr lang="en-IN" dirty="0"/>
              <a:t>&lt;script type="text/</a:t>
            </a:r>
            <a:r>
              <a:rPr lang="en-IN" dirty="0" err="1"/>
              <a:t>javascript</a:t>
            </a:r>
            <a:r>
              <a:rPr lang="en-IN" dirty="0"/>
              <a:t>"&gt;         </a:t>
            </a:r>
            <a:endParaRPr lang="en-IN" dirty="0" smtClean="0"/>
          </a:p>
          <a:p>
            <a:r>
              <a:rPr lang="en-IN" dirty="0" err="1" smtClean="0"/>
              <a:t>var</a:t>
            </a:r>
            <a:r>
              <a:rPr lang="en-IN" dirty="0" smtClean="0"/>
              <a:t> </a:t>
            </a:r>
            <a:r>
              <a:rPr lang="en-IN" dirty="0"/>
              <a:t>count;            </a:t>
            </a:r>
            <a:endParaRPr lang="en-IN" dirty="0" smtClean="0"/>
          </a:p>
          <a:p>
            <a:r>
              <a:rPr lang="en-IN" dirty="0" err="1" smtClean="0"/>
              <a:t>document.write</a:t>
            </a:r>
            <a:r>
              <a:rPr lang="en-IN" dirty="0"/>
              <a:t>("Starting Loop" + "&lt;</a:t>
            </a:r>
            <a:r>
              <a:rPr lang="en-IN" dirty="0" err="1"/>
              <a:t>br</a:t>
            </a:r>
            <a:r>
              <a:rPr lang="en-IN" dirty="0"/>
              <a:t> /&gt;");                     </a:t>
            </a:r>
            <a:endParaRPr lang="en-IN" dirty="0" smtClean="0"/>
          </a:p>
          <a:p>
            <a:r>
              <a:rPr lang="en-IN" dirty="0" smtClean="0"/>
              <a:t>for(count </a:t>
            </a:r>
            <a:r>
              <a:rPr lang="en-IN" dirty="0"/>
              <a:t>= 0; count &lt; 10; count</a:t>
            </a:r>
            <a:r>
              <a:rPr lang="en-IN" dirty="0" smtClean="0"/>
              <a:t>++)</a:t>
            </a:r>
          </a:p>
          <a:p>
            <a:r>
              <a:rPr lang="en-IN" dirty="0" smtClean="0"/>
              <a:t>{               </a:t>
            </a:r>
          </a:p>
          <a:p>
            <a:r>
              <a:rPr lang="en-IN" dirty="0" err="1" smtClean="0"/>
              <a:t>document.write</a:t>
            </a:r>
            <a:r>
              <a:rPr lang="en-IN" dirty="0"/>
              <a:t>("Current Count : " + count );               </a:t>
            </a:r>
            <a:endParaRPr lang="en-IN" dirty="0" smtClean="0"/>
          </a:p>
          <a:p>
            <a:r>
              <a:rPr lang="en-IN" dirty="0" err="1" smtClean="0"/>
              <a:t>document.write</a:t>
            </a:r>
            <a:r>
              <a:rPr lang="en-IN" dirty="0"/>
              <a:t>("&lt;</a:t>
            </a:r>
            <a:r>
              <a:rPr lang="en-IN" dirty="0" err="1"/>
              <a:t>br</a:t>
            </a:r>
            <a:r>
              <a:rPr lang="en-IN" dirty="0"/>
              <a:t> /&gt;");            </a:t>
            </a:r>
            <a:endParaRPr lang="en-IN" dirty="0" smtClean="0"/>
          </a:p>
          <a:p>
            <a:r>
              <a:rPr lang="en-IN" dirty="0" smtClean="0"/>
              <a:t>}                    </a:t>
            </a:r>
          </a:p>
          <a:p>
            <a:r>
              <a:rPr lang="en-IN" dirty="0" smtClean="0"/>
              <a:t> </a:t>
            </a:r>
            <a:r>
              <a:rPr lang="en-IN" dirty="0" err="1"/>
              <a:t>document.write</a:t>
            </a:r>
            <a:r>
              <a:rPr lang="en-IN" dirty="0"/>
              <a:t>("Loop stopped!");         </a:t>
            </a:r>
            <a:endParaRPr lang="en-IN" dirty="0" smtClean="0"/>
          </a:p>
          <a:p>
            <a:r>
              <a:rPr lang="en-IN" dirty="0" smtClean="0"/>
              <a:t>&lt;/</a:t>
            </a:r>
            <a:r>
              <a:rPr lang="en-IN" dirty="0"/>
              <a:t>script&gt;            </a:t>
            </a:r>
            <a:endParaRPr lang="en-IN" dirty="0" smtClean="0"/>
          </a:p>
          <a:p>
            <a:r>
              <a:rPr lang="en-IN" dirty="0" smtClean="0"/>
              <a:t>&lt;</a:t>
            </a:r>
            <a:r>
              <a:rPr lang="en-IN" dirty="0"/>
              <a:t>p&gt;Set the variable to different value and then try...&lt;/p&gt;   </a:t>
            </a:r>
            <a:endParaRPr lang="en-IN" dirty="0" smtClean="0"/>
          </a:p>
          <a:p>
            <a:r>
              <a:rPr lang="en-IN" dirty="0" smtClean="0"/>
              <a:t>&lt;/</a:t>
            </a:r>
            <a:r>
              <a:rPr lang="en-IN" dirty="0"/>
              <a:t>body</a:t>
            </a:r>
            <a:r>
              <a:rPr lang="en-IN" dirty="0" smtClean="0"/>
              <a:t>&gt;</a:t>
            </a:r>
          </a:p>
          <a:p>
            <a:r>
              <a:rPr lang="en-IN" dirty="0" smtClean="0"/>
              <a:t>&lt;/</a:t>
            </a:r>
            <a:r>
              <a:rPr lang="en-IN" dirty="0"/>
              <a:t>html&gt;</a:t>
            </a:r>
          </a:p>
        </p:txBody>
      </p:sp>
    </p:spTree>
    <p:extLst>
      <p:ext uri="{BB962C8B-B14F-4D97-AF65-F5344CB8AC3E}">
        <p14:creationId xmlns:p14="http://schemas.microsoft.com/office/powerpoint/2010/main" val="313338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755" y="654627"/>
            <a:ext cx="8406245" cy="4247317"/>
          </a:xfrm>
          <a:prstGeom prst="rect">
            <a:avLst/>
          </a:prstGeom>
        </p:spPr>
        <p:txBody>
          <a:bodyPr wrap="square">
            <a:spAutoFit/>
          </a:bodyPr>
          <a:lstStyle/>
          <a:p>
            <a:r>
              <a:rPr lang="en-IN" dirty="0" smtClean="0"/>
              <a:t>OUTPUT:</a:t>
            </a:r>
          </a:p>
          <a:p>
            <a:endParaRPr lang="en-IN" dirty="0"/>
          </a:p>
          <a:p>
            <a:r>
              <a:rPr lang="en-IN" dirty="0" smtClean="0"/>
              <a:t>Starting </a:t>
            </a:r>
            <a:r>
              <a:rPr lang="en-IN" dirty="0"/>
              <a:t>Loop</a:t>
            </a:r>
          </a:p>
          <a:p>
            <a:r>
              <a:rPr lang="en-IN" dirty="0"/>
              <a:t>Current Count : 0</a:t>
            </a:r>
          </a:p>
          <a:p>
            <a:r>
              <a:rPr lang="en-IN" dirty="0"/>
              <a:t>Current Count : 1</a:t>
            </a:r>
          </a:p>
          <a:p>
            <a:r>
              <a:rPr lang="en-IN" dirty="0"/>
              <a:t>Current Count : 2</a:t>
            </a:r>
          </a:p>
          <a:p>
            <a:r>
              <a:rPr lang="en-IN" dirty="0"/>
              <a:t>Current Count : 3</a:t>
            </a:r>
          </a:p>
          <a:p>
            <a:r>
              <a:rPr lang="en-IN" dirty="0"/>
              <a:t>Current Count : 4</a:t>
            </a:r>
          </a:p>
          <a:p>
            <a:r>
              <a:rPr lang="en-IN" dirty="0"/>
              <a:t>Current Count : 5</a:t>
            </a:r>
          </a:p>
          <a:p>
            <a:r>
              <a:rPr lang="en-IN" dirty="0"/>
              <a:t>Current Count : 6</a:t>
            </a:r>
          </a:p>
          <a:p>
            <a:r>
              <a:rPr lang="en-IN" dirty="0"/>
              <a:t>Current Count : 7</a:t>
            </a:r>
          </a:p>
          <a:p>
            <a:r>
              <a:rPr lang="en-IN" dirty="0"/>
              <a:t>Current Count : 8</a:t>
            </a:r>
          </a:p>
          <a:p>
            <a:r>
              <a:rPr lang="en-IN" dirty="0"/>
              <a:t>Current Count : 9</a:t>
            </a:r>
          </a:p>
          <a:p>
            <a:r>
              <a:rPr lang="en-IN" dirty="0"/>
              <a:t>Loop stopped! </a:t>
            </a:r>
          </a:p>
          <a:p>
            <a:r>
              <a:rPr lang="en-IN" dirty="0"/>
              <a:t>Set the variable to different value and then try...</a:t>
            </a:r>
          </a:p>
        </p:txBody>
      </p:sp>
    </p:spTree>
    <p:extLst>
      <p:ext uri="{BB962C8B-B14F-4D97-AF65-F5344CB8AC3E}">
        <p14:creationId xmlns:p14="http://schemas.microsoft.com/office/powerpoint/2010/main" val="24812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673" y="477982"/>
            <a:ext cx="8541327" cy="3693319"/>
          </a:xfrm>
          <a:prstGeom prst="rect">
            <a:avLst/>
          </a:prstGeom>
        </p:spPr>
        <p:txBody>
          <a:bodyPr wrap="square">
            <a:spAutoFit/>
          </a:bodyPr>
          <a:lstStyle/>
          <a:p>
            <a:r>
              <a:rPr lang="en-IN" b="1" dirty="0"/>
              <a:t>The break </a:t>
            </a:r>
            <a:r>
              <a:rPr lang="en-IN" b="1" dirty="0" smtClean="0"/>
              <a:t>Statement:</a:t>
            </a:r>
          </a:p>
          <a:p>
            <a:endParaRPr lang="en-IN" b="1" dirty="0"/>
          </a:p>
          <a:p>
            <a:r>
              <a:rPr lang="en-IN" dirty="0" smtClean="0">
                <a:solidFill>
                  <a:srgbClr val="000000"/>
                </a:solidFill>
                <a:latin typeface="Verdana" panose="020B0604030504040204" pitchFamily="34" charset="0"/>
              </a:rPr>
              <a:t>JavaScript </a:t>
            </a:r>
            <a:r>
              <a:rPr lang="en-IN" dirty="0">
                <a:solidFill>
                  <a:srgbClr val="000000"/>
                </a:solidFill>
                <a:latin typeface="Verdana" panose="020B0604030504040204" pitchFamily="34" charset="0"/>
              </a:rPr>
              <a:t>provides full control to handle </a:t>
            </a:r>
            <a:r>
              <a:rPr lang="en-IN" dirty="0" smtClean="0">
                <a:solidFill>
                  <a:srgbClr val="000000"/>
                </a:solidFill>
                <a:latin typeface="Verdana" panose="020B0604030504040204" pitchFamily="34" charset="0"/>
              </a:rPr>
              <a:t>loops. </a:t>
            </a:r>
            <a:r>
              <a:rPr lang="en-IN" dirty="0">
                <a:solidFill>
                  <a:srgbClr val="000000"/>
                </a:solidFill>
                <a:latin typeface="Verdana" panose="020B0604030504040204" pitchFamily="34" charset="0"/>
              </a:rPr>
              <a:t>There may be a situation when you need to come out of a loop without reaching its bottom. There may also be a situation when you want to skip a part of your code block and start the next iteration of the loop</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a:t>To handle all such situations, JavaScript provides </a:t>
            </a:r>
            <a:r>
              <a:rPr lang="en-IN" b="1" dirty="0"/>
              <a:t>break</a:t>
            </a:r>
            <a:r>
              <a:rPr lang="en-IN" dirty="0"/>
              <a:t> and </a:t>
            </a:r>
            <a:r>
              <a:rPr lang="en-IN" b="1" dirty="0" err="1"/>
              <a:t>continue</a:t>
            </a:r>
            <a:r>
              <a:rPr lang="en-IN" dirty="0" err="1"/>
              <a:t>statements</a:t>
            </a:r>
            <a:r>
              <a:rPr lang="en-IN" dirty="0"/>
              <a:t>. These statements are used to immediately come out of any loop or to start the next iteration of any loop respectively</a:t>
            </a:r>
            <a:r>
              <a:rPr lang="en-IN" dirty="0" smtClean="0"/>
              <a:t>.</a:t>
            </a:r>
          </a:p>
          <a:p>
            <a:endParaRPr lang="en-IN" dirty="0" smtClean="0"/>
          </a:p>
          <a:p>
            <a:r>
              <a:rPr lang="en-IN" b="1" dirty="0" smtClean="0"/>
              <a:t>The </a:t>
            </a:r>
            <a:r>
              <a:rPr lang="en-IN" b="1" dirty="0"/>
              <a:t>break Statement</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878" y="3707389"/>
            <a:ext cx="4848225" cy="2581275"/>
          </a:xfrm>
          <a:prstGeom prst="rect">
            <a:avLst/>
          </a:prstGeom>
        </p:spPr>
      </p:pic>
    </p:spTree>
    <p:extLst>
      <p:ext uri="{BB962C8B-B14F-4D97-AF65-F5344CB8AC3E}">
        <p14:creationId xmlns:p14="http://schemas.microsoft.com/office/powerpoint/2010/main" val="265337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845" y="197427"/>
            <a:ext cx="8510155" cy="5909310"/>
          </a:xfrm>
          <a:prstGeom prst="rect">
            <a:avLst/>
          </a:prstGeom>
        </p:spPr>
        <p:txBody>
          <a:bodyPr wrap="square">
            <a:spAutoFit/>
          </a:bodyPr>
          <a:lstStyle/>
          <a:p>
            <a:r>
              <a:rPr lang="en-IN" b="1" u="sng" dirty="0" smtClean="0"/>
              <a:t>Example:</a:t>
            </a:r>
          </a:p>
          <a:p>
            <a:r>
              <a:rPr lang="en-IN" dirty="0" smtClean="0"/>
              <a:t>&lt;</a:t>
            </a:r>
            <a:r>
              <a:rPr lang="en-IN" dirty="0"/>
              <a:t>html&gt;</a:t>
            </a:r>
          </a:p>
          <a:p>
            <a:r>
              <a:rPr lang="en-IN" dirty="0"/>
              <a:t>   &lt;body&gt;</a:t>
            </a:r>
          </a:p>
          <a:p>
            <a:r>
              <a:rPr lang="en-IN" dirty="0"/>
              <a:t>      </a:t>
            </a:r>
            <a:r>
              <a:rPr lang="en-IN" dirty="0" smtClean="0"/>
              <a:t>      </a:t>
            </a:r>
            <a:r>
              <a:rPr lang="en-IN" dirty="0"/>
              <a:t>&lt;script type="text/</a:t>
            </a:r>
            <a:r>
              <a:rPr lang="en-IN" dirty="0" err="1"/>
              <a:t>javascript</a:t>
            </a:r>
            <a:r>
              <a:rPr lang="en-IN" dirty="0" smtClean="0"/>
              <a:t>"&gt;</a:t>
            </a:r>
          </a:p>
          <a:p>
            <a:r>
              <a:rPr lang="en-IN" dirty="0"/>
              <a:t> </a:t>
            </a:r>
            <a:r>
              <a:rPr lang="en-IN" dirty="0" smtClean="0"/>
              <a:t>        </a:t>
            </a:r>
            <a:r>
              <a:rPr lang="en-IN" dirty="0" err="1" smtClean="0"/>
              <a:t>var</a:t>
            </a:r>
            <a:r>
              <a:rPr lang="en-IN" dirty="0" smtClean="0"/>
              <a:t> </a:t>
            </a:r>
            <a:r>
              <a:rPr lang="en-IN" dirty="0"/>
              <a:t>x = 1;</a:t>
            </a:r>
          </a:p>
          <a:p>
            <a:r>
              <a:rPr lang="en-IN" dirty="0"/>
              <a:t>         </a:t>
            </a:r>
            <a:r>
              <a:rPr lang="en-IN" dirty="0" err="1"/>
              <a:t>document.write</a:t>
            </a:r>
            <a:r>
              <a:rPr lang="en-IN" dirty="0"/>
              <a:t>("Entering the loop&lt;</a:t>
            </a:r>
            <a:r>
              <a:rPr lang="en-IN" dirty="0" err="1"/>
              <a:t>br</a:t>
            </a:r>
            <a:r>
              <a:rPr lang="en-IN" dirty="0"/>
              <a:t> /&gt; ");</a:t>
            </a:r>
          </a:p>
          <a:p>
            <a:r>
              <a:rPr lang="en-IN" dirty="0"/>
              <a:t>         </a:t>
            </a:r>
          </a:p>
          <a:p>
            <a:r>
              <a:rPr lang="en-IN" dirty="0"/>
              <a:t>         while (x &lt; 20)</a:t>
            </a:r>
          </a:p>
          <a:p>
            <a:r>
              <a:rPr lang="en-IN" dirty="0"/>
              <a:t>         {</a:t>
            </a:r>
          </a:p>
          <a:p>
            <a:r>
              <a:rPr lang="en-IN" dirty="0"/>
              <a:t>            if (x == 5){</a:t>
            </a:r>
          </a:p>
          <a:p>
            <a:r>
              <a:rPr lang="en-IN" dirty="0"/>
              <a:t>               break; // breaks out of loop completely</a:t>
            </a:r>
          </a:p>
          <a:p>
            <a:r>
              <a:rPr lang="en-IN" dirty="0"/>
              <a:t>            }</a:t>
            </a:r>
          </a:p>
          <a:p>
            <a:r>
              <a:rPr lang="en-IN" dirty="0"/>
              <a:t>            x = x + 1;</a:t>
            </a:r>
          </a:p>
          <a:p>
            <a:r>
              <a:rPr lang="en-IN" dirty="0"/>
              <a:t>            </a:t>
            </a:r>
            <a:r>
              <a:rPr lang="en-IN" dirty="0" err="1"/>
              <a:t>document.write</a:t>
            </a:r>
            <a:r>
              <a:rPr lang="en-IN" dirty="0"/>
              <a:t>( x + "&lt;</a:t>
            </a:r>
            <a:r>
              <a:rPr lang="en-IN" dirty="0" err="1"/>
              <a:t>br</a:t>
            </a:r>
            <a:r>
              <a:rPr lang="en-IN" dirty="0"/>
              <a:t> /&gt;");</a:t>
            </a:r>
          </a:p>
          <a:p>
            <a:r>
              <a:rPr lang="en-IN" dirty="0"/>
              <a:t>         }</a:t>
            </a:r>
          </a:p>
          <a:p>
            <a:r>
              <a:rPr lang="en-IN" dirty="0"/>
              <a:t>   </a:t>
            </a:r>
            <a:r>
              <a:rPr lang="en-IN" dirty="0" smtClean="0"/>
              <a:t>         </a:t>
            </a:r>
            <a:r>
              <a:rPr lang="en-IN" dirty="0" err="1"/>
              <a:t>document.write</a:t>
            </a:r>
            <a:r>
              <a:rPr lang="en-IN" dirty="0"/>
              <a:t>("Exiting the loop!&lt;</a:t>
            </a:r>
            <a:r>
              <a:rPr lang="en-IN" dirty="0" err="1"/>
              <a:t>br</a:t>
            </a:r>
            <a:r>
              <a:rPr lang="en-IN" dirty="0"/>
              <a:t> /&gt; ");</a:t>
            </a:r>
          </a:p>
          <a:p>
            <a:r>
              <a:rPr lang="en-IN" dirty="0" smtClean="0"/>
              <a:t>      &lt;/</a:t>
            </a:r>
            <a:r>
              <a:rPr lang="en-IN" dirty="0"/>
              <a:t>script&gt;</a:t>
            </a:r>
          </a:p>
          <a:p>
            <a:r>
              <a:rPr lang="en-IN" dirty="0"/>
              <a:t>      </a:t>
            </a:r>
          </a:p>
          <a:p>
            <a:r>
              <a:rPr lang="en-IN" dirty="0"/>
              <a:t>      &lt;p&gt;Set the variable to different value and then try...&lt;/p&gt;</a:t>
            </a:r>
          </a:p>
          <a:p>
            <a:r>
              <a:rPr lang="en-IN" dirty="0"/>
              <a:t>   &lt;/body&gt;</a:t>
            </a:r>
          </a:p>
          <a:p>
            <a:r>
              <a:rPr lang="en-IN" dirty="0"/>
              <a:t>&lt;/html&gt;</a:t>
            </a:r>
          </a:p>
        </p:txBody>
      </p:sp>
    </p:spTree>
    <p:extLst>
      <p:ext uri="{BB962C8B-B14F-4D97-AF65-F5344CB8AC3E}">
        <p14:creationId xmlns:p14="http://schemas.microsoft.com/office/powerpoint/2010/main" val="1713287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540328"/>
            <a:ext cx="8291945" cy="2585323"/>
          </a:xfrm>
          <a:prstGeom prst="rect">
            <a:avLst/>
          </a:prstGeom>
        </p:spPr>
        <p:txBody>
          <a:bodyPr wrap="square">
            <a:spAutoFit/>
          </a:bodyPr>
          <a:lstStyle/>
          <a:p>
            <a:r>
              <a:rPr lang="en-IN" b="1" u="sng" dirty="0" smtClean="0">
                <a:solidFill>
                  <a:srgbClr val="000000"/>
                </a:solidFill>
                <a:latin typeface="Times New Roman" panose="02020603050405020304" pitchFamily="18" charset="0"/>
              </a:rPr>
              <a:t>OUTPUT:</a:t>
            </a:r>
          </a:p>
          <a:p>
            <a:endParaRPr lang="en-IN" dirty="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Entering </a:t>
            </a:r>
            <a:r>
              <a:rPr lang="en-IN" dirty="0">
                <a:solidFill>
                  <a:srgbClr val="000000"/>
                </a:solidFill>
                <a:latin typeface="Times New Roman" panose="02020603050405020304" pitchFamily="18" charset="0"/>
              </a:rPr>
              <a:t>the loop</a:t>
            </a:r>
            <a:r>
              <a:rPr lang="en-IN" dirty="0"/>
              <a:t/>
            </a:r>
            <a:br>
              <a:rPr lang="en-IN" dirty="0"/>
            </a:br>
            <a:r>
              <a:rPr lang="en-IN" dirty="0">
                <a:solidFill>
                  <a:srgbClr val="000000"/>
                </a:solidFill>
                <a:latin typeface="Times New Roman" panose="02020603050405020304" pitchFamily="18" charset="0"/>
              </a:rPr>
              <a:t>2</a:t>
            </a:r>
            <a:r>
              <a:rPr lang="en-IN" dirty="0"/>
              <a:t/>
            </a:r>
            <a:br>
              <a:rPr lang="en-IN" dirty="0"/>
            </a:br>
            <a:r>
              <a:rPr lang="en-IN" dirty="0">
                <a:solidFill>
                  <a:srgbClr val="000000"/>
                </a:solidFill>
                <a:latin typeface="Times New Roman" panose="02020603050405020304" pitchFamily="18" charset="0"/>
              </a:rPr>
              <a:t>3</a:t>
            </a:r>
            <a:r>
              <a:rPr lang="en-IN" dirty="0"/>
              <a:t/>
            </a:r>
            <a:br>
              <a:rPr lang="en-IN" dirty="0"/>
            </a:br>
            <a:r>
              <a:rPr lang="en-IN" dirty="0">
                <a:solidFill>
                  <a:srgbClr val="000000"/>
                </a:solidFill>
                <a:latin typeface="Times New Roman" panose="02020603050405020304" pitchFamily="18" charset="0"/>
              </a:rPr>
              <a:t>4</a:t>
            </a:r>
            <a:r>
              <a:rPr lang="en-IN" dirty="0"/>
              <a:t/>
            </a:r>
            <a:br>
              <a:rPr lang="en-IN" dirty="0"/>
            </a:br>
            <a:r>
              <a:rPr lang="en-IN" dirty="0">
                <a:solidFill>
                  <a:srgbClr val="000000"/>
                </a:solidFill>
                <a:latin typeface="Times New Roman" panose="02020603050405020304" pitchFamily="18" charset="0"/>
              </a:rPr>
              <a:t>5</a:t>
            </a:r>
            <a:r>
              <a:rPr lang="en-IN" dirty="0"/>
              <a:t/>
            </a:r>
            <a:br>
              <a:rPr lang="en-IN" dirty="0"/>
            </a:br>
            <a:r>
              <a:rPr lang="en-IN" dirty="0">
                <a:solidFill>
                  <a:srgbClr val="000000"/>
                </a:solidFill>
                <a:latin typeface="Times New Roman" panose="02020603050405020304" pitchFamily="18" charset="0"/>
              </a:rPr>
              <a:t>Exiting the loop!</a:t>
            </a:r>
            <a:r>
              <a:rPr lang="en-IN" dirty="0"/>
              <a:t/>
            </a:r>
            <a:br>
              <a:rPr lang="en-IN" dirty="0"/>
            </a:br>
            <a:r>
              <a:rPr lang="en-IN" dirty="0">
                <a:solidFill>
                  <a:srgbClr val="000000"/>
                </a:solidFill>
                <a:latin typeface="Times New Roman" panose="02020603050405020304" pitchFamily="18" charset="0"/>
              </a:rPr>
              <a:t>Set the variable to different value and then try...</a:t>
            </a: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1963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99" y="345270"/>
            <a:ext cx="3637534" cy="400110"/>
          </a:xfrm>
          <a:prstGeom prst="rect">
            <a:avLst/>
          </a:prstGeom>
        </p:spPr>
        <p:txBody>
          <a:bodyPr wrap="none">
            <a:spAutoFit/>
          </a:bodyPr>
          <a:lstStyle/>
          <a:p>
            <a:r>
              <a:rPr lang="en-IN" sz="2000" b="1" u="sng" dirty="0">
                <a:solidFill>
                  <a:srgbClr val="121214"/>
                </a:solidFill>
                <a:latin typeface="Verdana" panose="020B0604030504040204" pitchFamily="34" charset="0"/>
              </a:rPr>
              <a:t>The continue Statement</a:t>
            </a:r>
            <a:endParaRPr lang="en-IN" sz="2000" b="1" i="0" u="sng" dirty="0">
              <a:solidFill>
                <a:srgbClr val="121214"/>
              </a:solidFill>
              <a:effectLst/>
              <a:latin typeface="Verdana" panose="020B0604030504040204" pitchFamily="34" charset="0"/>
            </a:endParaRPr>
          </a:p>
        </p:txBody>
      </p:sp>
      <p:sp>
        <p:nvSpPr>
          <p:cNvPr id="3" name="Rectangle 2"/>
          <p:cNvSpPr/>
          <p:nvPr/>
        </p:nvSpPr>
        <p:spPr>
          <a:xfrm>
            <a:off x="571499" y="997527"/>
            <a:ext cx="9954491" cy="1477328"/>
          </a:xfrm>
          <a:prstGeom prst="rect">
            <a:avLst/>
          </a:prstGeom>
        </p:spPr>
        <p:txBody>
          <a:bodyPr wrap="square">
            <a:spAutoFit/>
          </a:bodyPr>
          <a:lstStyle/>
          <a:p>
            <a:r>
              <a:rPr lang="en-US" dirty="0"/>
              <a:t>The continue statement breaks one iteration (in the loop) if a specified condition occurs, and continues with the next iteration in the loop.</a:t>
            </a:r>
          </a:p>
          <a:p>
            <a:r>
              <a:rPr lang="en-US"/>
              <a:t>The difference between continue and the </a:t>
            </a:r>
            <a:r>
              <a:rPr lang="en-US">
                <a:hlinkClick r:id="rId2"/>
              </a:rPr>
              <a:t>break</a:t>
            </a:r>
            <a:r>
              <a:rPr lang="en-US"/>
              <a:t> statement, is instead of "jumping out" of a loop, the continue statement "jumps over" one iteration in the loop.</a:t>
            </a:r>
          </a:p>
          <a:p>
            <a:endParaRPr lang="en-IN" dirty="0"/>
          </a:p>
        </p:txBody>
      </p:sp>
    </p:spTree>
    <p:extLst>
      <p:ext uri="{BB962C8B-B14F-4D97-AF65-F5344CB8AC3E}">
        <p14:creationId xmlns:p14="http://schemas.microsoft.com/office/powerpoint/2010/main" val="17049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290945"/>
            <a:ext cx="10193481" cy="6463308"/>
          </a:xfrm>
          <a:prstGeom prst="rect">
            <a:avLst/>
          </a:prstGeom>
        </p:spPr>
        <p:txBody>
          <a:bodyPr wrap="square">
            <a:spAutoFit/>
          </a:bodyPr>
          <a:lstStyle/>
          <a:p>
            <a:r>
              <a:rPr lang="en-IN" dirty="0"/>
              <a:t>&lt;html&gt;</a:t>
            </a:r>
          </a:p>
          <a:p>
            <a:r>
              <a:rPr lang="en-IN" dirty="0"/>
              <a:t>   &lt;body&gt;</a:t>
            </a:r>
          </a:p>
          <a:p>
            <a:r>
              <a:rPr lang="en-IN" dirty="0"/>
              <a:t>      </a:t>
            </a:r>
          </a:p>
          <a:p>
            <a:r>
              <a:rPr lang="en-IN" dirty="0"/>
              <a:t>      &lt;script type="text/</a:t>
            </a:r>
            <a:r>
              <a:rPr lang="en-IN" dirty="0" err="1"/>
              <a:t>javascript</a:t>
            </a:r>
            <a:r>
              <a:rPr lang="en-IN" dirty="0"/>
              <a:t>"&gt;</a:t>
            </a:r>
          </a:p>
          <a:p>
            <a:r>
              <a:rPr lang="en-IN" dirty="0" smtClean="0"/>
              <a:t>            </a:t>
            </a:r>
            <a:r>
              <a:rPr lang="en-IN" dirty="0" err="1" smtClean="0"/>
              <a:t>var</a:t>
            </a:r>
            <a:r>
              <a:rPr lang="en-IN" dirty="0" smtClean="0"/>
              <a:t> </a:t>
            </a:r>
            <a:r>
              <a:rPr lang="en-IN" dirty="0"/>
              <a:t>x = 1;</a:t>
            </a:r>
          </a:p>
          <a:p>
            <a:r>
              <a:rPr lang="en-IN" dirty="0"/>
              <a:t>            </a:t>
            </a:r>
            <a:r>
              <a:rPr lang="en-IN" dirty="0" err="1"/>
              <a:t>document.write</a:t>
            </a:r>
            <a:r>
              <a:rPr lang="en-IN" dirty="0"/>
              <a:t>("Entering the loop&lt;</a:t>
            </a:r>
            <a:r>
              <a:rPr lang="en-IN" dirty="0" err="1"/>
              <a:t>br</a:t>
            </a:r>
            <a:r>
              <a:rPr lang="en-IN" dirty="0"/>
              <a:t> /&gt; ");</a:t>
            </a:r>
          </a:p>
          <a:p>
            <a:r>
              <a:rPr lang="en-IN" dirty="0"/>
              <a:t>         </a:t>
            </a:r>
          </a:p>
          <a:p>
            <a:r>
              <a:rPr lang="en-IN" dirty="0"/>
              <a:t>            while (x &lt; 10)</a:t>
            </a:r>
          </a:p>
          <a:p>
            <a:r>
              <a:rPr lang="en-IN" dirty="0"/>
              <a:t>            {</a:t>
            </a:r>
          </a:p>
          <a:p>
            <a:r>
              <a:rPr lang="en-IN" dirty="0"/>
              <a:t>               x = x + 1;</a:t>
            </a:r>
          </a:p>
          <a:p>
            <a:r>
              <a:rPr lang="en-IN" dirty="0"/>
              <a:t>               </a:t>
            </a:r>
          </a:p>
          <a:p>
            <a:r>
              <a:rPr lang="en-IN" dirty="0"/>
              <a:t>               if (x == 5){</a:t>
            </a:r>
          </a:p>
          <a:p>
            <a:r>
              <a:rPr lang="en-IN" dirty="0"/>
              <a:t>                  continue; // skip rest of the loop body</a:t>
            </a:r>
          </a:p>
          <a:p>
            <a:r>
              <a:rPr lang="en-IN" dirty="0"/>
              <a:t>               }</a:t>
            </a:r>
          </a:p>
          <a:p>
            <a:r>
              <a:rPr lang="en-IN" dirty="0"/>
              <a:t>               </a:t>
            </a:r>
            <a:r>
              <a:rPr lang="en-IN" dirty="0" err="1"/>
              <a:t>document.write</a:t>
            </a:r>
            <a:r>
              <a:rPr lang="en-IN" dirty="0"/>
              <a:t>( x + "&lt;</a:t>
            </a:r>
            <a:r>
              <a:rPr lang="en-IN" dirty="0" err="1"/>
              <a:t>br</a:t>
            </a:r>
            <a:r>
              <a:rPr lang="en-IN" dirty="0"/>
              <a:t> /&gt;");</a:t>
            </a:r>
          </a:p>
          <a:p>
            <a:r>
              <a:rPr lang="en-IN" dirty="0"/>
              <a:t>            }</a:t>
            </a:r>
          </a:p>
          <a:p>
            <a:r>
              <a:rPr lang="en-IN" dirty="0"/>
              <a:t>         </a:t>
            </a:r>
          </a:p>
          <a:p>
            <a:r>
              <a:rPr lang="en-IN" dirty="0"/>
              <a:t>            </a:t>
            </a:r>
            <a:r>
              <a:rPr lang="en-IN" dirty="0" err="1"/>
              <a:t>document.write</a:t>
            </a:r>
            <a:r>
              <a:rPr lang="en-IN" dirty="0"/>
              <a:t>("Exiting the loop!&lt;</a:t>
            </a:r>
            <a:r>
              <a:rPr lang="en-IN" dirty="0" err="1"/>
              <a:t>br</a:t>
            </a:r>
            <a:r>
              <a:rPr lang="en-IN" dirty="0"/>
              <a:t> /&gt; </a:t>
            </a:r>
            <a:r>
              <a:rPr lang="en-IN" dirty="0" smtClean="0"/>
              <a:t>");</a:t>
            </a:r>
            <a:endParaRPr lang="en-IN" dirty="0"/>
          </a:p>
          <a:p>
            <a:r>
              <a:rPr lang="en-IN" dirty="0"/>
              <a:t>      &lt;/script&gt;</a:t>
            </a:r>
          </a:p>
          <a:p>
            <a:r>
              <a:rPr lang="en-IN" dirty="0"/>
              <a:t>      </a:t>
            </a:r>
          </a:p>
          <a:p>
            <a:r>
              <a:rPr lang="en-IN" dirty="0"/>
              <a:t>      &lt;p&gt;Set the variable to different value and then try...&lt;/p&gt;</a:t>
            </a:r>
          </a:p>
          <a:p>
            <a:r>
              <a:rPr lang="en-IN" dirty="0"/>
              <a:t>   &lt;/body&gt;</a:t>
            </a:r>
          </a:p>
          <a:p>
            <a:r>
              <a:rPr lang="en-IN" dirty="0"/>
              <a:t>&lt;/html&gt;</a:t>
            </a:r>
          </a:p>
        </p:txBody>
      </p:sp>
    </p:spTree>
    <p:extLst>
      <p:ext uri="{BB962C8B-B14F-4D97-AF65-F5344CB8AC3E}">
        <p14:creationId xmlns:p14="http://schemas.microsoft.com/office/powerpoint/2010/main" val="26292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573" y="696192"/>
            <a:ext cx="8198427" cy="3693319"/>
          </a:xfrm>
          <a:prstGeom prst="rect">
            <a:avLst/>
          </a:prstGeom>
        </p:spPr>
        <p:txBody>
          <a:bodyPr wrap="square">
            <a:spAutoFit/>
          </a:bodyPr>
          <a:lstStyle/>
          <a:p>
            <a:r>
              <a:rPr lang="en-IN" b="1" dirty="0" smtClean="0">
                <a:solidFill>
                  <a:srgbClr val="000000"/>
                </a:solidFill>
                <a:latin typeface="Times New Roman" panose="02020603050405020304" pitchFamily="18" charset="0"/>
              </a:rPr>
              <a:t>OUTPUT:</a:t>
            </a:r>
          </a:p>
          <a:p>
            <a:endParaRPr lang="en-IN" dirty="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Entering </a:t>
            </a:r>
            <a:r>
              <a:rPr lang="en-IN" dirty="0">
                <a:solidFill>
                  <a:srgbClr val="000000"/>
                </a:solidFill>
                <a:latin typeface="Times New Roman" panose="02020603050405020304" pitchFamily="18" charset="0"/>
              </a:rPr>
              <a:t>the loop</a:t>
            </a:r>
            <a:r>
              <a:rPr lang="en-IN" dirty="0"/>
              <a:t/>
            </a:r>
            <a:br>
              <a:rPr lang="en-IN" dirty="0"/>
            </a:br>
            <a:r>
              <a:rPr lang="en-IN" dirty="0">
                <a:solidFill>
                  <a:srgbClr val="000000"/>
                </a:solidFill>
                <a:latin typeface="Times New Roman" panose="02020603050405020304" pitchFamily="18" charset="0"/>
              </a:rPr>
              <a:t>2</a:t>
            </a:r>
            <a:r>
              <a:rPr lang="en-IN" dirty="0"/>
              <a:t/>
            </a:r>
            <a:br>
              <a:rPr lang="en-IN" dirty="0"/>
            </a:br>
            <a:r>
              <a:rPr lang="en-IN" dirty="0">
                <a:solidFill>
                  <a:srgbClr val="000000"/>
                </a:solidFill>
                <a:latin typeface="Times New Roman" panose="02020603050405020304" pitchFamily="18" charset="0"/>
              </a:rPr>
              <a:t>3</a:t>
            </a:r>
            <a:r>
              <a:rPr lang="en-IN" dirty="0"/>
              <a:t/>
            </a:r>
            <a:br>
              <a:rPr lang="en-IN" dirty="0"/>
            </a:br>
            <a:r>
              <a:rPr lang="en-IN" dirty="0">
                <a:solidFill>
                  <a:srgbClr val="000000"/>
                </a:solidFill>
                <a:latin typeface="Times New Roman" panose="02020603050405020304" pitchFamily="18" charset="0"/>
              </a:rPr>
              <a:t>4</a:t>
            </a:r>
            <a:r>
              <a:rPr lang="en-IN" dirty="0"/>
              <a:t/>
            </a:r>
            <a:br>
              <a:rPr lang="en-IN" dirty="0"/>
            </a:br>
            <a:r>
              <a:rPr lang="en-IN" dirty="0">
                <a:solidFill>
                  <a:srgbClr val="000000"/>
                </a:solidFill>
                <a:latin typeface="Times New Roman" panose="02020603050405020304" pitchFamily="18" charset="0"/>
              </a:rPr>
              <a:t>6</a:t>
            </a:r>
            <a:r>
              <a:rPr lang="en-IN" dirty="0"/>
              <a:t/>
            </a:r>
            <a:br>
              <a:rPr lang="en-IN" dirty="0"/>
            </a:br>
            <a:r>
              <a:rPr lang="en-IN" dirty="0">
                <a:solidFill>
                  <a:srgbClr val="000000"/>
                </a:solidFill>
                <a:latin typeface="Times New Roman" panose="02020603050405020304" pitchFamily="18" charset="0"/>
              </a:rPr>
              <a:t>7</a:t>
            </a:r>
            <a:r>
              <a:rPr lang="en-IN" dirty="0"/>
              <a:t/>
            </a:r>
            <a:br>
              <a:rPr lang="en-IN" dirty="0"/>
            </a:br>
            <a:r>
              <a:rPr lang="en-IN" dirty="0">
                <a:solidFill>
                  <a:srgbClr val="000000"/>
                </a:solidFill>
                <a:latin typeface="Times New Roman" panose="02020603050405020304" pitchFamily="18" charset="0"/>
              </a:rPr>
              <a:t>8</a:t>
            </a:r>
            <a:r>
              <a:rPr lang="en-IN" dirty="0"/>
              <a:t/>
            </a:r>
            <a:br>
              <a:rPr lang="en-IN" dirty="0"/>
            </a:br>
            <a:r>
              <a:rPr lang="en-IN" dirty="0">
                <a:solidFill>
                  <a:srgbClr val="000000"/>
                </a:solidFill>
                <a:latin typeface="Times New Roman" panose="02020603050405020304" pitchFamily="18" charset="0"/>
              </a:rPr>
              <a:t>9</a:t>
            </a:r>
            <a:r>
              <a:rPr lang="en-IN" dirty="0"/>
              <a:t/>
            </a:r>
            <a:br>
              <a:rPr lang="en-IN" dirty="0"/>
            </a:br>
            <a:r>
              <a:rPr lang="en-IN" dirty="0">
                <a:solidFill>
                  <a:srgbClr val="000000"/>
                </a:solidFill>
                <a:latin typeface="Times New Roman" panose="02020603050405020304" pitchFamily="18" charset="0"/>
              </a:rPr>
              <a:t>10</a:t>
            </a:r>
            <a:r>
              <a:rPr lang="en-IN" dirty="0"/>
              <a:t/>
            </a:r>
            <a:br>
              <a:rPr lang="en-IN" dirty="0"/>
            </a:br>
            <a:r>
              <a:rPr lang="en-IN" dirty="0">
                <a:solidFill>
                  <a:srgbClr val="000000"/>
                </a:solidFill>
                <a:latin typeface="Times New Roman" panose="02020603050405020304" pitchFamily="18" charset="0"/>
              </a:rPr>
              <a:t>Exiting the loop!</a:t>
            </a:r>
            <a:r>
              <a:rPr lang="en-IN" dirty="0"/>
              <a:t/>
            </a:r>
            <a:br>
              <a:rPr lang="en-IN" dirty="0"/>
            </a:br>
            <a:r>
              <a:rPr lang="en-IN" dirty="0">
                <a:solidFill>
                  <a:srgbClr val="000000"/>
                </a:solidFill>
                <a:latin typeface="Times New Roman" panose="02020603050405020304" pitchFamily="18" charset="0"/>
              </a:rPr>
              <a:t>Set the variable to different value and then try...</a:t>
            </a: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3268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342901"/>
            <a:ext cx="8354291" cy="5632311"/>
          </a:xfrm>
          <a:prstGeom prst="rect">
            <a:avLst/>
          </a:prstGeom>
        </p:spPr>
        <p:txBody>
          <a:bodyPr wrap="square">
            <a:spAutoFit/>
          </a:bodyPr>
          <a:lstStyle/>
          <a:p>
            <a:r>
              <a:rPr lang="en-IN" b="0" i="0" dirty="0" smtClean="0">
                <a:solidFill>
                  <a:srgbClr val="000000"/>
                </a:solidFill>
                <a:effectLst/>
                <a:latin typeface="Verdana" panose="020B0604030504040204" pitchFamily="34" charset="0"/>
              </a:rPr>
              <a:t>JavaScript can be implemented using JavaScript statements that are placed within the </a:t>
            </a:r>
            <a:r>
              <a:rPr lang="en-IN" b="1" i="0" dirty="0" smtClean="0">
                <a:solidFill>
                  <a:srgbClr val="000000"/>
                </a:solidFill>
                <a:effectLst/>
                <a:latin typeface="Verdana" panose="020B0604030504040204" pitchFamily="34" charset="0"/>
              </a:rPr>
              <a:t>&lt;script&gt;... &lt;/script&gt;</a:t>
            </a:r>
            <a:r>
              <a:rPr lang="en-IN" b="0" i="0" dirty="0" smtClean="0">
                <a:solidFill>
                  <a:srgbClr val="000000"/>
                </a:solidFill>
                <a:effectLst/>
                <a:latin typeface="Verdana" panose="020B0604030504040204" pitchFamily="34" charset="0"/>
              </a:rPr>
              <a:t> HTML tags in a web page.</a:t>
            </a:r>
          </a:p>
          <a:p>
            <a:endParaRPr lang="en-IN" dirty="0">
              <a:solidFill>
                <a:srgbClr val="000000"/>
              </a:solidFill>
              <a:latin typeface="Verdana" panose="020B0604030504040204" pitchFamily="34" charset="0"/>
            </a:endParaRPr>
          </a:p>
          <a:p>
            <a:r>
              <a:rPr lang="en-IN" dirty="0" smtClean="0"/>
              <a:t>The </a:t>
            </a:r>
            <a:r>
              <a:rPr lang="en-IN" dirty="0"/>
              <a:t>&lt;script&gt; tag alerts the browser program to start interpreting all the text between these tags as a script. A simple syntax of your JavaScript will appear as follows</a:t>
            </a:r>
            <a:r>
              <a:rPr lang="en-IN" dirty="0" smtClean="0"/>
              <a:t>.</a:t>
            </a:r>
          </a:p>
          <a:p>
            <a:endParaRPr lang="en-IN" dirty="0"/>
          </a:p>
          <a:p>
            <a:r>
              <a:rPr lang="en-IN" dirty="0" smtClean="0"/>
              <a:t>&lt;script&gt;</a:t>
            </a:r>
          </a:p>
          <a:p>
            <a:r>
              <a:rPr lang="en-IN" dirty="0" smtClean="0"/>
              <a:t>	</a:t>
            </a:r>
            <a:r>
              <a:rPr lang="en-IN" dirty="0" err="1" smtClean="0"/>
              <a:t>javascript</a:t>
            </a:r>
            <a:r>
              <a:rPr lang="en-IN" dirty="0" smtClean="0"/>
              <a:t> code</a:t>
            </a:r>
          </a:p>
          <a:p>
            <a:r>
              <a:rPr lang="en-IN" dirty="0" smtClean="0"/>
              <a:t>&lt;/script&gt;</a:t>
            </a:r>
          </a:p>
          <a:p>
            <a:endParaRPr lang="en-IN" dirty="0"/>
          </a:p>
          <a:p>
            <a:r>
              <a:rPr lang="en-IN" dirty="0"/>
              <a:t>The script tag takes two important attributes </a:t>
            </a:r>
            <a:r>
              <a:rPr lang="en-IN" dirty="0" smtClean="0"/>
              <a:t>−</a:t>
            </a:r>
          </a:p>
          <a:p>
            <a:pPr marL="285750" indent="-285750">
              <a:buFont typeface="Arial" panose="020B0604020202020204" pitchFamily="34" charset="0"/>
              <a:buChar char="•"/>
            </a:pPr>
            <a:r>
              <a:rPr lang="en-IN" b="1" dirty="0" smtClean="0"/>
              <a:t>Language</a:t>
            </a:r>
            <a:r>
              <a:rPr lang="en-IN" dirty="0"/>
              <a:t> − This attribute specifies what scripting language you are using. Typically, its value will be </a:t>
            </a:r>
            <a:r>
              <a:rPr lang="en-IN" dirty="0" err="1"/>
              <a:t>javascript</a:t>
            </a:r>
            <a:r>
              <a:rPr lang="en-IN" dirty="0"/>
              <a:t>. </a:t>
            </a:r>
            <a:endParaRPr lang="en-IN" dirty="0" smtClean="0"/>
          </a:p>
          <a:p>
            <a:pPr marL="285750" indent="-285750">
              <a:buFont typeface="Arial" panose="020B0604020202020204" pitchFamily="34" charset="0"/>
              <a:buChar char="•"/>
            </a:pPr>
            <a:r>
              <a:rPr lang="en-IN" b="1" dirty="0" smtClean="0"/>
              <a:t>Type</a:t>
            </a:r>
            <a:r>
              <a:rPr lang="en-IN" dirty="0"/>
              <a:t> − This attribute is what is now recommended to indicate the scripting language in use and its value should be set to "text/</a:t>
            </a:r>
            <a:r>
              <a:rPr lang="en-IN" dirty="0" err="1"/>
              <a:t>javascript</a:t>
            </a:r>
            <a:r>
              <a:rPr lang="en-IN" dirty="0" smtClean="0"/>
              <a:t>".</a:t>
            </a:r>
          </a:p>
          <a:p>
            <a:pPr marL="285750" indent="-285750">
              <a:buFont typeface="Arial" panose="020B0604020202020204" pitchFamily="34" charset="0"/>
              <a:buChar char="•"/>
            </a:pPr>
            <a:endParaRPr lang="en-IN" dirty="0"/>
          </a:p>
          <a:p>
            <a:r>
              <a:rPr lang="fr-FR" dirty="0" smtClean="0"/>
              <a:t>&lt;script </a:t>
            </a:r>
            <a:r>
              <a:rPr lang="fr-FR" dirty="0" err="1" smtClean="0"/>
              <a:t>language</a:t>
            </a:r>
            <a:r>
              <a:rPr lang="fr-FR" dirty="0" smtClean="0"/>
              <a:t>="</a:t>
            </a:r>
            <a:r>
              <a:rPr lang="fr-FR" dirty="0" err="1" smtClean="0"/>
              <a:t>javascript</a:t>
            </a:r>
            <a:r>
              <a:rPr lang="fr-FR" dirty="0" smtClean="0"/>
              <a:t>" type="</a:t>
            </a:r>
            <a:r>
              <a:rPr lang="fr-FR" dirty="0" err="1" smtClean="0"/>
              <a:t>text</a:t>
            </a:r>
            <a:r>
              <a:rPr lang="fr-FR" dirty="0" smtClean="0"/>
              <a:t>/</a:t>
            </a:r>
            <a:r>
              <a:rPr lang="fr-FR" dirty="0" err="1" smtClean="0"/>
              <a:t>javascript</a:t>
            </a:r>
            <a:r>
              <a:rPr lang="fr-FR" dirty="0" smtClean="0"/>
              <a:t>"&gt;</a:t>
            </a:r>
          </a:p>
          <a:p>
            <a:r>
              <a:rPr lang="fr-FR" dirty="0" smtClean="0"/>
              <a:t>	JavaScript code</a:t>
            </a:r>
          </a:p>
          <a:p>
            <a:r>
              <a:rPr lang="fr-FR" dirty="0" smtClean="0"/>
              <a:t>&lt;/script&gt;</a:t>
            </a:r>
            <a:endParaRPr lang="en-IN" dirty="0"/>
          </a:p>
          <a:p>
            <a:endParaRPr lang="en-IN" dirty="0"/>
          </a:p>
        </p:txBody>
      </p:sp>
    </p:spTree>
    <p:extLst>
      <p:ext uri="{BB962C8B-B14F-4D97-AF65-F5344CB8AC3E}">
        <p14:creationId xmlns:p14="http://schemas.microsoft.com/office/powerpoint/2010/main" val="3463604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80" y="303706"/>
            <a:ext cx="3382657" cy="400110"/>
          </a:xfrm>
          <a:prstGeom prst="rect">
            <a:avLst/>
          </a:prstGeom>
        </p:spPr>
        <p:txBody>
          <a:bodyPr wrap="none">
            <a:spAutoFit/>
          </a:bodyPr>
          <a:lstStyle/>
          <a:p>
            <a:pPr algn="ctr"/>
            <a:r>
              <a:rPr lang="en-IN" sz="2000" b="1" dirty="0">
                <a:solidFill>
                  <a:srgbClr val="121214"/>
                </a:solidFill>
                <a:latin typeface="Verdana" panose="020B0604030504040204" pitchFamily="34" charset="0"/>
              </a:rPr>
              <a:t>JavaScript - Functions</a:t>
            </a:r>
            <a:endParaRPr lang="en-IN" sz="2000" b="1" i="0" dirty="0">
              <a:solidFill>
                <a:srgbClr val="121214"/>
              </a:solidFill>
              <a:effectLst/>
              <a:latin typeface="Verdana" panose="020B0604030504040204" pitchFamily="34" charset="0"/>
            </a:endParaRPr>
          </a:p>
        </p:txBody>
      </p:sp>
      <p:sp>
        <p:nvSpPr>
          <p:cNvPr id="3" name="Rectangle 2"/>
          <p:cNvSpPr/>
          <p:nvPr/>
        </p:nvSpPr>
        <p:spPr>
          <a:xfrm>
            <a:off x="827814" y="854702"/>
            <a:ext cx="9708567" cy="3754874"/>
          </a:xfrm>
          <a:prstGeom prst="rect">
            <a:avLst/>
          </a:prstGeom>
        </p:spPr>
        <p:txBody>
          <a:bodyPr wrap="square">
            <a:spAutoFit/>
          </a:bodyPr>
          <a:lstStyle/>
          <a:p>
            <a:r>
              <a:rPr lang="en-IN" dirty="0">
                <a:solidFill>
                  <a:srgbClr val="000000"/>
                </a:solidFill>
                <a:latin typeface="Verdana" panose="020B0604030504040204" pitchFamily="34" charset="0"/>
              </a:rPr>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t>Function </a:t>
            </a:r>
            <a:r>
              <a:rPr lang="en-IN" sz="2000" b="1" dirty="0" smtClean="0"/>
              <a:t>Definition</a:t>
            </a:r>
          </a:p>
          <a:p>
            <a:endParaRPr lang="en-IN" sz="2000" b="1" dirty="0"/>
          </a:p>
          <a:p>
            <a:r>
              <a:rPr lang="en-IN" dirty="0">
                <a:solidFill>
                  <a:srgbClr val="000000"/>
                </a:solidFill>
                <a:latin typeface="Verdana" panose="020B0604030504040204" pitchFamily="34" charset="0"/>
              </a:rPr>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47586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883" y="324489"/>
            <a:ext cx="7863607" cy="5355312"/>
          </a:xfrm>
          <a:prstGeom prst="rect">
            <a:avLst/>
          </a:prstGeom>
        </p:spPr>
        <p:txBody>
          <a:bodyPr wrap="square">
            <a:spAutoFit/>
          </a:bodyPr>
          <a:lstStyle/>
          <a:p>
            <a:r>
              <a:rPr lang="en-IN" b="1" dirty="0" smtClean="0">
                <a:solidFill>
                  <a:srgbClr val="000000"/>
                </a:solidFill>
                <a:latin typeface="Verdana" panose="020B0604030504040204" pitchFamily="34" charset="0"/>
              </a:rPr>
              <a:t>Syntax:</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smtClean="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functionname</a:t>
            </a:r>
            <a:r>
              <a:rPr lang="en-IN" dirty="0">
                <a:solidFill>
                  <a:srgbClr val="000000"/>
                </a:solidFill>
                <a:latin typeface="Verdana" panose="020B0604030504040204" pitchFamily="34" charset="0"/>
              </a:rPr>
              <a:t>(parameter-list)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statements</a:t>
            </a:r>
          </a:p>
          <a:p>
            <a:r>
              <a:rPr lang="en-IN" dirty="0">
                <a:solidFill>
                  <a:srgbClr val="000000"/>
                </a:solidFill>
                <a:latin typeface="Verdana" panose="020B0604030504040204" pitchFamily="34" charset="0"/>
              </a:rPr>
              <a:t>      }</a:t>
            </a:r>
          </a:p>
          <a:p>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a:t>
            </a:r>
            <a:r>
              <a:rPr lang="en-IN" dirty="0" smtClean="0">
                <a:solidFill>
                  <a:srgbClr val="000000"/>
                </a:solidFill>
                <a:latin typeface="Verdana" panose="020B0604030504040204" pitchFamily="34" charset="0"/>
              </a:rPr>
              <a:t>&gt;</a:t>
            </a:r>
          </a:p>
          <a:p>
            <a:endParaRPr lang="en-IN" b="0" i="0" dirty="0">
              <a:solidFill>
                <a:srgbClr val="000000"/>
              </a:solidFill>
              <a:effectLst/>
              <a:latin typeface="Verdana" panose="020B0604030504040204" pitchFamily="34" charset="0"/>
            </a:endParaRPr>
          </a:p>
          <a:p>
            <a:r>
              <a:rPr lang="en-IN" b="1" dirty="0" smtClean="0">
                <a:solidFill>
                  <a:srgbClr val="000000"/>
                </a:solidFill>
                <a:latin typeface="Verdana" panose="020B0604030504040204" pitchFamily="34" charset="0"/>
              </a:rPr>
              <a:t>Example:</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function </a:t>
            </a:r>
            <a:r>
              <a:rPr lang="en-IN" dirty="0" err="1">
                <a:solidFill>
                  <a:srgbClr val="000000"/>
                </a:solidFill>
                <a:latin typeface="Verdana" panose="020B0604030504040204" pitchFamily="34" charset="0"/>
              </a:rPr>
              <a:t>sayHello</a:t>
            </a:r>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alert("Hello there");</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&lt;/script&gt;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00663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73" y="386834"/>
            <a:ext cx="8281819" cy="6186309"/>
          </a:xfrm>
          <a:prstGeom prst="rect">
            <a:avLst/>
          </a:prstGeom>
        </p:spPr>
        <p:txBody>
          <a:bodyPr wrap="none">
            <a:spAutoFit/>
          </a:bodyPr>
          <a:lstStyle/>
          <a:p>
            <a:r>
              <a:rPr lang="en-IN" dirty="0">
                <a:solidFill>
                  <a:srgbClr val="121214"/>
                </a:solidFill>
                <a:latin typeface="Verdana" panose="020B0604030504040204" pitchFamily="34" charset="0"/>
              </a:rPr>
              <a:t>Calling a </a:t>
            </a:r>
            <a:r>
              <a:rPr lang="en-IN" dirty="0" smtClean="0">
                <a:solidFill>
                  <a:srgbClr val="121214"/>
                </a:solidFill>
                <a:latin typeface="Verdana" panose="020B0604030504040204" pitchFamily="34" charset="0"/>
              </a:rPr>
              <a:t>Function:</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html&gt;</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 type="text/</a:t>
            </a:r>
            <a:r>
              <a:rPr lang="en-IN" dirty="0" err="1">
                <a:solidFill>
                  <a:srgbClr val="121214"/>
                </a:solidFill>
                <a:latin typeface="Verdana" panose="020B0604030504040204" pitchFamily="34" charset="0"/>
              </a:rPr>
              <a:t>javascript</a:t>
            </a:r>
            <a:r>
              <a:rPr lang="en-IN" dirty="0">
                <a:solidFill>
                  <a:srgbClr val="121214"/>
                </a:solidFill>
                <a:latin typeface="Verdana" panose="020B0604030504040204" pitchFamily="34" charset="0"/>
              </a:rPr>
              <a:t>"&gt;</a:t>
            </a:r>
          </a:p>
          <a:p>
            <a:r>
              <a:rPr lang="en-IN" dirty="0">
                <a:solidFill>
                  <a:srgbClr val="121214"/>
                </a:solidFill>
                <a:latin typeface="Verdana" panose="020B0604030504040204" pitchFamily="34" charset="0"/>
              </a:rPr>
              <a:t>         function </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a:t>
            </a:r>
            <a:r>
              <a:rPr lang="en-IN" dirty="0" err="1">
                <a:solidFill>
                  <a:srgbClr val="121214"/>
                </a:solidFill>
                <a:latin typeface="Verdana" panose="020B0604030504040204" pitchFamily="34" charset="0"/>
              </a:rPr>
              <a:t>document.write</a:t>
            </a:r>
            <a:r>
              <a:rPr lang="en-IN" dirty="0">
                <a:solidFill>
                  <a:srgbClr val="121214"/>
                </a:solidFill>
                <a:latin typeface="Verdana" panose="020B0604030504040204" pitchFamily="34" charset="0"/>
              </a:rPr>
              <a:t> ("Hello there!");</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      &lt;p&gt;Click the following button to call the function&lt;/p&gt;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&lt;input type="button" </a:t>
            </a:r>
            <a:r>
              <a:rPr lang="en-IN" dirty="0" err="1">
                <a:solidFill>
                  <a:srgbClr val="121214"/>
                </a:solidFill>
                <a:latin typeface="Verdana" panose="020B0604030504040204" pitchFamily="34" charset="0"/>
              </a:rPr>
              <a:t>onclick</a:t>
            </a:r>
            <a:r>
              <a:rPr lang="en-IN" dirty="0">
                <a:solidFill>
                  <a:srgbClr val="121214"/>
                </a:solidFill>
                <a:latin typeface="Verdana" panose="020B0604030504040204" pitchFamily="34" charset="0"/>
              </a:rPr>
              <a:t>="</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 value="Say Hello"&gt;</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&lt;p&gt;Use different text in write method and then try...&lt;/p&gt;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&lt;/html&gt;</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313503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967" y="1044285"/>
            <a:ext cx="4512251" cy="1937451"/>
          </a:xfrm>
          <a:prstGeom prst="rect">
            <a:avLst/>
          </a:prstGeom>
        </p:spPr>
      </p:pic>
      <p:pic>
        <p:nvPicPr>
          <p:cNvPr id="3" name="Picture 2"/>
          <p:cNvPicPr>
            <a:picLocks noChangeAspect="1"/>
          </p:cNvPicPr>
          <p:nvPr/>
        </p:nvPicPr>
        <p:blipFill>
          <a:blip r:embed="rId3"/>
          <a:stretch>
            <a:fillRect/>
          </a:stretch>
        </p:blipFill>
        <p:spPr>
          <a:xfrm>
            <a:off x="1250806" y="3796578"/>
            <a:ext cx="1554739" cy="713077"/>
          </a:xfrm>
          <a:prstGeom prst="rect">
            <a:avLst/>
          </a:prstGeom>
        </p:spPr>
      </p:pic>
      <p:sp>
        <p:nvSpPr>
          <p:cNvPr id="4" name="TextBox 3"/>
          <p:cNvSpPr txBox="1"/>
          <p:nvPr/>
        </p:nvSpPr>
        <p:spPr>
          <a:xfrm>
            <a:off x="1136506" y="3086101"/>
            <a:ext cx="4817485" cy="369332"/>
          </a:xfrm>
          <a:prstGeom prst="rect">
            <a:avLst/>
          </a:prstGeom>
          <a:noFill/>
        </p:spPr>
        <p:txBody>
          <a:bodyPr wrap="square" rtlCol="0">
            <a:spAutoFit/>
          </a:bodyPr>
          <a:lstStyle/>
          <a:p>
            <a:r>
              <a:rPr lang="en-IN" dirty="0" smtClean="0"/>
              <a:t>Click on Say Hello button</a:t>
            </a:r>
            <a:endParaRPr lang="en-IN" dirty="0"/>
          </a:p>
        </p:txBody>
      </p:sp>
      <p:sp>
        <p:nvSpPr>
          <p:cNvPr id="5" name="TextBox 4"/>
          <p:cNvSpPr txBox="1"/>
          <p:nvPr/>
        </p:nvSpPr>
        <p:spPr>
          <a:xfrm>
            <a:off x="1250806" y="249382"/>
            <a:ext cx="1966912" cy="529936"/>
          </a:xfrm>
          <a:prstGeom prst="rect">
            <a:avLst/>
          </a:prstGeom>
          <a:noFill/>
        </p:spPr>
        <p:txBody>
          <a:bodyPr wrap="square" rtlCol="0">
            <a:spAutoFit/>
          </a:bodyPr>
          <a:lstStyle/>
          <a:p>
            <a:endParaRPr lang="en-IN" dirty="0"/>
          </a:p>
        </p:txBody>
      </p:sp>
      <p:sp>
        <p:nvSpPr>
          <p:cNvPr id="6" name="TextBox 5"/>
          <p:cNvSpPr txBox="1"/>
          <p:nvPr/>
        </p:nvSpPr>
        <p:spPr>
          <a:xfrm>
            <a:off x="1250806" y="514350"/>
            <a:ext cx="247953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207095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78" y="199797"/>
            <a:ext cx="2565061" cy="369332"/>
          </a:xfrm>
          <a:prstGeom prst="rect">
            <a:avLst/>
          </a:prstGeom>
        </p:spPr>
        <p:txBody>
          <a:bodyPr wrap="none">
            <a:spAutoFit/>
          </a:bodyPr>
          <a:lstStyle/>
          <a:p>
            <a:r>
              <a:rPr lang="en-IN" dirty="0">
                <a:solidFill>
                  <a:srgbClr val="121214"/>
                </a:solidFill>
                <a:latin typeface="Verdana" panose="020B0604030504040204" pitchFamily="34" charset="0"/>
              </a:rPr>
              <a:t>Function Parameters</a:t>
            </a:r>
            <a:endParaRPr lang="en-IN" b="0" i="0" dirty="0">
              <a:solidFill>
                <a:srgbClr val="121214"/>
              </a:solidFill>
              <a:effectLst/>
              <a:latin typeface="Verdana" panose="020B0604030504040204" pitchFamily="34" charset="0"/>
            </a:endParaRPr>
          </a:p>
        </p:txBody>
      </p:sp>
      <p:sp>
        <p:nvSpPr>
          <p:cNvPr id="3" name="Rectangle 2"/>
          <p:cNvSpPr/>
          <p:nvPr/>
        </p:nvSpPr>
        <p:spPr>
          <a:xfrm>
            <a:off x="803562" y="833920"/>
            <a:ext cx="9410701"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Till now, we have seen functions without parameters. But there is a facility to pass different parameters while calling a function.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These </a:t>
            </a:r>
            <a:r>
              <a:rPr lang="en-IN" dirty="0">
                <a:solidFill>
                  <a:srgbClr val="000000"/>
                </a:solidFill>
                <a:latin typeface="Verdana" panose="020B0604030504040204" pitchFamily="34" charset="0"/>
              </a:rPr>
              <a:t>passed parameters can be captured inside the function and any manipulation can be done over those parameters. </a:t>
            </a:r>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A </a:t>
            </a:r>
            <a:r>
              <a:rPr lang="en-IN" dirty="0">
                <a:solidFill>
                  <a:srgbClr val="000000"/>
                </a:solidFill>
                <a:latin typeface="Verdana" panose="020B0604030504040204" pitchFamily="34" charset="0"/>
              </a:rPr>
              <a:t>function can take multiple parameters separated by comma.</a:t>
            </a:r>
            <a:endParaRPr lang="en-IN" dirty="0"/>
          </a:p>
        </p:txBody>
      </p:sp>
    </p:spTree>
    <p:extLst>
      <p:ext uri="{BB962C8B-B14F-4D97-AF65-F5344CB8AC3E}">
        <p14:creationId xmlns:p14="http://schemas.microsoft.com/office/powerpoint/2010/main" val="2863286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166255"/>
            <a:ext cx="8624455" cy="6463308"/>
          </a:xfrm>
          <a:prstGeom prst="rect">
            <a:avLst/>
          </a:prstGeom>
        </p:spPr>
        <p:txBody>
          <a:bodyPr wrap="square">
            <a:spAutoFit/>
          </a:bodyPr>
          <a:lstStyle/>
          <a:p>
            <a:r>
              <a:rPr lang="en-IN" dirty="0" smtClean="0"/>
              <a:t>Example:</a:t>
            </a:r>
          </a:p>
          <a:p>
            <a:endParaRPr lang="en-IN" dirty="0"/>
          </a:p>
          <a:p>
            <a:r>
              <a:rPr lang="en-IN" dirty="0" smtClean="0"/>
              <a:t>&lt;html</a:t>
            </a:r>
            <a:r>
              <a:rPr lang="en-IN" dirty="0"/>
              <a:t>&gt;</a:t>
            </a:r>
          </a:p>
          <a:p>
            <a:r>
              <a:rPr lang="en-IN" dirty="0"/>
              <a:t>   &lt;head&gt;</a:t>
            </a:r>
          </a:p>
          <a:p>
            <a:r>
              <a:rPr lang="en-IN" dirty="0"/>
              <a:t>   </a:t>
            </a:r>
          </a:p>
          <a:p>
            <a:r>
              <a:rPr lang="en-IN" dirty="0"/>
              <a:t>      &lt;script type="text/</a:t>
            </a:r>
            <a:r>
              <a:rPr lang="en-IN" dirty="0" err="1"/>
              <a:t>javascript</a:t>
            </a:r>
            <a:r>
              <a:rPr lang="en-IN" dirty="0"/>
              <a:t>"&gt;</a:t>
            </a:r>
          </a:p>
          <a:p>
            <a:r>
              <a:rPr lang="en-IN" dirty="0"/>
              <a:t>         function </a:t>
            </a:r>
            <a:r>
              <a:rPr lang="en-IN" dirty="0" err="1"/>
              <a:t>sayHello</a:t>
            </a:r>
            <a:r>
              <a:rPr lang="en-IN" dirty="0"/>
              <a:t>(name, age)</a:t>
            </a:r>
          </a:p>
          <a:p>
            <a:r>
              <a:rPr lang="en-IN" dirty="0"/>
              <a:t>         {</a:t>
            </a:r>
          </a:p>
          <a:p>
            <a:r>
              <a:rPr lang="en-IN" dirty="0"/>
              <a:t>            </a:t>
            </a:r>
            <a:r>
              <a:rPr lang="en-IN" dirty="0" err="1"/>
              <a:t>document.write</a:t>
            </a:r>
            <a:r>
              <a:rPr lang="en-IN" dirty="0"/>
              <a:t> (name + " is " + age + " years old.");</a:t>
            </a:r>
          </a:p>
          <a:p>
            <a:r>
              <a:rPr lang="en-IN" dirty="0"/>
              <a:t>         }</a:t>
            </a:r>
          </a:p>
          <a:p>
            <a:r>
              <a:rPr lang="en-IN" dirty="0"/>
              <a:t>      &lt;/script&gt;</a:t>
            </a:r>
          </a:p>
          <a:p>
            <a:r>
              <a:rPr lang="en-IN" dirty="0"/>
              <a:t>      </a:t>
            </a:r>
          </a:p>
          <a:p>
            <a:r>
              <a:rPr lang="en-IN" dirty="0"/>
              <a:t>   &lt;/head&gt;</a:t>
            </a:r>
          </a:p>
          <a:p>
            <a:r>
              <a:rPr lang="en-IN" dirty="0"/>
              <a:t>   &lt;body&gt;</a:t>
            </a:r>
          </a:p>
          <a:p>
            <a:r>
              <a:rPr lang="en-IN" dirty="0"/>
              <a:t>      &lt;p&gt;Click the following button to call the function&lt;/p&gt;</a:t>
            </a:r>
          </a:p>
          <a:p>
            <a:r>
              <a:rPr lang="en-IN" dirty="0"/>
              <a:t>      </a:t>
            </a:r>
          </a:p>
          <a:p>
            <a:r>
              <a:rPr lang="en-IN" dirty="0"/>
              <a:t>      &lt;form&gt;</a:t>
            </a:r>
          </a:p>
          <a:p>
            <a:r>
              <a:rPr lang="en-IN" dirty="0"/>
              <a:t>         &lt;input type="button" </a:t>
            </a:r>
            <a:r>
              <a:rPr lang="en-IN" dirty="0" err="1"/>
              <a:t>onclick</a:t>
            </a:r>
            <a:r>
              <a:rPr lang="en-IN" dirty="0"/>
              <a:t>="</a:t>
            </a:r>
            <a:r>
              <a:rPr lang="en-IN" dirty="0" err="1"/>
              <a:t>sayHello</a:t>
            </a:r>
            <a:r>
              <a:rPr lang="en-IN" dirty="0"/>
              <a:t>('Zara', 7)" value="Say Hello"&gt;</a:t>
            </a:r>
          </a:p>
          <a:p>
            <a:r>
              <a:rPr lang="en-IN" dirty="0"/>
              <a:t>      &lt;/form&gt;</a:t>
            </a:r>
          </a:p>
          <a:p>
            <a:r>
              <a:rPr lang="en-IN" dirty="0"/>
              <a:t>      </a:t>
            </a:r>
          </a:p>
          <a:p>
            <a:r>
              <a:rPr lang="en-IN" dirty="0"/>
              <a:t>      &lt;p&gt;Use different parameters inside the function and then try...&lt;/p&gt;</a:t>
            </a:r>
          </a:p>
          <a:p>
            <a:r>
              <a:rPr lang="en-IN" dirty="0"/>
              <a:t>   &lt;/body&gt;</a:t>
            </a:r>
          </a:p>
          <a:p>
            <a:r>
              <a:rPr lang="en-IN" dirty="0"/>
              <a:t>&lt;/html&gt;</a:t>
            </a:r>
          </a:p>
        </p:txBody>
      </p:sp>
    </p:spTree>
    <p:extLst>
      <p:ext uri="{BB962C8B-B14F-4D97-AF65-F5344CB8AC3E}">
        <p14:creationId xmlns:p14="http://schemas.microsoft.com/office/powerpoint/2010/main" val="3091118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618" y="992332"/>
            <a:ext cx="4648200" cy="1257300"/>
          </a:xfrm>
          <a:prstGeom prst="rect">
            <a:avLst/>
          </a:prstGeom>
        </p:spPr>
      </p:pic>
      <p:sp>
        <p:nvSpPr>
          <p:cNvPr id="3" name="TextBox 2"/>
          <p:cNvSpPr txBox="1"/>
          <p:nvPr/>
        </p:nvSpPr>
        <p:spPr>
          <a:xfrm>
            <a:off x="716973" y="280555"/>
            <a:ext cx="3117272" cy="369332"/>
          </a:xfrm>
          <a:prstGeom prst="rect">
            <a:avLst/>
          </a:prstGeom>
          <a:noFill/>
        </p:spPr>
        <p:txBody>
          <a:bodyPr wrap="square" rtlCol="0">
            <a:spAutoFit/>
          </a:bodyPr>
          <a:lstStyle/>
          <a:p>
            <a:r>
              <a:rPr lang="en-IN" dirty="0" smtClean="0"/>
              <a:t>OUTPUT:</a:t>
            </a:r>
            <a:endParaRPr lang="en-IN" dirty="0"/>
          </a:p>
        </p:txBody>
      </p:sp>
      <p:sp>
        <p:nvSpPr>
          <p:cNvPr id="4" name="Rectangle 3"/>
          <p:cNvSpPr/>
          <p:nvPr/>
        </p:nvSpPr>
        <p:spPr>
          <a:xfrm>
            <a:off x="893618" y="3608015"/>
            <a:ext cx="1947969" cy="369332"/>
          </a:xfrm>
          <a:prstGeom prst="rect">
            <a:avLst/>
          </a:prstGeom>
        </p:spPr>
        <p:txBody>
          <a:bodyPr wrap="none">
            <a:spAutoFit/>
          </a:bodyPr>
          <a:lstStyle/>
          <a:p>
            <a:r>
              <a:rPr lang="en-IN" dirty="0">
                <a:solidFill>
                  <a:srgbClr val="000000"/>
                </a:solidFill>
                <a:latin typeface="Times New Roman" panose="02020603050405020304" pitchFamily="18" charset="0"/>
              </a:rPr>
              <a:t>Zara is 7 years old.</a:t>
            </a:r>
            <a:endParaRPr lang="en-IN" dirty="0"/>
          </a:p>
        </p:txBody>
      </p:sp>
      <p:sp>
        <p:nvSpPr>
          <p:cNvPr id="5" name="TextBox 4"/>
          <p:cNvSpPr txBox="1"/>
          <p:nvPr/>
        </p:nvSpPr>
        <p:spPr>
          <a:xfrm>
            <a:off x="893618" y="2744157"/>
            <a:ext cx="4817485" cy="369332"/>
          </a:xfrm>
          <a:prstGeom prst="rect">
            <a:avLst/>
          </a:prstGeom>
          <a:noFill/>
        </p:spPr>
        <p:txBody>
          <a:bodyPr wrap="square" rtlCol="0">
            <a:spAutoFit/>
          </a:bodyPr>
          <a:lstStyle/>
          <a:p>
            <a:r>
              <a:rPr lang="en-IN" dirty="0" smtClean="0"/>
              <a:t>Click on Say Hello button</a:t>
            </a:r>
            <a:endParaRPr lang="en-IN" dirty="0"/>
          </a:p>
        </p:txBody>
      </p:sp>
    </p:spTree>
    <p:extLst>
      <p:ext uri="{BB962C8B-B14F-4D97-AF65-F5344CB8AC3E}">
        <p14:creationId xmlns:p14="http://schemas.microsoft.com/office/powerpoint/2010/main" val="278304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351" y="438789"/>
            <a:ext cx="2706190" cy="369332"/>
          </a:xfrm>
          <a:prstGeom prst="rect">
            <a:avLst/>
          </a:prstGeom>
        </p:spPr>
        <p:txBody>
          <a:bodyPr wrap="none">
            <a:spAutoFit/>
          </a:bodyPr>
          <a:lstStyle/>
          <a:p>
            <a:r>
              <a:rPr lang="en-IN" dirty="0">
                <a:solidFill>
                  <a:srgbClr val="121214"/>
                </a:solidFill>
                <a:latin typeface="Verdana" panose="020B0604030504040204" pitchFamily="34" charset="0"/>
              </a:rPr>
              <a:t>The return Statement</a:t>
            </a:r>
            <a:endParaRPr lang="en-IN" b="0" i="0" dirty="0">
              <a:solidFill>
                <a:srgbClr val="121214"/>
              </a:solidFill>
              <a:effectLst/>
              <a:latin typeface="Verdana" panose="020B0604030504040204" pitchFamily="34" charset="0"/>
            </a:endParaRPr>
          </a:p>
        </p:txBody>
      </p:sp>
      <p:sp>
        <p:nvSpPr>
          <p:cNvPr id="3" name="Rectangle 2"/>
          <p:cNvSpPr/>
          <p:nvPr/>
        </p:nvSpPr>
        <p:spPr>
          <a:xfrm>
            <a:off x="691540" y="955054"/>
            <a:ext cx="893044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Verdana" panose="020B0604030504040204" pitchFamily="34" charset="0"/>
              </a:rPr>
              <a:t>A JavaScript function can have an optional </a:t>
            </a:r>
            <a:r>
              <a:rPr lang="en-IN" b="1" dirty="0">
                <a:solidFill>
                  <a:srgbClr val="000000"/>
                </a:solidFill>
                <a:latin typeface="Verdana" panose="020B0604030504040204" pitchFamily="34" charset="0"/>
              </a:rPr>
              <a:t>return</a:t>
            </a:r>
            <a:r>
              <a:rPr lang="en-IN" dirty="0">
                <a:solidFill>
                  <a:srgbClr val="000000"/>
                </a:solidFill>
                <a:latin typeface="Verdana" panose="020B0604030504040204" pitchFamily="34" charset="0"/>
              </a:rPr>
              <a:t> statement. This is required if you want to return a value from a function. </a:t>
            </a:r>
            <a:endParaRPr lang="en-IN" dirty="0" smtClean="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This </a:t>
            </a:r>
            <a:r>
              <a:rPr lang="en-IN" dirty="0">
                <a:solidFill>
                  <a:srgbClr val="000000"/>
                </a:solidFill>
                <a:latin typeface="Verdana" panose="020B0604030504040204" pitchFamily="34" charset="0"/>
              </a:rPr>
              <a:t>statement should be the last statement in a function.</a:t>
            </a:r>
            <a:endParaRPr lang="en-IN" dirty="0"/>
          </a:p>
        </p:txBody>
      </p:sp>
    </p:spTree>
    <p:extLst>
      <p:ext uri="{BB962C8B-B14F-4D97-AF65-F5344CB8AC3E}">
        <p14:creationId xmlns:p14="http://schemas.microsoft.com/office/powerpoint/2010/main" val="1598459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0427" y="-1039091"/>
            <a:ext cx="9112828" cy="8125301"/>
          </a:xfrm>
          <a:prstGeom prst="rect">
            <a:avLst/>
          </a:prstGeom>
        </p:spPr>
        <p:txBody>
          <a:bodyPr wrap="square">
            <a:spAutoFit/>
          </a:bodyPr>
          <a:lstStyle/>
          <a:p>
            <a:endParaRPr lang="en-IN" dirty="0" smtClean="0"/>
          </a:p>
          <a:p>
            <a:endParaRPr lang="en-IN" dirty="0"/>
          </a:p>
          <a:p>
            <a:endParaRPr lang="en-IN" dirty="0" smtClean="0"/>
          </a:p>
          <a:p>
            <a:endParaRPr lang="en-IN" dirty="0"/>
          </a:p>
          <a:p>
            <a:endParaRPr lang="en-IN" dirty="0" smtClean="0"/>
          </a:p>
          <a:p>
            <a:r>
              <a:rPr lang="en-IN" dirty="0" smtClean="0"/>
              <a:t>&lt;</a:t>
            </a:r>
            <a:r>
              <a:rPr lang="en-IN" dirty="0"/>
              <a:t>head&gt;</a:t>
            </a:r>
          </a:p>
          <a:p>
            <a:r>
              <a:rPr lang="en-IN" dirty="0"/>
              <a:t>      </a:t>
            </a:r>
            <a:r>
              <a:rPr lang="en-IN" dirty="0" smtClean="0"/>
              <a:t>&lt;script </a:t>
            </a:r>
            <a:r>
              <a:rPr lang="en-IN" dirty="0"/>
              <a:t>type="text/</a:t>
            </a:r>
            <a:r>
              <a:rPr lang="en-IN" dirty="0" err="1"/>
              <a:t>javascript</a:t>
            </a:r>
            <a:r>
              <a:rPr lang="en-IN" dirty="0"/>
              <a:t>"&gt;</a:t>
            </a:r>
          </a:p>
          <a:p>
            <a:r>
              <a:rPr lang="en-IN" dirty="0"/>
              <a:t>         function concatenate(first, last)</a:t>
            </a:r>
          </a:p>
          <a:p>
            <a:r>
              <a:rPr lang="en-IN" dirty="0"/>
              <a:t>         {</a:t>
            </a:r>
          </a:p>
          <a:p>
            <a:r>
              <a:rPr lang="en-IN" dirty="0"/>
              <a:t>            </a:t>
            </a:r>
            <a:r>
              <a:rPr lang="en-IN" dirty="0" err="1"/>
              <a:t>var</a:t>
            </a:r>
            <a:r>
              <a:rPr lang="en-IN" dirty="0"/>
              <a:t> full;</a:t>
            </a:r>
          </a:p>
          <a:p>
            <a:r>
              <a:rPr lang="en-IN" dirty="0"/>
              <a:t>            full = first + last;</a:t>
            </a:r>
          </a:p>
          <a:p>
            <a:r>
              <a:rPr lang="en-IN" dirty="0"/>
              <a:t>            return full;</a:t>
            </a:r>
          </a:p>
          <a:p>
            <a:r>
              <a:rPr lang="en-IN" dirty="0"/>
              <a:t>         }</a:t>
            </a:r>
          </a:p>
          <a:p>
            <a:r>
              <a:rPr lang="en-IN" dirty="0"/>
              <a:t>         </a:t>
            </a:r>
            <a:r>
              <a:rPr lang="en-IN" dirty="0" smtClean="0"/>
              <a:t>function </a:t>
            </a:r>
            <a:r>
              <a:rPr lang="en-IN" dirty="0" err="1"/>
              <a:t>secondFunction</a:t>
            </a:r>
            <a:r>
              <a:rPr lang="en-IN" dirty="0"/>
              <a:t>()</a:t>
            </a:r>
          </a:p>
          <a:p>
            <a:r>
              <a:rPr lang="en-IN" dirty="0"/>
              <a:t>         {</a:t>
            </a:r>
          </a:p>
          <a:p>
            <a:r>
              <a:rPr lang="en-IN" dirty="0"/>
              <a:t>            </a:t>
            </a:r>
            <a:r>
              <a:rPr lang="en-IN" dirty="0" err="1"/>
              <a:t>var</a:t>
            </a:r>
            <a:r>
              <a:rPr lang="en-IN" dirty="0"/>
              <a:t> result;</a:t>
            </a:r>
          </a:p>
          <a:p>
            <a:r>
              <a:rPr lang="en-IN" dirty="0"/>
              <a:t>            result = concatenate('Zara', 'Ali');</a:t>
            </a:r>
          </a:p>
          <a:p>
            <a:r>
              <a:rPr lang="en-IN" dirty="0"/>
              <a:t>            </a:t>
            </a:r>
            <a:r>
              <a:rPr lang="en-IN" dirty="0" err="1"/>
              <a:t>document.write</a:t>
            </a:r>
            <a:r>
              <a:rPr lang="en-IN" dirty="0"/>
              <a:t> (result );</a:t>
            </a:r>
          </a:p>
          <a:p>
            <a:r>
              <a:rPr lang="en-IN" dirty="0"/>
              <a:t>         }</a:t>
            </a:r>
          </a:p>
          <a:p>
            <a:r>
              <a:rPr lang="en-IN" dirty="0"/>
              <a:t>      &lt;/script&gt;</a:t>
            </a:r>
          </a:p>
          <a:p>
            <a:r>
              <a:rPr lang="en-IN" dirty="0"/>
              <a:t> </a:t>
            </a:r>
            <a:r>
              <a:rPr lang="en-IN" dirty="0" smtClean="0"/>
              <a:t>&lt;/</a:t>
            </a:r>
            <a:r>
              <a:rPr lang="en-IN" dirty="0"/>
              <a:t>head&gt;</a:t>
            </a:r>
          </a:p>
          <a:p>
            <a:r>
              <a:rPr lang="en-IN" dirty="0"/>
              <a:t>   </a:t>
            </a:r>
            <a:r>
              <a:rPr lang="en-IN" dirty="0" smtClean="0"/>
              <a:t>&lt;</a:t>
            </a:r>
            <a:r>
              <a:rPr lang="en-IN" dirty="0"/>
              <a:t>body&gt;</a:t>
            </a:r>
          </a:p>
          <a:p>
            <a:r>
              <a:rPr lang="en-IN" dirty="0"/>
              <a:t>      &lt;p&gt;Click the following button to call the function&lt;/p&gt;</a:t>
            </a:r>
          </a:p>
          <a:p>
            <a:r>
              <a:rPr lang="en-IN" dirty="0"/>
              <a:t>      </a:t>
            </a:r>
            <a:r>
              <a:rPr lang="en-IN" dirty="0" smtClean="0"/>
              <a:t>&lt;</a:t>
            </a:r>
            <a:r>
              <a:rPr lang="en-IN" dirty="0"/>
              <a:t>form&gt;</a:t>
            </a:r>
          </a:p>
          <a:p>
            <a:r>
              <a:rPr lang="en-IN" dirty="0"/>
              <a:t>         &lt;input type="button" </a:t>
            </a:r>
            <a:r>
              <a:rPr lang="en-IN" dirty="0" err="1"/>
              <a:t>onclick</a:t>
            </a:r>
            <a:r>
              <a:rPr lang="en-IN" dirty="0"/>
              <a:t>="</a:t>
            </a:r>
            <a:r>
              <a:rPr lang="en-IN" dirty="0" err="1"/>
              <a:t>secondFunction</a:t>
            </a:r>
            <a:r>
              <a:rPr lang="en-IN" dirty="0"/>
              <a:t>()" value="Call Function"&gt;</a:t>
            </a:r>
          </a:p>
          <a:p>
            <a:r>
              <a:rPr lang="en-IN" dirty="0"/>
              <a:t>      &lt;/form&gt;</a:t>
            </a:r>
          </a:p>
          <a:p>
            <a:r>
              <a:rPr lang="en-IN" dirty="0"/>
              <a:t>      </a:t>
            </a:r>
            <a:r>
              <a:rPr lang="en-IN" dirty="0" smtClean="0"/>
              <a:t>&lt;</a:t>
            </a:r>
            <a:r>
              <a:rPr lang="en-IN" dirty="0"/>
              <a:t>p&gt;Use different parameters inside the function and then try...&lt;/p&gt;</a:t>
            </a:r>
          </a:p>
          <a:p>
            <a:r>
              <a:rPr lang="en-IN" dirty="0"/>
              <a:t> </a:t>
            </a:r>
            <a:r>
              <a:rPr lang="en-IN" dirty="0" smtClean="0"/>
              <a:t>&lt;/</a:t>
            </a:r>
            <a:r>
              <a:rPr lang="en-IN" dirty="0"/>
              <a:t>body</a:t>
            </a:r>
            <a:r>
              <a:rPr lang="en-IN" dirty="0" smtClean="0"/>
              <a:t>&gt;</a:t>
            </a:r>
            <a:endParaRPr lang="en-IN" dirty="0"/>
          </a:p>
        </p:txBody>
      </p:sp>
    </p:spTree>
    <p:extLst>
      <p:ext uri="{BB962C8B-B14F-4D97-AF65-F5344CB8AC3E}">
        <p14:creationId xmlns:p14="http://schemas.microsoft.com/office/powerpoint/2010/main" val="1664511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879" y="1500847"/>
            <a:ext cx="4648200" cy="1333500"/>
          </a:xfrm>
          <a:prstGeom prst="rect">
            <a:avLst/>
          </a:prstGeom>
        </p:spPr>
      </p:pic>
      <p:sp>
        <p:nvSpPr>
          <p:cNvPr id="3" name="Rectangle 2"/>
          <p:cNvSpPr/>
          <p:nvPr/>
        </p:nvSpPr>
        <p:spPr>
          <a:xfrm>
            <a:off x="1230788" y="4470461"/>
            <a:ext cx="902811" cy="369332"/>
          </a:xfrm>
          <a:prstGeom prst="rect">
            <a:avLst/>
          </a:prstGeom>
        </p:spPr>
        <p:txBody>
          <a:bodyPr wrap="none">
            <a:spAutoFit/>
          </a:bodyPr>
          <a:lstStyle/>
          <a:p>
            <a:r>
              <a:rPr lang="en-IN" dirty="0" err="1">
                <a:solidFill>
                  <a:srgbClr val="000000"/>
                </a:solidFill>
                <a:latin typeface="Times New Roman" panose="02020603050405020304" pitchFamily="18" charset="0"/>
              </a:rPr>
              <a:t>ZaraAli</a:t>
            </a:r>
            <a:endParaRPr lang="en-IN" dirty="0"/>
          </a:p>
        </p:txBody>
      </p:sp>
      <p:sp>
        <p:nvSpPr>
          <p:cNvPr id="5" name="TextBox 4"/>
          <p:cNvSpPr txBox="1"/>
          <p:nvPr/>
        </p:nvSpPr>
        <p:spPr>
          <a:xfrm>
            <a:off x="1126879" y="748145"/>
            <a:ext cx="1398112" cy="369332"/>
          </a:xfrm>
          <a:prstGeom prst="rect">
            <a:avLst/>
          </a:prstGeom>
          <a:noFill/>
        </p:spPr>
        <p:txBody>
          <a:bodyPr wrap="square" rtlCol="0">
            <a:spAutoFit/>
          </a:bodyPr>
          <a:lstStyle/>
          <a:p>
            <a:r>
              <a:rPr lang="en-IN" dirty="0" smtClean="0"/>
              <a:t>OUTPUT:</a:t>
            </a:r>
            <a:endParaRPr lang="en-IN" dirty="0"/>
          </a:p>
        </p:txBody>
      </p:sp>
      <p:sp>
        <p:nvSpPr>
          <p:cNvPr id="6" name="Rectangle 5"/>
          <p:cNvSpPr/>
          <p:nvPr/>
        </p:nvSpPr>
        <p:spPr>
          <a:xfrm>
            <a:off x="1126879" y="3467738"/>
            <a:ext cx="2510431" cy="369332"/>
          </a:xfrm>
          <a:prstGeom prst="rect">
            <a:avLst/>
          </a:prstGeom>
        </p:spPr>
        <p:txBody>
          <a:bodyPr wrap="none">
            <a:spAutoFit/>
          </a:bodyPr>
          <a:lstStyle/>
          <a:p>
            <a:r>
              <a:rPr lang="en-IN" dirty="0"/>
              <a:t>Click on Say Hello button</a:t>
            </a:r>
          </a:p>
        </p:txBody>
      </p:sp>
      <p:sp>
        <p:nvSpPr>
          <p:cNvPr id="7" name="TextBox 6"/>
          <p:cNvSpPr txBox="1"/>
          <p:nvPr/>
        </p:nvSpPr>
        <p:spPr>
          <a:xfrm>
            <a:off x="1330036" y="5538355"/>
            <a:ext cx="5361981" cy="369332"/>
          </a:xfrm>
          <a:prstGeom prst="rect">
            <a:avLst/>
          </a:prstGeom>
          <a:noFill/>
        </p:spPr>
        <p:txBody>
          <a:bodyPr wrap="none" rtlCol="0">
            <a:spAutoFit/>
          </a:bodyPr>
          <a:lstStyle/>
          <a:p>
            <a:r>
              <a:rPr lang="en-IN" dirty="0" smtClean="0"/>
              <a:t>1) Write a program to add two numbers using function.</a:t>
            </a:r>
            <a:endParaRPr lang="en-IN" dirty="0"/>
          </a:p>
        </p:txBody>
      </p:sp>
    </p:spTree>
    <p:extLst>
      <p:ext uri="{BB962C8B-B14F-4D97-AF65-F5344CB8AC3E}">
        <p14:creationId xmlns:p14="http://schemas.microsoft.com/office/powerpoint/2010/main" val="273337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3" y="602674"/>
            <a:ext cx="9476509" cy="2862322"/>
          </a:xfrm>
          <a:prstGeom prst="rect">
            <a:avLst/>
          </a:prstGeom>
        </p:spPr>
        <p:txBody>
          <a:bodyPr wrap="square">
            <a:spAutoFit/>
          </a:bodyPr>
          <a:lstStyle/>
          <a:p>
            <a:r>
              <a:rPr lang="en-IN" b="1" u="sng" dirty="0" smtClean="0"/>
              <a:t>Example of </a:t>
            </a:r>
            <a:r>
              <a:rPr lang="en-IN" b="1" u="sng" dirty="0" err="1" smtClean="0"/>
              <a:t>Javascript</a:t>
            </a:r>
            <a:r>
              <a:rPr lang="en-IN" b="1" u="sng" dirty="0" smtClean="0"/>
              <a:t>:</a:t>
            </a:r>
          </a:p>
          <a:p>
            <a:endParaRPr lang="en-IN" dirty="0"/>
          </a:p>
          <a:p>
            <a:endParaRPr lang="en-IN" dirty="0" smtClean="0"/>
          </a:p>
          <a:p>
            <a:r>
              <a:rPr lang="en-IN" dirty="0" smtClean="0"/>
              <a:t>&lt;html&gt;</a:t>
            </a:r>
          </a:p>
          <a:p>
            <a:r>
              <a:rPr lang="en-IN" dirty="0" smtClean="0"/>
              <a:t>&lt;body&gt;</a:t>
            </a:r>
          </a:p>
          <a:p>
            <a:r>
              <a:rPr lang="en-IN" dirty="0" smtClean="0"/>
              <a:t>&lt;script language="</a:t>
            </a:r>
            <a:r>
              <a:rPr lang="en-IN" dirty="0" err="1" smtClean="0"/>
              <a:t>javascript</a:t>
            </a:r>
            <a:r>
              <a:rPr lang="en-IN" dirty="0" smtClean="0"/>
              <a:t>“ type="text/</a:t>
            </a:r>
            <a:r>
              <a:rPr lang="en-IN" dirty="0" err="1" smtClean="0"/>
              <a:t>javascript</a:t>
            </a:r>
            <a:r>
              <a:rPr lang="en-IN" dirty="0" smtClean="0"/>
              <a:t>"&gt;</a:t>
            </a:r>
          </a:p>
          <a:p>
            <a:r>
              <a:rPr lang="en-IN" dirty="0" smtClean="0"/>
              <a:t>	</a:t>
            </a:r>
            <a:r>
              <a:rPr lang="en-IN" dirty="0" err="1" smtClean="0"/>
              <a:t>document.write</a:t>
            </a:r>
            <a:r>
              <a:rPr lang="en-IN" dirty="0" smtClean="0"/>
              <a:t>("welcome to </a:t>
            </a:r>
            <a:r>
              <a:rPr lang="en-IN" dirty="0" err="1" smtClean="0"/>
              <a:t>javascript</a:t>
            </a:r>
            <a:r>
              <a:rPr lang="en-IN" dirty="0" smtClean="0"/>
              <a:t>");</a:t>
            </a:r>
          </a:p>
          <a:p>
            <a:r>
              <a:rPr lang="en-IN" dirty="0" smtClean="0"/>
              <a:t>&lt;/script&gt;</a:t>
            </a:r>
          </a:p>
          <a:p>
            <a:r>
              <a:rPr lang="en-IN" dirty="0" smtClean="0"/>
              <a:t>&lt;/body&gt;</a:t>
            </a:r>
          </a:p>
          <a:p>
            <a:r>
              <a:rPr lang="en-IN" dirty="0" smtClean="0"/>
              <a:t>&lt;/html&gt;</a:t>
            </a:r>
            <a:endParaRPr lang="en-IN" dirty="0"/>
          </a:p>
        </p:txBody>
      </p:sp>
    </p:spTree>
    <p:extLst>
      <p:ext uri="{BB962C8B-B14F-4D97-AF65-F5344CB8AC3E}">
        <p14:creationId xmlns:p14="http://schemas.microsoft.com/office/powerpoint/2010/main" val="3398611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799" y="426028"/>
            <a:ext cx="11035145" cy="4801314"/>
          </a:xfrm>
          <a:prstGeom prst="rect">
            <a:avLst/>
          </a:prstGeom>
        </p:spPr>
        <p:txBody>
          <a:bodyPr wrap="square">
            <a:spAutoFit/>
          </a:bodyPr>
          <a:lstStyle/>
          <a:p>
            <a:r>
              <a:rPr lang="en-IN" b="1" u="sng" dirty="0" smtClean="0">
                <a:solidFill>
                  <a:srgbClr val="000000"/>
                </a:solidFill>
                <a:latin typeface="Verdana" panose="020B0604030504040204" pitchFamily="34" charset="0"/>
              </a:rPr>
              <a:t>Dialog Box</a:t>
            </a:r>
          </a:p>
          <a:p>
            <a:endParaRPr lang="en-IN" dirty="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JavaScript </a:t>
            </a:r>
            <a:r>
              <a:rPr lang="en-IN" dirty="0">
                <a:solidFill>
                  <a:srgbClr val="000000"/>
                </a:solidFill>
                <a:latin typeface="Verdana" panose="020B0604030504040204" pitchFamily="34" charset="0"/>
              </a:rPr>
              <a:t>supports three important types of dialog boxes. These dialog boxes can be used to raise and alert, or to get confirmation on any input or to have a kind of input from the users</a:t>
            </a:r>
            <a:r>
              <a:rPr lang="en-IN" dirty="0" smtClean="0">
                <a:solidFill>
                  <a:srgbClr val="000000"/>
                </a:solidFill>
                <a:latin typeface="Verdana" panose="020B0604030504040204" pitchFamily="34" charset="0"/>
              </a:rPr>
              <a:t>. </a:t>
            </a:r>
          </a:p>
          <a:p>
            <a:endParaRPr lang="en-IN" dirty="0" smtClean="0">
              <a:solidFill>
                <a:srgbClr val="000000"/>
              </a:solidFill>
              <a:latin typeface="Verdana" panose="020B0604030504040204" pitchFamily="34" charset="0"/>
            </a:endParaRPr>
          </a:p>
          <a:p>
            <a:r>
              <a:rPr lang="en-IN" b="1" u="sng" dirty="0"/>
              <a:t>Alert Dialog Box</a:t>
            </a:r>
          </a:p>
          <a:p>
            <a:r>
              <a:rPr lang="en-IN" dirty="0">
                <a:solidFill>
                  <a:srgbClr val="000000"/>
                </a:solidFill>
                <a:latin typeface="Verdana" panose="020B0604030504040204" pitchFamily="34" charset="0"/>
              </a:rPr>
              <a:t>An alert dialog box is mostly used to give a warning message to the users. For example, if one input field requires to enter some text but the user does not provide any input, then as a part of validation, you can use an alert box to give a warning message</a:t>
            </a:r>
            <a:r>
              <a:rPr lang="en-IN" dirty="0" smtClean="0">
                <a:solidFill>
                  <a:srgbClr val="000000"/>
                </a:solidFill>
                <a:latin typeface="Verdana" panose="020B0604030504040204" pitchFamily="34" charset="0"/>
              </a:rPr>
              <a:t>.</a:t>
            </a:r>
          </a:p>
          <a:p>
            <a:endParaRPr lang="en-IN" dirty="0" smtClean="0">
              <a:solidFill>
                <a:srgbClr val="000000"/>
              </a:solidFill>
              <a:latin typeface="Verdana" panose="020B0604030504040204" pitchFamily="34" charset="0"/>
            </a:endParaRPr>
          </a:p>
          <a:p>
            <a:r>
              <a:rPr lang="en-IN" b="1" u="sng" dirty="0"/>
              <a:t>A confirmation dialog box</a:t>
            </a:r>
            <a:r>
              <a:rPr lang="en-IN" dirty="0"/>
              <a:t> </a:t>
            </a:r>
            <a:endParaRPr lang="en-IN" dirty="0" smtClean="0"/>
          </a:p>
          <a:p>
            <a:r>
              <a:rPr lang="en-IN" dirty="0" smtClean="0"/>
              <a:t>is </a:t>
            </a:r>
            <a:r>
              <a:rPr lang="en-IN" dirty="0"/>
              <a:t>mostly used to take user's consent on any option. It displays a dialog box with two buttons: </a:t>
            </a:r>
            <a:r>
              <a:rPr lang="en-IN" b="1" dirty="0" smtClean="0"/>
              <a:t>Cancel</a:t>
            </a:r>
            <a:r>
              <a:rPr lang="en-IN" dirty="0"/>
              <a:t> </a:t>
            </a:r>
            <a:r>
              <a:rPr lang="en-IN" dirty="0" smtClean="0"/>
              <a:t>and Ok</a:t>
            </a:r>
            <a:endParaRPr lang="en-IN" dirty="0"/>
          </a:p>
          <a:p>
            <a:r>
              <a:rPr lang="en-IN" dirty="0"/>
              <a:t>If the user clicks on the OK button, the window method </a:t>
            </a:r>
            <a:r>
              <a:rPr lang="en-IN" b="1" dirty="0"/>
              <a:t>confirm()</a:t>
            </a:r>
            <a:r>
              <a:rPr lang="en-IN" dirty="0"/>
              <a:t> will return true. If the user clicks on the Cancel button, then </a:t>
            </a:r>
            <a:r>
              <a:rPr lang="en-IN" b="1" dirty="0"/>
              <a:t>confirm()</a:t>
            </a:r>
            <a:r>
              <a:rPr lang="en-IN" dirty="0"/>
              <a:t> returns false. You can use a confirmation dialog box as follows</a:t>
            </a:r>
            <a:r>
              <a:rPr lang="en-IN" dirty="0" smtClean="0"/>
              <a:t>.</a:t>
            </a:r>
          </a:p>
          <a:p>
            <a:endParaRPr lang="en-IN" dirty="0"/>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5402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5" y="592283"/>
            <a:ext cx="10079181" cy="2862322"/>
          </a:xfrm>
          <a:prstGeom prst="rect">
            <a:avLst/>
          </a:prstGeom>
        </p:spPr>
        <p:txBody>
          <a:bodyPr wrap="square">
            <a:spAutoFit/>
          </a:bodyPr>
          <a:lstStyle/>
          <a:p>
            <a:r>
              <a:rPr lang="en-IN" b="1" u="sng" dirty="0"/>
              <a:t>The prompt dialog box</a:t>
            </a:r>
            <a:r>
              <a:rPr lang="en-IN" dirty="0"/>
              <a:t> </a:t>
            </a:r>
          </a:p>
          <a:p>
            <a:r>
              <a:rPr lang="en-IN" dirty="0"/>
              <a:t>is very useful when you want to pop-up a text box to get user input. Thus, it enables you to interact with the user. The user needs to fill in the field and then click OK.</a:t>
            </a:r>
          </a:p>
          <a:p>
            <a:endParaRPr lang="en-IN" dirty="0"/>
          </a:p>
          <a:p>
            <a:r>
              <a:rPr lang="en-IN" dirty="0"/>
              <a:t>This dialog box is displayed using a method called </a:t>
            </a:r>
            <a:r>
              <a:rPr lang="en-IN" b="1" dirty="0"/>
              <a:t>prompt()</a:t>
            </a:r>
            <a:r>
              <a:rPr lang="en-IN" dirty="0"/>
              <a:t> which takes two parameters: (</a:t>
            </a:r>
            <a:r>
              <a:rPr lang="en-IN" dirty="0" err="1"/>
              <a:t>i</a:t>
            </a:r>
            <a:r>
              <a:rPr lang="en-IN" dirty="0"/>
              <a:t>) a label which you want to display in the text box and (ii) a default string to display in the text box</a:t>
            </a:r>
            <a:r>
              <a:rPr lang="en-IN" dirty="0" smtClean="0"/>
              <a:t>.</a:t>
            </a:r>
          </a:p>
          <a:p>
            <a:endParaRPr lang="en-IN" dirty="0"/>
          </a:p>
          <a:p>
            <a:r>
              <a:rPr lang="en-IN" dirty="0"/>
              <a:t>This dialog box has two buttons: </a:t>
            </a:r>
            <a:r>
              <a:rPr lang="en-IN" b="1" dirty="0"/>
              <a:t>OK</a:t>
            </a:r>
            <a:r>
              <a:rPr lang="en-IN" dirty="0"/>
              <a:t> and </a:t>
            </a:r>
            <a:r>
              <a:rPr lang="en-IN" b="1" dirty="0"/>
              <a:t>Cancel</a:t>
            </a:r>
            <a:r>
              <a:rPr lang="en-IN" dirty="0"/>
              <a:t>. If the user clicks the OK button, the window method </a:t>
            </a:r>
            <a:r>
              <a:rPr lang="en-IN" b="1" dirty="0"/>
              <a:t>prompt()</a:t>
            </a:r>
            <a:r>
              <a:rPr lang="en-IN" dirty="0"/>
              <a:t> will return the entered value from the text box. If the user clicks the Cancel button, the window method </a:t>
            </a:r>
            <a:r>
              <a:rPr lang="en-IN" b="1" dirty="0"/>
              <a:t>prompt()</a:t>
            </a:r>
            <a:r>
              <a:rPr lang="en-IN" dirty="0"/>
              <a:t>returns </a:t>
            </a:r>
            <a:r>
              <a:rPr lang="en-IN" b="1" dirty="0"/>
              <a:t>null</a:t>
            </a:r>
            <a:r>
              <a:rPr lang="en-IN" dirty="0"/>
              <a:t>.</a:t>
            </a:r>
          </a:p>
        </p:txBody>
      </p:sp>
    </p:spTree>
    <p:extLst>
      <p:ext uri="{BB962C8B-B14F-4D97-AF65-F5344CB8AC3E}">
        <p14:creationId xmlns:p14="http://schemas.microsoft.com/office/powerpoint/2010/main" val="687661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882" y="353290"/>
            <a:ext cx="8323118" cy="5909310"/>
          </a:xfrm>
          <a:prstGeom prst="rect">
            <a:avLst/>
          </a:prstGeom>
        </p:spPr>
        <p:txBody>
          <a:bodyPr wrap="square">
            <a:spAutoFit/>
          </a:bodyPr>
          <a:lstStyle/>
          <a:p>
            <a:r>
              <a:rPr lang="en-IN" b="1" u="sng" dirty="0"/>
              <a:t>Alert Dialog Box</a:t>
            </a:r>
          </a:p>
          <a:p>
            <a:endParaRPr lang="en-IN" dirty="0" smtClean="0"/>
          </a:p>
          <a:p>
            <a:r>
              <a:rPr lang="en-IN" dirty="0" smtClean="0"/>
              <a:t>&lt;</a:t>
            </a:r>
            <a:r>
              <a:rPr lang="en-IN" dirty="0"/>
              <a:t>html&gt;</a:t>
            </a:r>
          </a:p>
          <a:p>
            <a:r>
              <a:rPr lang="en-IN" dirty="0"/>
              <a:t>   &lt;head&gt;</a:t>
            </a:r>
          </a:p>
          <a:p>
            <a:r>
              <a:rPr lang="en-IN" dirty="0"/>
              <a:t>   </a:t>
            </a:r>
          </a:p>
          <a:p>
            <a:r>
              <a:rPr lang="en-IN" dirty="0"/>
              <a:t>      &lt;script type="text/</a:t>
            </a:r>
            <a:r>
              <a:rPr lang="en-IN" dirty="0" err="1"/>
              <a:t>javascript</a:t>
            </a:r>
            <a:r>
              <a:rPr lang="en-IN" dirty="0"/>
              <a:t>"&gt;</a:t>
            </a:r>
          </a:p>
          <a:p>
            <a:r>
              <a:rPr lang="en-IN" dirty="0" smtClean="0"/>
              <a:t>	function </a:t>
            </a:r>
            <a:r>
              <a:rPr lang="en-IN" dirty="0"/>
              <a:t>Warn() {</a:t>
            </a:r>
          </a:p>
          <a:p>
            <a:r>
              <a:rPr lang="en-IN" dirty="0"/>
              <a:t>               alert ("This is a warning message!");</a:t>
            </a:r>
          </a:p>
          <a:p>
            <a:r>
              <a:rPr lang="en-IN" dirty="0"/>
              <a:t>               </a:t>
            </a:r>
            <a:r>
              <a:rPr lang="en-IN" dirty="0" err="1"/>
              <a:t>document.write</a:t>
            </a:r>
            <a:r>
              <a:rPr lang="en-IN" dirty="0"/>
              <a:t> ("This is a warning message!");</a:t>
            </a:r>
          </a:p>
          <a:p>
            <a:r>
              <a:rPr lang="en-IN" dirty="0"/>
              <a:t>            }</a:t>
            </a:r>
          </a:p>
          <a:p>
            <a:r>
              <a:rPr lang="en-IN" dirty="0"/>
              <a:t> </a:t>
            </a:r>
            <a:r>
              <a:rPr lang="en-IN" dirty="0" smtClean="0"/>
              <a:t>      &lt;/</a:t>
            </a:r>
            <a:r>
              <a:rPr lang="en-IN" dirty="0"/>
              <a:t>script&gt;</a:t>
            </a:r>
          </a:p>
          <a:p>
            <a:r>
              <a:rPr lang="en-IN" dirty="0"/>
              <a:t>      </a:t>
            </a:r>
            <a:r>
              <a:rPr lang="en-IN" dirty="0" smtClean="0"/>
              <a:t>&lt;/</a:t>
            </a:r>
            <a:r>
              <a:rPr lang="en-IN" dirty="0"/>
              <a:t>head&gt;</a:t>
            </a:r>
          </a:p>
          <a:p>
            <a:r>
              <a:rPr lang="en-IN" dirty="0"/>
              <a:t>   &lt;body&gt;</a:t>
            </a:r>
          </a:p>
          <a:p>
            <a:r>
              <a:rPr lang="en-IN" dirty="0"/>
              <a:t>      &lt;p&gt;Click the following button to see the result: &lt;/p&gt;</a:t>
            </a:r>
          </a:p>
          <a:p>
            <a:r>
              <a:rPr lang="en-IN" dirty="0"/>
              <a:t>      </a:t>
            </a:r>
          </a:p>
          <a:p>
            <a:r>
              <a:rPr lang="en-IN" dirty="0"/>
              <a:t>      &lt;form&gt;</a:t>
            </a:r>
          </a:p>
          <a:p>
            <a:r>
              <a:rPr lang="en-IN" dirty="0"/>
              <a:t>         &lt;input type="button" value="Click Me" </a:t>
            </a:r>
            <a:r>
              <a:rPr lang="en-IN" dirty="0" err="1"/>
              <a:t>onclick</a:t>
            </a:r>
            <a:r>
              <a:rPr lang="en-IN" dirty="0"/>
              <a:t>="Warn();" /&gt;</a:t>
            </a:r>
          </a:p>
          <a:p>
            <a:r>
              <a:rPr lang="en-IN" dirty="0"/>
              <a:t>      &lt;/form&gt;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1540229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7123" y="1473344"/>
            <a:ext cx="3476625" cy="981075"/>
          </a:xfrm>
          <a:prstGeom prst="rect">
            <a:avLst/>
          </a:prstGeom>
        </p:spPr>
      </p:pic>
      <p:pic>
        <p:nvPicPr>
          <p:cNvPr id="3" name="Picture 2"/>
          <p:cNvPicPr>
            <a:picLocks noChangeAspect="1"/>
          </p:cNvPicPr>
          <p:nvPr/>
        </p:nvPicPr>
        <p:blipFill>
          <a:blip r:embed="rId3"/>
          <a:stretch>
            <a:fillRect/>
          </a:stretch>
        </p:blipFill>
        <p:spPr>
          <a:xfrm>
            <a:off x="887123" y="3063152"/>
            <a:ext cx="4533900" cy="1438275"/>
          </a:xfrm>
          <a:prstGeom prst="rect">
            <a:avLst/>
          </a:prstGeom>
        </p:spPr>
      </p:pic>
      <p:sp>
        <p:nvSpPr>
          <p:cNvPr id="4" name="TextBox 3"/>
          <p:cNvSpPr txBox="1"/>
          <p:nvPr/>
        </p:nvSpPr>
        <p:spPr>
          <a:xfrm>
            <a:off x="997528" y="602672"/>
            <a:ext cx="3677948" cy="369332"/>
          </a:xfrm>
          <a:prstGeom prst="rect">
            <a:avLst/>
          </a:prstGeom>
          <a:noFill/>
        </p:spPr>
        <p:txBody>
          <a:bodyPr wrap="square" rtlCol="0">
            <a:spAutoFit/>
          </a:bodyPr>
          <a:lstStyle/>
          <a:p>
            <a:r>
              <a:rPr lang="en-IN" dirty="0" smtClean="0"/>
              <a:t>OUTPUT:</a:t>
            </a:r>
            <a:endParaRPr lang="en-IN" dirty="0"/>
          </a:p>
        </p:txBody>
      </p:sp>
      <p:sp>
        <p:nvSpPr>
          <p:cNvPr id="5" name="Rectangle 4"/>
          <p:cNvSpPr/>
          <p:nvPr/>
        </p:nvSpPr>
        <p:spPr>
          <a:xfrm>
            <a:off x="887123" y="5530334"/>
            <a:ext cx="2672848" cy="369332"/>
          </a:xfrm>
          <a:prstGeom prst="rect">
            <a:avLst/>
          </a:prstGeom>
        </p:spPr>
        <p:txBody>
          <a:bodyPr wrap="none">
            <a:spAutoFit/>
          </a:bodyPr>
          <a:lstStyle/>
          <a:p>
            <a:r>
              <a:rPr lang="en-IN" dirty="0"/>
              <a:t>This is a warning message!</a:t>
            </a:r>
          </a:p>
        </p:txBody>
      </p:sp>
    </p:spTree>
    <p:extLst>
      <p:ext uri="{BB962C8B-B14F-4D97-AF65-F5344CB8AC3E}">
        <p14:creationId xmlns:p14="http://schemas.microsoft.com/office/powerpoint/2010/main" val="2824827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045" y="228600"/>
            <a:ext cx="8967355" cy="6463308"/>
          </a:xfrm>
          <a:prstGeom prst="rect">
            <a:avLst/>
          </a:prstGeom>
        </p:spPr>
        <p:txBody>
          <a:bodyPr wrap="square">
            <a:spAutoFit/>
          </a:bodyPr>
          <a:lstStyle/>
          <a:p>
            <a:r>
              <a:rPr lang="en-IN" b="1" u="sng" dirty="0" smtClean="0"/>
              <a:t>A </a:t>
            </a:r>
            <a:r>
              <a:rPr lang="en-IN" b="1" u="sng" dirty="0"/>
              <a:t>confirmation dialog box</a:t>
            </a:r>
            <a:r>
              <a:rPr lang="en-IN" dirty="0"/>
              <a:t> </a:t>
            </a:r>
          </a:p>
          <a:p>
            <a:r>
              <a:rPr lang="en-IN" dirty="0" smtClean="0"/>
              <a:t>&lt;</a:t>
            </a:r>
            <a:r>
              <a:rPr lang="en-IN" dirty="0"/>
              <a:t>html&gt;</a:t>
            </a:r>
          </a:p>
          <a:p>
            <a:r>
              <a:rPr lang="en-IN" dirty="0"/>
              <a:t>   &lt;head&gt;</a:t>
            </a:r>
          </a:p>
          <a:p>
            <a:r>
              <a:rPr lang="en-IN" dirty="0"/>
              <a:t>   </a:t>
            </a:r>
            <a:r>
              <a:rPr lang="en-IN" dirty="0" smtClean="0"/>
              <a:t>&lt;</a:t>
            </a:r>
            <a:r>
              <a:rPr lang="en-IN" dirty="0"/>
              <a:t>script type="text/</a:t>
            </a:r>
            <a:r>
              <a:rPr lang="en-IN" dirty="0" err="1"/>
              <a:t>javascript</a:t>
            </a:r>
            <a:r>
              <a:rPr lang="en-IN" dirty="0"/>
              <a:t>"&gt;</a:t>
            </a:r>
          </a:p>
          <a:p>
            <a:r>
              <a:rPr lang="en-IN" dirty="0" smtClean="0"/>
              <a:t>	function </a:t>
            </a:r>
            <a:r>
              <a:rPr lang="en-IN" dirty="0" err="1"/>
              <a:t>getConfirmation</a:t>
            </a:r>
            <a:r>
              <a:rPr lang="en-IN" dirty="0"/>
              <a:t>(){</a:t>
            </a:r>
          </a:p>
          <a:p>
            <a:r>
              <a:rPr lang="en-IN" dirty="0"/>
              <a:t>               </a:t>
            </a:r>
            <a:r>
              <a:rPr lang="en-IN" dirty="0" err="1"/>
              <a:t>var</a:t>
            </a:r>
            <a:r>
              <a:rPr lang="en-IN" dirty="0"/>
              <a:t> </a:t>
            </a:r>
            <a:r>
              <a:rPr lang="en-IN" dirty="0" err="1"/>
              <a:t>retVal</a:t>
            </a:r>
            <a:r>
              <a:rPr lang="en-IN" dirty="0"/>
              <a:t> = confirm("Do you want to continue ?");</a:t>
            </a:r>
          </a:p>
          <a:p>
            <a:r>
              <a:rPr lang="en-IN" dirty="0"/>
              <a:t>               if( </a:t>
            </a:r>
            <a:r>
              <a:rPr lang="en-IN" dirty="0" err="1"/>
              <a:t>retVal</a:t>
            </a:r>
            <a:r>
              <a:rPr lang="en-IN" dirty="0"/>
              <a:t> == true ){</a:t>
            </a:r>
          </a:p>
          <a:p>
            <a:r>
              <a:rPr lang="en-IN" dirty="0"/>
              <a:t>                  </a:t>
            </a:r>
            <a:r>
              <a:rPr lang="en-IN" dirty="0" err="1"/>
              <a:t>document.write</a:t>
            </a:r>
            <a:r>
              <a:rPr lang="en-IN" dirty="0"/>
              <a:t> ("User wants to continue!");</a:t>
            </a:r>
          </a:p>
          <a:p>
            <a:r>
              <a:rPr lang="en-IN" dirty="0"/>
              <a:t>                  return true;</a:t>
            </a:r>
          </a:p>
          <a:p>
            <a:r>
              <a:rPr lang="en-IN" dirty="0"/>
              <a:t>               }</a:t>
            </a:r>
          </a:p>
          <a:p>
            <a:r>
              <a:rPr lang="en-IN" dirty="0"/>
              <a:t>               else{</a:t>
            </a:r>
          </a:p>
          <a:p>
            <a:r>
              <a:rPr lang="en-IN" dirty="0"/>
              <a:t>                  </a:t>
            </a:r>
            <a:r>
              <a:rPr lang="en-IN" dirty="0" err="1"/>
              <a:t>document.write</a:t>
            </a:r>
            <a:r>
              <a:rPr lang="en-IN" dirty="0"/>
              <a:t> ("User does not want to continue!");</a:t>
            </a:r>
          </a:p>
          <a:p>
            <a:r>
              <a:rPr lang="en-IN" dirty="0"/>
              <a:t>                  return false;</a:t>
            </a:r>
          </a:p>
          <a:p>
            <a:r>
              <a:rPr lang="en-IN" dirty="0"/>
              <a:t>               }</a:t>
            </a:r>
          </a:p>
          <a:p>
            <a:r>
              <a:rPr lang="en-IN" dirty="0"/>
              <a:t>            </a:t>
            </a:r>
            <a:r>
              <a:rPr lang="en-IN" dirty="0" smtClean="0"/>
              <a:t>}</a:t>
            </a:r>
            <a:endParaRPr lang="en-IN" dirty="0"/>
          </a:p>
          <a:p>
            <a:r>
              <a:rPr lang="en-IN" dirty="0"/>
              <a:t>      &lt;/script&gt;</a:t>
            </a:r>
          </a:p>
          <a:p>
            <a:r>
              <a:rPr lang="en-IN" dirty="0"/>
              <a:t>      </a:t>
            </a:r>
            <a:r>
              <a:rPr lang="en-IN" dirty="0" smtClean="0"/>
              <a:t> </a:t>
            </a:r>
            <a:r>
              <a:rPr lang="en-IN" dirty="0"/>
              <a:t>&lt;/head&gt;</a:t>
            </a:r>
          </a:p>
          <a:p>
            <a:r>
              <a:rPr lang="en-IN" dirty="0"/>
              <a:t>   &lt;body&gt;</a:t>
            </a:r>
          </a:p>
          <a:p>
            <a:r>
              <a:rPr lang="en-IN" dirty="0"/>
              <a:t>      &lt;p&gt;Click the following button to see the result: &lt;/p&gt;</a:t>
            </a:r>
          </a:p>
          <a:p>
            <a:r>
              <a:rPr lang="en-IN" dirty="0"/>
              <a:t>      </a:t>
            </a:r>
            <a:r>
              <a:rPr lang="en-IN" dirty="0" smtClean="0"/>
              <a:t>&lt;</a:t>
            </a:r>
            <a:r>
              <a:rPr lang="en-IN" dirty="0"/>
              <a:t>form&gt;</a:t>
            </a:r>
          </a:p>
          <a:p>
            <a:r>
              <a:rPr lang="en-IN" dirty="0"/>
              <a:t>         &lt;input type="button" value="Click Me" </a:t>
            </a:r>
            <a:r>
              <a:rPr lang="en-IN" dirty="0" err="1"/>
              <a:t>onclick</a:t>
            </a:r>
            <a:r>
              <a:rPr lang="en-IN" dirty="0"/>
              <a:t>="</a:t>
            </a:r>
            <a:r>
              <a:rPr lang="en-IN" dirty="0" err="1"/>
              <a:t>getConfirmation</a:t>
            </a:r>
            <a:r>
              <a:rPr lang="en-IN" dirty="0"/>
              <a:t>();" /&gt;</a:t>
            </a:r>
          </a:p>
          <a:p>
            <a:r>
              <a:rPr lang="en-IN" dirty="0"/>
              <a:t>      &lt;/form&gt;</a:t>
            </a:r>
          </a:p>
          <a:p>
            <a:r>
              <a:rPr lang="en-IN" dirty="0"/>
              <a:t>    </a:t>
            </a:r>
            <a:r>
              <a:rPr lang="en-IN" dirty="0" smtClean="0"/>
              <a:t>&lt;/</a:t>
            </a:r>
            <a:r>
              <a:rPr lang="en-IN" dirty="0"/>
              <a:t>body</a:t>
            </a:r>
            <a:r>
              <a:rPr lang="en-IN" dirty="0" smtClean="0"/>
              <a:t>&gt;&lt;/</a:t>
            </a:r>
            <a:r>
              <a:rPr lang="en-IN" dirty="0"/>
              <a:t>html&gt;</a:t>
            </a:r>
          </a:p>
        </p:txBody>
      </p:sp>
    </p:spTree>
    <p:extLst>
      <p:ext uri="{BB962C8B-B14F-4D97-AF65-F5344CB8AC3E}">
        <p14:creationId xmlns:p14="http://schemas.microsoft.com/office/powerpoint/2010/main" val="3048586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291" y="720003"/>
            <a:ext cx="3590925" cy="1323975"/>
          </a:xfrm>
          <a:prstGeom prst="rect">
            <a:avLst/>
          </a:prstGeom>
        </p:spPr>
      </p:pic>
      <p:pic>
        <p:nvPicPr>
          <p:cNvPr id="3" name="Picture 2"/>
          <p:cNvPicPr>
            <a:picLocks noChangeAspect="1"/>
          </p:cNvPicPr>
          <p:nvPr/>
        </p:nvPicPr>
        <p:blipFill>
          <a:blip r:embed="rId3"/>
          <a:stretch>
            <a:fillRect/>
          </a:stretch>
        </p:blipFill>
        <p:spPr>
          <a:xfrm>
            <a:off x="1509280" y="2336223"/>
            <a:ext cx="4476750" cy="1333500"/>
          </a:xfrm>
          <a:prstGeom prst="rect">
            <a:avLst/>
          </a:prstGeom>
        </p:spPr>
      </p:pic>
    </p:spTree>
    <p:extLst>
      <p:ext uri="{BB962C8B-B14F-4D97-AF65-F5344CB8AC3E}">
        <p14:creationId xmlns:p14="http://schemas.microsoft.com/office/powerpoint/2010/main" val="2361741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2781" y="147843"/>
            <a:ext cx="2344873" cy="369332"/>
          </a:xfrm>
          <a:prstGeom prst="rect">
            <a:avLst/>
          </a:prstGeom>
        </p:spPr>
        <p:txBody>
          <a:bodyPr wrap="none">
            <a:spAutoFit/>
          </a:bodyPr>
          <a:lstStyle/>
          <a:p>
            <a:r>
              <a:rPr lang="en-IN" dirty="0">
                <a:solidFill>
                  <a:srgbClr val="121214"/>
                </a:solidFill>
                <a:latin typeface="Verdana" panose="020B0604030504040204" pitchFamily="34" charset="0"/>
              </a:rPr>
              <a:t>Prompt Dialog Box</a:t>
            </a:r>
            <a:endParaRPr lang="en-IN" b="0" i="0" dirty="0">
              <a:solidFill>
                <a:srgbClr val="121214"/>
              </a:solidFill>
              <a:effectLst/>
              <a:latin typeface="Verdana" panose="020B0604030504040204" pitchFamily="34" charset="0"/>
            </a:endParaRPr>
          </a:p>
        </p:txBody>
      </p:sp>
      <p:sp>
        <p:nvSpPr>
          <p:cNvPr id="3" name="Rectangle 2"/>
          <p:cNvSpPr/>
          <p:nvPr/>
        </p:nvSpPr>
        <p:spPr>
          <a:xfrm>
            <a:off x="966355" y="517175"/>
            <a:ext cx="8219209" cy="6186309"/>
          </a:xfrm>
          <a:prstGeom prst="rect">
            <a:avLst/>
          </a:prstGeom>
        </p:spPr>
        <p:txBody>
          <a:bodyPr wrap="square">
            <a:spAutoFit/>
          </a:bodyPr>
          <a:lstStyle/>
          <a:p>
            <a:r>
              <a:rPr lang="en-IN" dirty="0"/>
              <a:t>&lt;html&gt;</a:t>
            </a:r>
          </a:p>
          <a:p>
            <a:r>
              <a:rPr lang="en-IN" dirty="0"/>
              <a:t>   &lt;head&gt;</a:t>
            </a:r>
          </a:p>
          <a:p>
            <a:r>
              <a:rPr lang="en-IN" dirty="0"/>
              <a:t>      </a:t>
            </a:r>
          </a:p>
          <a:p>
            <a:r>
              <a:rPr lang="en-IN" dirty="0"/>
              <a:t>      &lt;script type="text/</a:t>
            </a:r>
            <a:r>
              <a:rPr lang="en-IN" dirty="0" err="1"/>
              <a:t>javascript</a:t>
            </a:r>
            <a:r>
              <a:rPr lang="en-IN" dirty="0"/>
              <a:t>"&gt;</a:t>
            </a:r>
          </a:p>
          <a:p>
            <a:endParaRPr lang="en-IN" dirty="0"/>
          </a:p>
          <a:p>
            <a:r>
              <a:rPr lang="en-IN" dirty="0"/>
              <a:t>            function </a:t>
            </a:r>
            <a:r>
              <a:rPr lang="en-IN" dirty="0" err="1"/>
              <a:t>getValue</a:t>
            </a:r>
            <a:r>
              <a:rPr lang="en-IN" dirty="0"/>
              <a:t>(){</a:t>
            </a:r>
          </a:p>
          <a:p>
            <a:r>
              <a:rPr lang="en-IN" dirty="0"/>
              <a:t>               </a:t>
            </a:r>
            <a:r>
              <a:rPr lang="en-IN" dirty="0" err="1"/>
              <a:t>var</a:t>
            </a:r>
            <a:r>
              <a:rPr lang="en-IN" dirty="0"/>
              <a:t> </a:t>
            </a:r>
            <a:r>
              <a:rPr lang="en-IN" dirty="0" err="1"/>
              <a:t>retVal</a:t>
            </a:r>
            <a:r>
              <a:rPr lang="en-IN" dirty="0"/>
              <a:t> = prompt("Enter your name : ", "your name here");</a:t>
            </a:r>
          </a:p>
          <a:p>
            <a:r>
              <a:rPr lang="en-IN" dirty="0"/>
              <a:t>               </a:t>
            </a:r>
            <a:r>
              <a:rPr lang="en-IN" dirty="0" err="1"/>
              <a:t>document.write</a:t>
            </a:r>
            <a:r>
              <a:rPr lang="en-IN" dirty="0"/>
              <a:t>("You have entered : " + </a:t>
            </a:r>
            <a:r>
              <a:rPr lang="en-IN" dirty="0" err="1"/>
              <a:t>retVal</a:t>
            </a:r>
            <a:r>
              <a:rPr lang="en-IN" dirty="0"/>
              <a:t>);</a:t>
            </a:r>
          </a:p>
          <a:p>
            <a:r>
              <a:rPr lang="en-IN" dirty="0"/>
              <a:t>            }</a:t>
            </a:r>
          </a:p>
          <a:p>
            <a:r>
              <a:rPr lang="en-IN" dirty="0" smtClean="0"/>
              <a:t>&lt;/</a:t>
            </a:r>
            <a:r>
              <a:rPr lang="en-IN" dirty="0"/>
              <a:t>script&gt;</a:t>
            </a:r>
          </a:p>
          <a:p>
            <a:r>
              <a:rPr lang="en-IN" dirty="0"/>
              <a:t>      </a:t>
            </a:r>
          </a:p>
          <a:p>
            <a:r>
              <a:rPr lang="en-IN" dirty="0"/>
              <a:t>   &lt;/head&gt;</a:t>
            </a:r>
          </a:p>
          <a:p>
            <a:r>
              <a:rPr lang="en-IN" dirty="0"/>
              <a:t>   </a:t>
            </a:r>
          </a:p>
          <a:p>
            <a:r>
              <a:rPr lang="en-IN" dirty="0"/>
              <a:t>   &lt;body&gt;</a:t>
            </a:r>
          </a:p>
          <a:p>
            <a:r>
              <a:rPr lang="en-IN" dirty="0"/>
              <a:t>      &lt;p&gt;Click the following button to see the result: &lt;/p&gt;</a:t>
            </a:r>
          </a:p>
          <a:p>
            <a:r>
              <a:rPr lang="en-IN" dirty="0"/>
              <a:t>      </a:t>
            </a:r>
          </a:p>
          <a:p>
            <a:r>
              <a:rPr lang="en-IN" dirty="0"/>
              <a:t>      &lt;form&gt;</a:t>
            </a:r>
          </a:p>
          <a:p>
            <a:r>
              <a:rPr lang="en-IN" dirty="0"/>
              <a:t>         &lt;input type="button" value="Click Me" </a:t>
            </a:r>
            <a:r>
              <a:rPr lang="en-IN" dirty="0" err="1"/>
              <a:t>onclick</a:t>
            </a:r>
            <a:r>
              <a:rPr lang="en-IN" dirty="0"/>
              <a:t>="</a:t>
            </a:r>
            <a:r>
              <a:rPr lang="en-IN" dirty="0" err="1"/>
              <a:t>getValue</a:t>
            </a:r>
            <a:r>
              <a:rPr lang="en-IN" dirty="0"/>
              <a:t>();" /&gt;</a:t>
            </a:r>
          </a:p>
          <a:p>
            <a:r>
              <a:rPr lang="en-IN" dirty="0"/>
              <a:t>      &lt;/form&gt;</a:t>
            </a:r>
          </a:p>
          <a:p>
            <a:r>
              <a:rPr lang="en-IN" dirty="0"/>
              <a:t>      </a:t>
            </a:r>
          </a:p>
          <a:p>
            <a:r>
              <a:rPr lang="en-IN" dirty="0"/>
              <a:t>   &lt;/body&gt;</a:t>
            </a:r>
          </a:p>
          <a:p>
            <a:r>
              <a:rPr lang="en-IN" dirty="0"/>
              <a:t>&lt;/html&gt;</a:t>
            </a:r>
          </a:p>
        </p:txBody>
      </p:sp>
    </p:spTree>
    <p:extLst>
      <p:ext uri="{BB962C8B-B14F-4D97-AF65-F5344CB8AC3E}">
        <p14:creationId xmlns:p14="http://schemas.microsoft.com/office/powerpoint/2010/main" val="1249446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867" y="685367"/>
            <a:ext cx="3533775" cy="1019175"/>
          </a:xfrm>
          <a:prstGeom prst="rect">
            <a:avLst/>
          </a:prstGeom>
        </p:spPr>
      </p:pic>
      <p:pic>
        <p:nvPicPr>
          <p:cNvPr id="4" name="Picture 3"/>
          <p:cNvPicPr>
            <a:picLocks noChangeAspect="1"/>
          </p:cNvPicPr>
          <p:nvPr/>
        </p:nvPicPr>
        <p:blipFill>
          <a:blip r:embed="rId3"/>
          <a:stretch>
            <a:fillRect/>
          </a:stretch>
        </p:blipFill>
        <p:spPr>
          <a:xfrm>
            <a:off x="1637867" y="2047875"/>
            <a:ext cx="5334000" cy="1847850"/>
          </a:xfrm>
          <a:prstGeom prst="rect">
            <a:avLst/>
          </a:prstGeom>
        </p:spPr>
      </p:pic>
    </p:spTree>
    <p:extLst>
      <p:ext uri="{BB962C8B-B14F-4D97-AF65-F5344CB8AC3E}">
        <p14:creationId xmlns:p14="http://schemas.microsoft.com/office/powerpoint/2010/main" val="1518996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394855"/>
            <a:ext cx="8562109" cy="6186309"/>
          </a:xfrm>
          <a:prstGeom prst="rect">
            <a:avLst/>
          </a:prstGeom>
        </p:spPr>
        <p:txBody>
          <a:bodyPr wrap="square">
            <a:spAutoFit/>
          </a:bodyPr>
          <a:lstStyle/>
          <a:p>
            <a:r>
              <a:rPr lang="en-IN" b="1" dirty="0" smtClean="0"/>
              <a:t>Example of ALERT BOX:</a:t>
            </a:r>
          </a:p>
          <a:p>
            <a:endParaRPr lang="en-IN" dirty="0" smtClean="0"/>
          </a:p>
          <a:p>
            <a:r>
              <a:rPr lang="en-IN" dirty="0" smtClean="0"/>
              <a:t>&lt;html&gt;</a:t>
            </a:r>
          </a:p>
          <a:p>
            <a:r>
              <a:rPr lang="en-IN" dirty="0" smtClean="0"/>
              <a:t>&lt;head&gt;</a:t>
            </a:r>
            <a:endParaRPr lang="en-IN" dirty="0"/>
          </a:p>
          <a:p>
            <a:r>
              <a:rPr lang="en-IN" dirty="0"/>
              <a:t>&lt;script type="text/</a:t>
            </a:r>
            <a:r>
              <a:rPr lang="en-IN" dirty="0" err="1"/>
              <a:t>javascript</a:t>
            </a:r>
            <a:r>
              <a:rPr lang="en-IN" dirty="0"/>
              <a:t>"&gt;</a:t>
            </a:r>
          </a:p>
          <a:p>
            <a:r>
              <a:rPr lang="en-IN" dirty="0" smtClean="0"/>
              <a:t>function </a:t>
            </a:r>
            <a:r>
              <a:rPr lang="en-IN" dirty="0"/>
              <a:t>add()</a:t>
            </a:r>
          </a:p>
          <a:p>
            <a:r>
              <a:rPr lang="en-IN" dirty="0"/>
              <a:t>{</a:t>
            </a:r>
          </a:p>
          <a:p>
            <a:r>
              <a:rPr lang="en-IN" dirty="0"/>
              <a:t>a=10;</a:t>
            </a:r>
          </a:p>
          <a:p>
            <a:r>
              <a:rPr lang="en-IN" dirty="0"/>
              <a:t>b=20;</a:t>
            </a:r>
          </a:p>
          <a:p>
            <a:r>
              <a:rPr lang="en-IN" dirty="0"/>
              <a:t>c=</a:t>
            </a:r>
            <a:r>
              <a:rPr lang="en-IN" dirty="0" err="1"/>
              <a:t>a+b</a:t>
            </a:r>
            <a:r>
              <a:rPr lang="en-IN" dirty="0"/>
              <a:t>;</a:t>
            </a:r>
          </a:p>
          <a:p>
            <a:r>
              <a:rPr lang="en-IN" dirty="0"/>
              <a:t>alert(c);</a:t>
            </a:r>
          </a:p>
          <a:p>
            <a:r>
              <a:rPr lang="en-IN" dirty="0"/>
              <a:t>}</a:t>
            </a:r>
          </a:p>
          <a:p>
            <a:endParaRPr lang="en-IN" dirty="0"/>
          </a:p>
          <a:p>
            <a:r>
              <a:rPr lang="en-IN" dirty="0"/>
              <a:t>&lt;/script&gt;</a:t>
            </a:r>
          </a:p>
          <a:p>
            <a:r>
              <a:rPr lang="en-IN" dirty="0" smtClean="0"/>
              <a:t>&lt;/head&gt;</a:t>
            </a:r>
            <a:endParaRPr lang="en-IN" dirty="0"/>
          </a:p>
          <a:p>
            <a:r>
              <a:rPr lang="en-IN" dirty="0"/>
              <a:t>&lt;body&gt;</a:t>
            </a:r>
          </a:p>
          <a:p>
            <a:r>
              <a:rPr lang="en-IN" dirty="0" smtClean="0"/>
              <a:t>	&lt;</a:t>
            </a:r>
            <a:r>
              <a:rPr lang="en-IN" dirty="0"/>
              <a:t>form&gt;</a:t>
            </a:r>
          </a:p>
          <a:p>
            <a:r>
              <a:rPr lang="en-IN" dirty="0" smtClean="0"/>
              <a:t>		&lt;</a:t>
            </a:r>
            <a:r>
              <a:rPr lang="en-IN" dirty="0"/>
              <a:t>input type="button" value="click me" </a:t>
            </a:r>
            <a:r>
              <a:rPr lang="en-IN" dirty="0" err="1"/>
              <a:t>onclick</a:t>
            </a:r>
            <a:r>
              <a:rPr lang="en-IN" dirty="0"/>
              <a:t>="add();"&gt;</a:t>
            </a:r>
          </a:p>
          <a:p>
            <a:r>
              <a:rPr lang="en-IN" dirty="0" smtClean="0"/>
              <a:t>	&lt;/</a:t>
            </a:r>
            <a:r>
              <a:rPr lang="en-IN" dirty="0"/>
              <a:t>form&gt;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642657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1" y="228601"/>
            <a:ext cx="11180618" cy="3139321"/>
          </a:xfrm>
          <a:prstGeom prst="rect">
            <a:avLst/>
          </a:prstGeom>
        </p:spPr>
        <p:txBody>
          <a:bodyPr wrap="square">
            <a:spAutoFit/>
          </a:bodyPr>
          <a:lstStyle/>
          <a:p>
            <a:r>
              <a:rPr lang="en-IN" dirty="0" err="1" smtClean="0">
                <a:solidFill>
                  <a:srgbClr val="000000"/>
                </a:solidFill>
                <a:latin typeface="Verdana" panose="020B0604030504040204" pitchFamily="34" charset="0"/>
              </a:rPr>
              <a:t>GetElementById</a:t>
            </a:r>
            <a:r>
              <a:rPr lang="en-IN" dirty="0" smtClean="0">
                <a:solidFill>
                  <a:srgbClr val="000000"/>
                </a:solidFill>
                <a:latin typeface="Verdana" panose="020B0604030504040204" pitchFamily="34" charset="0"/>
              </a:rPr>
              <a: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getElementById</a:t>
            </a:r>
            <a:r>
              <a:rPr lang="en-IN" dirty="0">
                <a:solidFill>
                  <a:srgbClr val="000000"/>
                </a:solidFill>
                <a:latin typeface="Verdana" panose="020B0604030504040204" pitchFamily="34" charset="0"/>
              </a:rPr>
              <a:t>() method returns the element that has the ID attribute with the specified value</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This method is one of the most common methods in the HTML DOM, and is used almost every time you want to manipulate, or get info from, an element on your document</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Returns </a:t>
            </a:r>
            <a:r>
              <a:rPr lang="en-IN" i="1" dirty="0">
                <a:solidFill>
                  <a:srgbClr val="000000"/>
                </a:solidFill>
                <a:latin typeface="Verdana" panose="020B0604030504040204" pitchFamily="34" charset="0"/>
              </a:rPr>
              <a:t>null</a:t>
            </a:r>
            <a:r>
              <a:rPr lang="en-IN" dirty="0">
                <a:solidFill>
                  <a:srgbClr val="000000"/>
                </a:solidFill>
                <a:latin typeface="Verdana" panose="020B0604030504040204" pitchFamily="34" charset="0"/>
              </a:rPr>
              <a:t> if no elements with the specified ID exists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a:solidFill>
                  <a:srgbClr val="000000"/>
                </a:solidFill>
                <a:latin typeface="Verdana" panose="020B0604030504040204" pitchFamily="34" charset="0"/>
              </a:rPr>
              <a:t>An ID should be unique within a page.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5695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927" y="758536"/>
            <a:ext cx="8375073" cy="6186309"/>
          </a:xfrm>
          <a:prstGeom prst="rect">
            <a:avLst/>
          </a:prstGeom>
        </p:spPr>
        <p:txBody>
          <a:bodyPr wrap="square">
            <a:spAutoFit/>
          </a:bodyPr>
          <a:lstStyle/>
          <a:p>
            <a:r>
              <a:rPr lang="en-IN" b="1" u="sng" dirty="0" smtClean="0"/>
              <a:t>VARIABLES:</a:t>
            </a:r>
          </a:p>
          <a:p>
            <a:endParaRPr lang="en-IN" dirty="0"/>
          </a:p>
          <a:p>
            <a:pPr marL="342900" indent="-342900">
              <a:buFont typeface="+mj-lt"/>
              <a:buAutoNum type="arabicPeriod"/>
            </a:pPr>
            <a:r>
              <a:rPr lang="en-IN" dirty="0" smtClean="0"/>
              <a:t>Variables </a:t>
            </a:r>
            <a:r>
              <a:rPr lang="en-IN" dirty="0"/>
              <a:t>are the </a:t>
            </a:r>
            <a:r>
              <a:rPr lang="en-IN" dirty="0" smtClean="0"/>
              <a:t>containers for storing information.</a:t>
            </a:r>
          </a:p>
          <a:p>
            <a:endParaRPr lang="en-IN" dirty="0"/>
          </a:p>
          <a:p>
            <a:r>
              <a:rPr lang="en-IN" dirty="0" smtClean="0"/>
              <a:t>	For </a:t>
            </a:r>
            <a:r>
              <a:rPr lang="en-IN" dirty="0"/>
              <a:t>example, assume you want to store two values 10 and 20 in your program and at a later stage, you want to use these two values. Let's see how you will do it. Here are the following three simple steps </a:t>
            </a:r>
            <a:r>
              <a:rPr lang="en-IN" dirty="0" smtClean="0"/>
              <a:t>−</a:t>
            </a:r>
          </a:p>
          <a:p>
            <a:endParaRPr lang="en-IN" dirty="0"/>
          </a:p>
          <a:p>
            <a:pPr marL="285750" indent="-285750">
              <a:buFont typeface="Arial" panose="020B0604020202020204" pitchFamily="34" charset="0"/>
              <a:buChar char="•"/>
            </a:pPr>
            <a:r>
              <a:rPr lang="en-IN" dirty="0"/>
              <a:t>Create variables with appropriate names.</a:t>
            </a:r>
          </a:p>
          <a:p>
            <a:pPr marL="285750" indent="-285750">
              <a:buFont typeface="Arial" panose="020B0604020202020204" pitchFamily="34" charset="0"/>
              <a:buChar char="•"/>
            </a:pPr>
            <a:r>
              <a:rPr lang="en-IN" dirty="0"/>
              <a:t>Store your values in those two variables.</a:t>
            </a:r>
          </a:p>
          <a:p>
            <a:pPr marL="285750" indent="-285750">
              <a:buFont typeface="Arial" panose="020B0604020202020204" pitchFamily="34" charset="0"/>
              <a:buChar char="•"/>
            </a:pPr>
            <a:r>
              <a:rPr lang="en-IN" dirty="0"/>
              <a:t>Retrieve and use the stored values from the variables</a:t>
            </a:r>
            <a:r>
              <a:rPr lang="en-IN" dirty="0" smtClean="0"/>
              <a:t>.</a:t>
            </a:r>
          </a:p>
          <a:p>
            <a:pPr marL="285750" indent="-285750">
              <a:buFont typeface="Arial" panose="020B0604020202020204" pitchFamily="34" charset="0"/>
              <a:buChar char="•"/>
            </a:pPr>
            <a:endParaRPr lang="en-IN" dirty="0"/>
          </a:p>
          <a:p>
            <a:r>
              <a:rPr lang="en-IN" dirty="0" smtClean="0"/>
              <a:t>2.   </a:t>
            </a:r>
            <a:r>
              <a:rPr lang="en-IN" dirty="0" err="1" smtClean="0"/>
              <a:t>Javascript</a:t>
            </a:r>
            <a:r>
              <a:rPr lang="en-IN" dirty="0" smtClean="0"/>
              <a:t> variables should be declare with the </a:t>
            </a:r>
            <a:r>
              <a:rPr lang="en-IN" dirty="0" err="1" smtClean="0"/>
              <a:t>var</a:t>
            </a:r>
            <a:r>
              <a:rPr lang="en-IN" dirty="0" smtClean="0"/>
              <a:t> statement</a:t>
            </a:r>
          </a:p>
          <a:p>
            <a:r>
              <a:rPr lang="en-IN" dirty="0" smtClean="0"/>
              <a:t>3.   JavaScript variables are used to hold values or expressions.</a:t>
            </a:r>
          </a:p>
          <a:p>
            <a:r>
              <a:rPr lang="en-IN" dirty="0" smtClean="0"/>
              <a:t>4.   </a:t>
            </a:r>
            <a:r>
              <a:rPr lang="en-IN" dirty="0" err="1" smtClean="0"/>
              <a:t>Javascript</a:t>
            </a:r>
            <a:r>
              <a:rPr lang="en-IN" dirty="0" smtClean="0"/>
              <a:t> variables are case sensitive.</a:t>
            </a:r>
          </a:p>
          <a:p>
            <a:r>
              <a:rPr lang="en-IN" dirty="0" smtClean="0"/>
              <a:t>5.   Variable must begin with the letter.</a:t>
            </a:r>
          </a:p>
          <a:p>
            <a:r>
              <a:rPr lang="en-IN" dirty="0"/>
              <a:t>	</a:t>
            </a:r>
            <a:r>
              <a:rPr lang="en-IN" dirty="0" err="1" smtClean="0"/>
              <a:t>eg</a:t>
            </a:r>
            <a:r>
              <a:rPr lang="en-IN" dirty="0" smtClean="0"/>
              <a:t>:	</a:t>
            </a:r>
            <a:r>
              <a:rPr lang="en-IN" dirty="0" err="1" smtClean="0"/>
              <a:t>stu_name</a:t>
            </a:r>
            <a:endParaRPr lang="en-IN" dirty="0" smtClean="0"/>
          </a:p>
          <a:p>
            <a:r>
              <a:rPr lang="en-IN" dirty="0"/>
              <a:t>	</a:t>
            </a:r>
            <a:r>
              <a:rPr lang="en-IN" dirty="0" smtClean="0"/>
              <a:t>	</a:t>
            </a:r>
            <a:r>
              <a:rPr lang="en-IN" dirty="0" err="1" smtClean="0"/>
              <a:t>stu_rollno</a:t>
            </a:r>
            <a:endParaRPr lang="en-IN" dirty="0" smtClean="0"/>
          </a:p>
          <a:p>
            <a:r>
              <a:rPr lang="en-IN" dirty="0"/>
              <a:t>	</a:t>
            </a:r>
            <a:r>
              <a:rPr lang="en-IN" dirty="0" smtClean="0"/>
              <a:t>	</a:t>
            </a:r>
            <a:r>
              <a:rPr lang="en-IN" dirty="0" err="1" smtClean="0"/>
              <a:t>rollno</a:t>
            </a:r>
            <a:endParaRPr lang="en-IN" dirty="0" smtClean="0"/>
          </a:p>
          <a:p>
            <a:r>
              <a:rPr lang="en-IN" dirty="0"/>
              <a:t>	</a:t>
            </a:r>
            <a:endParaRPr lang="en-IN" dirty="0" smtClean="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009482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91" y="561110"/>
            <a:ext cx="10609118" cy="5078313"/>
          </a:xfrm>
          <a:prstGeom prst="rect">
            <a:avLst/>
          </a:prstGeom>
        </p:spPr>
        <p:txBody>
          <a:bodyPr wrap="square">
            <a:spAutoFit/>
          </a:bodyPr>
          <a:lstStyle/>
          <a:p>
            <a:r>
              <a:rPr lang="en-IN" sz="2000" b="1" dirty="0" smtClean="0"/>
              <a:t>To find cube of given number from text box</a:t>
            </a:r>
          </a:p>
          <a:p>
            <a:endParaRPr lang="en-IN" dirty="0"/>
          </a:p>
          <a:p>
            <a:r>
              <a:rPr lang="en-IN" dirty="0" smtClean="0"/>
              <a:t>&lt;html</a:t>
            </a:r>
            <a:r>
              <a:rPr lang="en-IN" dirty="0"/>
              <a:t>&gt;</a:t>
            </a:r>
          </a:p>
          <a:p>
            <a:r>
              <a:rPr lang="en-IN" dirty="0"/>
              <a:t>&lt;body&gt;</a:t>
            </a:r>
          </a:p>
          <a:p>
            <a:r>
              <a:rPr lang="en-IN" dirty="0"/>
              <a:t>&lt;script type="text/</a:t>
            </a:r>
            <a:r>
              <a:rPr lang="en-IN" dirty="0" err="1"/>
              <a:t>javascript</a:t>
            </a:r>
            <a:r>
              <a:rPr lang="en-IN" dirty="0"/>
              <a:t>"&gt;  </a:t>
            </a:r>
          </a:p>
          <a:p>
            <a:r>
              <a:rPr lang="en-IN" dirty="0"/>
              <a:t>function </a:t>
            </a:r>
            <a:r>
              <a:rPr lang="en-IN" dirty="0" err="1"/>
              <a:t>getcube</a:t>
            </a:r>
            <a:r>
              <a:rPr lang="en-IN" dirty="0"/>
              <a:t>(){  </a:t>
            </a:r>
          </a:p>
          <a:p>
            <a:r>
              <a:rPr lang="en-IN" dirty="0" err="1"/>
              <a:t>var</a:t>
            </a:r>
            <a:r>
              <a:rPr lang="en-IN" dirty="0"/>
              <a:t> number1=</a:t>
            </a:r>
            <a:r>
              <a:rPr lang="en-IN" dirty="0" err="1"/>
              <a:t>document.getElementById</a:t>
            </a:r>
            <a:r>
              <a:rPr lang="en-IN" dirty="0"/>
              <a:t>("number").value;  </a:t>
            </a:r>
          </a:p>
          <a:p>
            <a:r>
              <a:rPr lang="en-IN" dirty="0"/>
              <a:t>alert(number1*number1*number1);  </a:t>
            </a:r>
          </a:p>
          <a:p>
            <a:r>
              <a:rPr lang="en-IN" dirty="0"/>
              <a:t>}  </a:t>
            </a:r>
          </a:p>
          <a:p>
            <a:r>
              <a:rPr lang="en-IN" dirty="0"/>
              <a:t>&lt;/script&gt;  </a:t>
            </a:r>
          </a:p>
          <a:p>
            <a:r>
              <a:rPr lang="en-IN" dirty="0"/>
              <a:t>&lt;form&gt;  </a:t>
            </a:r>
          </a:p>
          <a:p>
            <a:r>
              <a:rPr lang="en-IN" dirty="0"/>
              <a:t>Enter No:&lt;input type="text" id="number" name="</a:t>
            </a:r>
            <a:r>
              <a:rPr lang="en-IN" dirty="0" smtClean="0"/>
              <a:t>number1"/&gt;&lt;</a:t>
            </a:r>
            <a:r>
              <a:rPr lang="en-IN" dirty="0" err="1"/>
              <a:t>br</a:t>
            </a:r>
            <a:r>
              <a:rPr lang="en-IN" dirty="0"/>
              <a:t>/&gt;  </a:t>
            </a:r>
          </a:p>
          <a:p>
            <a:r>
              <a:rPr lang="en-IN" dirty="0"/>
              <a:t>&lt;input type="button" value="cube" </a:t>
            </a:r>
            <a:r>
              <a:rPr lang="en-IN" dirty="0" err="1"/>
              <a:t>onclick</a:t>
            </a:r>
            <a:r>
              <a:rPr lang="en-IN" dirty="0"/>
              <a:t>="</a:t>
            </a:r>
            <a:r>
              <a:rPr lang="en-IN" dirty="0" err="1"/>
              <a:t>getcube</a:t>
            </a:r>
            <a:r>
              <a:rPr lang="en-IN" dirty="0"/>
              <a:t>()"/&gt;  </a:t>
            </a:r>
          </a:p>
          <a:p>
            <a:r>
              <a:rPr lang="en-IN" dirty="0"/>
              <a:t>&lt;/form&gt;  </a:t>
            </a:r>
          </a:p>
          <a:p>
            <a:r>
              <a:rPr lang="en-IN" dirty="0"/>
              <a:t>&lt;/body&gt;</a:t>
            </a:r>
          </a:p>
          <a:p>
            <a:r>
              <a:rPr lang="en-IN" dirty="0"/>
              <a:t>&lt;/html</a:t>
            </a:r>
            <a:r>
              <a:rPr lang="en-IN" dirty="0" smtClean="0"/>
              <a:t>&gt;</a:t>
            </a:r>
          </a:p>
          <a:p>
            <a:endParaRPr lang="en-IN" dirty="0"/>
          </a:p>
          <a:p>
            <a:endParaRPr lang="en-IN" dirty="0" smtClean="0"/>
          </a:p>
        </p:txBody>
      </p:sp>
    </p:spTree>
    <p:extLst>
      <p:ext uri="{BB962C8B-B14F-4D97-AF65-F5344CB8AC3E}">
        <p14:creationId xmlns:p14="http://schemas.microsoft.com/office/powerpoint/2010/main" val="939233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6" y="145473"/>
            <a:ext cx="8842664" cy="6740307"/>
          </a:xfrm>
          <a:prstGeom prst="rect">
            <a:avLst/>
          </a:prstGeom>
        </p:spPr>
        <p:txBody>
          <a:bodyPr wrap="square">
            <a:spAutoFit/>
          </a:bodyPr>
          <a:lstStyle/>
          <a:p>
            <a:r>
              <a:rPr lang="en-IN" b="1" u="sng" dirty="0" smtClean="0"/>
              <a:t>To display text box values:</a:t>
            </a:r>
          </a:p>
          <a:p>
            <a:endParaRPr lang="en-IN" b="1" u="sng" dirty="0" smtClean="0"/>
          </a:p>
          <a:p>
            <a:r>
              <a:rPr lang="en-IN" dirty="0" smtClean="0"/>
              <a:t>&lt;html</a:t>
            </a:r>
            <a:r>
              <a:rPr lang="en-IN" dirty="0"/>
              <a:t>&gt;</a:t>
            </a:r>
          </a:p>
          <a:p>
            <a:r>
              <a:rPr lang="en-IN" dirty="0"/>
              <a:t>&lt;body&gt;</a:t>
            </a:r>
          </a:p>
          <a:p>
            <a:r>
              <a:rPr lang="en-IN" dirty="0" smtClean="0"/>
              <a:t>&lt;form&gt;</a:t>
            </a:r>
            <a:endParaRPr lang="en-IN" dirty="0"/>
          </a:p>
          <a:p>
            <a:r>
              <a:rPr lang="en-IN" dirty="0" smtClean="0"/>
              <a:t>Name</a:t>
            </a:r>
            <a:r>
              <a:rPr lang="en-IN" dirty="0"/>
              <a:t>: &lt;input type="text" id="Text1"&gt;</a:t>
            </a:r>
          </a:p>
          <a:p>
            <a:r>
              <a:rPr lang="en-IN" dirty="0"/>
              <a:t>Surname: &lt;input type="text" id="Text2"&gt;</a:t>
            </a:r>
          </a:p>
          <a:p>
            <a:r>
              <a:rPr lang="en-IN" dirty="0"/>
              <a:t>full name:&lt;input type="text" id="Text3"&gt;</a:t>
            </a:r>
          </a:p>
          <a:p>
            <a:endParaRPr lang="en-IN" dirty="0"/>
          </a:p>
          <a:p>
            <a:r>
              <a:rPr lang="en-IN" dirty="0"/>
              <a:t>&lt;p&gt;click on </a:t>
            </a:r>
            <a:r>
              <a:rPr lang="en-IN" dirty="0" smtClean="0"/>
              <a:t>button </a:t>
            </a:r>
            <a:r>
              <a:rPr lang="en-IN" dirty="0"/>
              <a:t>to check name and surname &lt;/p&gt;</a:t>
            </a:r>
          </a:p>
          <a:p>
            <a:r>
              <a:rPr lang="en-IN" dirty="0" smtClean="0"/>
              <a:t>&lt;</a:t>
            </a:r>
            <a:r>
              <a:rPr lang="en-IN" dirty="0"/>
              <a:t>button </a:t>
            </a:r>
            <a:r>
              <a:rPr lang="en-IN" dirty="0" err="1"/>
              <a:t>onclick</a:t>
            </a:r>
            <a:r>
              <a:rPr lang="en-IN" dirty="0"/>
              <a:t>="</a:t>
            </a:r>
            <a:r>
              <a:rPr lang="en-IN" dirty="0" err="1"/>
              <a:t>myFunction</a:t>
            </a:r>
            <a:r>
              <a:rPr lang="en-IN" dirty="0"/>
              <a:t>();"&gt;Try it&lt;/button&gt;</a:t>
            </a:r>
          </a:p>
          <a:p>
            <a:r>
              <a:rPr lang="en-IN" dirty="0" smtClean="0"/>
              <a:t>&lt;/form&gt;</a:t>
            </a:r>
            <a:endParaRPr lang="en-IN" dirty="0"/>
          </a:p>
          <a:p>
            <a:r>
              <a:rPr lang="en-IN" dirty="0"/>
              <a:t>&lt;script&gt;</a:t>
            </a:r>
          </a:p>
          <a:p>
            <a:r>
              <a:rPr lang="en-IN" dirty="0"/>
              <a:t>function </a:t>
            </a:r>
            <a:r>
              <a:rPr lang="en-IN" dirty="0" err="1"/>
              <a:t>myFunction</a:t>
            </a:r>
            <a:r>
              <a:rPr lang="en-IN" dirty="0"/>
              <a:t>() {</a:t>
            </a:r>
          </a:p>
          <a:p>
            <a:r>
              <a:rPr lang="en-IN" dirty="0"/>
              <a:t>    a=</a:t>
            </a:r>
            <a:r>
              <a:rPr lang="en-IN" dirty="0" err="1"/>
              <a:t>document.getElementById</a:t>
            </a:r>
            <a:r>
              <a:rPr lang="en-IN" dirty="0"/>
              <a:t>("Text1").value;</a:t>
            </a:r>
          </a:p>
          <a:p>
            <a:r>
              <a:rPr lang="en-IN" dirty="0"/>
              <a:t>    b=</a:t>
            </a:r>
            <a:r>
              <a:rPr lang="en-IN" dirty="0" err="1"/>
              <a:t>document.getElementById</a:t>
            </a:r>
            <a:r>
              <a:rPr lang="en-IN" dirty="0"/>
              <a:t>("Text2").value;</a:t>
            </a:r>
          </a:p>
          <a:p>
            <a:r>
              <a:rPr lang="en-IN" dirty="0"/>
              <a:t>    c=</a:t>
            </a:r>
            <a:r>
              <a:rPr lang="en-IN" dirty="0" err="1"/>
              <a:t>a+b</a:t>
            </a:r>
            <a:r>
              <a:rPr lang="en-IN" dirty="0"/>
              <a:t>;</a:t>
            </a:r>
          </a:p>
          <a:p>
            <a:r>
              <a:rPr lang="en-IN" dirty="0"/>
              <a:t>    //alert("full name is :  " +a+ "  " +b);</a:t>
            </a:r>
          </a:p>
          <a:p>
            <a:r>
              <a:rPr lang="en-IN" dirty="0"/>
              <a:t>	</a:t>
            </a:r>
            <a:r>
              <a:rPr lang="en-IN" dirty="0" err="1"/>
              <a:t>document.getElementById</a:t>
            </a:r>
            <a:r>
              <a:rPr lang="en-IN" dirty="0"/>
              <a:t>("Text3").value=c;</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047486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228600"/>
            <a:ext cx="9621982" cy="6740307"/>
          </a:xfrm>
          <a:prstGeom prst="rect">
            <a:avLst/>
          </a:prstGeom>
        </p:spPr>
        <p:txBody>
          <a:bodyPr wrap="square">
            <a:spAutoFit/>
          </a:bodyPr>
          <a:lstStyle/>
          <a:p>
            <a:r>
              <a:rPr lang="en-IN" dirty="0" smtClean="0"/>
              <a:t>ADDITION OF TWO NUMBERS:</a:t>
            </a:r>
          </a:p>
          <a:p>
            <a:r>
              <a:rPr lang="en-IN" dirty="0" smtClean="0"/>
              <a:t>&lt;html</a:t>
            </a:r>
            <a:r>
              <a:rPr lang="en-IN" dirty="0"/>
              <a:t>&gt;</a:t>
            </a:r>
          </a:p>
          <a:p>
            <a:r>
              <a:rPr lang="en-IN" dirty="0"/>
              <a:t>&lt;body&gt;</a:t>
            </a:r>
          </a:p>
          <a:p>
            <a:r>
              <a:rPr lang="en-IN" dirty="0"/>
              <a:t>&lt;form&gt;</a:t>
            </a:r>
          </a:p>
          <a:p>
            <a:r>
              <a:rPr lang="en-IN" dirty="0"/>
              <a:t>Num1: &lt;input type="text" id="Text1"&gt;</a:t>
            </a:r>
          </a:p>
          <a:p>
            <a:r>
              <a:rPr lang="en-IN" dirty="0"/>
              <a:t>Num2: &lt;input type="text" id="Text2"&gt;</a:t>
            </a:r>
          </a:p>
          <a:p>
            <a:r>
              <a:rPr lang="en-IN" dirty="0"/>
              <a:t> </a:t>
            </a:r>
          </a:p>
          <a:p>
            <a:endParaRPr lang="en-IN" dirty="0"/>
          </a:p>
          <a:p>
            <a:endParaRPr lang="en-IN" dirty="0"/>
          </a:p>
          <a:p>
            <a:r>
              <a:rPr lang="en-IN" dirty="0"/>
              <a:t>&lt;p&gt;Click the button for addition.&lt;/p&gt;</a:t>
            </a:r>
          </a:p>
          <a:p>
            <a:endParaRPr lang="en-IN" dirty="0"/>
          </a:p>
          <a:p>
            <a:r>
              <a:rPr lang="en-IN" dirty="0"/>
              <a:t>&lt;button </a:t>
            </a:r>
            <a:r>
              <a:rPr lang="en-IN" dirty="0" err="1"/>
              <a:t>onclick</a:t>
            </a:r>
            <a:r>
              <a:rPr lang="en-IN" dirty="0"/>
              <a:t>="</a:t>
            </a:r>
            <a:r>
              <a:rPr lang="en-IN" dirty="0" err="1"/>
              <a:t>myFunction</a:t>
            </a:r>
            <a:r>
              <a:rPr lang="en-IN" dirty="0"/>
              <a:t>()"&gt;Try it&lt;/button&gt;</a:t>
            </a:r>
          </a:p>
          <a:p>
            <a:r>
              <a:rPr lang="en-IN" dirty="0"/>
              <a:t>&lt;/form&gt;</a:t>
            </a:r>
          </a:p>
          <a:p>
            <a:r>
              <a:rPr lang="en-IN" dirty="0"/>
              <a:t>&lt;script&gt;</a:t>
            </a:r>
          </a:p>
          <a:p>
            <a:r>
              <a:rPr lang="en-IN" dirty="0"/>
              <a:t>function </a:t>
            </a:r>
            <a:r>
              <a:rPr lang="en-IN" dirty="0" err="1"/>
              <a:t>myFunction</a:t>
            </a:r>
            <a:r>
              <a:rPr lang="en-IN" dirty="0"/>
              <a:t>() {</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t>
            </a:r>
            <a:r>
              <a:rPr lang="en-IN" dirty="0" err="1"/>
              <a:t>a+b</a:t>
            </a:r>
            <a:r>
              <a:rPr lang="en-IN" dirty="0"/>
              <a:t>;</a:t>
            </a:r>
          </a:p>
          <a:p>
            <a:r>
              <a:rPr lang="en-IN" dirty="0"/>
              <a:t>    </a:t>
            </a:r>
            <a:r>
              <a:rPr lang="en-IN" dirty="0" err="1"/>
              <a:t>document.write</a:t>
            </a:r>
            <a:r>
              <a:rPr lang="en-IN" dirty="0"/>
              <a:t>("addition of num1 and </a:t>
            </a:r>
            <a:r>
              <a:rPr lang="en-IN" dirty="0" err="1"/>
              <a:t>num</a:t>
            </a:r>
            <a:r>
              <a:rPr lang="en-IN" dirty="0"/>
              <a:t> is :   "  +c);   </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308730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409" y="301337"/>
            <a:ext cx="9507682" cy="6740307"/>
          </a:xfrm>
          <a:prstGeom prst="rect">
            <a:avLst/>
          </a:prstGeom>
        </p:spPr>
        <p:txBody>
          <a:bodyPr wrap="square">
            <a:spAutoFit/>
          </a:bodyPr>
          <a:lstStyle/>
          <a:p>
            <a:r>
              <a:rPr lang="en-IN" b="1" u="sng" dirty="0" smtClean="0"/>
              <a:t>Write a program to print addition and subtraction using text boxes:</a:t>
            </a:r>
          </a:p>
          <a:p>
            <a:r>
              <a:rPr lang="en-IN" b="1" u="sng" dirty="0"/>
              <a:t/>
            </a:r>
            <a:br>
              <a:rPr lang="en-IN" b="1" u="sng" dirty="0"/>
            </a:br>
            <a:r>
              <a:rPr lang="en-IN" dirty="0" smtClean="0"/>
              <a:t>&lt;html</a:t>
            </a:r>
            <a:r>
              <a:rPr lang="en-IN" dirty="0"/>
              <a:t>&gt;</a:t>
            </a:r>
          </a:p>
          <a:p>
            <a:r>
              <a:rPr lang="en-IN" dirty="0"/>
              <a:t>&lt;head&gt;</a:t>
            </a:r>
          </a:p>
          <a:p>
            <a:r>
              <a:rPr lang="en-IN" dirty="0"/>
              <a:t>&lt;body&gt;</a:t>
            </a:r>
          </a:p>
          <a:p>
            <a:endParaRPr lang="en-IN" dirty="0"/>
          </a:p>
          <a:p>
            <a:r>
              <a:rPr lang="en-IN" dirty="0"/>
              <a:t>&lt;script&gt;</a:t>
            </a:r>
          </a:p>
          <a:p>
            <a:r>
              <a:rPr lang="en-IN" dirty="0"/>
              <a:t>function add() </a:t>
            </a:r>
          </a:p>
          <a:p>
            <a:r>
              <a:rPr lang="en-IN" dirty="0"/>
              <a:t>{</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t>
            </a:r>
            <a:r>
              <a:rPr lang="en-IN" dirty="0" err="1"/>
              <a:t>a+b</a:t>
            </a:r>
            <a:r>
              <a:rPr lang="en-IN" dirty="0"/>
              <a:t>;</a:t>
            </a:r>
          </a:p>
          <a:p>
            <a:r>
              <a:rPr lang="en-IN" dirty="0"/>
              <a:t>    </a:t>
            </a:r>
            <a:r>
              <a:rPr lang="en-IN" dirty="0" err="1"/>
              <a:t>document.getElementById</a:t>
            </a:r>
            <a:r>
              <a:rPr lang="en-IN" dirty="0"/>
              <a:t>("Text3").value = c;</a:t>
            </a:r>
          </a:p>
          <a:p>
            <a:r>
              <a:rPr lang="en-IN" dirty="0"/>
              <a:t>}</a:t>
            </a:r>
          </a:p>
          <a:p>
            <a:endParaRPr lang="en-IN" dirty="0"/>
          </a:p>
          <a:p>
            <a:r>
              <a:rPr lang="en-IN" dirty="0"/>
              <a:t>function sub() {</a:t>
            </a:r>
          </a:p>
          <a:p>
            <a:r>
              <a:rPr lang="en-IN" dirty="0"/>
              <a:t>    a = </a:t>
            </a:r>
            <a:r>
              <a:rPr lang="en-IN" dirty="0" err="1"/>
              <a:t>parseInt</a:t>
            </a:r>
            <a:r>
              <a:rPr lang="en-IN" dirty="0"/>
              <a:t>(</a:t>
            </a:r>
            <a:r>
              <a:rPr lang="en-IN" dirty="0" err="1"/>
              <a:t>document.getElementById</a:t>
            </a:r>
            <a:r>
              <a:rPr lang="en-IN" dirty="0"/>
              <a:t>("Text1").value); </a:t>
            </a:r>
          </a:p>
          <a:p>
            <a:r>
              <a:rPr lang="en-IN" dirty="0"/>
              <a:t>    b = </a:t>
            </a:r>
            <a:r>
              <a:rPr lang="en-IN" dirty="0" err="1"/>
              <a:t>parseInt</a:t>
            </a:r>
            <a:r>
              <a:rPr lang="en-IN" dirty="0"/>
              <a:t>(</a:t>
            </a:r>
            <a:r>
              <a:rPr lang="en-IN" dirty="0" err="1"/>
              <a:t>document.getElementById</a:t>
            </a:r>
            <a:r>
              <a:rPr lang="en-IN" dirty="0"/>
              <a:t>("Text2").value);</a:t>
            </a:r>
          </a:p>
          <a:p>
            <a:r>
              <a:rPr lang="en-IN" dirty="0"/>
              <a:t>    c = a-b;</a:t>
            </a:r>
          </a:p>
          <a:p>
            <a:r>
              <a:rPr lang="en-IN" dirty="0"/>
              <a:t>    </a:t>
            </a:r>
            <a:r>
              <a:rPr lang="en-IN" dirty="0" err="1"/>
              <a:t>document.getElementById</a:t>
            </a:r>
            <a:r>
              <a:rPr lang="en-IN" dirty="0"/>
              <a:t>("Text4").value = c;</a:t>
            </a:r>
          </a:p>
          <a:p>
            <a:r>
              <a:rPr lang="en-IN" dirty="0"/>
              <a:t>}</a:t>
            </a:r>
          </a:p>
          <a:p>
            <a:r>
              <a:rPr lang="en-IN" dirty="0"/>
              <a:t>&lt;/script&gt;</a:t>
            </a:r>
          </a:p>
          <a:p>
            <a:r>
              <a:rPr lang="en-IN" dirty="0" smtClean="0"/>
              <a:t>								continue..</a:t>
            </a:r>
            <a:endParaRPr lang="en-IN" dirty="0"/>
          </a:p>
          <a:p>
            <a:endParaRPr lang="en-IN" dirty="0"/>
          </a:p>
        </p:txBody>
      </p:sp>
    </p:spTree>
    <p:extLst>
      <p:ext uri="{BB962C8B-B14F-4D97-AF65-F5344CB8AC3E}">
        <p14:creationId xmlns:p14="http://schemas.microsoft.com/office/powerpoint/2010/main" val="11760484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5" y="457199"/>
            <a:ext cx="9289473" cy="3970318"/>
          </a:xfrm>
          <a:prstGeom prst="rect">
            <a:avLst/>
          </a:prstGeom>
        </p:spPr>
        <p:txBody>
          <a:bodyPr wrap="square">
            <a:spAutoFit/>
          </a:bodyPr>
          <a:lstStyle/>
          <a:p>
            <a:r>
              <a:rPr lang="en-IN" dirty="0"/>
              <a:t>&lt;form&gt;</a:t>
            </a:r>
          </a:p>
          <a:p>
            <a:r>
              <a:rPr lang="en-IN" dirty="0"/>
              <a:t>Num1: &lt;input type="text" id="Text1"&gt;</a:t>
            </a:r>
          </a:p>
          <a:p>
            <a:r>
              <a:rPr lang="en-IN" dirty="0"/>
              <a:t>Num2: &lt;input type="text" id="Text2"&gt;</a:t>
            </a:r>
          </a:p>
          <a:p>
            <a:r>
              <a:rPr lang="en-IN" dirty="0"/>
              <a:t>add: &lt;input type="text" id="Text3"&gt;</a:t>
            </a:r>
          </a:p>
          <a:p>
            <a:r>
              <a:rPr lang="en-IN" dirty="0"/>
              <a:t>sub :&lt;input type="text" id="Text4"&gt;</a:t>
            </a:r>
          </a:p>
          <a:p>
            <a:endParaRPr lang="en-IN" dirty="0"/>
          </a:p>
          <a:p>
            <a:r>
              <a:rPr lang="en-IN" dirty="0"/>
              <a:t>&lt;p&gt;Click the button for addition.&lt;/p&gt;</a:t>
            </a:r>
          </a:p>
          <a:p>
            <a:endParaRPr lang="en-IN" dirty="0"/>
          </a:p>
          <a:p>
            <a:r>
              <a:rPr lang="en-IN" dirty="0"/>
              <a:t>&lt;button type="button" </a:t>
            </a:r>
            <a:r>
              <a:rPr lang="en-IN" dirty="0" err="1"/>
              <a:t>onclick</a:t>
            </a:r>
            <a:r>
              <a:rPr lang="en-IN" dirty="0"/>
              <a:t>="add</a:t>
            </a:r>
            <a:r>
              <a:rPr lang="en-IN" dirty="0" smtClean="0"/>
              <a:t>();"&gt;</a:t>
            </a:r>
            <a:r>
              <a:rPr lang="en-IN" dirty="0"/>
              <a:t>addition&lt;/button&gt;</a:t>
            </a:r>
          </a:p>
          <a:p>
            <a:r>
              <a:rPr lang="en-IN" dirty="0"/>
              <a:t>&lt;button type="button" </a:t>
            </a:r>
            <a:r>
              <a:rPr lang="en-IN" dirty="0" err="1"/>
              <a:t>onclick</a:t>
            </a:r>
            <a:r>
              <a:rPr lang="en-IN" dirty="0"/>
              <a:t>="sub</a:t>
            </a:r>
            <a:r>
              <a:rPr lang="en-IN" dirty="0" smtClean="0"/>
              <a:t>();"&gt;</a:t>
            </a:r>
            <a:r>
              <a:rPr lang="en-IN" dirty="0"/>
              <a:t>sub&lt;/button&gt;</a:t>
            </a:r>
          </a:p>
          <a:p>
            <a:r>
              <a:rPr lang="en-IN" dirty="0"/>
              <a:t>&lt;/form&gt;</a:t>
            </a:r>
          </a:p>
          <a:p>
            <a:r>
              <a:rPr lang="en-IN" dirty="0"/>
              <a:t>&lt;/head&gt;</a:t>
            </a:r>
          </a:p>
          <a:p>
            <a:r>
              <a:rPr lang="en-IN" dirty="0"/>
              <a:t>&lt;/body&gt;</a:t>
            </a:r>
          </a:p>
          <a:p>
            <a:r>
              <a:rPr lang="en-IN" dirty="0"/>
              <a:t>&lt;/html&gt;</a:t>
            </a:r>
          </a:p>
        </p:txBody>
      </p:sp>
    </p:spTree>
    <p:extLst>
      <p:ext uri="{BB962C8B-B14F-4D97-AF65-F5344CB8AC3E}">
        <p14:creationId xmlns:p14="http://schemas.microsoft.com/office/powerpoint/2010/main" val="18161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540327"/>
            <a:ext cx="9341427" cy="5909310"/>
          </a:xfrm>
          <a:prstGeom prst="rect">
            <a:avLst/>
          </a:prstGeom>
        </p:spPr>
        <p:txBody>
          <a:bodyPr wrap="square">
            <a:spAutoFit/>
          </a:bodyPr>
          <a:lstStyle/>
          <a:p>
            <a:r>
              <a:rPr lang="en-IN" dirty="0"/>
              <a:t>&lt;html&gt;</a:t>
            </a:r>
          </a:p>
          <a:p>
            <a:r>
              <a:rPr lang="en-IN" dirty="0"/>
              <a:t>&lt;script&gt;</a:t>
            </a:r>
          </a:p>
          <a:p>
            <a:r>
              <a:rPr lang="en-IN" dirty="0"/>
              <a:t> function </a:t>
            </a:r>
            <a:r>
              <a:rPr lang="en-IN" dirty="0" err="1"/>
              <a:t>chgclr</a:t>
            </a:r>
            <a:r>
              <a:rPr lang="en-IN" dirty="0"/>
              <a:t>(</a:t>
            </a:r>
            <a:r>
              <a:rPr lang="en-IN" dirty="0" err="1"/>
              <a:t>color</a:t>
            </a:r>
            <a:r>
              <a:rPr lang="en-IN" dirty="0"/>
              <a:t>)</a:t>
            </a:r>
          </a:p>
          <a:p>
            <a:r>
              <a:rPr lang="en-IN" dirty="0"/>
              <a:t>{</a:t>
            </a:r>
          </a:p>
          <a:p>
            <a:r>
              <a:rPr lang="en-IN" dirty="0" err="1"/>
              <a:t>document.body.bgColor</a:t>
            </a:r>
            <a:r>
              <a:rPr lang="en-IN" dirty="0"/>
              <a:t>=</a:t>
            </a:r>
            <a:r>
              <a:rPr lang="en-IN" dirty="0" err="1"/>
              <a:t>color</a:t>
            </a:r>
            <a:r>
              <a:rPr lang="en-IN" dirty="0"/>
              <a:t>;</a:t>
            </a:r>
          </a:p>
          <a:p>
            <a:r>
              <a:rPr lang="en-IN" dirty="0"/>
              <a:t>// in </a:t>
            </a:r>
            <a:r>
              <a:rPr lang="en-IN" dirty="0" err="1"/>
              <a:t>bgcolor</a:t>
            </a:r>
            <a:r>
              <a:rPr lang="en-IN" dirty="0"/>
              <a:t> C is capital</a:t>
            </a:r>
          </a:p>
          <a:p>
            <a:r>
              <a:rPr lang="en-IN" dirty="0"/>
              <a:t>}</a:t>
            </a:r>
          </a:p>
          <a:p>
            <a:endParaRPr lang="en-IN" dirty="0"/>
          </a:p>
          <a:p>
            <a:r>
              <a:rPr lang="en-IN" dirty="0"/>
              <a:t>&lt;/script&gt;</a:t>
            </a:r>
          </a:p>
          <a:p>
            <a:endParaRPr lang="en-IN" dirty="0"/>
          </a:p>
          <a:p>
            <a:r>
              <a:rPr lang="en-IN" dirty="0"/>
              <a:t>&lt;body&gt;</a:t>
            </a:r>
          </a:p>
          <a:p>
            <a:endParaRPr lang="en-IN" dirty="0"/>
          </a:p>
          <a:p>
            <a:r>
              <a:rPr lang="en-IN" dirty="0"/>
              <a:t>&lt;h3&gt; program to change background </a:t>
            </a:r>
            <a:r>
              <a:rPr lang="en-IN" dirty="0" err="1"/>
              <a:t>color</a:t>
            </a:r>
            <a:r>
              <a:rPr lang="en-IN" dirty="0"/>
              <a:t> using button &lt;/h3&gt;</a:t>
            </a:r>
          </a:p>
          <a:p>
            <a:endParaRPr lang="en-IN" dirty="0"/>
          </a:p>
          <a:p>
            <a:r>
              <a:rPr lang="en-IN" dirty="0"/>
              <a:t>&lt;input type="button" value="red" </a:t>
            </a:r>
            <a:r>
              <a:rPr lang="en-IN" dirty="0" err="1"/>
              <a:t>onclick</a:t>
            </a:r>
            <a:r>
              <a:rPr lang="en-IN" dirty="0"/>
              <a:t>="</a:t>
            </a:r>
            <a:r>
              <a:rPr lang="en-IN" dirty="0" err="1"/>
              <a:t>chgclr</a:t>
            </a:r>
            <a:r>
              <a:rPr lang="en-IN" dirty="0"/>
              <a:t>('red');"&gt;</a:t>
            </a:r>
          </a:p>
          <a:p>
            <a:endParaRPr lang="en-IN" dirty="0"/>
          </a:p>
          <a:p>
            <a:r>
              <a:rPr lang="en-IN" dirty="0"/>
              <a:t>&lt;input type="button" value="green" </a:t>
            </a:r>
            <a:r>
              <a:rPr lang="en-IN" dirty="0" err="1"/>
              <a:t>onclick</a:t>
            </a:r>
            <a:r>
              <a:rPr lang="en-IN" dirty="0"/>
              <a:t>="</a:t>
            </a:r>
            <a:r>
              <a:rPr lang="en-IN" dirty="0" err="1"/>
              <a:t>chgclr</a:t>
            </a:r>
            <a:r>
              <a:rPr lang="en-IN" dirty="0"/>
              <a:t>('green');"&gt;</a:t>
            </a:r>
          </a:p>
          <a:p>
            <a:endParaRPr lang="en-IN" dirty="0"/>
          </a:p>
          <a:p>
            <a:r>
              <a:rPr lang="en-IN" dirty="0"/>
              <a:t>&lt;input type="button" value="blue" </a:t>
            </a:r>
            <a:r>
              <a:rPr lang="en-IN" dirty="0" err="1"/>
              <a:t>onclick</a:t>
            </a:r>
            <a:r>
              <a:rPr lang="en-IN" dirty="0"/>
              <a:t>="</a:t>
            </a:r>
            <a:r>
              <a:rPr lang="en-IN" dirty="0" err="1"/>
              <a:t>chgclr</a:t>
            </a:r>
            <a:r>
              <a:rPr lang="en-IN" dirty="0"/>
              <a:t>('blue');"&gt;</a:t>
            </a:r>
          </a:p>
          <a:p>
            <a:r>
              <a:rPr lang="en-IN" dirty="0"/>
              <a:t>&lt;/body&gt;</a:t>
            </a:r>
          </a:p>
          <a:p>
            <a:r>
              <a:rPr lang="en-IN" dirty="0"/>
              <a:t>&lt;/html&gt;</a:t>
            </a:r>
          </a:p>
        </p:txBody>
      </p:sp>
    </p:spTree>
    <p:extLst>
      <p:ext uri="{BB962C8B-B14F-4D97-AF65-F5344CB8AC3E}">
        <p14:creationId xmlns:p14="http://schemas.microsoft.com/office/powerpoint/2010/main" val="2442061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99" y="363681"/>
            <a:ext cx="9538855" cy="4247317"/>
          </a:xfrm>
          <a:prstGeom prst="rect">
            <a:avLst/>
          </a:prstGeom>
        </p:spPr>
        <p:txBody>
          <a:bodyPr wrap="square">
            <a:spAutoFit/>
          </a:bodyPr>
          <a:lstStyle/>
          <a:p>
            <a:r>
              <a:rPr lang="en-IN" b="1" u="sng" dirty="0" smtClean="0"/>
              <a:t>Increment number by 1 using </a:t>
            </a:r>
            <a:r>
              <a:rPr lang="en-IN" b="1" u="sng" dirty="0" err="1" smtClean="0"/>
              <a:t>onclick</a:t>
            </a:r>
            <a:r>
              <a:rPr lang="en-IN" b="1" u="sng" dirty="0" smtClean="0"/>
              <a:t> event:</a:t>
            </a:r>
          </a:p>
          <a:p>
            <a:endParaRPr lang="en-IN" dirty="0" smtClean="0"/>
          </a:p>
          <a:p>
            <a:endParaRPr lang="en-IN" dirty="0"/>
          </a:p>
          <a:p>
            <a:r>
              <a:rPr lang="en-IN" dirty="0" smtClean="0"/>
              <a:t>&lt;script </a:t>
            </a:r>
            <a:r>
              <a:rPr lang="en-IN" dirty="0"/>
              <a:t>type="text/</a:t>
            </a:r>
            <a:r>
              <a:rPr lang="en-IN" dirty="0" err="1"/>
              <a:t>javascript</a:t>
            </a:r>
            <a:r>
              <a:rPr lang="en-IN" dirty="0"/>
              <a:t>"&gt;</a:t>
            </a:r>
          </a:p>
          <a:p>
            <a:r>
              <a:rPr lang="en-IN" dirty="0" err="1"/>
              <a:t>var</a:t>
            </a:r>
            <a:r>
              <a:rPr lang="en-IN" dirty="0"/>
              <a:t> index = 0;</a:t>
            </a:r>
          </a:p>
          <a:p>
            <a:endParaRPr lang="en-IN" dirty="0"/>
          </a:p>
          <a:p>
            <a:r>
              <a:rPr lang="en-IN" dirty="0"/>
              <a:t>function increment(var1)</a:t>
            </a:r>
          </a:p>
          <a:p>
            <a:r>
              <a:rPr lang="en-IN" dirty="0" smtClean="0"/>
              <a:t>	{ </a:t>
            </a:r>
            <a:endParaRPr lang="en-IN" dirty="0"/>
          </a:p>
          <a:p>
            <a:r>
              <a:rPr lang="en-IN" dirty="0" smtClean="0"/>
              <a:t>		</a:t>
            </a:r>
            <a:r>
              <a:rPr lang="en-IN" dirty="0" err="1" smtClean="0"/>
              <a:t>document.getElementById</a:t>
            </a:r>
            <a:r>
              <a:rPr lang="en-IN" dirty="0"/>
              <a:t>("t1").value=index; </a:t>
            </a:r>
          </a:p>
          <a:p>
            <a:r>
              <a:rPr lang="en-IN" dirty="0" smtClean="0"/>
              <a:t>		index</a:t>
            </a:r>
            <a:r>
              <a:rPr lang="en-IN" dirty="0"/>
              <a:t>++;</a:t>
            </a:r>
          </a:p>
          <a:p>
            <a:r>
              <a:rPr lang="en-IN" dirty="0" smtClean="0"/>
              <a:t>	}</a:t>
            </a:r>
            <a:endParaRPr lang="en-IN" dirty="0"/>
          </a:p>
          <a:p>
            <a:r>
              <a:rPr lang="en-IN" dirty="0"/>
              <a:t>&lt;/script&gt;</a:t>
            </a:r>
          </a:p>
          <a:p>
            <a:endParaRPr lang="en-IN" dirty="0"/>
          </a:p>
          <a:p>
            <a:r>
              <a:rPr lang="en-IN" dirty="0"/>
              <a:t>&lt;input type="button" id="button1" </a:t>
            </a:r>
            <a:r>
              <a:rPr lang="en-IN" dirty="0" err="1"/>
              <a:t>onclick</a:t>
            </a:r>
            <a:r>
              <a:rPr lang="en-IN" dirty="0"/>
              <a:t>="increment(1)" value="increment me!"/&gt;</a:t>
            </a:r>
          </a:p>
          <a:p>
            <a:r>
              <a:rPr lang="en-IN" dirty="0"/>
              <a:t>&lt;input type="text" id="t1"&gt;</a:t>
            </a:r>
          </a:p>
        </p:txBody>
      </p:sp>
    </p:spTree>
    <p:extLst>
      <p:ext uri="{BB962C8B-B14F-4D97-AF65-F5344CB8AC3E}">
        <p14:creationId xmlns:p14="http://schemas.microsoft.com/office/powerpoint/2010/main" val="4032534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1" y="332509"/>
            <a:ext cx="10879282" cy="5909310"/>
          </a:xfrm>
          <a:prstGeom prst="rect">
            <a:avLst/>
          </a:prstGeom>
        </p:spPr>
        <p:txBody>
          <a:bodyPr wrap="square">
            <a:spAutoFit/>
          </a:bodyPr>
          <a:lstStyle/>
          <a:p>
            <a:r>
              <a:rPr lang="en-IN" b="1" dirty="0" err="1" smtClean="0"/>
              <a:t>innerHTML</a:t>
            </a:r>
            <a:r>
              <a:rPr lang="en-IN" b="1" dirty="0" smtClean="0"/>
              <a:t>:</a:t>
            </a:r>
          </a:p>
          <a:p>
            <a:endParaRPr lang="en-IN" b="1" dirty="0"/>
          </a:p>
          <a:p>
            <a:endParaRPr lang="en-IN" b="1" dirty="0" smtClean="0"/>
          </a:p>
          <a:p>
            <a:pPr marL="285750" indent="-285750">
              <a:buFont typeface="Arial" panose="020B0604020202020204" pitchFamily="34" charset="0"/>
              <a:buChar char="•"/>
            </a:pPr>
            <a:r>
              <a:rPr lang="en-IN" dirty="0" smtClean="0"/>
              <a:t>The </a:t>
            </a:r>
            <a:r>
              <a:rPr lang="en-IN" b="1" dirty="0" err="1"/>
              <a:t>innerHTML</a:t>
            </a:r>
            <a:r>
              <a:rPr lang="en-IN" dirty="0"/>
              <a:t> property can be used to write the dynamic html on the html document</a:t>
            </a:r>
            <a:r>
              <a:rPr lang="en-IN" dirty="0" smtClean="0"/>
              <a:t>.</a:t>
            </a:r>
          </a:p>
          <a:p>
            <a:pPr marL="285750" indent="-285750">
              <a:buFont typeface="Arial" panose="020B0604020202020204" pitchFamily="34" charset="0"/>
              <a:buChar char="•"/>
            </a:pPr>
            <a:r>
              <a:rPr lang="en-IN" dirty="0"/>
              <a:t>It is used mostly in the web pages to generate the dynamic html such as registration form, comment form, links etc</a:t>
            </a:r>
            <a:r>
              <a:rPr lang="en-IN" dirty="0" smtClean="0"/>
              <a:t>.</a:t>
            </a:r>
          </a:p>
          <a:p>
            <a:endParaRPr lang="en-IN" b="1" dirty="0" smtClean="0"/>
          </a:p>
          <a:p>
            <a:r>
              <a:rPr lang="en-IN" b="1" dirty="0" smtClean="0"/>
              <a:t>Example1:</a:t>
            </a:r>
          </a:p>
          <a:p>
            <a:endParaRPr lang="en-IN" b="1" dirty="0"/>
          </a:p>
          <a:p>
            <a:endParaRPr lang="en-IN" b="1" dirty="0"/>
          </a:p>
          <a:p>
            <a:r>
              <a:rPr lang="en-IN" dirty="0" smtClean="0"/>
              <a:t>&lt;</a:t>
            </a:r>
            <a:r>
              <a:rPr lang="en-IN" dirty="0"/>
              <a:t>html&gt;</a:t>
            </a:r>
          </a:p>
          <a:p>
            <a:r>
              <a:rPr lang="en-IN" dirty="0"/>
              <a:t>&lt;body&gt;</a:t>
            </a:r>
          </a:p>
          <a:p>
            <a:r>
              <a:rPr lang="en-IN" dirty="0" smtClean="0"/>
              <a:t>&lt;script</a:t>
            </a:r>
            <a:r>
              <a:rPr lang="en-IN" dirty="0"/>
              <a:t>&gt;</a:t>
            </a:r>
          </a:p>
          <a:p>
            <a:r>
              <a:rPr lang="en-IN" dirty="0" smtClean="0"/>
              <a:t>	function </a:t>
            </a:r>
            <a:r>
              <a:rPr lang="en-IN" dirty="0" err="1"/>
              <a:t>myFunction</a:t>
            </a:r>
            <a:r>
              <a:rPr lang="en-IN" dirty="0"/>
              <a:t>()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("demo").</a:t>
            </a:r>
            <a:r>
              <a:rPr lang="en-IN" dirty="0" err="1"/>
              <a:t>innerHTML</a:t>
            </a:r>
            <a:r>
              <a:rPr lang="en-IN" dirty="0"/>
              <a:t> = "Paragraph changed!";</a:t>
            </a:r>
          </a:p>
          <a:p>
            <a:r>
              <a:rPr lang="en-IN" dirty="0" smtClean="0"/>
              <a:t>	}</a:t>
            </a:r>
            <a:endParaRPr lang="en-IN" dirty="0"/>
          </a:p>
          <a:p>
            <a:r>
              <a:rPr lang="en-IN" dirty="0"/>
              <a:t>&lt;/script&gt;</a:t>
            </a:r>
          </a:p>
          <a:p>
            <a:r>
              <a:rPr lang="en-IN" dirty="0"/>
              <a:t>&lt;p id="demo" </a:t>
            </a:r>
            <a:r>
              <a:rPr lang="en-IN" dirty="0" err="1"/>
              <a:t>onclick</a:t>
            </a:r>
            <a:r>
              <a:rPr lang="en-IN" dirty="0"/>
              <a:t>="</a:t>
            </a:r>
            <a:r>
              <a:rPr lang="en-IN" dirty="0" err="1"/>
              <a:t>myFunction</a:t>
            </a:r>
            <a:r>
              <a:rPr lang="en-IN" dirty="0"/>
              <a:t>()"&gt;Click me to change my HTML content (</a:t>
            </a:r>
            <a:r>
              <a:rPr lang="en-IN" dirty="0" err="1"/>
              <a:t>innerHTML</a:t>
            </a:r>
            <a:r>
              <a:rPr lang="en-IN" dirty="0"/>
              <a:t>).&lt;/p&gt;</a:t>
            </a:r>
          </a:p>
          <a:p>
            <a:r>
              <a:rPr lang="en-IN" dirty="0"/>
              <a:t>&lt;/body&gt;</a:t>
            </a:r>
          </a:p>
          <a:p>
            <a:r>
              <a:rPr lang="en-IN" dirty="0"/>
              <a:t>&lt;/html&gt; </a:t>
            </a:r>
          </a:p>
        </p:txBody>
      </p:sp>
    </p:spTree>
    <p:extLst>
      <p:ext uri="{BB962C8B-B14F-4D97-AF65-F5344CB8AC3E}">
        <p14:creationId xmlns:p14="http://schemas.microsoft.com/office/powerpoint/2010/main" val="4058677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7" y="363682"/>
            <a:ext cx="10609118" cy="4801314"/>
          </a:xfrm>
          <a:prstGeom prst="rect">
            <a:avLst/>
          </a:prstGeom>
        </p:spPr>
        <p:txBody>
          <a:bodyPr wrap="square">
            <a:spAutoFit/>
          </a:bodyPr>
          <a:lstStyle/>
          <a:p>
            <a:r>
              <a:rPr lang="en-IN" dirty="0" smtClean="0"/>
              <a:t>Example2:</a:t>
            </a:r>
          </a:p>
          <a:p>
            <a:endParaRPr lang="en-IN" dirty="0"/>
          </a:p>
          <a:p>
            <a:endParaRPr lang="en-IN" dirty="0" smtClean="0"/>
          </a:p>
          <a:p>
            <a:r>
              <a:rPr lang="en-IN" dirty="0" smtClean="0"/>
              <a:t>&lt;</a:t>
            </a:r>
            <a:r>
              <a:rPr lang="en-IN" dirty="0"/>
              <a:t>html&gt;</a:t>
            </a:r>
          </a:p>
          <a:p>
            <a:r>
              <a:rPr lang="en-IN" dirty="0" smtClean="0"/>
              <a:t>&lt;</a:t>
            </a:r>
            <a:r>
              <a:rPr lang="en-IN" dirty="0"/>
              <a:t>script&gt;</a:t>
            </a:r>
          </a:p>
          <a:p>
            <a:r>
              <a:rPr lang="en-IN" dirty="0" smtClean="0"/>
              <a:t>	function </a:t>
            </a:r>
            <a:r>
              <a:rPr lang="en-IN" dirty="0" err="1"/>
              <a:t>abc</a:t>
            </a:r>
            <a:r>
              <a:rPr lang="en-IN" dirty="0"/>
              <a:t>()</a:t>
            </a:r>
          </a:p>
          <a:p>
            <a:r>
              <a:rPr lang="en-IN" dirty="0" smtClean="0"/>
              <a:t>	{</a:t>
            </a:r>
            <a:endParaRPr lang="en-IN" dirty="0"/>
          </a:p>
          <a:p>
            <a:r>
              <a:rPr lang="en-IN" dirty="0" smtClean="0"/>
              <a:t>		</a:t>
            </a:r>
            <a:r>
              <a:rPr lang="en-IN" dirty="0" err="1" smtClean="0"/>
              <a:t>document.getElementById</a:t>
            </a:r>
            <a:r>
              <a:rPr lang="en-IN" dirty="0"/>
              <a:t>("p1").</a:t>
            </a:r>
            <a:r>
              <a:rPr lang="en-IN" dirty="0" err="1"/>
              <a:t>innerHTML</a:t>
            </a:r>
            <a:r>
              <a:rPr lang="en-IN" dirty="0"/>
              <a:t> = "CSE/IT departments";</a:t>
            </a:r>
          </a:p>
          <a:p>
            <a:r>
              <a:rPr lang="en-IN" dirty="0" smtClean="0"/>
              <a:t>	}</a:t>
            </a:r>
            <a:endParaRPr lang="en-IN" dirty="0"/>
          </a:p>
          <a:p>
            <a:r>
              <a:rPr lang="en-IN" dirty="0"/>
              <a:t>&lt;/script</a:t>
            </a:r>
            <a:r>
              <a:rPr lang="en-IN" dirty="0" smtClean="0"/>
              <a:t>&gt;</a:t>
            </a:r>
            <a:endParaRPr lang="en-IN" dirty="0"/>
          </a:p>
          <a:p>
            <a:r>
              <a:rPr lang="en-IN" dirty="0"/>
              <a:t>&lt;body&gt;</a:t>
            </a:r>
          </a:p>
          <a:p>
            <a:endParaRPr lang="en-IN" dirty="0"/>
          </a:p>
          <a:p>
            <a:r>
              <a:rPr lang="en-IN" dirty="0"/>
              <a:t>&lt;h3 id="p1"&gt; welcome to SBMP &lt;/h3&gt;</a:t>
            </a:r>
          </a:p>
          <a:p>
            <a:r>
              <a:rPr lang="en-IN" dirty="0" smtClean="0"/>
              <a:t>&lt;</a:t>
            </a:r>
            <a:r>
              <a:rPr lang="en-IN" dirty="0"/>
              <a:t>input type="button" value="click" </a:t>
            </a:r>
            <a:r>
              <a:rPr lang="en-IN" dirty="0" err="1"/>
              <a:t>onclick</a:t>
            </a:r>
            <a:r>
              <a:rPr lang="en-IN" dirty="0"/>
              <a:t>="</a:t>
            </a:r>
            <a:r>
              <a:rPr lang="en-IN" dirty="0" err="1"/>
              <a:t>abc</a:t>
            </a:r>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400197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374073"/>
            <a:ext cx="8478982" cy="5970865"/>
          </a:xfrm>
          <a:prstGeom prst="rect">
            <a:avLst/>
          </a:prstGeom>
        </p:spPr>
        <p:txBody>
          <a:bodyPr wrap="square">
            <a:spAutoFit/>
          </a:bodyPr>
          <a:lstStyle/>
          <a:p>
            <a:r>
              <a:rPr lang="en-IN" sz="2000" b="1" dirty="0"/>
              <a:t>String - length </a:t>
            </a:r>
            <a:r>
              <a:rPr lang="en-IN" sz="2000" b="1" dirty="0" smtClean="0"/>
              <a:t>Property:</a:t>
            </a:r>
          </a:p>
          <a:p>
            <a:endParaRPr lang="en-IN" sz="2000" b="1" dirty="0"/>
          </a:p>
          <a:p>
            <a:pPr marL="285750" indent="-285750">
              <a:buFont typeface="Arial" panose="020B0604020202020204" pitchFamily="34" charset="0"/>
              <a:buChar char="•"/>
            </a:pPr>
            <a:r>
              <a:rPr lang="en-IN" dirty="0"/>
              <a:t>The length property returns the length of a string (number of characters).</a:t>
            </a:r>
          </a:p>
          <a:p>
            <a:pPr marL="285750" indent="-285750">
              <a:buFont typeface="Arial" panose="020B0604020202020204" pitchFamily="34" charset="0"/>
              <a:buChar char="•"/>
            </a:pPr>
            <a:r>
              <a:rPr lang="en-IN" dirty="0"/>
              <a:t>The length of an empty string is 0</a:t>
            </a:r>
            <a:r>
              <a:rPr lang="en-IN" dirty="0" smtClean="0"/>
              <a:t>.</a:t>
            </a:r>
          </a:p>
          <a:p>
            <a:pPr marL="285750" indent="-285750">
              <a:buFont typeface="Arial" panose="020B0604020202020204" pitchFamily="34" charset="0"/>
              <a:buChar char="•"/>
            </a:pPr>
            <a:r>
              <a:rPr lang="en-IN" dirty="0" smtClean="0"/>
              <a:t>It will count the whitespaces.</a:t>
            </a:r>
            <a:endParaRPr lang="en-IN" dirty="0"/>
          </a:p>
          <a:p>
            <a:endParaRPr lang="en-IN" dirty="0" smtClean="0"/>
          </a:p>
          <a:p>
            <a:endParaRPr lang="en-IN" dirty="0"/>
          </a:p>
          <a:p>
            <a:r>
              <a:rPr lang="en-IN" dirty="0" smtClean="0"/>
              <a:t>&lt;</a:t>
            </a:r>
            <a:r>
              <a:rPr lang="en-IN" dirty="0"/>
              <a:t>html&gt;</a:t>
            </a:r>
          </a:p>
          <a:p>
            <a:r>
              <a:rPr lang="en-IN" dirty="0"/>
              <a:t>&lt;body&gt;</a:t>
            </a:r>
          </a:p>
          <a:p>
            <a:r>
              <a:rPr lang="en-IN" dirty="0"/>
              <a:t> </a:t>
            </a:r>
          </a:p>
          <a:p>
            <a:endParaRPr lang="en-IN" dirty="0"/>
          </a:p>
          <a:p>
            <a:r>
              <a:rPr lang="en-IN" dirty="0"/>
              <a:t>&lt;script&gt;</a:t>
            </a:r>
          </a:p>
          <a:p>
            <a:r>
              <a:rPr lang="en-IN" dirty="0"/>
              <a:t> </a:t>
            </a:r>
          </a:p>
          <a:p>
            <a:r>
              <a:rPr lang="en-IN" dirty="0"/>
              <a:t>    </a:t>
            </a:r>
            <a:r>
              <a:rPr lang="en-IN" dirty="0" err="1"/>
              <a:t>var</a:t>
            </a:r>
            <a:r>
              <a:rPr lang="en-IN" dirty="0"/>
              <a:t> </a:t>
            </a:r>
            <a:r>
              <a:rPr lang="en-IN" dirty="0" err="1" smtClean="0"/>
              <a:t>str</a:t>
            </a:r>
            <a:r>
              <a:rPr lang="en-IN" dirty="0" smtClean="0"/>
              <a:t> </a:t>
            </a:r>
            <a:r>
              <a:rPr lang="en-IN" dirty="0"/>
              <a:t>= "this is </a:t>
            </a:r>
            <a:r>
              <a:rPr lang="en-IN" dirty="0" smtClean="0"/>
              <a:t>text";</a:t>
            </a:r>
            <a:endParaRPr lang="en-IN" dirty="0"/>
          </a:p>
          <a:p>
            <a:r>
              <a:rPr lang="en-IN" dirty="0"/>
              <a:t>    </a:t>
            </a:r>
            <a:r>
              <a:rPr lang="en-IN" dirty="0" err="1"/>
              <a:t>var</a:t>
            </a:r>
            <a:r>
              <a:rPr lang="en-IN" dirty="0"/>
              <a:t> n = </a:t>
            </a:r>
            <a:r>
              <a:rPr lang="en-IN" dirty="0" err="1" smtClean="0"/>
              <a:t>str.length</a:t>
            </a:r>
            <a:r>
              <a:rPr lang="en-IN" dirty="0"/>
              <a:t>;</a:t>
            </a:r>
          </a:p>
          <a:p>
            <a:r>
              <a:rPr lang="en-IN" dirty="0"/>
              <a:t>    </a:t>
            </a:r>
            <a:r>
              <a:rPr lang="en-IN" dirty="0" err="1"/>
              <a:t>document.write</a:t>
            </a:r>
            <a:r>
              <a:rPr lang="en-IN" dirty="0"/>
              <a:t>("length is :" +n);</a:t>
            </a:r>
          </a:p>
          <a:p>
            <a:r>
              <a:rPr lang="en-IN" dirty="0"/>
              <a:t> </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54650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409" y="477982"/>
            <a:ext cx="10970605" cy="6186309"/>
          </a:xfrm>
          <a:prstGeom prst="rect">
            <a:avLst/>
          </a:prstGeom>
        </p:spPr>
        <p:txBody>
          <a:bodyPr wrap="square">
            <a:spAutoFit/>
          </a:bodyPr>
          <a:lstStyle/>
          <a:p>
            <a:r>
              <a:rPr lang="en-IN" b="1" i="0" u="sng" dirty="0" smtClean="0">
                <a:solidFill>
                  <a:srgbClr val="121214"/>
                </a:solidFill>
                <a:effectLst/>
                <a:latin typeface="Verdana" panose="020B0604030504040204" pitchFamily="34" charset="0"/>
              </a:rPr>
              <a:t>JavaScript </a:t>
            </a:r>
            <a:r>
              <a:rPr lang="en-IN" b="1" u="sng" dirty="0" smtClean="0">
                <a:solidFill>
                  <a:srgbClr val="121214"/>
                </a:solidFill>
                <a:latin typeface="Verdana" panose="020B0604030504040204" pitchFamily="34" charset="0"/>
              </a:rPr>
              <a:t>DATATYPES</a:t>
            </a:r>
            <a:endParaRPr lang="en-IN" b="1" i="0" u="sng" dirty="0" smtClean="0">
              <a:solidFill>
                <a:srgbClr val="121214"/>
              </a:solidFill>
              <a:effectLst/>
              <a:latin typeface="Verdana" panose="020B0604030504040204" pitchFamily="34" charset="0"/>
            </a:endParaRPr>
          </a:p>
          <a:p>
            <a:r>
              <a:rPr lang="en-IN" dirty="0"/>
              <a:t>One of the most fundamental characteristics of a programming language is the set of data types it supports. </a:t>
            </a:r>
            <a:endParaRPr lang="en-IN" dirty="0" smtClean="0"/>
          </a:p>
          <a:p>
            <a:r>
              <a:rPr lang="en-IN" dirty="0" smtClean="0"/>
              <a:t>These </a:t>
            </a:r>
            <a:r>
              <a:rPr lang="en-IN" dirty="0"/>
              <a:t>are the type of values that can be represented and manipulated in a programming language</a:t>
            </a:r>
            <a:r>
              <a:rPr lang="en-IN" dirty="0" smtClean="0"/>
              <a:t>.</a:t>
            </a:r>
          </a:p>
          <a:p>
            <a:r>
              <a:rPr lang="en-IN" b="1" u="sng" dirty="0" smtClean="0"/>
              <a:t>data types:</a:t>
            </a:r>
          </a:p>
          <a:p>
            <a:endParaRPr lang="en-IN" b="1" i="0" u="sng" dirty="0">
              <a:solidFill>
                <a:srgbClr val="121214"/>
              </a:solidFill>
              <a:effectLst/>
              <a:latin typeface="Verdana" panose="020B0604030504040204" pitchFamily="34" charset="0"/>
            </a:endParaRPr>
          </a:p>
          <a:p>
            <a:r>
              <a:rPr lang="en-IN" b="1" dirty="0" smtClean="0"/>
              <a:t>	Numbers:</a:t>
            </a:r>
            <a:r>
              <a:rPr lang="en-IN" dirty="0"/>
              <a:t> </a:t>
            </a:r>
            <a:r>
              <a:rPr lang="en-IN" dirty="0" smtClean="0"/>
              <a:t>	</a:t>
            </a:r>
            <a:r>
              <a:rPr lang="en-IN" dirty="0" err="1" smtClean="0"/>
              <a:t>eg</a:t>
            </a:r>
            <a:r>
              <a:rPr lang="en-IN" dirty="0"/>
              <a:t>. 123, 120.50 etc.</a:t>
            </a:r>
          </a:p>
          <a:p>
            <a:r>
              <a:rPr lang="en-IN" b="1" dirty="0" smtClean="0"/>
              <a:t>	Strings:</a:t>
            </a:r>
            <a:r>
              <a:rPr lang="en-IN" dirty="0"/>
              <a:t> of text </a:t>
            </a:r>
            <a:r>
              <a:rPr lang="en-IN" dirty="0" smtClean="0"/>
              <a:t>	e.g</a:t>
            </a:r>
            <a:r>
              <a:rPr lang="en-IN" dirty="0"/>
              <a:t>. "This text string" etc.</a:t>
            </a:r>
          </a:p>
          <a:p>
            <a:r>
              <a:rPr lang="en-IN" b="1" dirty="0" smtClean="0"/>
              <a:t>	Boolean:</a:t>
            </a:r>
            <a:r>
              <a:rPr lang="en-IN" dirty="0"/>
              <a:t> </a:t>
            </a:r>
            <a:r>
              <a:rPr lang="en-IN" dirty="0" smtClean="0"/>
              <a:t>		e.g</a:t>
            </a:r>
            <a:r>
              <a:rPr lang="en-IN" dirty="0"/>
              <a:t>. true or </a:t>
            </a:r>
            <a:r>
              <a:rPr lang="en-IN" dirty="0" smtClean="0"/>
              <a:t>false</a:t>
            </a:r>
          </a:p>
          <a:p>
            <a:endParaRPr lang="en-IN" dirty="0"/>
          </a:p>
          <a:p>
            <a:r>
              <a:rPr lang="en-IN" dirty="0"/>
              <a:t>Before you use a variable in a JavaScript program, you must declare it. Variables are declared with the </a:t>
            </a:r>
            <a:r>
              <a:rPr lang="en-IN" b="1" dirty="0" err="1"/>
              <a:t>var</a:t>
            </a:r>
            <a:r>
              <a:rPr lang="en-IN" dirty="0"/>
              <a:t> keyword as follows</a:t>
            </a:r>
            <a:r>
              <a:rPr lang="en-IN" dirty="0" smtClean="0"/>
              <a:t>.</a:t>
            </a:r>
          </a:p>
          <a:p>
            <a:r>
              <a:rPr lang="en-IN" b="0" i="0" dirty="0" smtClean="0">
                <a:solidFill>
                  <a:srgbClr val="121214"/>
                </a:solidFill>
                <a:effectLst/>
                <a:latin typeface="Verdana" panose="020B0604030504040204" pitchFamily="34" charset="0"/>
              </a:rPr>
              <a:t>Example:</a:t>
            </a:r>
            <a:endParaRPr lang="en-IN" dirty="0" smtClean="0"/>
          </a:p>
          <a:p>
            <a:r>
              <a:rPr lang="en-IN" b="0" i="0" dirty="0" smtClean="0">
                <a:solidFill>
                  <a:srgbClr val="121214"/>
                </a:solidFill>
                <a:effectLst/>
                <a:latin typeface="Verdana" panose="020B0604030504040204" pitchFamily="34" charset="0"/>
              </a:rPr>
              <a:t>		</a:t>
            </a:r>
            <a:r>
              <a:rPr lang="en-IN" b="0" i="0" dirty="0" err="1" smtClean="0">
                <a:solidFill>
                  <a:srgbClr val="121214"/>
                </a:solidFill>
                <a:effectLst/>
                <a:latin typeface="Verdana" panose="020B0604030504040204" pitchFamily="34" charset="0"/>
              </a:rPr>
              <a:t>var</a:t>
            </a:r>
            <a:r>
              <a:rPr lang="en-IN" b="0" i="0" dirty="0" smtClean="0">
                <a:solidFill>
                  <a:srgbClr val="121214"/>
                </a:solidFill>
                <a:effectLst/>
                <a:latin typeface="Verdana" panose="020B0604030504040204" pitchFamily="34" charset="0"/>
              </a:rPr>
              <a:t> money;</a:t>
            </a:r>
          </a:p>
          <a:p>
            <a:r>
              <a:rPr lang="en-IN" dirty="0" smtClean="0">
                <a:solidFill>
                  <a:srgbClr val="121214"/>
                </a:solidFill>
                <a:latin typeface="Verdana" panose="020B0604030504040204" pitchFamily="34" charset="0"/>
              </a:rPr>
              <a:t>		</a:t>
            </a:r>
            <a:r>
              <a:rPr lang="en-IN" dirty="0" err="1" smtClean="0">
                <a:solidFill>
                  <a:srgbClr val="121214"/>
                </a:solidFill>
                <a:latin typeface="Verdana" panose="020B0604030504040204" pitchFamily="34" charset="0"/>
              </a:rPr>
              <a:t>var</a:t>
            </a:r>
            <a:r>
              <a:rPr lang="en-IN" dirty="0" smtClean="0">
                <a:solidFill>
                  <a:srgbClr val="121214"/>
                </a:solidFill>
                <a:latin typeface="Verdana" panose="020B0604030504040204" pitchFamily="34" charset="0"/>
              </a:rPr>
              <a:t> name;</a:t>
            </a:r>
          </a:p>
          <a:p>
            <a:r>
              <a:rPr lang="en-IN" b="0" i="0" dirty="0" smtClean="0">
                <a:solidFill>
                  <a:srgbClr val="121214"/>
                </a:solidFill>
                <a:effectLst/>
                <a:latin typeface="Verdana" panose="020B0604030504040204" pitchFamily="34" charset="0"/>
              </a:rPr>
              <a:t>		</a:t>
            </a:r>
            <a:r>
              <a:rPr lang="en-IN" dirty="0" err="1" smtClean="0">
                <a:solidFill>
                  <a:srgbClr val="121214"/>
                </a:solidFill>
                <a:latin typeface="Verdana" panose="020B0604030504040204" pitchFamily="34" charset="0"/>
              </a:rPr>
              <a:t>var</a:t>
            </a:r>
            <a:r>
              <a:rPr lang="en-IN" dirty="0" smtClean="0">
                <a:solidFill>
                  <a:srgbClr val="121214"/>
                </a:solidFill>
                <a:latin typeface="Verdana" panose="020B0604030504040204" pitchFamily="34" charset="0"/>
              </a:rPr>
              <a:t> </a:t>
            </a:r>
            <a:r>
              <a:rPr lang="en-IN" dirty="0" err="1" smtClean="0">
                <a:solidFill>
                  <a:srgbClr val="121214"/>
                </a:solidFill>
                <a:latin typeface="Verdana" panose="020B0604030504040204" pitchFamily="34" charset="0"/>
              </a:rPr>
              <a:t>money,name</a:t>
            </a:r>
            <a:r>
              <a:rPr lang="en-IN" dirty="0" smtClean="0">
                <a:solidFill>
                  <a:srgbClr val="121214"/>
                </a:solidFill>
                <a:latin typeface="Verdana" panose="020B0604030504040204" pitchFamily="34" charset="0"/>
              </a:rPr>
              <a:t>;</a:t>
            </a:r>
          </a:p>
          <a:p>
            <a:endParaRPr lang="en-IN" dirty="0" smtClean="0"/>
          </a:p>
          <a:p>
            <a:r>
              <a:rPr lang="en-IN" dirty="0" smtClean="0"/>
              <a:t>Storing </a:t>
            </a:r>
            <a:r>
              <a:rPr lang="en-IN" dirty="0"/>
              <a:t>a value in a variable is called </a:t>
            </a:r>
            <a:r>
              <a:rPr lang="en-IN" b="1" dirty="0"/>
              <a:t>variable initialization</a:t>
            </a:r>
            <a:r>
              <a:rPr lang="en-IN" dirty="0"/>
              <a:t>. You can do variable initialization at the time of variable creation or at a later point in time when you need that variable</a:t>
            </a:r>
            <a:r>
              <a:rPr lang="en-IN" dirty="0" smtClean="0"/>
              <a:t>.</a:t>
            </a:r>
          </a:p>
          <a:p>
            <a:r>
              <a:rPr lang="en-IN" b="0" i="0" dirty="0" smtClean="0">
                <a:solidFill>
                  <a:srgbClr val="121214"/>
                </a:solidFill>
                <a:effectLst/>
                <a:latin typeface="Verdana" panose="020B0604030504040204" pitchFamily="34" charset="0"/>
              </a:rPr>
              <a:t>Example:	name=“john”;</a:t>
            </a: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money=12;</a:t>
            </a:r>
            <a:endParaRPr lang="en-IN" b="0" i="0" dirty="0" smtClean="0">
              <a:solidFill>
                <a:srgbClr val="121214"/>
              </a:solidFill>
              <a:effectLst/>
              <a:latin typeface="Verdana" panose="020B0604030504040204" pitchFamily="34" charset="0"/>
            </a:endParaRP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or</a:t>
            </a:r>
          </a:p>
          <a:p>
            <a:r>
              <a:rPr lang="en-IN" b="0" i="0" dirty="0">
                <a:solidFill>
                  <a:srgbClr val="121214"/>
                </a:solidFill>
                <a:effectLst/>
                <a:latin typeface="Verdana" panose="020B0604030504040204" pitchFamily="34" charset="0"/>
              </a:rPr>
              <a:t>	</a:t>
            </a:r>
            <a:r>
              <a:rPr lang="en-IN" b="0" i="0" dirty="0" smtClean="0">
                <a:solidFill>
                  <a:srgbClr val="121214"/>
                </a:solidFill>
                <a:effectLst/>
                <a:latin typeface="Verdana" panose="020B0604030504040204" pitchFamily="34" charset="0"/>
              </a:rPr>
              <a:t>	</a:t>
            </a:r>
            <a:r>
              <a:rPr lang="en-IN" b="0" i="0" dirty="0" err="1" smtClean="0">
                <a:solidFill>
                  <a:srgbClr val="121214"/>
                </a:solidFill>
                <a:effectLst/>
                <a:latin typeface="Verdana" panose="020B0604030504040204" pitchFamily="34" charset="0"/>
              </a:rPr>
              <a:t>var</a:t>
            </a:r>
            <a:r>
              <a:rPr lang="en-IN" b="0" i="0" dirty="0" smtClean="0">
                <a:solidFill>
                  <a:srgbClr val="121214"/>
                </a:solidFill>
                <a:effectLst/>
                <a:latin typeface="Verdana" panose="020B0604030504040204" pitchFamily="34" charset="0"/>
              </a:rPr>
              <a:t> name=“john”;</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9636625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7" y="280555"/>
            <a:ext cx="9414164" cy="6740307"/>
          </a:xfrm>
          <a:prstGeom prst="rect">
            <a:avLst/>
          </a:prstGeom>
        </p:spPr>
        <p:txBody>
          <a:bodyPr wrap="square">
            <a:spAutoFit/>
          </a:bodyPr>
          <a:lstStyle/>
          <a:p>
            <a:r>
              <a:rPr lang="en-IN" sz="2400" b="1" dirty="0" smtClean="0"/>
              <a:t>Style Object:</a:t>
            </a:r>
          </a:p>
          <a:p>
            <a:endParaRPr lang="en-IN" sz="2400" b="1" dirty="0" smtClean="0"/>
          </a:p>
          <a:p>
            <a:r>
              <a:rPr lang="en-IN" sz="2400" i="1" dirty="0" err="1" smtClean="0"/>
              <a:t>Syntax:element</a:t>
            </a:r>
            <a:r>
              <a:rPr lang="en-IN" sz="2400" dirty="0" err="1" smtClean="0"/>
              <a:t>.style.</a:t>
            </a:r>
            <a:r>
              <a:rPr lang="en-IN" sz="2400" i="1" dirty="0" err="1" smtClean="0"/>
              <a:t>property</a:t>
            </a:r>
            <a:endParaRPr lang="en-IN" sz="2400" b="1" dirty="0" smtClean="0"/>
          </a:p>
          <a:p>
            <a:endParaRPr lang="en-IN" dirty="0" smtClean="0"/>
          </a:p>
          <a:p>
            <a:r>
              <a:rPr lang="en-IN" dirty="0" smtClean="0"/>
              <a:t>Example1:</a:t>
            </a:r>
          </a:p>
          <a:p>
            <a:endParaRPr lang="en-IN" dirty="0"/>
          </a:p>
          <a:p>
            <a:r>
              <a:rPr lang="en-IN" dirty="0" smtClean="0"/>
              <a:t>&lt;html</a:t>
            </a:r>
            <a:r>
              <a:rPr lang="en-IN" dirty="0"/>
              <a:t>&gt;</a:t>
            </a:r>
          </a:p>
          <a:p>
            <a:r>
              <a:rPr lang="en-IN" dirty="0"/>
              <a:t>&lt;body&gt;</a:t>
            </a:r>
          </a:p>
          <a:p>
            <a:endParaRPr lang="en-IN" dirty="0"/>
          </a:p>
          <a:p>
            <a:r>
              <a:rPr lang="en-IN" dirty="0"/>
              <a:t>&lt;h1 id="myH1"&gt;How to change the style of a header&lt;/h1&gt;</a:t>
            </a:r>
          </a:p>
          <a:p>
            <a:endParaRPr lang="en-IN" dirty="0"/>
          </a:p>
          <a:p>
            <a:r>
              <a:rPr lang="en-IN" dirty="0"/>
              <a:t>&lt;p&gt;Click the button to change the style of the H1 element.&lt;/p&gt;</a:t>
            </a:r>
          </a:p>
          <a:p>
            <a:endParaRPr lang="en-IN" dirty="0"/>
          </a:p>
          <a:p>
            <a:r>
              <a:rPr lang="en-IN" dirty="0"/>
              <a:t>&lt;button </a:t>
            </a:r>
            <a:r>
              <a:rPr lang="en-IN" dirty="0" err="1"/>
              <a:t>onclick</a:t>
            </a:r>
            <a:r>
              <a:rPr lang="en-IN" dirty="0"/>
              <a:t>="</a:t>
            </a:r>
            <a:r>
              <a:rPr lang="en-IN" dirty="0" err="1"/>
              <a:t>myFunction</a:t>
            </a:r>
            <a:r>
              <a:rPr lang="en-IN" dirty="0"/>
              <a:t>()"&gt;Try it&lt;/button&gt;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document.getElementById</a:t>
            </a:r>
            <a:r>
              <a:rPr lang="en-IN" dirty="0"/>
              <a:t>("myH1").</a:t>
            </a:r>
            <a:r>
              <a:rPr lang="en-IN" dirty="0" err="1"/>
              <a:t>style.color</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233692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536" y="768927"/>
            <a:ext cx="8385464" cy="5386090"/>
          </a:xfrm>
          <a:prstGeom prst="rect">
            <a:avLst/>
          </a:prstGeom>
        </p:spPr>
        <p:txBody>
          <a:bodyPr wrap="square">
            <a:spAutoFit/>
          </a:bodyPr>
          <a:lstStyle/>
          <a:p>
            <a:r>
              <a:rPr lang="en-IN" sz="2000" b="1" dirty="0" smtClean="0"/>
              <a:t>Style background:</a:t>
            </a:r>
          </a:p>
          <a:p>
            <a:endParaRPr lang="en-IN" dirty="0" smtClean="0"/>
          </a:p>
          <a:p>
            <a:r>
              <a:rPr lang="en-IN" dirty="0" smtClean="0"/>
              <a:t>Example 3</a:t>
            </a:r>
          </a:p>
          <a:p>
            <a:endParaRPr lang="en-IN" dirty="0"/>
          </a:p>
          <a:p>
            <a:r>
              <a:rPr lang="en-IN" dirty="0" smtClean="0"/>
              <a:t>&lt;html</a:t>
            </a:r>
            <a:r>
              <a:rPr lang="en-IN" dirty="0"/>
              <a:t>&gt;</a:t>
            </a:r>
          </a:p>
          <a:p>
            <a:r>
              <a:rPr lang="en-IN" dirty="0"/>
              <a:t>&lt;body&gt;</a:t>
            </a:r>
          </a:p>
          <a:p>
            <a:endParaRPr lang="en-IN" dirty="0"/>
          </a:p>
          <a:p>
            <a:r>
              <a:rPr lang="en-IN" dirty="0"/>
              <a:t>&lt;h1&gt;Hello World!&lt;/h1&gt;</a:t>
            </a:r>
          </a:p>
          <a:p>
            <a:endParaRPr lang="en-IN" dirty="0"/>
          </a:p>
          <a:p>
            <a:r>
              <a:rPr lang="en-IN" dirty="0"/>
              <a:t>&lt;button type="button" </a:t>
            </a:r>
            <a:r>
              <a:rPr lang="en-IN" dirty="0" err="1"/>
              <a:t>onclick</a:t>
            </a:r>
            <a:r>
              <a:rPr lang="en-IN" dirty="0"/>
              <a:t>="</a:t>
            </a:r>
            <a:r>
              <a:rPr lang="en-IN" dirty="0" err="1"/>
              <a:t>myFunction</a:t>
            </a:r>
            <a:r>
              <a:rPr lang="en-IN" dirty="0" smtClean="0"/>
              <a:t>();"&gt;</a:t>
            </a:r>
            <a:r>
              <a:rPr lang="en-IN" dirty="0"/>
              <a:t>Set background </a:t>
            </a:r>
            <a:r>
              <a:rPr lang="en-IN" dirty="0" err="1"/>
              <a:t>color</a:t>
            </a:r>
            <a:r>
              <a:rPr lang="en-IN" dirty="0"/>
              <a:t>&lt;/button&gt;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document.body.style.backgroundColor</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368678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283" y="595894"/>
            <a:ext cx="9944100" cy="5632311"/>
          </a:xfrm>
          <a:prstGeom prst="rect">
            <a:avLst/>
          </a:prstGeom>
        </p:spPr>
        <p:txBody>
          <a:bodyPr wrap="square">
            <a:spAutoFit/>
          </a:bodyPr>
          <a:lstStyle/>
          <a:p>
            <a:r>
              <a:rPr lang="en-IN" b="1" dirty="0" err="1" smtClean="0"/>
              <a:t>Mouseover</a:t>
            </a:r>
            <a:r>
              <a:rPr lang="en-IN" b="1" dirty="0" smtClean="0"/>
              <a:t> and </a:t>
            </a:r>
            <a:r>
              <a:rPr lang="en-IN" b="1" dirty="0" err="1" smtClean="0"/>
              <a:t>mouseout</a:t>
            </a:r>
            <a:r>
              <a:rPr lang="en-IN" b="1" dirty="0" smtClean="0"/>
              <a:t> event(In HTML):</a:t>
            </a:r>
          </a:p>
          <a:p>
            <a:endParaRPr lang="en-IN" dirty="0" smtClean="0"/>
          </a:p>
          <a:p>
            <a:r>
              <a:rPr lang="en-IN" dirty="0" smtClean="0"/>
              <a:t>&lt;html</a:t>
            </a:r>
            <a:r>
              <a:rPr lang="en-IN" dirty="0"/>
              <a:t>&gt;</a:t>
            </a:r>
          </a:p>
          <a:p>
            <a:r>
              <a:rPr lang="en-IN" dirty="0"/>
              <a:t>   &lt;head&gt;</a:t>
            </a:r>
          </a:p>
          <a:p>
            <a:r>
              <a:rPr lang="en-IN" dirty="0"/>
              <a:t>   </a:t>
            </a:r>
          </a:p>
          <a:p>
            <a:r>
              <a:rPr lang="en-IN" dirty="0"/>
              <a:t>      &lt;script type="text/</a:t>
            </a:r>
            <a:r>
              <a:rPr lang="en-IN" dirty="0" err="1"/>
              <a:t>javascript</a:t>
            </a:r>
            <a:r>
              <a:rPr lang="en-IN" dirty="0"/>
              <a:t>"&gt;</a:t>
            </a:r>
          </a:p>
          <a:p>
            <a:r>
              <a:rPr lang="en-IN" dirty="0" smtClean="0"/>
              <a:t>	function </a:t>
            </a:r>
            <a:r>
              <a:rPr lang="en-IN" dirty="0"/>
              <a:t>over()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("t").</a:t>
            </a:r>
            <a:r>
              <a:rPr lang="en-IN" dirty="0" err="1"/>
              <a:t>style.visibility</a:t>
            </a:r>
            <a:r>
              <a:rPr lang="en-IN" dirty="0"/>
              <a:t>="hidden";</a:t>
            </a:r>
          </a:p>
          <a:p>
            <a:r>
              <a:rPr lang="en-IN" dirty="0"/>
              <a:t>          </a:t>
            </a:r>
            <a:r>
              <a:rPr lang="en-IN" dirty="0" smtClean="0"/>
              <a:t>	 </a:t>
            </a:r>
            <a:r>
              <a:rPr lang="en-IN" dirty="0"/>
              <a:t>}</a:t>
            </a:r>
          </a:p>
          <a:p>
            <a:r>
              <a:rPr lang="en-IN" dirty="0"/>
              <a:t>            </a:t>
            </a:r>
            <a:r>
              <a:rPr lang="en-IN" dirty="0" smtClean="0"/>
              <a:t>	function </a:t>
            </a:r>
            <a:r>
              <a:rPr lang="en-IN" dirty="0"/>
              <a:t>out() </a:t>
            </a:r>
            <a:endParaRPr lang="en-IN" dirty="0" smtClean="0"/>
          </a:p>
          <a:p>
            <a:r>
              <a:rPr lang="en-IN" dirty="0"/>
              <a:t>	</a:t>
            </a:r>
            <a:r>
              <a:rPr lang="en-IN" dirty="0" smtClean="0"/>
              <a:t>{</a:t>
            </a:r>
            <a:endParaRPr lang="en-IN" dirty="0"/>
          </a:p>
          <a:p>
            <a:r>
              <a:rPr lang="en-IN" dirty="0"/>
              <a:t>               </a:t>
            </a:r>
            <a:r>
              <a:rPr lang="en-IN" dirty="0" smtClean="0"/>
              <a:t>		</a:t>
            </a:r>
            <a:r>
              <a:rPr lang="en-IN" dirty="0" err="1" smtClean="0"/>
              <a:t>document.getElementById</a:t>
            </a:r>
            <a:r>
              <a:rPr lang="en-IN" dirty="0"/>
              <a:t>("t").</a:t>
            </a:r>
            <a:r>
              <a:rPr lang="en-IN" dirty="0" err="1"/>
              <a:t>style.visibility</a:t>
            </a:r>
            <a:r>
              <a:rPr lang="en-IN" dirty="0"/>
              <a:t>="visible";</a:t>
            </a:r>
          </a:p>
          <a:p>
            <a:r>
              <a:rPr lang="en-IN" dirty="0"/>
              <a:t>            </a:t>
            </a:r>
            <a:r>
              <a:rPr lang="en-IN" dirty="0" smtClean="0"/>
              <a:t>	}</a:t>
            </a:r>
            <a:endParaRPr lang="en-IN" dirty="0"/>
          </a:p>
          <a:p>
            <a:r>
              <a:rPr lang="en-IN" dirty="0"/>
              <a:t>       </a:t>
            </a:r>
            <a:r>
              <a:rPr lang="en-IN" dirty="0" smtClean="0"/>
              <a:t>&lt;/</a:t>
            </a:r>
            <a:r>
              <a:rPr lang="en-IN" dirty="0"/>
              <a:t>script&gt;</a:t>
            </a:r>
          </a:p>
          <a:p>
            <a:r>
              <a:rPr lang="en-IN" dirty="0"/>
              <a:t> </a:t>
            </a:r>
            <a:r>
              <a:rPr lang="en-IN" dirty="0" smtClean="0"/>
              <a:t>    &lt;/</a:t>
            </a:r>
            <a:r>
              <a:rPr lang="en-IN" dirty="0"/>
              <a:t>head&gt;</a:t>
            </a:r>
          </a:p>
          <a:p>
            <a:r>
              <a:rPr lang="en-IN" dirty="0"/>
              <a:t>   &lt;body&gt;</a:t>
            </a:r>
          </a:p>
          <a:p>
            <a:r>
              <a:rPr lang="en-IN" dirty="0"/>
              <a:t>      </a:t>
            </a:r>
            <a:r>
              <a:rPr lang="en-IN" dirty="0" smtClean="0"/>
              <a:t>&lt;</a:t>
            </a:r>
            <a:r>
              <a:rPr lang="en-IN" dirty="0"/>
              <a:t>pre id="t" </a:t>
            </a:r>
            <a:r>
              <a:rPr lang="en-IN" dirty="0" err="1"/>
              <a:t>onmouseover</a:t>
            </a:r>
            <a:r>
              <a:rPr lang="en-IN" dirty="0"/>
              <a:t>="over()" </a:t>
            </a:r>
            <a:r>
              <a:rPr lang="en-IN" dirty="0" err="1"/>
              <a:t>onmouseout</a:t>
            </a:r>
            <a:r>
              <a:rPr lang="en-IN" dirty="0"/>
              <a:t>="out()"&gt; </a:t>
            </a:r>
            <a:r>
              <a:rPr lang="en-IN" dirty="0" err="1"/>
              <a:t>hiiiiiiiiiiiii</a:t>
            </a:r>
            <a:r>
              <a:rPr lang="en-IN" dirty="0"/>
              <a:t>&lt;/pre&gt;</a:t>
            </a:r>
          </a:p>
          <a:p>
            <a:r>
              <a:rPr lang="en-IN" dirty="0"/>
              <a:t>  </a:t>
            </a:r>
            <a:r>
              <a:rPr lang="en-IN" dirty="0" smtClean="0"/>
              <a:t>&lt;/</a:t>
            </a:r>
            <a:r>
              <a:rPr lang="en-IN" dirty="0"/>
              <a:t>body</a:t>
            </a:r>
            <a:r>
              <a:rPr lang="en-IN" dirty="0" smtClean="0"/>
              <a:t>&gt;</a:t>
            </a:r>
          </a:p>
          <a:p>
            <a:r>
              <a:rPr lang="en-IN" dirty="0" smtClean="0"/>
              <a:t>&lt;/</a:t>
            </a:r>
            <a:r>
              <a:rPr lang="en-IN" dirty="0"/>
              <a:t>html&gt;</a:t>
            </a:r>
          </a:p>
        </p:txBody>
      </p:sp>
    </p:spTree>
    <p:extLst>
      <p:ext uri="{BB962C8B-B14F-4D97-AF65-F5344CB8AC3E}">
        <p14:creationId xmlns:p14="http://schemas.microsoft.com/office/powerpoint/2010/main" val="8071680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417" y="332509"/>
            <a:ext cx="10754591" cy="6463308"/>
          </a:xfrm>
          <a:prstGeom prst="rect">
            <a:avLst/>
          </a:prstGeom>
        </p:spPr>
        <p:txBody>
          <a:bodyPr wrap="square">
            <a:spAutoFit/>
          </a:bodyPr>
          <a:lstStyle/>
          <a:p>
            <a:r>
              <a:rPr lang="en-IN" b="1" dirty="0" err="1"/>
              <a:t>Mouseover</a:t>
            </a:r>
            <a:r>
              <a:rPr lang="en-IN" b="1" dirty="0"/>
              <a:t> and </a:t>
            </a:r>
            <a:r>
              <a:rPr lang="en-IN" b="1" dirty="0" err="1"/>
              <a:t>mouseout</a:t>
            </a:r>
            <a:r>
              <a:rPr lang="en-IN" b="1" dirty="0"/>
              <a:t> event(In </a:t>
            </a:r>
            <a:r>
              <a:rPr lang="en-IN" b="1" dirty="0" err="1" smtClean="0"/>
              <a:t>Javascript</a:t>
            </a:r>
            <a:r>
              <a:rPr lang="en-IN" b="1" dirty="0" smtClean="0"/>
              <a:t>):</a:t>
            </a:r>
            <a:endParaRPr lang="en-IN" b="1" dirty="0"/>
          </a:p>
          <a:p>
            <a:endParaRPr lang="en-IN" dirty="0" smtClean="0"/>
          </a:p>
          <a:p>
            <a:r>
              <a:rPr lang="en-IN" dirty="0" smtClean="0"/>
              <a:t>&lt;</a:t>
            </a:r>
            <a:r>
              <a:rPr lang="en-IN" dirty="0"/>
              <a:t>html&gt;</a:t>
            </a:r>
          </a:p>
          <a:p>
            <a:r>
              <a:rPr lang="en-IN" dirty="0"/>
              <a:t>&lt;body&gt;</a:t>
            </a:r>
          </a:p>
          <a:p>
            <a:r>
              <a:rPr lang="en-IN" dirty="0" smtClean="0"/>
              <a:t>&lt;</a:t>
            </a:r>
            <a:r>
              <a:rPr lang="en-IN" dirty="0"/>
              <a:t>p&gt;This example uses the HTML DOM to assign an "</a:t>
            </a:r>
            <a:r>
              <a:rPr lang="en-IN" dirty="0" err="1"/>
              <a:t>onmouseover</a:t>
            </a:r>
            <a:r>
              <a:rPr lang="en-IN" dirty="0"/>
              <a:t>" and "</a:t>
            </a:r>
            <a:r>
              <a:rPr lang="en-IN" dirty="0" err="1"/>
              <a:t>onmouseout</a:t>
            </a:r>
            <a:r>
              <a:rPr lang="en-IN" dirty="0"/>
              <a:t>" event to a h1 element.&lt;/p&gt;</a:t>
            </a:r>
          </a:p>
          <a:p>
            <a:r>
              <a:rPr lang="en-IN" dirty="0" smtClean="0"/>
              <a:t>&lt;</a:t>
            </a:r>
            <a:r>
              <a:rPr lang="en-IN" dirty="0"/>
              <a:t>h1 id="demo"&gt;Mouse over me&lt;/h1&gt;</a:t>
            </a:r>
          </a:p>
          <a:p>
            <a:endParaRPr lang="en-IN" dirty="0"/>
          </a:p>
          <a:p>
            <a:r>
              <a:rPr lang="en-IN" dirty="0"/>
              <a:t>&lt;script&gt;</a:t>
            </a:r>
          </a:p>
          <a:p>
            <a:r>
              <a:rPr lang="en-IN" dirty="0" err="1"/>
              <a:t>document.getElementById</a:t>
            </a:r>
            <a:r>
              <a:rPr lang="en-IN" dirty="0"/>
              <a:t>("demo").</a:t>
            </a:r>
            <a:r>
              <a:rPr lang="en-IN" dirty="0" err="1"/>
              <a:t>onmouseover</a:t>
            </a:r>
            <a:r>
              <a:rPr lang="en-IN" dirty="0"/>
              <a:t> = function() {</a:t>
            </a:r>
            <a:r>
              <a:rPr lang="en-IN" dirty="0" err="1"/>
              <a:t>mouseOver</a:t>
            </a:r>
            <a:r>
              <a:rPr lang="en-IN" dirty="0"/>
              <a:t>()};</a:t>
            </a:r>
          </a:p>
          <a:p>
            <a:r>
              <a:rPr lang="en-IN" dirty="0" err="1"/>
              <a:t>document.getElementById</a:t>
            </a:r>
            <a:r>
              <a:rPr lang="en-IN" dirty="0"/>
              <a:t>("demo").</a:t>
            </a:r>
            <a:r>
              <a:rPr lang="en-IN" dirty="0" err="1"/>
              <a:t>onmouseout</a:t>
            </a:r>
            <a:r>
              <a:rPr lang="en-IN" dirty="0"/>
              <a:t> = function() {</a:t>
            </a:r>
            <a:r>
              <a:rPr lang="en-IN" dirty="0" err="1"/>
              <a:t>mouseOut</a:t>
            </a:r>
            <a:r>
              <a:rPr lang="en-IN" dirty="0"/>
              <a:t>()};</a:t>
            </a:r>
          </a:p>
          <a:p>
            <a:endParaRPr lang="en-IN" dirty="0"/>
          </a:p>
          <a:p>
            <a:r>
              <a:rPr lang="en-IN" dirty="0"/>
              <a:t>function </a:t>
            </a:r>
            <a:r>
              <a:rPr lang="en-IN" dirty="0" err="1"/>
              <a:t>mouseOver</a:t>
            </a:r>
            <a:r>
              <a:rPr lang="en-IN" dirty="0"/>
              <a:t>() {</a:t>
            </a:r>
          </a:p>
          <a:p>
            <a:r>
              <a:rPr lang="en-IN" dirty="0"/>
              <a:t>    </a:t>
            </a:r>
            <a:r>
              <a:rPr lang="en-IN" dirty="0" err="1"/>
              <a:t>document.getElementById</a:t>
            </a:r>
            <a:r>
              <a:rPr lang="en-IN" dirty="0"/>
              <a:t>("demo").</a:t>
            </a:r>
            <a:r>
              <a:rPr lang="en-IN" dirty="0" err="1"/>
              <a:t>style.color</a:t>
            </a:r>
            <a:r>
              <a:rPr lang="en-IN" dirty="0"/>
              <a:t> = "red";</a:t>
            </a:r>
          </a:p>
          <a:p>
            <a:r>
              <a:rPr lang="en-IN" dirty="0"/>
              <a:t>}</a:t>
            </a:r>
          </a:p>
          <a:p>
            <a:endParaRPr lang="en-IN" dirty="0"/>
          </a:p>
          <a:p>
            <a:r>
              <a:rPr lang="en-IN" dirty="0"/>
              <a:t>function </a:t>
            </a:r>
            <a:r>
              <a:rPr lang="en-IN" dirty="0" err="1"/>
              <a:t>mouseOut</a:t>
            </a:r>
            <a:r>
              <a:rPr lang="en-IN" dirty="0"/>
              <a:t>() {</a:t>
            </a:r>
          </a:p>
          <a:p>
            <a:r>
              <a:rPr lang="en-IN" dirty="0"/>
              <a:t>    </a:t>
            </a:r>
            <a:r>
              <a:rPr lang="en-IN" dirty="0" err="1"/>
              <a:t>document.getElementById</a:t>
            </a:r>
            <a:r>
              <a:rPr lang="en-IN" dirty="0"/>
              <a:t>("demo").</a:t>
            </a:r>
            <a:r>
              <a:rPr lang="en-IN" dirty="0" err="1"/>
              <a:t>style.color</a:t>
            </a:r>
            <a:r>
              <a:rPr lang="en-IN" dirty="0"/>
              <a:t> = "black";</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740174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919" y="456154"/>
            <a:ext cx="10127672" cy="6186309"/>
          </a:xfrm>
          <a:prstGeom prst="rect">
            <a:avLst/>
          </a:prstGeom>
        </p:spPr>
        <p:txBody>
          <a:bodyPr wrap="square">
            <a:spAutoFit/>
          </a:bodyPr>
          <a:lstStyle/>
          <a:p>
            <a:r>
              <a:rPr lang="en-IN" b="1" dirty="0" err="1" smtClean="0">
                <a:solidFill>
                  <a:srgbClr val="000000"/>
                </a:solidFill>
                <a:latin typeface="Verdana" panose="020B0604030504040204" pitchFamily="34" charset="0"/>
              </a:rPr>
              <a:t>Onblur</a:t>
            </a:r>
            <a:r>
              <a:rPr lang="en-IN" b="1" dirty="0" smtClean="0">
                <a:solidFill>
                  <a:srgbClr val="000000"/>
                </a:solidFill>
                <a:latin typeface="Verdana" panose="020B0604030504040204" pitchFamily="34" charset="0"/>
              </a:rPr>
              <a:t> event:</a:t>
            </a:r>
          </a:p>
          <a:p>
            <a:endParaRPr lang="en-IN" dirty="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onblur</a:t>
            </a:r>
            <a:r>
              <a:rPr lang="en-IN" dirty="0">
                <a:solidFill>
                  <a:srgbClr val="000000"/>
                </a:solidFill>
                <a:latin typeface="Verdana" panose="020B0604030504040204" pitchFamily="34" charset="0"/>
              </a:rPr>
              <a:t> event occurs when an object loses focus</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r>
              <a:rPr lang="en-IN" dirty="0"/>
              <a:t>The </a:t>
            </a:r>
            <a:r>
              <a:rPr lang="en-IN" dirty="0" err="1"/>
              <a:t>onblur</a:t>
            </a:r>
            <a:r>
              <a:rPr lang="en-IN" dirty="0"/>
              <a:t> event is most often used with form validation code (e.g. when the user leaves a form field</a:t>
            </a:r>
            <a:r>
              <a:rPr lang="en-IN" dirty="0" smtClean="0"/>
              <a:t>).</a:t>
            </a:r>
          </a:p>
          <a:p>
            <a:pPr marL="285750" indent="-285750">
              <a:buFont typeface="Arial" panose="020B0604020202020204" pitchFamily="34" charset="0"/>
              <a:buChar char="•"/>
            </a:pPr>
            <a:endParaRPr lang="en-IN" dirty="0" smtClean="0"/>
          </a:p>
          <a:p>
            <a:r>
              <a:rPr lang="en-IN" b="1" dirty="0" smtClean="0"/>
              <a:t>Example:</a:t>
            </a:r>
            <a:endParaRPr lang="en-IN" b="1" dirty="0"/>
          </a:p>
          <a:p>
            <a:r>
              <a:rPr lang="en-IN" dirty="0"/>
              <a:t>&lt;html&gt;</a:t>
            </a:r>
          </a:p>
          <a:p>
            <a:r>
              <a:rPr lang="en-IN" dirty="0"/>
              <a:t>&lt;body&gt;</a:t>
            </a:r>
          </a:p>
          <a:p>
            <a:r>
              <a:rPr lang="en-IN" dirty="0" smtClean="0"/>
              <a:t>Enter </a:t>
            </a:r>
            <a:r>
              <a:rPr lang="en-IN" dirty="0"/>
              <a:t>your name: &lt;input type="text" id="</a:t>
            </a:r>
            <a:r>
              <a:rPr lang="en-IN" dirty="0" err="1"/>
              <a:t>fname</a:t>
            </a:r>
            <a:r>
              <a:rPr lang="en-IN" dirty="0"/>
              <a:t>" </a:t>
            </a:r>
            <a:r>
              <a:rPr lang="en-IN" dirty="0" err="1"/>
              <a:t>onblur</a:t>
            </a:r>
            <a:r>
              <a:rPr lang="en-IN" dirty="0"/>
              <a:t>="</a:t>
            </a:r>
            <a:r>
              <a:rPr lang="en-IN" dirty="0" err="1"/>
              <a:t>myFunction</a:t>
            </a:r>
            <a:r>
              <a:rPr lang="en-IN" dirty="0"/>
              <a:t>()"&gt;</a:t>
            </a:r>
          </a:p>
          <a:p>
            <a:endParaRPr lang="en-IN" dirty="0"/>
          </a:p>
          <a:p>
            <a:r>
              <a:rPr lang="en-IN" dirty="0"/>
              <a:t>&lt;p&gt;When you leave the input field, a function is triggered which transforms the input text to upper case.&lt;/p&gt;</a:t>
            </a:r>
          </a:p>
          <a:p>
            <a:endParaRPr lang="en-IN" dirty="0"/>
          </a:p>
          <a:p>
            <a:r>
              <a:rPr lang="en-IN" dirty="0"/>
              <a:t>&lt;script&gt;</a:t>
            </a:r>
          </a:p>
          <a:p>
            <a:r>
              <a:rPr lang="en-IN" dirty="0"/>
              <a:t>function </a:t>
            </a:r>
            <a:r>
              <a:rPr lang="en-IN" dirty="0" err="1"/>
              <a:t>myFunction</a:t>
            </a:r>
            <a:r>
              <a:rPr lang="en-IN" dirty="0"/>
              <a:t>() {</a:t>
            </a:r>
          </a:p>
          <a:p>
            <a:r>
              <a:rPr lang="en-IN" dirty="0"/>
              <a:t>    </a:t>
            </a:r>
            <a:r>
              <a:rPr lang="en-IN" dirty="0" err="1"/>
              <a:t>var</a:t>
            </a:r>
            <a:r>
              <a:rPr lang="en-IN" dirty="0"/>
              <a:t> x = </a:t>
            </a:r>
            <a:r>
              <a:rPr lang="en-IN" dirty="0" err="1"/>
              <a:t>document.getElementById</a:t>
            </a:r>
            <a:r>
              <a:rPr lang="en-IN" dirty="0"/>
              <a:t>("</a:t>
            </a:r>
            <a:r>
              <a:rPr lang="en-IN" dirty="0" err="1"/>
              <a:t>fname</a:t>
            </a:r>
            <a:r>
              <a:rPr lang="en-IN" dirty="0"/>
              <a:t>").value;</a:t>
            </a:r>
          </a:p>
          <a:p>
            <a:r>
              <a:rPr lang="en-IN" dirty="0"/>
              <a:t>    y = </a:t>
            </a:r>
            <a:r>
              <a:rPr lang="en-IN" dirty="0" err="1"/>
              <a:t>x.toUpperCase</a:t>
            </a:r>
            <a:r>
              <a:rPr lang="en-IN" dirty="0"/>
              <a:t>();</a:t>
            </a:r>
          </a:p>
          <a:p>
            <a:r>
              <a:rPr lang="en-IN" dirty="0"/>
              <a:t>    </a:t>
            </a:r>
            <a:r>
              <a:rPr lang="en-IN" dirty="0" err="1"/>
              <a:t>document.getElementById</a:t>
            </a:r>
            <a:r>
              <a:rPr lang="en-IN" dirty="0"/>
              <a:t>("</a:t>
            </a:r>
            <a:r>
              <a:rPr lang="en-IN" dirty="0" err="1"/>
              <a:t>fname</a:t>
            </a:r>
            <a:r>
              <a:rPr lang="en-IN" dirty="0"/>
              <a:t>").value=y;</a:t>
            </a:r>
          </a:p>
          <a:p>
            <a:r>
              <a:rPr lang="en-IN" dirty="0"/>
              <a:t>}</a:t>
            </a:r>
          </a:p>
          <a:p>
            <a:r>
              <a:rPr lang="en-IN" dirty="0" smtClean="0"/>
              <a:t>&lt;/</a:t>
            </a:r>
            <a:r>
              <a:rPr lang="en-IN" dirty="0"/>
              <a:t>script&gt;</a:t>
            </a:r>
          </a:p>
          <a:p>
            <a:r>
              <a:rPr lang="en-IN" dirty="0" smtClean="0"/>
              <a:t>&lt;/</a:t>
            </a:r>
            <a:r>
              <a:rPr lang="en-IN" dirty="0"/>
              <a:t>body&gt;</a:t>
            </a:r>
          </a:p>
          <a:p>
            <a:r>
              <a:rPr lang="en-IN" dirty="0"/>
              <a:t>&lt;/html&gt;</a:t>
            </a:r>
          </a:p>
        </p:txBody>
      </p:sp>
    </p:spTree>
    <p:extLst>
      <p:ext uri="{BB962C8B-B14F-4D97-AF65-F5344CB8AC3E}">
        <p14:creationId xmlns:p14="http://schemas.microsoft.com/office/powerpoint/2010/main" val="1813298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663" y="352244"/>
            <a:ext cx="9701645" cy="5632311"/>
          </a:xfrm>
          <a:prstGeom prst="rect">
            <a:avLst/>
          </a:prstGeom>
        </p:spPr>
        <p:txBody>
          <a:bodyPr wrap="square">
            <a:spAutoFit/>
          </a:bodyPr>
          <a:lstStyle/>
          <a:p>
            <a:r>
              <a:rPr lang="en-IN" dirty="0" err="1" smtClean="0">
                <a:solidFill>
                  <a:srgbClr val="000000"/>
                </a:solidFill>
                <a:latin typeface="Verdana" panose="020B0604030504040204" pitchFamily="34" charset="0"/>
              </a:rPr>
              <a:t>Onfocus</a:t>
            </a:r>
            <a:r>
              <a:rPr lang="en-IN" dirty="0" smtClean="0">
                <a:solidFill>
                  <a:srgbClr val="000000"/>
                </a:solidFill>
                <a:latin typeface="Verdana" panose="020B0604030504040204" pitchFamily="34" charset="0"/>
              </a:rPr>
              <a:t>: </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onfocus</a:t>
            </a:r>
            <a:r>
              <a:rPr lang="en-IN" dirty="0">
                <a:solidFill>
                  <a:srgbClr val="000000"/>
                </a:solidFill>
                <a:latin typeface="Verdana" panose="020B0604030504040204" pitchFamily="34" charset="0"/>
              </a:rPr>
              <a:t> event occurs when an element gets </a:t>
            </a:r>
            <a:r>
              <a:rPr lang="en-IN" dirty="0" smtClean="0">
                <a:solidFill>
                  <a:srgbClr val="000000"/>
                </a:solidFill>
                <a:latin typeface="Verdana" panose="020B0604030504040204" pitchFamily="34" charset="0"/>
              </a:rPr>
              <a:t>focus</a:t>
            </a:r>
          </a:p>
          <a:p>
            <a:pPr marL="285750" indent="-285750">
              <a:buFont typeface="Arial" panose="020B0604020202020204" pitchFamily="34" charset="0"/>
              <a:buChar char="•"/>
            </a:pPr>
            <a:r>
              <a:rPr lang="en-IN" dirty="0"/>
              <a:t>The </a:t>
            </a:r>
            <a:r>
              <a:rPr lang="en-IN" dirty="0" err="1"/>
              <a:t>onfocus</a:t>
            </a:r>
            <a:r>
              <a:rPr lang="en-IN" dirty="0"/>
              <a:t> event is the opposite of the </a:t>
            </a:r>
            <a:r>
              <a:rPr lang="en-IN" dirty="0" err="1">
                <a:hlinkClick r:id="rId2"/>
              </a:rPr>
              <a:t>onblur</a:t>
            </a:r>
            <a:r>
              <a:rPr lang="en-IN" dirty="0"/>
              <a:t> event</a:t>
            </a:r>
            <a:r>
              <a:rPr lang="en-IN" dirty="0" smtClean="0"/>
              <a:t>.</a:t>
            </a:r>
          </a:p>
          <a:p>
            <a:pPr marL="285750" indent="-285750">
              <a:buFont typeface="Arial" panose="020B0604020202020204" pitchFamily="34" charset="0"/>
              <a:buChar char="•"/>
            </a:pPr>
            <a:endParaRPr lang="en-IN" dirty="0" smtClean="0"/>
          </a:p>
          <a:p>
            <a:endParaRPr lang="en-IN" dirty="0" smtClean="0"/>
          </a:p>
          <a:p>
            <a:r>
              <a:rPr lang="en-IN" dirty="0" smtClean="0"/>
              <a:t>&lt;</a:t>
            </a:r>
            <a:r>
              <a:rPr lang="en-IN" dirty="0"/>
              <a:t>html&gt;</a:t>
            </a:r>
          </a:p>
          <a:p>
            <a:r>
              <a:rPr lang="en-IN" dirty="0"/>
              <a:t>&lt;body&gt;</a:t>
            </a:r>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()"&gt;</a:t>
            </a:r>
          </a:p>
          <a:p>
            <a:r>
              <a:rPr lang="en-IN" dirty="0" smtClean="0"/>
              <a:t>&lt;</a:t>
            </a:r>
            <a:r>
              <a:rPr lang="en-IN" dirty="0"/>
              <a:t>script&gt;</a:t>
            </a:r>
          </a:p>
          <a:p>
            <a:r>
              <a:rPr lang="en-IN" dirty="0"/>
              <a:t>function </a:t>
            </a:r>
            <a:r>
              <a:rPr lang="en-IN" dirty="0" err="1"/>
              <a:t>focusFunction</a:t>
            </a:r>
            <a:r>
              <a:rPr lang="en-IN" dirty="0"/>
              <a:t>() </a:t>
            </a:r>
            <a:endParaRPr lang="en-IN" dirty="0" smtClean="0"/>
          </a:p>
          <a:p>
            <a:r>
              <a:rPr lang="en-IN" dirty="0" smtClean="0"/>
              <a:t>{</a:t>
            </a:r>
            <a:endParaRPr lang="en-IN" dirty="0"/>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smtClean="0"/>
              <a:t>&lt;/</a:t>
            </a:r>
            <a:r>
              <a:rPr lang="en-IN" dirty="0"/>
              <a:t>script&gt;</a:t>
            </a:r>
          </a:p>
          <a:p>
            <a:r>
              <a:rPr lang="en-IN" dirty="0" smtClean="0"/>
              <a:t>&lt;/</a:t>
            </a:r>
            <a:r>
              <a:rPr lang="en-IN" dirty="0"/>
              <a:t>body&gt;</a:t>
            </a:r>
          </a:p>
          <a:p>
            <a:r>
              <a:rPr lang="en-IN" dirty="0"/>
              <a:t>&lt;/html&gt;</a:t>
            </a:r>
          </a:p>
          <a:p>
            <a:endParaRPr lang="en-IN" dirty="0"/>
          </a:p>
        </p:txBody>
      </p:sp>
    </p:spTree>
    <p:extLst>
      <p:ext uri="{BB962C8B-B14F-4D97-AF65-F5344CB8AC3E}">
        <p14:creationId xmlns:p14="http://schemas.microsoft.com/office/powerpoint/2010/main" val="8977304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218209"/>
            <a:ext cx="10120746" cy="5909310"/>
          </a:xfrm>
          <a:prstGeom prst="rect">
            <a:avLst/>
          </a:prstGeom>
        </p:spPr>
        <p:txBody>
          <a:bodyPr wrap="square">
            <a:spAutoFit/>
          </a:bodyPr>
          <a:lstStyle/>
          <a:p>
            <a:r>
              <a:rPr lang="en-IN" b="1" u="sng" dirty="0" err="1" smtClean="0"/>
              <a:t>Onfocus</a:t>
            </a:r>
            <a:r>
              <a:rPr lang="en-IN" b="1" u="sng" dirty="0" smtClean="0"/>
              <a:t> - </a:t>
            </a:r>
            <a:r>
              <a:rPr lang="en-IN" b="1" u="sng" dirty="0" err="1" smtClean="0"/>
              <a:t>onblurr</a:t>
            </a:r>
            <a:r>
              <a:rPr lang="en-IN" b="1" u="sng" dirty="0" smtClean="0"/>
              <a:t> event</a:t>
            </a:r>
          </a:p>
          <a:p>
            <a:endParaRPr lang="en-IN" dirty="0"/>
          </a:p>
          <a:p>
            <a:r>
              <a:rPr lang="en-IN" dirty="0" smtClean="0"/>
              <a:t>&lt;</a:t>
            </a:r>
            <a:r>
              <a:rPr lang="en-IN" dirty="0"/>
              <a:t>html&gt;</a:t>
            </a:r>
          </a:p>
          <a:p>
            <a:r>
              <a:rPr lang="en-IN" dirty="0"/>
              <a:t>&lt;body&gt;</a:t>
            </a:r>
          </a:p>
          <a:p>
            <a:r>
              <a:rPr lang="en-IN" dirty="0" smtClean="0"/>
              <a:t> </a:t>
            </a:r>
            <a:endParaRPr lang="en-IN" dirty="0"/>
          </a:p>
          <a:p>
            <a:r>
              <a:rPr lang="en-IN" dirty="0" smtClean="0"/>
              <a:t>Enter </a:t>
            </a:r>
            <a:r>
              <a:rPr lang="en-IN" dirty="0"/>
              <a:t>your name: &lt;input type="text" id="</a:t>
            </a:r>
            <a:r>
              <a:rPr lang="en-IN" dirty="0" err="1"/>
              <a:t>myInput</a:t>
            </a:r>
            <a:r>
              <a:rPr lang="en-IN" dirty="0"/>
              <a:t>" </a:t>
            </a:r>
            <a:r>
              <a:rPr lang="en-IN" dirty="0" err="1"/>
              <a:t>onfocus</a:t>
            </a:r>
            <a:r>
              <a:rPr lang="en-IN" dirty="0"/>
              <a:t>="</a:t>
            </a:r>
            <a:r>
              <a:rPr lang="en-IN" dirty="0" err="1"/>
              <a:t>focusFunction</a:t>
            </a:r>
            <a:r>
              <a:rPr lang="en-IN" dirty="0"/>
              <a:t>()" </a:t>
            </a:r>
            <a:r>
              <a:rPr lang="en-IN" dirty="0" err="1"/>
              <a:t>onblur</a:t>
            </a:r>
            <a:r>
              <a:rPr lang="en-IN" dirty="0"/>
              <a:t>="</a:t>
            </a:r>
            <a:r>
              <a:rPr lang="en-IN" dirty="0" err="1"/>
              <a:t>blurFunction</a:t>
            </a:r>
            <a:r>
              <a:rPr lang="en-IN" dirty="0"/>
              <a:t>()"&gt;</a:t>
            </a:r>
          </a:p>
          <a:p>
            <a:endParaRPr lang="en-IN" dirty="0"/>
          </a:p>
          <a:p>
            <a:r>
              <a:rPr lang="en-IN" dirty="0"/>
              <a:t>&lt;script&gt;</a:t>
            </a:r>
          </a:p>
          <a:p>
            <a:r>
              <a:rPr lang="en-IN" dirty="0"/>
              <a:t>function </a:t>
            </a:r>
            <a:r>
              <a:rPr lang="en-IN" dirty="0" err="1"/>
              <a:t>focusFunction</a:t>
            </a:r>
            <a:r>
              <a:rPr lang="en-IN" dirty="0"/>
              <a:t>() {</a:t>
            </a:r>
          </a:p>
          <a:p>
            <a:r>
              <a:rPr lang="en-IN" dirty="0"/>
              <a:t>    // Focus = Changes the background </a:t>
            </a:r>
            <a:r>
              <a:rPr lang="en-IN" dirty="0" err="1"/>
              <a:t>color</a:t>
            </a:r>
            <a:r>
              <a:rPr lang="en-IN" dirty="0"/>
              <a:t> of input to yellow</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"yellow";</a:t>
            </a:r>
          </a:p>
          <a:p>
            <a:r>
              <a:rPr lang="en-IN" dirty="0"/>
              <a:t>}</a:t>
            </a:r>
          </a:p>
          <a:p>
            <a:endParaRPr lang="en-IN" dirty="0"/>
          </a:p>
          <a:p>
            <a:r>
              <a:rPr lang="en-IN" dirty="0"/>
              <a:t>function </a:t>
            </a:r>
            <a:r>
              <a:rPr lang="en-IN" dirty="0" err="1"/>
              <a:t>blurFunction</a:t>
            </a:r>
            <a:r>
              <a:rPr lang="en-IN" dirty="0"/>
              <a:t>() {</a:t>
            </a:r>
          </a:p>
          <a:p>
            <a:r>
              <a:rPr lang="en-IN" dirty="0"/>
              <a:t>    // No focus = Changes the background </a:t>
            </a:r>
            <a:r>
              <a:rPr lang="en-IN" dirty="0" err="1"/>
              <a:t>color</a:t>
            </a:r>
            <a:r>
              <a:rPr lang="en-IN" dirty="0"/>
              <a:t> of input to red</a:t>
            </a:r>
          </a:p>
          <a:p>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"red";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464228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6" y="426027"/>
            <a:ext cx="10193480" cy="6186309"/>
          </a:xfrm>
          <a:prstGeom prst="rect">
            <a:avLst/>
          </a:prstGeom>
        </p:spPr>
        <p:txBody>
          <a:bodyPr wrap="square">
            <a:spAutoFit/>
          </a:bodyPr>
          <a:lstStyle/>
          <a:p>
            <a:r>
              <a:rPr lang="en-IN" b="1" dirty="0" err="1">
                <a:solidFill>
                  <a:srgbClr val="000000"/>
                </a:solidFill>
                <a:latin typeface="Verdana" panose="020B0604030504040204" pitchFamily="34" charset="0"/>
              </a:rPr>
              <a:t>onsubmit</a:t>
            </a:r>
            <a:r>
              <a:rPr lang="en-IN" b="1" dirty="0">
                <a:solidFill>
                  <a:srgbClr val="000000"/>
                </a:solidFill>
                <a:latin typeface="Verdana" panose="020B0604030504040204" pitchFamily="34" charset="0"/>
              </a:rPr>
              <a:t> event</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onsubmit</a:t>
            </a:r>
            <a:r>
              <a:rPr lang="en-IN" dirty="0">
                <a:solidFill>
                  <a:srgbClr val="000000"/>
                </a:solidFill>
                <a:latin typeface="Verdana" panose="020B0604030504040204" pitchFamily="34" charset="0"/>
              </a:rPr>
              <a:t> event occurs when a form is submitted</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a:t>&lt;html&gt;</a:t>
            </a:r>
          </a:p>
          <a:p>
            <a:r>
              <a:rPr lang="en-IN" dirty="0"/>
              <a:t>&lt;body&gt;</a:t>
            </a:r>
          </a:p>
          <a:p>
            <a:endParaRPr lang="en-IN" dirty="0"/>
          </a:p>
          <a:p>
            <a:r>
              <a:rPr lang="en-IN" dirty="0"/>
              <a:t>&lt;p&gt;When you submit the form, a function is triggered which alerts some text.&lt;/p&gt;</a:t>
            </a:r>
          </a:p>
          <a:p>
            <a:endParaRPr lang="en-IN" dirty="0"/>
          </a:p>
          <a:p>
            <a:r>
              <a:rPr lang="en-IN" dirty="0"/>
              <a:t>&lt;form </a:t>
            </a:r>
            <a:r>
              <a:rPr lang="en-IN" dirty="0" err="1"/>
              <a:t>onsubmit</a:t>
            </a:r>
            <a:r>
              <a:rPr lang="en-IN" dirty="0"/>
              <a:t>="</a:t>
            </a:r>
            <a:r>
              <a:rPr lang="en-IN" dirty="0" err="1"/>
              <a:t>myFunction</a:t>
            </a:r>
            <a:r>
              <a:rPr lang="en-IN" dirty="0"/>
              <a:t>()"&gt;</a:t>
            </a:r>
          </a:p>
          <a:p>
            <a:r>
              <a:rPr lang="en-IN" dirty="0"/>
              <a:t>  Enter name: &lt;input type="text" name="</a:t>
            </a:r>
            <a:r>
              <a:rPr lang="en-IN" dirty="0" err="1"/>
              <a:t>fname</a:t>
            </a:r>
            <a:r>
              <a:rPr lang="en-IN" dirty="0"/>
              <a:t>"&gt;</a:t>
            </a:r>
          </a:p>
          <a:p>
            <a:r>
              <a:rPr lang="en-IN" dirty="0"/>
              <a:t>  &lt;input type="submit" value="Submit"&gt;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submitted");</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237194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245" y="342900"/>
            <a:ext cx="8186571" cy="6186309"/>
          </a:xfrm>
          <a:prstGeom prst="rect">
            <a:avLst/>
          </a:prstGeom>
        </p:spPr>
        <p:txBody>
          <a:bodyPr wrap="square">
            <a:spAutoFit/>
          </a:bodyPr>
          <a:lstStyle/>
          <a:p>
            <a:r>
              <a:rPr lang="en-IN" b="1" dirty="0" err="1">
                <a:solidFill>
                  <a:srgbClr val="000000"/>
                </a:solidFill>
                <a:latin typeface="Verdana" panose="020B0604030504040204" pitchFamily="34" charset="0"/>
              </a:rPr>
              <a:t>onreset</a:t>
            </a:r>
            <a:r>
              <a:rPr lang="en-IN" b="1" dirty="0">
                <a:solidFill>
                  <a:srgbClr val="000000"/>
                </a:solidFill>
                <a:latin typeface="Verdana" panose="020B0604030504040204" pitchFamily="34" charset="0"/>
              </a:rPr>
              <a:t> </a:t>
            </a:r>
            <a:r>
              <a:rPr lang="en-IN" b="1" dirty="0" smtClean="0">
                <a:solidFill>
                  <a:srgbClr val="000000"/>
                </a:solidFill>
                <a:latin typeface="Verdana" panose="020B0604030504040204" pitchFamily="34" charset="0"/>
              </a:rPr>
              <a:t>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onreset</a:t>
            </a:r>
            <a:r>
              <a:rPr lang="en-IN" dirty="0">
                <a:solidFill>
                  <a:srgbClr val="000000"/>
                </a:solidFill>
                <a:latin typeface="Verdana" panose="020B0604030504040204" pitchFamily="34" charset="0"/>
              </a:rPr>
              <a:t> event occurs when a form is reset</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smtClean="0"/>
              <a:t>&lt;</a:t>
            </a:r>
            <a:r>
              <a:rPr lang="en-IN" dirty="0"/>
              <a:t>html&gt;</a:t>
            </a:r>
          </a:p>
          <a:p>
            <a:r>
              <a:rPr lang="en-IN" dirty="0"/>
              <a:t>&lt;body&gt;</a:t>
            </a:r>
          </a:p>
          <a:p>
            <a:endParaRPr lang="en-IN" dirty="0"/>
          </a:p>
          <a:p>
            <a:r>
              <a:rPr lang="en-IN" dirty="0"/>
              <a:t>&lt;p&gt;When you reset the form, a function is triggered which alerts some text.&lt;/p&gt;</a:t>
            </a:r>
          </a:p>
          <a:p>
            <a:endParaRPr lang="en-IN" dirty="0"/>
          </a:p>
          <a:p>
            <a:r>
              <a:rPr lang="en-IN" dirty="0"/>
              <a:t>&lt;form </a:t>
            </a:r>
            <a:r>
              <a:rPr lang="en-IN" dirty="0" err="1"/>
              <a:t>onreset</a:t>
            </a:r>
            <a:r>
              <a:rPr lang="en-IN" dirty="0"/>
              <a:t>="</a:t>
            </a:r>
            <a:r>
              <a:rPr lang="en-IN" dirty="0" err="1"/>
              <a:t>myFunction</a:t>
            </a:r>
            <a:r>
              <a:rPr lang="en-IN" dirty="0"/>
              <a:t>()"&gt;</a:t>
            </a:r>
          </a:p>
          <a:p>
            <a:r>
              <a:rPr lang="en-IN" dirty="0"/>
              <a:t>  Enter name: &lt;input type="text"&gt;</a:t>
            </a:r>
          </a:p>
          <a:p>
            <a:r>
              <a:rPr lang="en-IN" dirty="0"/>
              <a:t>  &lt;input type="reset"&gt;</a:t>
            </a:r>
          </a:p>
          <a:p>
            <a:r>
              <a:rPr lang="en-IN" dirty="0"/>
              <a:t>&lt;/form&gt;</a:t>
            </a:r>
          </a:p>
          <a:p>
            <a:endParaRPr lang="en-IN" dirty="0"/>
          </a:p>
          <a:p>
            <a:r>
              <a:rPr lang="en-IN" dirty="0"/>
              <a:t>&lt;script&gt;</a:t>
            </a:r>
          </a:p>
          <a:p>
            <a:r>
              <a:rPr lang="en-IN" dirty="0"/>
              <a:t>function </a:t>
            </a:r>
            <a:r>
              <a:rPr lang="en-IN" dirty="0" err="1"/>
              <a:t>myFunction</a:t>
            </a:r>
            <a:r>
              <a:rPr lang="en-IN" dirty="0"/>
              <a:t>() {</a:t>
            </a:r>
          </a:p>
          <a:p>
            <a:r>
              <a:rPr lang="en-IN" dirty="0"/>
              <a:t>    alert("The form was reset");</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23993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270164"/>
            <a:ext cx="9944100" cy="6463308"/>
          </a:xfrm>
          <a:prstGeom prst="rect">
            <a:avLst/>
          </a:prstGeom>
        </p:spPr>
        <p:txBody>
          <a:bodyPr wrap="square">
            <a:spAutoFit/>
          </a:bodyPr>
          <a:lstStyle/>
          <a:p>
            <a:r>
              <a:rPr lang="en-IN" sz="2000" b="1" dirty="0" err="1"/>
              <a:t>onselect</a:t>
            </a:r>
            <a:r>
              <a:rPr lang="en-IN" sz="2000" b="1" dirty="0"/>
              <a:t> 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occurs after some text has been selected in an element.</a:t>
            </a:r>
          </a:p>
          <a:p>
            <a:pPr marL="285750" indent="-285750">
              <a:buFont typeface="Arial" panose="020B0604020202020204" pitchFamily="34" charset="0"/>
              <a:buChar char="•"/>
            </a:pPr>
            <a:r>
              <a:rPr lang="en-IN" dirty="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is mostly used on &lt;input type="text"&gt; or &lt;</a:t>
            </a:r>
            <a:r>
              <a:rPr lang="en-IN" dirty="0" err="1">
                <a:solidFill>
                  <a:srgbClr val="000000"/>
                </a:solidFill>
                <a:latin typeface="Verdana" panose="020B0604030504040204" pitchFamily="34" charset="0"/>
              </a:rPr>
              <a:t>textarea</a:t>
            </a:r>
            <a:r>
              <a:rPr lang="en-IN" dirty="0">
                <a:solidFill>
                  <a:srgbClr val="000000"/>
                </a:solidFill>
                <a:latin typeface="Verdana" panose="020B0604030504040204" pitchFamily="34" charset="0"/>
              </a:rPr>
              <a:t>&gt; elements</a:t>
            </a:r>
            <a:r>
              <a:rPr lang="en-IN"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&lt;html&gt;</a:t>
            </a:r>
          </a:p>
          <a:p>
            <a:r>
              <a:rPr lang="en-IN" dirty="0">
                <a:solidFill>
                  <a:srgbClr val="000000"/>
                </a:solidFill>
                <a:latin typeface="Verdana" panose="020B0604030504040204" pitchFamily="34" charset="0"/>
              </a:rPr>
              <a:t>&lt;body&gt;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Select some of the text: &lt;input type="text" value="Hello world!"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&lt;script&gt;</a:t>
            </a:r>
          </a:p>
          <a:p>
            <a:r>
              <a:rPr lang="en-IN" dirty="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myFunction</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    alert("You selected some text!");</a:t>
            </a:r>
          </a:p>
          <a:p>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&lt;/script&gt;</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&lt;/body&gt;</a:t>
            </a:r>
          </a:p>
          <a:p>
            <a:r>
              <a:rPr lang="en-IN" dirty="0">
                <a:solidFill>
                  <a:srgbClr val="000000"/>
                </a:solidFill>
                <a:latin typeface="Verdana" panose="020B0604030504040204" pitchFamily="34" charset="0"/>
              </a:rPr>
              <a:t>&lt;/html&gt;</a:t>
            </a:r>
          </a:p>
          <a:p>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799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739" y="386834"/>
            <a:ext cx="10859383" cy="2031325"/>
          </a:xfrm>
          <a:prstGeom prst="rect">
            <a:avLst/>
          </a:prstGeom>
        </p:spPr>
        <p:txBody>
          <a:bodyPr wrap="none">
            <a:spAutoFit/>
          </a:bodyPr>
          <a:lstStyle/>
          <a:p>
            <a:r>
              <a:rPr lang="en-IN" b="0" i="0" dirty="0" smtClean="0">
                <a:solidFill>
                  <a:srgbClr val="121214"/>
                </a:solidFill>
                <a:effectLst/>
                <a:latin typeface="Verdana" panose="020B0604030504040204" pitchFamily="34" charset="0"/>
              </a:rPr>
              <a:t>What is an operator?</a:t>
            </a:r>
          </a:p>
          <a:p>
            <a:r>
              <a:rPr lang="en-IN" dirty="0"/>
              <a:t>Let us take a simple expression </a:t>
            </a:r>
            <a:r>
              <a:rPr lang="en-IN" b="1" dirty="0"/>
              <a:t>4 + 5 is equal to 9</a:t>
            </a:r>
            <a:r>
              <a:rPr lang="en-IN" dirty="0"/>
              <a:t>. Here 4 and 5 are called </a:t>
            </a:r>
            <a:r>
              <a:rPr lang="en-IN" b="1" dirty="0"/>
              <a:t>operands</a:t>
            </a:r>
            <a:r>
              <a:rPr lang="en-IN" dirty="0"/>
              <a:t> and ‘+’ is called the </a:t>
            </a:r>
            <a:r>
              <a:rPr lang="en-IN" b="1" dirty="0"/>
              <a:t>operator</a:t>
            </a:r>
            <a:r>
              <a:rPr lang="en-IN" dirty="0"/>
              <a:t>. </a:t>
            </a:r>
            <a:endParaRPr lang="en-IN" dirty="0" smtClean="0"/>
          </a:p>
          <a:p>
            <a:r>
              <a:rPr lang="en-IN" dirty="0" smtClean="0"/>
              <a:t>JavaScript </a:t>
            </a:r>
            <a:r>
              <a:rPr lang="en-IN" dirty="0"/>
              <a:t>supports the following types of operators</a:t>
            </a:r>
            <a:r>
              <a:rPr lang="en-IN" dirty="0" smtClean="0"/>
              <a:t>.</a:t>
            </a:r>
          </a:p>
          <a:p>
            <a:endParaRPr lang="en-IN" b="1" u="sng" dirty="0" smtClean="0"/>
          </a:p>
          <a:p>
            <a:endParaRPr lang="en-IN" b="1" u="sng" dirty="0"/>
          </a:p>
          <a:p>
            <a:r>
              <a:rPr lang="en-IN" b="1" u="sng" dirty="0" smtClean="0"/>
              <a:t>Arithmetic Operators:</a:t>
            </a:r>
          </a:p>
          <a:p>
            <a:endParaRPr lang="en-IN" i="1" dirty="0">
              <a:solidFill>
                <a:srgbClr val="121214"/>
              </a:solidFill>
              <a:effectLst/>
              <a:latin typeface="Verdana" panose="020B0604030504040204" pitchFamily="34" charset="0"/>
            </a:endParaRPr>
          </a:p>
        </p:txBody>
      </p:sp>
      <p:graphicFrame>
        <p:nvGraphicFramePr>
          <p:cNvPr id="3" name="Table 2"/>
          <p:cNvGraphicFramePr>
            <a:graphicFrameLocks noGrp="1"/>
          </p:cNvGraphicFramePr>
          <p:nvPr/>
        </p:nvGraphicFramePr>
        <p:xfrm>
          <a:off x="842962" y="2294414"/>
          <a:ext cx="10506075" cy="3413760"/>
        </p:xfrm>
        <a:graphic>
          <a:graphicData uri="http://schemas.openxmlformats.org/drawingml/2006/table">
            <a:tbl>
              <a:tblPr/>
              <a:tblGrid>
                <a:gridCol w="2619375"/>
                <a:gridCol w="7886700"/>
              </a:tblGrid>
              <a:tr h="0">
                <a:tc>
                  <a:txBody>
                    <a:bodyPr/>
                    <a:lstStyle/>
                    <a:p>
                      <a:pPr algn="l" fontAlgn="t"/>
                      <a:r>
                        <a:rPr lang="en-IN">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Addition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Subtraction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Multiplication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Division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Modulus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Increment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Decrement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0753830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982" y="374073"/>
            <a:ext cx="8666018" cy="6463308"/>
          </a:xfrm>
          <a:prstGeom prst="rect">
            <a:avLst/>
          </a:prstGeom>
        </p:spPr>
        <p:txBody>
          <a:bodyPr wrap="square">
            <a:spAutoFit/>
          </a:bodyPr>
          <a:lstStyle/>
          <a:p>
            <a:r>
              <a:rPr lang="en-IN" dirty="0" smtClean="0"/>
              <a:t>FORM VALIDATION USING FORM NAME.</a:t>
            </a:r>
          </a:p>
          <a:p>
            <a:endParaRPr lang="en-IN" dirty="0" smtClean="0"/>
          </a:p>
          <a:p>
            <a:r>
              <a:rPr lang="en-IN" dirty="0" smtClean="0"/>
              <a:t>&lt;</a:t>
            </a:r>
            <a:r>
              <a:rPr lang="en-IN" dirty="0"/>
              <a:t>script&gt;  </a:t>
            </a:r>
          </a:p>
          <a:p>
            <a:r>
              <a:rPr lang="en-IN" dirty="0"/>
              <a:t>function </a:t>
            </a:r>
            <a:r>
              <a:rPr lang="en-IN" dirty="0" err="1"/>
              <a:t>validateform</a:t>
            </a:r>
            <a:r>
              <a:rPr lang="en-IN" dirty="0"/>
              <a:t>(){  </a:t>
            </a:r>
          </a:p>
          <a:p>
            <a:r>
              <a:rPr lang="en-IN" dirty="0" err="1"/>
              <a:t>var</a:t>
            </a:r>
            <a:r>
              <a:rPr lang="en-IN" dirty="0"/>
              <a:t> name=</a:t>
            </a:r>
            <a:r>
              <a:rPr lang="en-IN" dirty="0" err="1"/>
              <a:t>document.myform.name.value</a:t>
            </a:r>
            <a:r>
              <a:rPr lang="en-IN" dirty="0"/>
              <a:t>;  </a:t>
            </a:r>
          </a:p>
          <a:p>
            <a:r>
              <a:rPr lang="en-IN" dirty="0" err="1"/>
              <a:t>var</a:t>
            </a:r>
            <a:r>
              <a:rPr lang="en-IN" dirty="0"/>
              <a:t> password=</a:t>
            </a:r>
            <a:r>
              <a:rPr lang="en-IN" dirty="0" err="1"/>
              <a:t>document.myform.password.value</a:t>
            </a:r>
            <a:r>
              <a:rPr lang="en-IN" dirty="0"/>
              <a:t>;  </a:t>
            </a:r>
          </a:p>
          <a:p>
            <a:r>
              <a:rPr lang="en-IN" dirty="0"/>
              <a:t>  </a:t>
            </a:r>
          </a:p>
          <a:p>
            <a:r>
              <a:rPr lang="en-IN" dirty="0"/>
              <a:t>if </a:t>
            </a:r>
            <a:r>
              <a:rPr lang="en-IN" dirty="0" smtClean="0"/>
              <a:t>(name</a:t>
            </a:r>
            <a:r>
              <a:rPr lang="en-IN" dirty="0"/>
              <a:t>=="")</a:t>
            </a:r>
          </a:p>
          <a:p>
            <a:r>
              <a:rPr lang="en-IN" dirty="0"/>
              <a:t>{  alert("Name can't be blank");  </a:t>
            </a:r>
          </a:p>
          <a:p>
            <a:r>
              <a:rPr lang="en-IN" dirty="0"/>
              <a:t>   return false; }</a:t>
            </a:r>
          </a:p>
          <a:p>
            <a:r>
              <a:rPr lang="en-IN" dirty="0"/>
              <a:t>else if(</a:t>
            </a:r>
            <a:r>
              <a:rPr lang="en-IN" dirty="0" err="1"/>
              <a:t>password.length</a:t>
            </a:r>
            <a:r>
              <a:rPr lang="en-IN" dirty="0"/>
              <a:t>&lt;6)</a:t>
            </a:r>
          </a:p>
          <a:p>
            <a:r>
              <a:rPr lang="en-IN" dirty="0"/>
              <a:t>{  alert("Password must be at least 6 characters long.");  </a:t>
            </a:r>
          </a:p>
          <a:p>
            <a:r>
              <a:rPr lang="en-IN" dirty="0"/>
              <a:t>    return false;</a:t>
            </a:r>
          </a:p>
          <a:p>
            <a:r>
              <a:rPr lang="en-IN" dirty="0"/>
              <a:t>}  </a:t>
            </a:r>
          </a:p>
          <a:p>
            <a:r>
              <a:rPr lang="en-IN" dirty="0"/>
              <a:t>}  </a:t>
            </a:r>
          </a:p>
          <a:p>
            <a:r>
              <a:rPr lang="en-IN" dirty="0"/>
              <a:t>&lt;/script&gt;  </a:t>
            </a:r>
          </a:p>
          <a:p>
            <a:r>
              <a:rPr lang="en-IN" dirty="0"/>
              <a:t>&lt;body&gt;  </a:t>
            </a:r>
          </a:p>
          <a:p>
            <a:r>
              <a:rPr lang="en-IN" dirty="0"/>
              <a:t>&lt;form name="</a:t>
            </a:r>
            <a:r>
              <a:rPr lang="en-IN" dirty="0" err="1"/>
              <a:t>myform</a:t>
            </a:r>
            <a:r>
              <a:rPr lang="en-IN" dirty="0"/>
              <a:t>" method="get" action="hi.html" </a:t>
            </a:r>
            <a:r>
              <a:rPr lang="en-IN" dirty="0" err="1"/>
              <a:t>onsubmit</a:t>
            </a:r>
            <a:r>
              <a:rPr lang="en-IN" dirty="0"/>
              <a:t>="return </a:t>
            </a:r>
            <a:r>
              <a:rPr lang="en-IN" dirty="0" err="1"/>
              <a:t>validateform</a:t>
            </a:r>
            <a:r>
              <a:rPr lang="en-IN" dirty="0"/>
              <a:t>()"&gt;  </a:t>
            </a:r>
          </a:p>
          <a:p>
            <a:r>
              <a:rPr lang="en-IN" dirty="0"/>
              <a:t>Name: &lt;input type="text" name="name"&gt;&lt;</a:t>
            </a:r>
            <a:r>
              <a:rPr lang="en-IN" dirty="0" err="1"/>
              <a:t>br</a:t>
            </a:r>
            <a:r>
              <a:rPr lang="en-IN" dirty="0"/>
              <a:t>/&gt;  </a:t>
            </a:r>
          </a:p>
          <a:p>
            <a:r>
              <a:rPr lang="en-IN" dirty="0"/>
              <a:t>Password: &lt;input type="password" name="password"&gt;&lt;</a:t>
            </a:r>
            <a:r>
              <a:rPr lang="en-IN" dirty="0" err="1"/>
              <a:t>br</a:t>
            </a:r>
            <a:r>
              <a:rPr lang="en-IN" dirty="0"/>
              <a:t>/&gt;  </a:t>
            </a:r>
          </a:p>
          <a:p>
            <a:r>
              <a:rPr lang="en-IN" dirty="0"/>
              <a:t>&lt;input type="submit" value="register"&gt;  </a:t>
            </a:r>
          </a:p>
          <a:p>
            <a:r>
              <a:rPr lang="en-IN" dirty="0"/>
              <a:t>&lt;/form&gt;  </a:t>
            </a:r>
          </a:p>
          <a:p>
            <a:r>
              <a:rPr lang="en-IN" dirty="0"/>
              <a:t>&lt;/body&gt; </a:t>
            </a:r>
          </a:p>
        </p:txBody>
      </p:sp>
    </p:spTree>
    <p:extLst>
      <p:ext uri="{BB962C8B-B14F-4D97-AF65-F5344CB8AC3E}">
        <p14:creationId xmlns:p14="http://schemas.microsoft.com/office/powerpoint/2010/main" val="15861661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936" y="457200"/>
            <a:ext cx="8614064" cy="5909310"/>
          </a:xfrm>
          <a:prstGeom prst="rect">
            <a:avLst/>
          </a:prstGeom>
        </p:spPr>
        <p:txBody>
          <a:bodyPr wrap="square">
            <a:spAutoFit/>
          </a:bodyPr>
          <a:lstStyle/>
          <a:p>
            <a:r>
              <a:rPr lang="en-IN" dirty="0" smtClean="0"/>
              <a:t>FORM VALIDATION USING </a:t>
            </a:r>
            <a:r>
              <a:rPr lang="en-IN" dirty="0" err="1" smtClean="0"/>
              <a:t>getElementById</a:t>
            </a:r>
            <a:r>
              <a:rPr lang="en-IN" dirty="0" smtClean="0"/>
              <a:t>() method</a:t>
            </a:r>
          </a:p>
          <a:p>
            <a:endParaRPr lang="en-IN" dirty="0"/>
          </a:p>
          <a:p>
            <a:r>
              <a:rPr lang="en-IN" dirty="0" smtClean="0"/>
              <a:t>&lt;</a:t>
            </a:r>
            <a:r>
              <a:rPr lang="en-IN" dirty="0"/>
              <a:t>script&gt;  </a:t>
            </a:r>
          </a:p>
          <a:p>
            <a:r>
              <a:rPr lang="en-IN" dirty="0"/>
              <a:t>function </a:t>
            </a:r>
            <a:r>
              <a:rPr lang="en-IN" dirty="0" err="1"/>
              <a:t>validateform</a:t>
            </a:r>
            <a:r>
              <a:rPr lang="en-IN" dirty="0"/>
              <a:t>(){  </a:t>
            </a:r>
          </a:p>
          <a:p>
            <a:r>
              <a:rPr lang="en-IN" dirty="0" err="1"/>
              <a:t>var</a:t>
            </a:r>
            <a:r>
              <a:rPr lang="en-IN" dirty="0"/>
              <a:t> name1=</a:t>
            </a:r>
            <a:r>
              <a:rPr lang="en-IN" dirty="0" err="1"/>
              <a:t>document.getElementById</a:t>
            </a:r>
            <a:r>
              <a:rPr lang="en-IN" dirty="0"/>
              <a:t>("t1").value;  </a:t>
            </a:r>
          </a:p>
          <a:p>
            <a:r>
              <a:rPr lang="en-IN" dirty="0" smtClean="0"/>
              <a:t>  </a:t>
            </a:r>
            <a:endParaRPr lang="en-IN" dirty="0"/>
          </a:p>
          <a:p>
            <a:r>
              <a:rPr lang="en-IN" dirty="0"/>
              <a:t>if (name1=="")</a:t>
            </a:r>
          </a:p>
          <a:p>
            <a:r>
              <a:rPr lang="en-IN" dirty="0"/>
              <a:t>{  </a:t>
            </a:r>
          </a:p>
          <a:p>
            <a:r>
              <a:rPr lang="en-IN" dirty="0"/>
              <a:t>  alert("enter valid");  </a:t>
            </a:r>
          </a:p>
          <a:p>
            <a:r>
              <a:rPr lang="en-IN" dirty="0"/>
              <a:t> </a:t>
            </a:r>
            <a:r>
              <a:rPr lang="en-IN" dirty="0" smtClean="0"/>
              <a:t>}  </a:t>
            </a:r>
            <a:endParaRPr lang="en-IN" dirty="0"/>
          </a:p>
          <a:p>
            <a:r>
              <a:rPr lang="en-IN" dirty="0"/>
              <a:t>else</a:t>
            </a:r>
          </a:p>
          <a:p>
            <a:r>
              <a:rPr lang="en-IN" dirty="0"/>
              <a:t>{</a:t>
            </a:r>
          </a:p>
          <a:p>
            <a:r>
              <a:rPr lang="en-IN" dirty="0"/>
              <a:t>alert("</a:t>
            </a:r>
            <a:r>
              <a:rPr lang="en-IN" dirty="0" err="1"/>
              <a:t>successfull</a:t>
            </a:r>
            <a:r>
              <a:rPr lang="en-IN" dirty="0"/>
              <a:t>");  </a:t>
            </a:r>
          </a:p>
          <a:p>
            <a:r>
              <a:rPr lang="en-IN" dirty="0" smtClean="0"/>
              <a:t>}}</a:t>
            </a:r>
            <a:endParaRPr lang="en-IN" dirty="0"/>
          </a:p>
          <a:p>
            <a:r>
              <a:rPr lang="en-IN" dirty="0"/>
              <a:t>&lt;/script&gt;  </a:t>
            </a:r>
          </a:p>
          <a:p>
            <a:r>
              <a:rPr lang="en-IN" dirty="0"/>
              <a:t>&lt;body&gt;  </a:t>
            </a:r>
          </a:p>
          <a:p>
            <a:r>
              <a:rPr lang="en-IN" dirty="0"/>
              <a:t>&lt;form name="</a:t>
            </a:r>
            <a:r>
              <a:rPr lang="en-IN" dirty="0" err="1"/>
              <a:t>myform</a:t>
            </a:r>
            <a:r>
              <a:rPr lang="en-IN" dirty="0"/>
              <a:t>" method="post" &gt;  </a:t>
            </a:r>
          </a:p>
          <a:p>
            <a:r>
              <a:rPr lang="en-IN" dirty="0"/>
              <a:t>Name: &lt;input type="text" id="t1"&gt;&lt;</a:t>
            </a:r>
            <a:r>
              <a:rPr lang="en-IN" dirty="0" err="1"/>
              <a:t>br</a:t>
            </a:r>
            <a:r>
              <a:rPr lang="en-IN" dirty="0"/>
              <a:t>/&gt;  </a:t>
            </a:r>
          </a:p>
          <a:p>
            <a:r>
              <a:rPr lang="en-IN" dirty="0"/>
              <a:t>&lt;input type="submit" value="register" </a:t>
            </a:r>
            <a:r>
              <a:rPr lang="en-IN" dirty="0" err="1"/>
              <a:t>onclick</a:t>
            </a:r>
            <a:r>
              <a:rPr lang="en-IN" dirty="0"/>
              <a:t>="</a:t>
            </a:r>
            <a:r>
              <a:rPr lang="en-IN" dirty="0" err="1"/>
              <a:t>validateform</a:t>
            </a:r>
            <a:r>
              <a:rPr lang="en-IN" dirty="0"/>
              <a:t>()"&gt;  </a:t>
            </a:r>
          </a:p>
          <a:p>
            <a:r>
              <a:rPr lang="en-IN" dirty="0"/>
              <a:t>&lt;/form&gt;  </a:t>
            </a:r>
          </a:p>
          <a:p>
            <a:r>
              <a:rPr lang="en-IN" dirty="0"/>
              <a:t>&lt;/body&gt;</a:t>
            </a:r>
          </a:p>
        </p:txBody>
      </p:sp>
    </p:spTree>
    <p:extLst>
      <p:ext uri="{BB962C8B-B14F-4D97-AF65-F5344CB8AC3E}">
        <p14:creationId xmlns:p14="http://schemas.microsoft.com/office/powerpoint/2010/main" val="77919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498764"/>
            <a:ext cx="6982691" cy="4524315"/>
          </a:xfrm>
          <a:prstGeom prst="rect">
            <a:avLst/>
          </a:prstGeom>
        </p:spPr>
        <p:txBody>
          <a:bodyPr wrap="square">
            <a:spAutoFit/>
          </a:bodyPr>
          <a:lstStyle/>
          <a:p>
            <a:r>
              <a:rPr lang="da-DK" b="1" dirty="0">
                <a:solidFill>
                  <a:srgbClr val="000000"/>
                </a:solidFill>
                <a:latin typeface="Consolas" panose="020B0609020204030204" pitchFamily="49" charset="0"/>
              </a:rPr>
              <a:t>Example:</a:t>
            </a:r>
          </a:p>
          <a:p>
            <a:r>
              <a:rPr lang="da-DK" dirty="0">
                <a:solidFill>
                  <a:srgbClr val="000000"/>
                </a:solidFill>
                <a:latin typeface="Consolas" panose="020B0609020204030204" pitchFamily="49" charset="0"/>
              </a:rPr>
              <a:t>	</a:t>
            </a:r>
            <a:r>
              <a:rPr lang="da-DK" dirty="0" smtClean="0">
                <a:solidFill>
                  <a:srgbClr val="000000"/>
                </a:solidFill>
                <a:latin typeface="Consolas" panose="020B0609020204030204" pitchFamily="49" charset="0"/>
              </a:rPr>
              <a:t>var x,y,z;</a:t>
            </a:r>
          </a:p>
          <a:p>
            <a:r>
              <a:rPr lang="da-DK" dirty="0">
                <a:solidFill>
                  <a:srgbClr val="000000"/>
                </a:solidFill>
                <a:latin typeface="Consolas" panose="020B0609020204030204" pitchFamily="49" charset="0"/>
              </a:rPr>
              <a:t>	</a:t>
            </a:r>
            <a:r>
              <a:rPr lang="da-DK" dirty="0" smtClean="0">
                <a:solidFill>
                  <a:srgbClr val="000000"/>
                </a:solidFill>
                <a:latin typeface="Consolas" panose="020B0609020204030204" pitchFamily="49" charset="0"/>
              </a:rPr>
              <a:t>x </a:t>
            </a:r>
            <a:r>
              <a:rPr lang="da-DK" dirty="0">
                <a:solidFill>
                  <a:srgbClr val="000000"/>
                </a:solidFill>
                <a:latin typeface="Consolas" panose="020B0609020204030204" pitchFamily="49" charset="0"/>
              </a:rPr>
              <a:t>= 5;</a:t>
            </a:r>
            <a:br>
              <a:rPr lang="da-DK" dirty="0">
                <a:solidFill>
                  <a:srgbClr val="000000"/>
                </a:solidFill>
                <a:latin typeface="Consolas" panose="020B0609020204030204" pitchFamily="49" charset="0"/>
              </a:rPr>
            </a:br>
            <a:r>
              <a:rPr lang="da-DK" dirty="0">
                <a:solidFill>
                  <a:srgbClr val="000000"/>
                </a:solidFill>
                <a:latin typeface="Consolas" panose="020B0609020204030204" pitchFamily="49" charset="0"/>
              </a:rPr>
              <a:t>	 y = 2;</a:t>
            </a:r>
            <a:br>
              <a:rPr lang="da-DK" dirty="0">
                <a:solidFill>
                  <a:srgbClr val="000000"/>
                </a:solidFill>
                <a:latin typeface="Consolas" panose="020B0609020204030204" pitchFamily="49" charset="0"/>
              </a:rPr>
            </a:br>
            <a:r>
              <a:rPr lang="da-DK" dirty="0">
                <a:solidFill>
                  <a:srgbClr val="000000"/>
                </a:solidFill>
                <a:latin typeface="Consolas" panose="020B0609020204030204" pitchFamily="49" charset="0"/>
              </a:rPr>
              <a:t>	 z = x + y;</a:t>
            </a:r>
          </a:p>
          <a:p>
            <a:endParaRPr lang="da-DK" dirty="0" smtClean="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smtClean="0">
                <a:solidFill>
                  <a:srgbClr val="000000"/>
                </a:solidFill>
                <a:latin typeface="Consolas" panose="020B0609020204030204" pitchFamily="49" charset="0"/>
              </a:rPr>
              <a:t>Output:z=7</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da-DK" b="1" dirty="0" smtClean="0">
                <a:solidFill>
                  <a:srgbClr val="000000"/>
                </a:solidFill>
                <a:latin typeface="Consolas" panose="020B0609020204030204" pitchFamily="49" charset="0"/>
              </a:rPr>
              <a:t>Example:</a:t>
            </a:r>
          </a:p>
          <a:p>
            <a:endParaRPr lang="da-DK" dirty="0">
              <a:solidFill>
                <a:srgbClr val="000000"/>
              </a:solidFill>
              <a:latin typeface="Consolas" panose="020B0609020204030204" pitchFamily="49" charset="0"/>
            </a:endParaRPr>
          </a:p>
          <a:p>
            <a:r>
              <a:rPr lang="da-DK" dirty="0" smtClean="0">
                <a:solidFill>
                  <a:srgbClr val="000000"/>
                </a:solidFill>
                <a:latin typeface="Consolas" panose="020B0609020204030204" pitchFamily="49" charset="0"/>
              </a:rPr>
              <a:t>	</a:t>
            </a:r>
            <a:r>
              <a:rPr lang="en-IN" dirty="0"/>
              <a:t> txt1 = "John";</a:t>
            </a:r>
            <a:r>
              <a:rPr lang="en-IN" dirty="0" smtClean="0"/>
              <a:t/>
            </a:r>
            <a:br>
              <a:rPr lang="en-IN" dirty="0" smtClean="0"/>
            </a:br>
            <a:r>
              <a:rPr lang="en-IN" dirty="0" smtClean="0"/>
              <a:t>	txt2 </a:t>
            </a:r>
            <a:r>
              <a:rPr lang="en-IN" dirty="0"/>
              <a:t>= "Doe";</a:t>
            </a:r>
            <a:r>
              <a:rPr lang="en-IN" dirty="0" smtClean="0"/>
              <a:t/>
            </a:r>
            <a:br>
              <a:rPr lang="en-IN" dirty="0" smtClean="0"/>
            </a:br>
            <a:r>
              <a:rPr lang="en-IN" dirty="0" smtClean="0"/>
              <a:t>	txt3 </a:t>
            </a:r>
            <a:r>
              <a:rPr lang="en-IN" dirty="0"/>
              <a:t>= txt1 + </a:t>
            </a:r>
            <a:r>
              <a:rPr lang="en-IN" dirty="0" smtClean="0"/>
              <a:t>"</a:t>
            </a:r>
            <a:r>
              <a:rPr lang="en-IN" dirty="0"/>
              <a:t> " </a:t>
            </a:r>
            <a:r>
              <a:rPr lang="en-IN" dirty="0" smtClean="0"/>
              <a:t>+</a:t>
            </a:r>
            <a:r>
              <a:rPr lang="en-IN" dirty="0"/>
              <a:t> </a:t>
            </a:r>
            <a:r>
              <a:rPr lang="en-IN" dirty="0" smtClean="0"/>
              <a:t>txt2;</a:t>
            </a:r>
          </a:p>
          <a:p>
            <a:r>
              <a:rPr lang="en-IN" dirty="0"/>
              <a:t>	</a:t>
            </a:r>
            <a:endParaRPr lang="en-IN" dirty="0" smtClean="0"/>
          </a:p>
          <a:p>
            <a:r>
              <a:rPr lang="en-IN" dirty="0"/>
              <a:t>	</a:t>
            </a:r>
            <a:r>
              <a:rPr lang="en-IN" dirty="0" smtClean="0"/>
              <a:t>Output:</a:t>
            </a:r>
            <a:r>
              <a:rPr lang="en-IN" dirty="0"/>
              <a:t> </a:t>
            </a:r>
            <a:r>
              <a:rPr lang="en-IN" dirty="0" smtClean="0"/>
              <a:t>John Doe</a:t>
            </a:r>
            <a:endParaRPr lang="en-IN" dirty="0"/>
          </a:p>
        </p:txBody>
      </p:sp>
    </p:spTree>
    <p:extLst>
      <p:ext uri="{BB962C8B-B14F-4D97-AF65-F5344CB8AC3E}">
        <p14:creationId xmlns:p14="http://schemas.microsoft.com/office/powerpoint/2010/main" val="1887500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749" y="511525"/>
            <a:ext cx="3856248" cy="923330"/>
          </a:xfrm>
          <a:prstGeom prst="rect">
            <a:avLst/>
          </a:prstGeom>
        </p:spPr>
        <p:txBody>
          <a:bodyPr wrap="none">
            <a:spAutoFit/>
          </a:bodyPr>
          <a:lstStyle/>
          <a:p>
            <a:r>
              <a:rPr lang="en-IN" b="1" i="0" dirty="0" smtClean="0">
                <a:solidFill>
                  <a:srgbClr val="000000"/>
                </a:solidFill>
                <a:effectLst/>
                <a:latin typeface="Segoe UI" panose="020B0502040204020203" pitchFamily="34" charset="0"/>
              </a:rPr>
              <a:t>JavaScript Comparison Operators:</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27426743"/>
              </p:ext>
            </p:extLst>
          </p:nvPr>
        </p:nvGraphicFramePr>
        <p:xfrm>
          <a:off x="811789" y="1257303"/>
          <a:ext cx="7885402" cy="3591312"/>
        </p:xfrm>
        <a:graphic>
          <a:graphicData uri="http://schemas.openxmlformats.org/drawingml/2006/table">
            <a:tbl>
              <a:tblPr/>
              <a:tblGrid>
                <a:gridCol w="1270256"/>
                <a:gridCol w="6615146"/>
              </a:tblGrid>
              <a:tr h="448914">
                <a:tc>
                  <a:txBody>
                    <a:bodyPr/>
                    <a:lstStyle/>
                    <a:p>
                      <a:pPr algn="l" fontAlgn="t"/>
                      <a:r>
                        <a:rPr lang="en-IN"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equal to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8914">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equal value and equal type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8914">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not equal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8914">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not equal value or not equal type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8914">
                <a:tc>
                  <a:txBody>
                    <a:bodyPr/>
                    <a:lstStyle/>
                    <a:p>
                      <a:pPr algn="l" fontAlgn="t"/>
                      <a:r>
                        <a:rPr lang="en-IN">
                          <a:effectLst/>
                        </a:rPr>
                        <a: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greater than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8914">
                <a:tc>
                  <a:txBody>
                    <a:bodyPr/>
                    <a:lstStyle/>
                    <a:p>
                      <a:pPr algn="l" fontAlgn="t"/>
                      <a:r>
                        <a:rPr lang="en-IN">
                          <a:effectLst/>
                        </a:rPr>
                        <a:t>&lt;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less than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8914">
                <a:tc>
                  <a:txBody>
                    <a:bodyPr/>
                    <a:lstStyle/>
                    <a:p>
                      <a:pPr algn="l" fontAlgn="t"/>
                      <a:r>
                        <a:rPr lang="en-IN">
                          <a:effectLst/>
                        </a:rPr>
                        <a: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greater than or equal to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8914">
                <a:tc>
                  <a:txBody>
                    <a:bodyPr/>
                    <a:lstStyle/>
                    <a:p>
                      <a:pPr algn="l" fontAlgn="t"/>
                      <a:r>
                        <a:rPr lang="en-IN">
                          <a:effectLst/>
                        </a:rPr>
                        <a:t>&lt;=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less than or equal to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4523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6B202CBF532C47AC7B4711D124A94A" ma:contentTypeVersion="8" ma:contentTypeDescription="Create a new document." ma:contentTypeScope="" ma:versionID="01adb539a532609d38e51ad5b6220e42">
  <xsd:schema xmlns:xsd="http://www.w3.org/2001/XMLSchema" xmlns:xs="http://www.w3.org/2001/XMLSchema" xmlns:p="http://schemas.microsoft.com/office/2006/metadata/properties" xmlns:ns2="b66ba328-3cef-4ab1-9137-b80ba276e726" targetNamespace="http://schemas.microsoft.com/office/2006/metadata/properties" ma:root="true" ma:fieldsID="9376fe167284e88e2eb3b50b88cadcdd" ns2:_="">
    <xsd:import namespace="b66ba328-3cef-4ab1-9137-b80ba276e7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6ba328-3cef-4ab1-9137-b80ba276e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5F841-C999-4D55-AEC8-DD300A2654A7}"/>
</file>

<file path=customXml/itemProps2.xml><?xml version="1.0" encoding="utf-8"?>
<ds:datastoreItem xmlns:ds="http://schemas.openxmlformats.org/officeDocument/2006/customXml" ds:itemID="{1A7DCC74-ADDA-4045-ADE3-F03A45BF0351}"/>
</file>

<file path=customXml/itemProps3.xml><?xml version="1.0" encoding="utf-8"?>
<ds:datastoreItem xmlns:ds="http://schemas.openxmlformats.org/officeDocument/2006/customXml" ds:itemID="{51F3B1A7-056A-42C0-A28C-D2972CF84E04}"/>
</file>

<file path=docProps/app.xml><?xml version="1.0" encoding="utf-8"?>
<Properties xmlns="http://schemas.openxmlformats.org/officeDocument/2006/extended-properties" xmlns:vt="http://schemas.openxmlformats.org/officeDocument/2006/docPropsVTypes">
  <TotalTime>1664</TotalTime>
  <Words>3623</Words>
  <Application>Microsoft Office PowerPoint</Application>
  <PresentationFormat>Widescreen</PresentationFormat>
  <Paragraphs>1038</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Consolas</vt:lpstr>
      <vt:lpstr>Segoe UI</vt:lpstr>
      <vt:lpstr>Times New Roman</vt:lpstr>
      <vt:lpstr>Verdana</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More</dc:creator>
  <cp:lastModifiedBy>Neha</cp:lastModifiedBy>
  <cp:revision>148</cp:revision>
  <dcterms:created xsi:type="dcterms:W3CDTF">2017-09-14T05:33:05Z</dcterms:created>
  <dcterms:modified xsi:type="dcterms:W3CDTF">2021-03-09T10:59:49Z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0x0101008A6B202CBF532C47AC7B4711D124A94A</vt:lpwstr>
  </property>
</Properties>
</file>