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67"/>
  </p:notesMasterIdLst>
  <p:sldIdLst>
    <p:sldId id="256" r:id="rId5"/>
    <p:sldId id="262" r:id="rId6"/>
    <p:sldId id="367" r:id="rId7"/>
    <p:sldId id="368" r:id="rId8"/>
    <p:sldId id="369" r:id="rId9"/>
    <p:sldId id="370" r:id="rId10"/>
    <p:sldId id="371" r:id="rId11"/>
    <p:sldId id="383" r:id="rId12"/>
    <p:sldId id="372" r:id="rId13"/>
    <p:sldId id="373" r:id="rId14"/>
    <p:sldId id="374" r:id="rId15"/>
    <p:sldId id="375" r:id="rId16"/>
    <p:sldId id="376" r:id="rId17"/>
    <p:sldId id="377" r:id="rId18"/>
    <p:sldId id="384" r:id="rId19"/>
    <p:sldId id="385" r:id="rId20"/>
    <p:sldId id="378" r:id="rId21"/>
    <p:sldId id="379" r:id="rId22"/>
    <p:sldId id="380" r:id="rId23"/>
    <p:sldId id="381" r:id="rId24"/>
    <p:sldId id="382" r:id="rId25"/>
    <p:sldId id="386" r:id="rId26"/>
    <p:sldId id="387" r:id="rId27"/>
    <p:sldId id="331" r:id="rId28"/>
    <p:sldId id="332" r:id="rId29"/>
    <p:sldId id="333" r:id="rId30"/>
    <p:sldId id="334" r:id="rId31"/>
    <p:sldId id="388" r:id="rId32"/>
    <p:sldId id="389" r:id="rId33"/>
    <p:sldId id="338" r:id="rId34"/>
    <p:sldId id="335" r:id="rId35"/>
    <p:sldId id="390" r:id="rId36"/>
    <p:sldId id="336" r:id="rId37"/>
    <p:sldId id="337" r:id="rId38"/>
    <p:sldId id="339" r:id="rId39"/>
    <p:sldId id="340" r:id="rId40"/>
    <p:sldId id="341" r:id="rId41"/>
    <p:sldId id="391" r:id="rId42"/>
    <p:sldId id="343" r:id="rId43"/>
    <p:sldId id="345" r:id="rId44"/>
    <p:sldId id="346" r:id="rId45"/>
    <p:sldId id="344" r:id="rId46"/>
    <p:sldId id="347" r:id="rId47"/>
    <p:sldId id="348" r:id="rId48"/>
    <p:sldId id="349" r:id="rId49"/>
    <p:sldId id="350" r:id="rId50"/>
    <p:sldId id="351" r:id="rId51"/>
    <p:sldId id="352" r:id="rId52"/>
    <p:sldId id="353" r:id="rId53"/>
    <p:sldId id="354" r:id="rId54"/>
    <p:sldId id="356" r:id="rId55"/>
    <p:sldId id="357" r:id="rId56"/>
    <p:sldId id="358" r:id="rId57"/>
    <p:sldId id="359" r:id="rId58"/>
    <p:sldId id="361" r:id="rId59"/>
    <p:sldId id="362" r:id="rId60"/>
    <p:sldId id="363" r:id="rId61"/>
    <p:sldId id="360" r:id="rId62"/>
    <p:sldId id="364" r:id="rId63"/>
    <p:sldId id="365" r:id="rId64"/>
    <p:sldId id="366" r:id="rId65"/>
    <p:sldId id="330"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54368A"/>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47975-F4BD-4CE0-B9DA-69DBB5B4187F}" v="1" dt="2022-11-25T13:22:09.428"/>
    <p1510:client id="{81E7229E-2D84-4148-811C-01BD46CFDA06}" v="9" dt="2022-12-15T16:32:05.902"/>
    <p1510:client id="{B90F823E-AFCE-488B-9CC9-204666CF5666}" v="5" dt="2022-11-27T16:45:26.8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AY RAMBHIA-57498210017" userId="S::57498210017@svkmmumbai.onmicrosoft.com::94cab55b-26c1-46a0-b3a2-b3e9f6fcd88a" providerId="AD" clId="Web-{27B47975-F4BD-4CE0-B9DA-69DBB5B4187F}"/>
    <pc:docChg chg="modSld">
      <pc:chgData name="TANAY RAMBHIA-57498210017" userId="S::57498210017@svkmmumbai.onmicrosoft.com::94cab55b-26c1-46a0-b3a2-b3e9f6fcd88a" providerId="AD" clId="Web-{27B47975-F4BD-4CE0-B9DA-69DBB5B4187F}" dt="2022-11-25T13:22:09.428" v="0" actId="1076"/>
      <pc:docMkLst>
        <pc:docMk/>
      </pc:docMkLst>
      <pc:sldChg chg="modSp">
        <pc:chgData name="TANAY RAMBHIA-57498210017" userId="S::57498210017@svkmmumbai.onmicrosoft.com::94cab55b-26c1-46a0-b3a2-b3e9f6fcd88a" providerId="AD" clId="Web-{27B47975-F4BD-4CE0-B9DA-69DBB5B4187F}" dt="2022-11-25T13:22:09.428" v="0" actId="1076"/>
        <pc:sldMkLst>
          <pc:docMk/>
          <pc:sldMk cId="0" sldId="361"/>
        </pc:sldMkLst>
        <pc:spChg chg="mod">
          <ac:chgData name="TANAY RAMBHIA-57498210017" userId="S::57498210017@svkmmumbai.onmicrosoft.com::94cab55b-26c1-46a0-b3a2-b3e9f6fcd88a" providerId="AD" clId="Web-{27B47975-F4BD-4CE0-B9DA-69DBB5B4187F}" dt="2022-11-25T13:22:09.428" v="0" actId="1076"/>
          <ac:spMkLst>
            <pc:docMk/>
            <pc:sldMk cId="0" sldId="361"/>
            <ac:spMk id="16386" creationId="{00000000-0000-0000-0000-000000000000}"/>
          </ac:spMkLst>
        </pc:spChg>
      </pc:sldChg>
    </pc:docChg>
  </pc:docChgLst>
  <pc:docChgLst>
    <pc:chgData name="JAINAM BARBHAYA-57498210010" userId="S::57498210010@svkmmumbai.onmicrosoft.com::dbd31842-4181-4675-9893-b81c8ad65b23" providerId="AD" clId="Web-{81E7229E-2D84-4148-811C-01BD46CFDA06}"/>
    <pc:docChg chg="modSld">
      <pc:chgData name="JAINAM BARBHAYA-57498210010" userId="S::57498210010@svkmmumbai.onmicrosoft.com::dbd31842-4181-4675-9893-b81c8ad65b23" providerId="AD" clId="Web-{81E7229E-2D84-4148-811C-01BD46CFDA06}" dt="2022-12-15T16:32:05.902" v="8" actId="20577"/>
      <pc:docMkLst>
        <pc:docMk/>
      </pc:docMkLst>
      <pc:sldChg chg="modSp">
        <pc:chgData name="JAINAM BARBHAYA-57498210010" userId="S::57498210010@svkmmumbai.onmicrosoft.com::dbd31842-4181-4675-9893-b81c8ad65b23" providerId="AD" clId="Web-{81E7229E-2D84-4148-811C-01BD46CFDA06}" dt="2022-12-15T16:32:05.902" v="8" actId="20577"/>
        <pc:sldMkLst>
          <pc:docMk/>
          <pc:sldMk cId="0" sldId="370"/>
        </pc:sldMkLst>
        <pc:spChg chg="mod">
          <ac:chgData name="JAINAM BARBHAYA-57498210010" userId="S::57498210010@svkmmumbai.onmicrosoft.com::dbd31842-4181-4675-9893-b81c8ad65b23" providerId="AD" clId="Web-{81E7229E-2D84-4148-811C-01BD46CFDA06}" dt="2022-12-15T16:32:05.902" v="8" actId="20577"/>
          <ac:spMkLst>
            <pc:docMk/>
            <pc:sldMk cId="0" sldId="370"/>
            <ac:spMk id="5" creationId="{00000000-0000-0000-0000-000000000000}"/>
          </ac:spMkLst>
        </pc:spChg>
      </pc:sldChg>
    </pc:docChg>
  </pc:docChgLst>
  <pc:docChgLst>
    <pc:chgData name="TANAY RAMBHIA-57498210017" userId="S::57498210017@svkmmumbai.onmicrosoft.com::94cab55b-26c1-46a0-b3a2-b3e9f6fcd88a" providerId="AD" clId="Web-{B90F823E-AFCE-488B-9CC9-204666CF5666}"/>
    <pc:docChg chg="modSld">
      <pc:chgData name="TANAY RAMBHIA-57498210017" userId="S::57498210017@svkmmumbai.onmicrosoft.com::94cab55b-26c1-46a0-b3a2-b3e9f6fcd88a" providerId="AD" clId="Web-{B90F823E-AFCE-488B-9CC9-204666CF5666}" dt="2022-11-27T16:45:26.886" v="4" actId="1076"/>
      <pc:docMkLst>
        <pc:docMk/>
      </pc:docMkLst>
      <pc:sldChg chg="modSp">
        <pc:chgData name="TANAY RAMBHIA-57498210017" userId="S::57498210017@svkmmumbai.onmicrosoft.com::94cab55b-26c1-46a0-b3a2-b3e9f6fcd88a" providerId="AD" clId="Web-{B90F823E-AFCE-488B-9CC9-204666CF5666}" dt="2022-11-27T16:45:26.886" v="4" actId="1076"/>
        <pc:sldMkLst>
          <pc:docMk/>
          <pc:sldMk cId="0" sldId="356"/>
        </pc:sldMkLst>
        <pc:spChg chg="mod">
          <ac:chgData name="TANAY RAMBHIA-57498210017" userId="S::57498210017@svkmmumbai.onmicrosoft.com::94cab55b-26c1-46a0-b3a2-b3e9f6fcd88a" providerId="AD" clId="Web-{B90F823E-AFCE-488B-9CC9-204666CF5666}" dt="2022-11-27T16:45:26.886" v="4" actId="1076"/>
          <ac:spMkLst>
            <pc:docMk/>
            <pc:sldMk cId="0" sldId="356"/>
            <ac:spMk id="16387" creationId="{00000000-0000-0000-0000-000000000000}"/>
          </ac:spMkLst>
        </pc:spChg>
      </pc:sldChg>
      <pc:sldChg chg="modSp">
        <pc:chgData name="TANAY RAMBHIA-57498210017" userId="S::57498210017@svkmmumbai.onmicrosoft.com::94cab55b-26c1-46a0-b3a2-b3e9f6fcd88a" providerId="AD" clId="Web-{B90F823E-AFCE-488B-9CC9-204666CF5666}" dt="2022-11-27T16:42:23.069" v="1" actId="20577"/>
        <pc:sldMkLst>
          <pc:docMk/>
          <pc:sldMk cId="0" sldId="375"/>
        </pc:sldMkLst>
        <pc:spChg chg="mod">
          <ac:chgData name="TANAY RAMBHIA-57498210017" userId="S::57498210017@svkmmumbai.onmicrosoft.com::94cab55b-26c1-46a0-b3a2-b3e9f6fcd88a" providerId="AD" clId="Web-{B90F823E-AFCE-488B-9CC9-204666CF5666}" dt="2022-11-27T16:42:23.069" v="1" actId="20577"/>
          <ac:spMkLst>
            <pc:docMk/>
            <pc:sldMk cId="0" sldId="375"/>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7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7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7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7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67CAFF0-D0B3-4AA6-B204-FCA137C5AE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CAFF0-D0B3-4AA6-B204-FCA137C5AE8A}"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CAFF0-D0B3-4AA6-B204-FCA137C5AE8A}" type="slidenum">
              <a:rPr lang="en-US" smtClean="0"/>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CAFF0-D0B3-4AA6-B204-FCA137C5AE8A}"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CAFF0-D0B3-4AA6-B204-FCA137C5AE8A}"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CAFF0-D0B3-4AA6-B204-FCA137C5AE8A}" type="slidenum">
              <a:rPr lang="en-US" smtClean="0"/>
              <a:pPr/>
              <a:t>22</a:t>
            </a:fld>
            <a:endParaRPr lang="en-US"/>
          </a:p>
        </p:txBody>
      </p:sp>
    </p:spTree>
    <p:extLst>
      <p:ext uri="{BB962C8B-B14F-4D97-AF65-F5344CB8AC3E}">
        <p14:creationId xmlns:p14="http://schemas.microsoft.com/office/powerpoint/2010/main" val="120054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CAFF0-D0B3-4AA6-B204-FCA137C5AE8A}" type="slidenum">
              <a:rPr lang="en-US" smtClean="0"/>
              <a:pPr/>
              <a:t>23</a:t>
            </a:fld>
            <a:endParaRPr lang="en-US"/>
          </a:p>
        </p:txBody>
      </p:sp>
    </p:spTree>
    <p:extLst>
      <p:ext uri="{BB962C8B-B14F-4D97-AF65-F5344CB8AC3E}">
        <p14:creationId xmlns:p14="http://schemas.microsoft.com/office/powerpoint/2010/main" val="199145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150F88C0-5AF8-420E-AED0-038464D430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F634B-4D0F-4C3C-8E91-9CA70F70B8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A652-98C1-4717-ADCC-210402E7D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60A110FD-008C-4BDE-AD6D-C7C80DF020C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2BA603B-46F8-426D-BC0D-8FE10EB304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173FD-EE70-4A82-924E-7CC1F2A3806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B2009-7C9B-4978-8523-753C7972AD9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D0087E42-90D5-46C6-A2F0-42B59632B6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392D0-3515-49A6-8FA3-15C76A2C48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6E33F274-5410-4303-8A8C-576A3B0D7D4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85704397-A336-4E2C-BBCE-AD40FF9B171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21735D-7ECC-4212-BABC-020CC69731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digicert.com/ssl.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590800"/>
            <a:ext cx="8839200" cy="685800"/>
          </a:xfrm>
        </p:spPr>
        <p:txBody>
          <a:bodyPr>
            <a:normAutofit/>
          </a:bodyPr>
          <a:lstStyle/>
          <a:p>
            <a:pPr algn="ctr"/>
            <a:r>
              <a:rPr lang="en-US" sz="3200" b="1">
                <a:solidFill>
                  <a:srgbClr val="0070C0"/>
                </a:solidFill>
              </a:rPr>
              <a:t>MULTITHREADING</a:t>
            </a:r>
          </a:p>
        </p:txBody>
      </p:sp>
      <p:sp>
        <p:nvSpPr>
          <p:cNvPr id="2051" name="Rectangle 3"/>
          <p:cNvSpPr>
            <a:spLocks noGrp="1" noChangeArrowheads="1"/>
          </p:cNvSpPr>
          <p:nvPr>
            <p:ph type="subTitle" idx="1"/>
          </p:nvPr>
        </p:nvSpPr>
        <p:spPr>
          <a:xfrm>
            <a:off x="2286000" y="4419600"/>
            <a:ext cx="6629400" cy="1752600"/>
          </a:xfrm>
        </p:spPr>
        <p:txBody>
          <a:bodyPr>
            <a:noAutofit/>
          </a:bodyPr>
          <a:lstStyle/>
          <a:p>
            <a:r>
              <a:rPr lang="en-US" sz="2400">
                <a:solidFill>
                  <a:srgbClr val="00B050"/>
                </a:solidFill>
              </a:rPr>
              <a:t>By</a:t>
            </a:r>
          </a:p>
          <a:p>
            <a:r>
              <a:rPr lang="en-US" sz="2400">
                <a:solidFill>
                  <a:srgbClr val="00B050"/>
                </a:solidFill>
              </a:rPr>
              <a:t>Manishkumar  R Solanki</a:t>
            </a:r>
          </a:p>
          <a:p>
            <a:r>
              <a:rPr lang="en-US" sz="2400">
                <a:solidFill>
                  <a:srgbClr val="00B050"/>
                </a:solidFill>
              </a:rPr>
              <a:t>Sr. Lecturer (Information Technology)</a:t>
            </a:r>
          </a:p>
          <a:p>
            <a:r>
              <a:rPr lang="en-US" sz="2400">
                <a:solidFill>
                  <a:srgbClr val="00B050"/>
                </a:solidFill>
              </a:rPr>
              <a:t>SBMP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5257800" cy="487362"/>
          </a:xfrm>
        </p:spPr>
        <p:txBody>
          <a:bodyPr>
            <a:noAutofit/>
          </a:bodyPr>
          <a:lstStyle/>
          <a:p>
            <a:pPr algn="ctr"/>
            <a:r>
              <a:rPr lang="en-US" sz="2800" b="1">
                <a:solidFill>
                  <a:srgbClr val="0070C0"/>
                </a:solidFill>
              </a:rPr>
              <a:t>Creating a Thread</a:t>
            </a:r>
          </a:p>
        </p:txBody>
      </p:sp>
      <p:sp>
        <p:nvSpPr>
          <p:cNvPr id="6" name="Slide Number Placeholder 5"/>
          <p:cNvSpPr>
            <a:spLocks noGrp="1"/>
          </p:cNvSpPr>
          <p:nvPr>
            <p:ph type="sldNum" sz="quarter" idx="15"/>
          </p:nvPr>
        </p:nvSpPr>
        <p:spPr/>
        <p:txBody>
          <a:bodyPr/>
          <a:lstStyle/>
          <a:p>
            <a:fld id="{E646C0B9-6AC2-41F9-8EAC-41CD49C49566}" type="slidenum">
              <a:rPr lang="en-US"/>
              <a:pPr/>
              <a:t>10</a:t>
            </a:fld>
            <a:endParaRPr lang="en-US"/>
          </a:p>
        </p:txBody>
      </p:sp>
      <p:sp>
        <p:nvSpPr>
          <p:cNvPr id="5" name="Content Placeholder 4"/>
          <p:cNvSpPr>
            <a:spLocks noGrp="1"/>
          </p:cNvSpPr>
          <p:nvPr>
            <p:ph sz="quarter" idx="1"/>
          </p:nvPr>
        </p:nvSpPr>
        <p:spPr>
          <a:xfrm>
            <a:off x="152400" y="1676400"/>
            <a:ext cx="8686800" cy="2590800"/>
          </a:xfrm>
        </p:spPr>
        <p:txBody>
          <a:bodyPr>
            <a:noAutofit/>
          </a:bodyPr>
          <a:lstStyle/>
          <a:p>
            <a:pPr marL="0" indent="0" algn="just">
              <a:buNone/>
            </a:pPr>
            <a:r>
              <a:rPr lang="en-US" sz="2800"/>
              <a:t>Java defines two ways in which a thread can be created:</a:t>
            </a:r>
          </a:p>
          <a:p>
            <a:pPr marL="685800" indent="53975" algn="just">
              <a:buFont typeface="Wingdings" pitchFamily="2" charset="2"/>
              <a:buChar char="ü"/>
            </a:pPr>
            <a:r>
              <a:rPr lang="en-US" sz="2800"/>
              <a:t>	</a:t>
            </a:r>
            <a:r>
              <a:rPr lang="en-US" sz="2800" b="1">
                <a:solidFill>
                  <a:srgbClr val="002060"/>
                </a:solidFill>
              </a:rPr>
              <a:t>You can extend the Thread class, itself</a:t>
            </a:r>
          </a:p>
          <a:p>
            <a:pPr marL="968375" indent="-228600" algn="just">
              <a:buFont typeface="Wingdings" pitchFamily="2" charset="2"/>
              <a:buChar char="ü"/>
            </a:pPr>
            <a:r>
              <a:rPr lang="en-US" sz="2800" b="1">
                <a:solidFill>
                  <a:srgbClr val="FF0066"/>
                </a:solidFill>
              </a:rPr>
              <a:t>You can implement the Runnable interface</a:t>
            </a:r>
          </a:p>
          <a:p>
            <a:pPr marL="0" indent="53975" algn="just">
              <a:buNone/>
            </a:pPr>
            <a:endParaRPr lang="en-US" sz="2800" b="1">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7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 THREAD class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11</a:t>
            </a:fld>
            <a:endParaRPr lang="en-US"/>
          </a:p>
        </p:txBody>
      </p:sp>
      <p:sp>
        <p:nvSpPr>
          <p:cNvPr id="5" name="Content Placeholder 4"/>
          <p:cNvSpPr>
            <a:spLocks noGrp="1"/>
          </p:cNvSpPr>
          <p:nvPr>
            <p:ph sz="quarter" idx="1"/>
          </p:nvPr>
        </p:nvSpPr>
        <p:spPr>
          <a:xfrm>
            <a:off x="0" y="457200"/>
            <a:ext cx="8991600" cy="6400800"/>
          </a:xfrm>
        </p:spPr>
        <p:txBody>
          <a:bodyPr>
            <a:noAutofit/>
          </a:bodyPr>
          <a:lstStyle/>
          <a:p>
            <a:pPr algn="just"/>
            <a:r>
              <a:rPr lang="en-US" b="1">
                <a:solidFill>
                  <a:srgbClr val="00B050"/>
                </a:solidFill>
              </a:rPr>
              <a:t>We can set the name of a thread by using </a:t>
            </a:r>
            <a:r>
              <a:rPr lang="en-US" b="1" err="1">
                <a:solidFill>
                  <a:srgbClr val="00B050"/>
                </a:solidFill>
              </a:rPr>
              <a:t>setName</a:t>
            </a:r>
            <a:r>
              <a:rPr lang="en-US" b="1">
                <a:solidFill>
                  <a:srgbClr val="00B050"/>
                </a:solidFill>
              </a:rPr>
              <a:t>( ) and can </a:t>
            </a:r>
            <a:r>
              <a:rPr lang="en-US" b="1" err="1">
                <a:solidFill>
                  <a:srgbClr val="00B050"/>
                </a:solidFill>
              </a:rPr>
              <a:t>can</a:t>
            </a:r>
            <a:r>
              <a:rPr lang="en-US" b="1">
                <a:solidFill>
                  <a:srgbClr val="00B050"/>
                </a:solidFill>
              </a:rPr>
              <a:t> obtain the name of a thread by calling </a:t>
            </a:r>
            <a:r>
              <a:rPr lang="en-US" b="1" err="1">
                <a:solidFill>
                  <a:srgbClr val="00B050"/>
                </a:solidFill>
              </a:rPr>
              <a:t>getName</a:t>
            </a:r>
            <a:r>
              <a:rPr lang="en-US" b="1">
                <a:solidFill>
                  <a:srgbClr val="00B050"/>
                </a:solidFill>
              </a:rPr>
              <a:t>( )</a:t>
            </a:r>
          </a:p>
          <a:p>
            <a:pPr algn="just">
              <a:buNone/>
            </a:pPr>
            <a:r>
              <a:rPr lang="en-US"/>
              <a:t>		</a:t>
            </a:r>
            <a:r>
              <a:rPr lang="en-US" b="1">
                <a:solidFill>
                  <a:schemeClr val="accent3"/>
                </a:solidFill>
              </a:rPr>
              <a:t>final void </a:t>
            </a:r>
            <a:r>
              <a:rPr lang="en-US" b="1" err="1">
                <a:solidFill>
                  <a:schemeClr val="accent3"/>
                </a:solidFill>
              </a:rPr>
              <a:t>setName</a:t>
            </a:r>
            <a:r>
              <a:rPr lang="en-US" b="1">
                <a:solidFill>
                  <a:schemeClr val="accent3"/>
                </a:solidFill>
              </a:rPr>
              <a:t>(String </a:t>
            </a:r>
            <a:r>
              <a:rPr lang="en-US" b="1" i="1" err="1">
                <a:solidFill>
                  <a:schemeClr val="accent3"/>
                </a:solidFill>
              </a:rPr>
              <a:t>threadName</a:t>
            </a:r>
            <a:r>
              <a:rPr lang="en-US" b="1" i="1">
                <a:solidFill>
                  <a:schemeClr val="accent3"/>
                </a:solidFill>
              </a:rPr>
              <a:t>)</a:t>
            </a:r>
          </a:p>
          <a:p>
            <a:pPr algn="just">
              <a:buNone/>
            </a:pPr>
            <a:r>
              <a:rPr lang="en-US" b="1">
                <a:solidFill>
                  <a:schemeClr val="accent3"/>
                </a:solidFill>
              </a:rPr>
              <a:t>		final String </a:t>
            </a:r>
            <a:r>
              <a:rPr lang="en-US" b="1" err="1">
                <a:solidFill>
                  <a:schemeClr val="accent3"/>
                </a:solidFill>
              </a:rPr>
              <a:t>getName</a:t>
            </a:r>
            <a:r>
              <a:rPr lang="en-US" b="1">
                <a:solidFill>
                  <a:schemeClr val="accent3"/>
                </a:solidFill>
              </a:rPr>
              <a:t>( )</a:t>
            </a:r>
          </a:p>
          <a:p>
            <a:pPr algn="just"/>
            <a:r>
              <a:rPr lang="en-US" b="1">
                <a:solidFill>
                  <a:schemeClr val="accent3"/>
                </a:solidFill>
              </a:rPr>
              <a:t> </a:t>
            </a:r>
            <a:r>
              <a:rPr lang="en-US" b="1">
                <a:solidFill>
                  <a:srgbClr val="002060"/>
                </a:solidFill>
              </a:rPr>
              <a:t>After creating a thread we have to start its’ execution which is achieved by calling start() method:</a:t>
            </a:r>
          </a:p>
          <a:p>
            <a:pPr algn="just">
              <a:buNone/>
            </a:pPr>
            <a:r>
              <a:rPr lang="en-US" b="1">
                <a:solidFill>
                  <a:schemeClr val="accent3"/>
                </a:solidFill>
              </a:rPr>
              <a:t>				void start()</a:t>
            </a:r>
          </a:p>
          <a:p>
            <a:pPr algn="just"/>
            <a:r>
              <a:rPr lang="en-US" b="1">
                <a:solidFill>
                  <a:schemeClr val="accent3"/>
                </a:solidFill>
              </a:rPr>
              <a:t> </a:t>
            </a:r>
            <a:r>
              <a:rPr lang="en-US" b="1">
                <a:solidFill>
                  <a:srgbClr val="7030A0"/>
                </a:solidFill>
              </a:rPr>
              <a:t>The execution logic of a thread is to be written inside the run() method(we have to override it).  </a:t>
            </a:r>
            <a:r>
              <a:rPr lang="en-US" b="1">
                <a:solidFill>
                  <a:srgbClr val="FF0000"/>
                </a:solidFill>
              </a:rPr>
              <a:t>run() can not be invoked explicitly but start() method calls it implicitly.</a:t>
            </a:r>
          </a:p>
          <a:p>
            <a:pPr algn="just">
              <a:buNone/>
            </a:pPr>
            <a:r>
              <a:rPr lang="en-US" b="1">
                <a:solidFill>
                  <a:schemeClr val="accent3"/>
                </a:solidFill>
              </a:rPr>
              <a:t>                 		 void run()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down)">
                                      <p:cBhvr>
                                        <p:cTn id="33" dur="580">
                                          <p:stCondLst>
                                            <p:cond delay="0"/>
                                          </p:stCondLst>
                                        </p:cTn>
                                        <p:tgtEl>
                                          <p:spTgt spid="5">
                                            <p:txEl>
                                              <p:pRg st="5" end="5"/>
                                            </p:txEl>
                                          </p:spTgt>
                                        </p:tgtEl>
                                      </p:cBhvr>
                                    </p:animEffect>
                                    <p:anim calcmode="lin" valueType="num">
                                      <p:cBhvr>
                                        <p:cTn id="34"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xEl>
                                              <p:pRg st="5" end="5"/>
                                            </p:txEl>
                                          </p:spTgt>
                                        </p:tgtEl>
                                      </p:cBhvr>
                                      <p:to x="100000" y="60000"/>
                                    </p:animScale>
                                    <p:animScale>
                                      <p:cBhvr>
                                        <p:cTn id="40" dur="166" decel="50000">
                                          <p:stCondLst>
                                            <p:cond delay="676"/>
                                          </p:stCondLst>
                                        </p:cTn>
                                        <p:tgtEl>
                                          <p:spTgt spid="5">
                                            <p:txEl>
                                              <p:pRg st="5" end="5"/>
                                            </p:txEl>
                                          </p:spTgt>
                                        </p:tgtEl>
                                      </p:cBhvr>
                                      <p:to x="100000" y="100000"/>
                                    </p:animScale>
                                    <p:animScale>
                                      <p:cBhvr>
                                        <p:cTn id="41" dur="26">
                                          <p:stCondLst>
                                            <p:cond delay="1312"/>
                                          </p:stCondLst>
                                        </p:cTn>
                                        <p:tgtEl>
                                          <p:spTgt spid="5">
                                            <p:txEl>
                                              <p:pRg st="5" end="5"/>
                                            </p:txEl>
                                          </p:spTgt>
                                        </p:tgtEl>
                                      </p:cBhvr>
                                      <p:to x="100000" y="80000"/>
                                    </p:animScale>
                                    <p:animScale>
                                      <p:cBhvr>
                                        <p:cTn id="42" dur="166" decel="50000">
                                          <p:stCondLst>
                                            <p:cond delay="1338"/>
                                          </p:stCondLst>
                                        </p:cTn>
                                        <p:tgtEl>
                                          <p:spTgt spid="5">
                                            <p:txEl>
                                              <p:pRg st="5" end="5"/>
                                            </p:txEl>
                                          </p:spTgt>
                                        </p:tgtEl>
                                      </p:cBhvr>
                                      <p:to x="100000" y="100000"/>
                                    </p:animScale>
                                    <p:animScale>
                                      <p:cBhvr>
                                        <p:cTn id="43" dur="26">
                                          <p:stCondLst>
                                            <p:cond delay="1642"/>
                                          </p:stCondLst>
                                        </p:cTn>
                                        <p:tgtEl>
                                          <p:spTgt spid="5">
                                            <p:txEl>
                                              <p:pRg st="5" end="5"/>
                                            </p:txEl>
                                          </p:spTgt>
                                        </p:tgtEl>
                                      </p:cBhvr>
                                      <p:to x="100000" y="90000"/>
                                    </p:animScale>
                                    <p:animScale>
                                      <p:cBhvr>
                                        <p:cTn id="44" dur="166" decel="50000">
                                          <p:stCondLst>
                                            <p:cond delay="1668"/>
                                          </p:stCondLst>
                                        </p:cTn>
                                        <p:tgtEl>
                                          <p:spTgt spid="5">
                                            <p:txEl>
                                              <p:pRg st="5" end="5"/>
                                            </p:txEl>
                                          </p:spTgt>
                                        </p:tgtEl>
                                      </p:cBhvr>
                                      <p:to x="100000" y="100000"/>
                                    </p:animScale>
                                    <p:animScale>
                                      <p:cBhvr>
                                        <p:cTn id="45" dur="26">
                                          <p:stCondLst>
                                            <p:cond delay="1808"/>
                                          </p:stCondLst>
                                        </p:cTn>
                                        <p:tgtEl>
                                          <p:spTgt spid="5">
                                            <p:txEl>
                                              <p:pRg st="5" end="5"/>
                                            </p:txEl>
                                          </p:spTgt>
                                        </p:tgtEl>
                                      </p:cBhvr>
                                      <p:to x="100000" y="95000"/>
                                    </p:animScale>
                                    <p:animScale>
                                      <p:cBhvr>
                                        <p:cTn id="46" dur="166" decel="50000">
                                          <p:stCondLst>
                                            <p:cond delay="1834"/>
                                          </p:stCondLst>
                                        </p:cTn>
                                        <p:tgtEl>
                                          <p:spTgt spid="5">
                                            <p:txEl>
                                              <p:pRg st="5" end="5"/>
                                            </p:txEl>
                                          </p:spTgt>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wipe(down)">
                                      <p:cBhvr>
                                        <p:cTn id="49" dur="580">
                                          <p:stCondLst>
                                            <p:cond delay="0"/>
                                          </p:stCondLst>
                                        </p:cTn>
                                        <p:tgtEl>
                                          <p:spTgt spid="5">
                                            <p:txEl>
                                              <p:pRg st="6" end="6"/>
                                            </p:txEl>
                                          </p:spTgt>
                                        </p:tgtEl>
                                      </p:cBhvr>
                                    </p:animEffect>
                                    <p:anim calcmode="lin" valueType="num">
                                      <p:cBhvr>
                                        <p:cTn id="50"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5">
                                            <p:txEl>
                                              <p:pRg st="6" end="6"/>
                                            </p:txEl>
                                          </p:spTgt>
                                        </p:tgtEl>
                                      </p:cBhvr>
                                      <p:to x="100000" y="60000"/>
                                    </p:animScale>
                                    <p:animScale>
                                      <p:cBhvr>
                                        <p:cTn id="56" dur="166" decel="50000">
                                          <p:stCondLst>
                                            <p:cond delay="676"/>
                                          </p:stCondLst>
                                        </p:cTn>
                                        <p:tgtEl>
                                          <p:spTgt spid="5">
                                            <p:txEl>
                                              <p:pRg st="6" end="6"/>
                                            </p:txEl>
                                          </p:spTgt>
                                        </p:tgtEl>
                                      </p:cBhvr>
                                      <p:to x="100000" y="100000"/>
                                    </p:animScale>
                                    <p:animScale>
                                      <p:cBhvr>
                                        <p:cTn id="57" dur="26">
                                          <p:stCondLst>
                                            <p:cond delay="1312"/>
                                          </p:stCondLst>
                                        </p:cTn>
                                        <p:tgtEl>
                                          <p:spTgt spid="5">
                                            <p:txEl>
                                              <p:pRg st="6" end="6"/>
                                            </p:txEl>
                                          </p:spTgt>
                                        </p:tgtEl>
                                      </p:cBhvr>
                                      <p:to x="100000" y="80000"/>
                                    </p:animScale>
                                    <p:animScale>
                                      <p:cBhvr>
                                        <p:cTn id="58" dur="166" decel="50000">
                                          <p:stCondLst>
                                            <p:cond delay="1338"/>
                                          </p:stCondLst>
                                        </p:cTn>
                                        <p:tgtEl>
                                          <p:spTgt spid="5">
                                            <p:txEl>
                                              <p:pRg st="6" end="6"/>
                                            </p:txEl>
                                          </p:spTgt>
                                        </p:tgtEl>
                                      </p:cBhvr>
                                      <p:to x="100000" y="100000"/>
                                    </p:animScale>
                                    <p:animScale>
                                      <p:cBhvr>
                                        <p:cTn id="59" dur="26">
                                          <p:stCondLst>
                                            <p:cond delay="1642"/>
                                          </p:stCondLst>
                                        </p:cTn>
                                        <p:tgtEl>
                                          <p:spTgt spid="5">
                                            <p:txEl>
                                              <p:pRg st="6" end="6"/>
                                            </p:txEl>
                                          </p:spTgt>
                                        </p:tgtEl>
                                      </p:cBhvr>
                                      <p:to x="100000" y="90000"/>
                                    </p:animScale>
                                    <p:animScale>
                                      <p:cBhvr>
                                        <p:cTn id="60" dur="166" decel="50000">
                                          <p:stCondLst>
                                            <p:cond delay="1668"/>
                                          </p:stCondLst>
                                        </p:cTn>
                                        <p:tgtEl>
                                          <p:spTgt spid="5">
                                            <p:txEl>
                                              <p:pRg st="6" end="6"/>
                                            </p:txEl>
                                          </p:spTgt>
                                        </p:tgtEl>
                                      </p:cBhvr>
                                      <p:to x="100000" y="100000"/>
                                    </p:animScale>
                                    <p:animScale>
                                      <p:cBhvr>
                                        <p:cTn id="61" dur="26">
                                          <p:stCondLst>
                                            <p:cond delay="1808"/>
                                          </p:stCondLst>
                                        </p:cTn>
                                        <p:tgtEl>
                                          <p:spTgt spid="5">
                                            <p:txEl>
                                              <p:pRg st="6" end="6"/>
                                            </p:txEl>
                                          </p:spTgt>
                                        </p:tgtEl>
                                      </p:cBhvr>
                                      <p:to x="100000" y="95000"/>
                                    </p:animScale>
                                    <p:animScale>
                                      <p:cBhvr>
                                        <p:cTn id="62" dur="166" decel="50000">
                                          <p:stCondLst>
                                            <p:cond delay="1834"/>
                                          </p:stCondLst>
                                        </p:cTn>
                                        <p:tgtEl>
                                          <p:spTgt spid="5">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 THREAD class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12</a:t>
            </a:fld>
            <a:endParaRPr lang="en-US"/>
          </a:p>
        </p:txBody>
      </p:sp>
      <p:sp>
        <p:nvSpPr>
          <p:cNvPr id="5" name="Content Placeholder 4"/>
          <p:cNvSpPr>
            <a:spLocks noGrp="1"/>
          </p:cNvSpPr>
          <p:nvPr>
            <p:ph sz="quarter" idx="1"/>
          </p:nvPr>
        </p:nvSpPr>
        <p:spPr>
          <a:xfrm>
            <a:off x="0" y="685800"/>
            <a:ext cx="8991600" cy="3657600"/>
          </a:xfrm>
        </p:spPr>
        <p:txBody>
          <a:bodyPr vert="horz" lIns="91440" tIns="45720" rIns="91440" bIns="45720" anchor="t">
            <a:noAutofit/>
          </a:bodyPr>
          <a:lstStyle/>
          <a:p>
            <a:pPr algn="just"/>
            <a:r>
              <a:rPr lang="en-US" b="1">
                <a:solidFill>
                  <a:schemeClr val="accent3"/>
                </a:solidFill>
              </a:rPr>
              <a:t>The sleep( ) method causes the thread to suspend execution for the specified period of milliseconds. </a:t>
            </a:r>
            <a:endParaRPr lang="en-US"/>
          </a:p>
          <a:p>
            <a:pPr algn="just"/>
            <a:r>
              <a:rPr lang="en-US">
                <a:solidFill>
                  <a:srgbClr val="000000"/>
                </a:solidFill>
              </a:rPr>
              <a:t>Its general form is shown here:</a:t>
            </a:r>
            <a:endParaRPr lang="en-US"/>
          </a:p>
          <a:p>
            <a:pPr algn="just">
              <a:buNone/>
            </a:pPr>
            <a:r>
              <a:rPr lang="en-US">
                <a:solidFill>
                  <a:srgbClr val="000000"/>
                </a:solidFill>
              </a:rPr>
              <a:t>		</a:t>
            </a:r>
            <a:r>
              <a:rPr lang="en-US" b="1">
                <a:solidFill>
                  <a:srgbClr val="7030A0"/>
                </a:solidFill>
              </a:rPr>
              <a:t>static void sleep(long </a:t>
            </a:r>
            <a:r>
              <a:rPr lang="en-US" b="1" i="1">
                <a:solidFill>
                  <a:srgbClr val="7030A0"/>
                </a:solidFill>
              </a:rPr>
              <a:t>milliseconds) throws 	</a:t>
            </a:r>
            <a:r>
              <a:rPr lang="en-US" b="1" i="1" err="1">
                <a:solidFill>
                  <a:srgbClr val="7030A0"/>
                </a:solidFill>
              </a:rPr>
              <a:t>InterruptedException</a:t>
            </a:r>
            <a:endParaRPr lang="en-US" b="1" i="1">
              <a:solidFill>
                <a:srgbClr val="7030A0"/>
              </a:solidFill>
            </a:endParaRPr>
          </a:p>
          <a:p>
            <a:pPr algn="just"/>
            <a:r>
              <a:rPr lang="en-US">
                <a:solidFill>
                  <a:srgbClr val="000000"/>
                </a:solidFill>
              </a:rPr>
              <a:t>The number of milliseconds to suspend is specified in </a:t>
            </a:r>
            <a:r>
              <a:rPr lang="en-US" i="1">
                <a:solidFill>
                  <a:srgbClr val="000000"/>
                </a:solidFill>
              </a:rPr>
              <a:t>milliseconds. </a:t>
            </a:r>
            <a:endParaRPr lang="en-US"/>
          </a:p>
          <a:p>
            <a:pPr algn="just"/>
            <a:r>
              <a:rPr lang="en-US" b="1" i="1">
                <a:solidFill>
                  <a:srgbClr val="FF0066"/>
                </a:solidFill>
              </a:rPr>
              <a:t>This method may throw </a:t>
            </a:r>
            <a:r>
              <a:rPr lang="en-US" b="1">
                <a:solidFill>
                  <a:srgbClr val="FF0066"/>
                </a:solidFill>
              </a:rPr>
              <a:t>an </a:t>
            </a:r>
            <a:r>
              <a:rPr lang="en-US" b="1" err="1">
                <a:solidFill>
                  <a:srgbClr val="FF0066"/>
                </a:solidFill>
              </a:rPr>
              <a:t>InterruptedException</a:t>
            </a:r>
            <a:endParaRPr lang="en-US" b="1">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1000"/>
                                        <p:tgtEl>
                                          <p:spTgt spid="5">
                                            <p:txEl>
                                              <p:pRg st="0" end="0"/>
                                            </p:txEl>
                                          </p:spTgt>
                                        </p:tgtEl>
                                      </p:cBhvr>
                                    </p:animEffect>
                                    <p:anim calcmode="lin" valueType="num">
                                      <p:cBhvr>
                                        <p:cTn id="3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76200"/>
            <a:ext cx="8305800" cy="487362"/>
          </a:xfrm>
        </p:spPr>
        <p:txBody>
          <a:bodyPr>
            <a:noAutofit/>
          </a:bodyPr>
          <a:lstStyle/>
          <a:p>
            <a:pPr algn="ctr"/>
            <a:r>
              <a:rPr lang="en-US" sz="2800" b="1">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13</a:t>
            </a:fld>
            <a:endParaRPr lang="en-US"/>
          </a:p>
        </p:txBody>
      </p:sp>
      <p:sp>
        <p:nvSpPr>
          <p:cNvPr id="5" name="Content Placeholder 4"/>
          <p:cNvSpPr>
            <a:spLocks noGrp="1"/>
          </p:cNvSpPr>
          <p:nvPr>
            <p:ph sz="quarter" idx="1"/>
          </p:nvPr>
        </p:nvSpPr>
        <p:spPr>
          <a:xfrm>
            <a:off x="1143000" y="381000"/>
            <a:ext cx="6400800" cy="6324600"/>
          </a:xfrm>
        </p:spPr>
        <p:txBody>
          <a:bodyPr>
            <a:noAutofit/>
          </a:bodyPr>
          <a:lstStyle/>
          <a:p>
            <a:pPr>
              <a:buNone/>
            </a:pPr>
            <a:r>
              <a:rPr lang="en-US" sz="1800"/>
              <a:t>class </a:t>
            </a:r>
            <a:r>
              <a:rPr lang="en-US" sz="1800" err="1"/>
              <a:t>NewThread</a:t>
            </a:r>
            <a:r>
              <a:rPr lang="en-US" sz="1800"/>
              <a:t> extends Thread {</a:t>
            </a:r>
          </a:p>
          <a:p>
            <a:pPr>
              <a:buNone/>
            </a:pPr>
            <a:r>
              <a:rPr lang="en-US" sz="1800" err="1"/>
              <a:t>NewThread</a:t>
            </a:r>
            <a:r>
              <a:rPr lang="en-US" sz="1800"/>
              <a:t>() {</a:t>
            </a:r>
          </a:p>
          <a:p>
            <a:pPr>
              <a:buNone/>
            </a:pPr>
            <a:r>
              <a:rPr lang="en-US" sz="1800" b="1">
                <a:solidFill>
                  <a:srgbClr val="FF0066"/>
                </a:solidFill>
              </a:rPr>
              <a:t>super("Demo Thread");</a:t>
            </a:r>
          </a:p>
          <a:p>
            <a:pPr>
              <a:buNone/>
            </a:pPr>
            <a:r>
              <a:rPr lang="en-US" sz="1800" b="1" err="1">
                <a:solidFill>
                  <a:srgbClr val="7030A0"/>
                </a:solidFill>
              </a:rPr>
              <a:t>System.out.println</a:t>
            </a:r>
            <a:r>
              <a:rPr lang="en-US" sz="1800" b="1">
                <a:solidFill>
                  <a:srgbClr val="7030A0"/>
                </a:solidFill>
              </a:rPr>
              <a:t>("Child thread: " + this);</a:t>
            </a:r>
          </a:p>
          <a:p>
            <a:pPr>
              <a:buNone/>
            </a:pPr>
            <a:r>
              <a:rPr lang="en-US" sz="1800" b="1">
                <a:solidFill>
                  <a:srgbClr val="00B050"/>
                </a:solidFill>
              </a:rPr>
              <a:t>start(); </a:t>
            </a:r>
            <a:r>
              <a:rPr lang="en-US" sz="1800"/>
              <a:t>// Start the thread</a:t>
            </a:r>
          </a:p>
          <a:p>
            <a:pPr>
              <a:buNone/>
            </a:pPr>
            <a:r>
              <a:rPr lang="en-US" sz="1800"/>
              <a:t>}</a:t>
            </a:r>
          </a:p>
          <a:p>
            <a:pPr>
              <a:buNone/>
            </a:pPr>
            <a:r>
              <a:rPr lang="en-US" sz="1800"/>
              <a:t>public void run() {</a:t>
            </a:r>
          </a:p>
          <a:p>
            <a:pPr>
              <a:buNone/>
            </a:pPr>
            <a:r>
              <a:rPr lang="en-US" sz="1800"/>
              <a:t>try {</a:t>
            </a:r>
          </a:p>
          <a:p>
            <a:pPr>
              <a:buNone/>
            </a:pPr>
            <a:r>
              <a:rPr lang="nn-NO" sz="1800"/>
              <a:t>for(int i = 5; i &gt; 0; i--) {</a:t>
            </a:r>
          </a:p>
          <a:p>
            <a:pPr>
              <a:buNone/>
            </a:pPr>
            <a:r>
              <a:rPr lang="en-US" sz="1800" err="1"/>
              <a:t>System.out.println</a:t>
            </a:r>
            <a:r>
              <a:rPr lang="en-US" sz="1800"/>
              <a:t>("Child Thread: " + </a:t>
            </a:r>
            <a:r>
              <a:rPr lang="en-US" sz="1800" err="1"/>
              <a:t>i</a:t>
            </a:r>
            <a:r>
              <a:rPr lang="en-US" sz="1800"/>
              <a:t>);</a:t>
            </a:r>
          </a:p>
          <a:p>
            <a:pPr>
              <a:buNone/>
            </a:pPr>
            <a:r>
              <a:rPr lang="en-US" sz="1800" err="1"/>
              <a:t>Thread.sleep</a:t>
            </a:r>
            <a:r>
              <a:rPr lang="en-US" sz="1800"/>
              <a:t>(500);</a:t>
            </a:r>
          </a:p>
          <a:p>
            <a:pPr>
              <a:buNone/>
            </a:pPr>
            <a:r>
              <a:rPr lang="en-US" sz="1800"/>
              <a:t>}</a:t>
            </a:r>
          </a:p>
          <a:p>
            <a:pPr>
              <a:buNone/>
            </a:pPr>
            <a:r>
              <a:rPr lang="en-US" sz="1800"/>
              <a:t>} catch (</a:t>
            </a:r>
            <a:r>
              <a:rPr lang="en-US" sz="1800" err="1"/>
              <a:t>InterruptedException</a:t>
            </a:r>
            <a:r>
              <a:rPr lang="en-US" sz="1800"/>
              <a:t> e) {</a:t>
            </a:r>
          </a:p>
          <a:p>
            <a:pPr>
              <a:buNone/>
            </a:pPr>
            <a:r>
              <a:rPr lang="en-US" sz="1800" err="1"/>
              <a:t>System.out.println</a:t>
            </a:r>
            <a:r>
              <a:rPr lang="en-US" sz="1800"/>
              <a:t>("Child interrupted.");</a:t>
            </a:r>
          </a:p>
          <a:p>
            <a:pPr>
              <a:buNone/>
            </a:pPr>
            <a:r>
              <a:rPr lang="en-US" sz="1800"/>
              <a:t>}</a:t>
            </a:r>
          </a:p>
          <a:p>
            <a:pPr>
              <a:buNone/>
            </a:pPr>
            <a:r>
              <a:rPr lang="en-US" sz="1800" err="1"/>
              <a:t>System.out.println</a:t>
            </a:r>
            <a:r>
              <a:rPr lang="en-US" sz="1800"/>
              <a:t>("Exiting child thread.");</a:t>
            </a:r>
          </a:p>
          <a:p>
            <a:pPr>
              <a:buNone/>
            </a:pPr>
            <a:r>
              <a:rPr lang="en-US" sz="1800"/>
              <a:t>} // end of run( )</a:t>
            </a:r>
          </a:p>
          <a:p>
            <a:pPr>
              <a:buNone/>
            </a:pPr>
            <a:r>
              <a:rPr lang="en-US" sz="1800"/>
              <a:t>} // end of class</a:t>
            </a:r>
            <a:endParaRPr lang="en-US" sz="1800" b="1">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14</a:t>
            </a:fld>
            <a:endParaRPr lang="en-US"/>
          </a:p>
        </p:txBody>
      </p:sp>
      <p:sp>
        <p:nvSpPr>
          <p:cNvPr id="5" name="Content Placeholder 4"/>
          <p:cNvSpPr>
            <a:spLocks noGrp="1"/>
          </p:cNvSpPr>
          <p:nvPr>
            <p:ph sz="quarter" idx="1"/>
          </p:nvPr>
        </p:nvSpPr>
        <p:spPr>
          <a:xfrm>
            <a:off x="1066800" y="609600"/>
            <a:ext cx="7086600" cy="5029200"/>
          </a:xfrm>
        </p:spPr>
        <p:txBody>
          <a:bodyPr>
            <a:noAutofit/>
          </a:bodyPr>
          <a:lstStyle/>
          <a:p>
            <a:pPr>
              <a:buNone/>
            </a:pPr>
            <a:r>
              <a:rPr lang="en-US" sz="1800"/>
              <a:t>class </a:t>
            </a:r>
            <a:r>
              <a:rPr lang="en-US" sz="1800" err="1"/>
              <a:t>ExtendThread</a:t>
            </a:r>
            <a:r>
              <a:rPr lang="en-US" sz="1800"/>
              <a:t> {</a:t>
            </a:r>
          </a:p>
          <a:p>
            <a:pPr>
              <a:buNone/>
            </a:pPr>
            <a:r>
              <a:rPr lang="en-US" sz="1800"/>
              <a:t>public static void main(String </a:t>
            </a:r>
            <a:r>
              <a:rPr lang="en-US" sz="1800" err="1"/>
              <a:t>args</a:t>
            </a:r>
            <a:r>
              <a:rPr lang="en-US" sz="1800"/>
              <a:t>[]) {</a:t>
            </a:r>
          </a:p>
          <a:p>
            <a:pPr>
              <a:buNone/>
            </a:pPr>
            <a:r>
              <a:rPr lang="en-US" sz="1800" b="1">
                <a:solidFill>
                  <a:srgbClr val="002060"/>
                </a:solidFill>
              </a:rPr>
              <a:t>new </a:t>
            </a:r>
            <a:r>
              <a:rPr lang="en-US" sz="1800" b="1" err="1">
                <a:solidFill>
                  <a:srgbClr val="002060"/>
                </a:solidFill>
              </a:rPr>
              <a:t>NewThread</a:t>
            </a:r>
            <a:r>
              <a:rPr lang="en-US" sz="1800" b="1">
                <a:solidFill>
                  <a:srgbClr val="002060"/>
                </a:solidFill>
              </a:rPr>
              <a:t>();</a:t>
            </a:r>
            <a:r>
              <a:rPr lang="en-US" sz="1800"/>
              <a:t> // create a new thread</a:t>
            </a:r>
          </a:p>
          <a:p>
            <a:pPr>
              <a:buNone/>
            </a:pPr>
            <a:r>
              <a:rPr lang="en-US" sz="1800"/>
              <a:t>try {</a:t>
            </a:r>
          </a:p>
          <a:p>
            <a:pPr>
              <a:buNone/>
            </a:pPr>
            <a:r>
              <a:rPr lang="nn-NO" sz="1800"/>
              <a:t>for(int i = 5; i &gt; 0; i--) {</a:t>
            </a:r>
          </a:p>
          <a:p>
            <a:pPr>
              <a:buNone/>
            </a:pPr>
            <a:r>
              <a:rPr lang="en-US" sz="1800" err="1"/>
              <a:t>System.out.println</a:t>
            </a:r>
            <a:r>
              <a:rPr lang="en-US" sz="1800"/>
              <a:t>("Main Thread: " + </a:t>
            </a:r>
            <a:r>
              <a:rPr lang="en-US" sz="1800" err="1"/>
              <a:t>i</a:t>
            </a:r>
            <a:r>
              <a:rPr lang="en-US" sz="1800"/>
              <a:t>);</a:t>
            </a:r>
          </a:p>
          <a:p>
            <a:pPr>
              <a:buNone/>
            </a:pPr>
            <a:r>
              <a:rPr lang="en-US" sz="1800" err="1"/>
              <a:t>Thread.sleep</a:t>
            </a:r>
            <a:r>
              <a:rPr lang="en-US" sz="1800"/>
              <a:t>(1000);</a:t>
            </a:r>
          </a:p>
          <a:p>
            <a:pPr>
              <a:buNone/>
            </a:pPr>
            <a:r>
              <a:rPr lang="en-US" sz="1800"/>
              <a:t>}</a:t>
            </a:r>
          </a:p>
          <a:p>
            <a:pPr>
              <a:buNone/>
            </a:pPr>
            <a:r>
              <a:rPr lang="en-US" sz="1800"/>
              <a:t>} catch (</a:t>
            </a:r>
            <a:r>
              <a:rPr lang="en-US" sz="1800" err="1"/>
              <a:t>InterruptedException</a:t>
            </a:r>
            <a:r>
              <a:rPr lang="en-US" sz="1800"/>
              <a:t> e) {</a:t>
            </a:r>
          </a:p>
          <a:p>
            <a:pPr>
              <a:buNone/>
            </a:pPr>
            <a:r>
              <a:rPr lang="en-US" sz="1800" err="1"/>
              <a:t>System.out.println</a:t>
            </a:r>
            <a:r>
              <a:rPr lang="en-US" sz="1800"/>
              <a:t>("Main thread interrupted.");</a:t>
            </a:r>
          </a:p>
          <a:p>
            <a:pPr>
              <a:buNone/>
            </a:pPr>
            <a:r>
              <a:rPr lang="en-US" sz="1800"/>
              <a:t>}</a:t>
            </a:r>
          </a:p>
          <a:p>
            <a:pPr>
              <a:buNone/>
            </a:pPr>
            <a:r>
              <a:rPr lang="en-US" sz="1800" err="1"/>
              <a:t>System.out.println</a:t>
            </a:r>
            <a:r>
              <a:rPr lang="en-US" sz="1800"/>
              <a:t>("Main thread exiting.");</a:t>
            </a:r>
          </a:p>
          <a:p>
            <a:pPr>
              <a:buNone/>
            </a:pPr>
            <a:r>
              <a:rPr lang="en-US" sz="1800"/>
              <a:t>} // end of main( )</a:t>
            </a:r>
          </a:p>
          <a:p>
            <a:pPr>
              <a:buNone/>
            </a:pPr>
            <a:r>
              <a:rPr lang="en-US" sz="1800"/>
              <a:t>} // end of class</a:t>
            </a:r>
            <a:endParaRPr lang="en-US" sz="1800" b="1">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15</a:t>
            </a:fld>
            <a:endParaRPr lang="en-US"/>
          </a:p>
        </p:txBody>
      </p:sp>
      <p:pic>
        <p:nvPicPr>
          <p:cNvPr id="7" name="Picture 6">
            <a:extLst>
              <a:ext uri="{FF2B5EF4-FFF2-40B4-BE49-F238E27FC236}">
                <a16:creationId xmlns:a16="http://schemas.microsoft.com/office/drawing/2014/main" id="{9A8EC180-382C-473A-BBFC-C934B8EBE0C9}"/>
              </a:ext>
            </a:extLst>
          </p:cNvPr>
          <p:cNvPicPr>
            <a:picLocks noChangeAspect="1"/>
          </p:cNvPicPr>
          <p:nvPr/>
        </p:nvPicPr>
        <p:blipFill rotWithShape="1">
          <a:blip r:embed="rId2"/>
          <a:srcRect t="10291" r="43333" b="9462"/>
          <a:stretch/>
        </p:blipFill>
        <p:spPr>
          <a:xfrm>
            <a:off x="228600" y="554576"/>
            <a:ext cx="8610600" cy="6151023"/>
          </a:xfrm>
          <a:prstGeom prst="rect">
            <a:avLst/>
          </a:prstGeom>
        </p:spPr>
      </p:pic>
    </p:spTree>
    <p:extLst>
      <p:ext uri="{BB962C8B-B14F-4D97-AF65-F5344CB8AC3E}">
        <p14:creationId xmlns:p14="http://schemas.microsoft.com/office/powerpoint/2010/main" val="338341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16</a:t>
            </a:fld>
            <a:endParaRPr lang="en-US"/>
          </a:p>
        </p:txBody>
      </p:sp>
      <p:pic>
        <p:nvPicPr>
          <p:cNvPr id="4" name="Content Placeholder 3">
            <a:extLst>
              <a:ext uri="{FF2B5EF4-FFF2-40B4-BE49-F238E27FC236}">
                <a16:creationId xmlns:a16="http://schemas.microsoft.com/office/drawing/2014/main" id="{A3BBAF9F-C948-4354-BA51-A1B1C9A0E961}"/>
              </a:ext>
            </a:extLst>
          </p:cNvPr>
          <p:cNvPicPr>
            <a:picLocks noGrp="1" noChangeAspect="1"/>
          </p:cNvPicPr>
          <p:nvPr>
            <p:ph sz="quarter" idx="1"/>
          </p:nvPr>
        </p:nvPicPr>
        <p:blipFill rotWithShape="1">
          <a:blip r:embed="rId2"/>
          <a:srcRect t="15371" r="38776" b="22435"/>
          <a:stretch/>
        </p:blipFill>
        <p:spPr>
          <a:xfrm>
            <a:off x="228600" y="609600"/>
            <a:ext cx="8510016" cy="6096000"/>
          </a:xfrm>
        </p:spPr>
      </p:pic>
    </p:spTree>
    <p:extLst>
      <p:ext uri="{BB962C8B-B14F-4D97-AF65-F5344CB8AC3E}">
        <p14:creationId xmlns:p14="http://schemas.microsoft.com/office/powerpoint/2010/main" val="342024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17</a:t>
            </a:fld>
            <a:endParaRPr lang="en-US"/>
          </a:p>
        </p:txBody>
      </p:sp>
      <p:sp>
        <p:nvSpPr>
          <p:cNvPr id="5" name="Content Placeholder 4"/>
          <p:cNvSpPr>
            <a:spLocks noGrp="1"/>
          </p:cNvSpPr>
          <p:nvPr>
            <p:ph sz="quarter" idx="1"/>
          </p:nvPr>
        </p:nvSpPr>
        <p:spPr>
          <a:xfrm>
            <a:off x="1066800" y="609600"/>
            <a:ext cx="7086600" cy="5715000"/>
          </a:xfrm>
        </p:spPr>
        <p:txBody>
          <a:bodyPr>
            <a:noAutofit/>
          </a:bodyPr>
          <a:lstStyle/>
          <a:p>
            <a:pPr>
              <a:buNone/>
            </a:pPr>
            <a:r>
              <a:rPr lang="en-US" sz="2000" b="1">
                <a:solidFill>
                  <a:srgbClr val="002060"/>
                </a:solidFill>
              </a:rPr>
              <a:t>Output:</a:t>
            </a:r>
          </a:p>
          <a:p>
            <a:pPr>
              <a:buNone/>
            </a:pPr>
            <a:endParaRPr lang="en-US" sz="2000" b="1">
              <a:solidFill>
                <a:srgbClr val="002060"/>
              </a:solidFill>
            </a:endParaRPr>
          </a:p>
          <a:p>
            <a:pPr>
              <a:buNone/>
            </a:pPr>
            <a:r>
              <a:rPr lang="en-US" sz="2000" b="1">
                <a:solidFill>
                  <a:schemeClr val="accent3"/>
                </a:solidFill>
              </a:rPr>
              <a:t>Child thread: Thread[Demo Thread,5,main]</a:t>
            </a:r>
          </a:p>
          <a:p>
            <a:pPr>
              <a:buNone/>
            </a:pPr>
            <a:r>
              <a:rPr lang="en-US" sz="2000" b="1">
                <a:solidFill>
                  <a:schemeClr val="accent3"/>
                </a:solidFill>
              </a:rPr>
              <a:t>Main Thread: 5</a:t>
            </a:r>
          </a:p>
          <a:p>
            <a:pPr>
              <a:buNone/>
            </a:pPr>
            <a:r>
              <a:rPr lang="en-US" sz="2000" b="1">
                <a:solidFill>
                  <a:schemeClr val="accent3"/>
                </a:solidFill>
              </a:rPr>
              <a:t>Child Thread: 5</a:t>
            </a:r>
          </a:p>
          <a:p>
            <a:pPr>
              <a:buNone/>
            </a:pPr>
            <a:r>
              <a:rPr lang="en-US" sz="2000" b="1">
                <a:solidFill>
                  <a:schemeClr val="accent3"/>
                </a:solidFill>
              </a:rPr>
              <a:t>Child Thread: 4</a:t>
            </a:r>
          </a:p>
          <a:p>
            <a:pPr>
              <a:buNone/>
            </a:pPr>
            <a:r>
              <a:rPr lang="en-US" sz="2000" b="1">
                <a:solidFill>
                  <a:schemeClr val="accent3"/>
                </a:solidFill>
              </a:rPr>
              <a:t>Main Thread: 4</a:t>
            </a:r>
          </a:p>
          <a:p>
            <a:pPr>
              <a:buNone/>
            </a:pPr>
            <a:r>
              <a:rPr lang="en-US" sz="2000" b="1">
                <a:solidFill>
                  <a:schemeClr val="accent3"/>
                </a:solidFill>
              </a:rPr>
              <a:t>Child Thread: 3</a:t>
            </a:r>
          </a:p>
          <a:p>
            <a:pPr>
              <a:buNone/>
            </a:pPr>
            <a:r>
              <a:rPr lang="en-US" sz="2000" b="1">
                <a:solidFill>
                  <a:schemeClr val="accent3"/>
                </a:solidFill>
              </a:rPr>
              <a:t>Child Thread: 2</a:t>
            </a:r>
          </a:p>
          <a:p>
            <a:pPr>
              <a:buNone/>
            </a:pPr>
            <a:r>
              <a:rPr lang="en-US" sz="2000" b="1">
                <a:solidFill>
                  <a:schemeClr val="accent3"/>
                </a:solidFill>
              </a:rPr>
              <a:t>Main Thread: 3</a:t>
            </a:r>
          </a:p>
          <a:p>
            <a:pPr>
              <a:buNone/>
            </a:pPr>
            <a:r>
              <a:rPr lang="en-US" sz="2000" b="1">
                <a:solidFill>
                  <a:schemeClr val="accent3"/>
                </a:solidFill>
              </a:rPr>
              <a:t>Child Thread: 1</a:t>
            </a:r>
          </a:p>
          <a:p>
            <a:pPr>
              <a:buNone/>
            </a:pPr>
            <a:r>
              <a:rPr lang="en-US" sz="2000" b="1">
                <a:solidFill>
                  <a:schemeClr val="accent3"/>
                </a:solidFill>
              </a:rPr>
              <a:t>Exiting child thread.</a:t>
            </a:r>
          </a:p>
          <a:p>
            <a:pPr>
              <a:buNone/>
            </a:pPr>
            <a:r>
              <a:rPr lang="en-US" sz="2000" b="1">
                <a:solidFill>
                  <a:schemeClr val="accent3"/>
                </a:solidFill>
              </a:rPr>
              <a:t>Main Thread: 2</a:t>
            </a:r>
          </a:p>
          <a:p>
            <a:pPr>
              <a:buNone/>
            </a:pPr>
            <a:r>
              <a:rPr lang="en-US" sz="2000" b="1">
                <a:solidFill>
                  <a:schemeClr val="accent3"/>
                </a:solidFill>
              </a:rPr>
              <a:t>Main Thread: 1</a:t>
            </a:r>
          </a:p>
          <a:p>
            <a:pPr>
              <a:buNone/>
            </a:pPr>
            <a:r>
              <a:rPr lang="en-US" sz="2000" b="1">
                <a:solidFill>
                  <a:schemeClr val="accent3"/>
                </a:solidFill>
              </a:rPr>
              <a:t>Main thread exiting.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 Runnable interface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18</a:t>
            </a:fld>
            <a:endParaRPr lang="en-US"/>
          </a:p>
        </p:txBody>
      </p:sp>
      <p:sp>
        <p:nvSpPr>
          <p:cNvPr id="5" name="Content Placeholder 4"/>
          <p:cNvSpPr>
            <a:spLocks noGrp="1"/>
          </p:cNvSpPr>
          <p:nvPr>
            <p:ph sz="quarter" idx="1"/>
          </p:nvPr>
        </p:nvSpPr>
        <p:spPr>
          <a:xfrm>
            <a:off x="0" y="457200"/>
            <a:ext cx="8991600" cy="6400800"/>
          </a:xfrm>
        </p:spPr>
        <p:txBody>
          <a:bodyPr>
            <a:noAutofit/>
          </a:bodyPr>
          <a:lstStyle/>
          <a:p>
            <a:pPr algn="just"/>
            <a:r>
              <a:rPr lang="en-US" b="1">
                <a:solidFill>
                  <a:srgbClr val="00B050"/>
                </a:solidFill>
              </a:rPr>
              <a:t>To implement Runnable, a class need only implement a single method called run( ):</a:t>
            </a:r>
          </a:p>
          <a:p>
            <a:pPr algn="just">
              <a:buNone/>
            </a:pPr>
            <a:r>
              <a:rPr lang="en-US"/>
              <a:t>			</a:t>
            </a:r>
            <a:r>
              <a:rPr lang="en-US" b="1">
                <a:solidFill>
                  <a:schemeClr val="accent3"/>
                </a:solidFill>
              </a:rPr>
              <a:t>public void run( )</a:t>
            </a:r>
          </a:p>
          <a:p>
            <a:pPr algn="just">
              <a:buNone/>
            </a:pPr>
            <a:endParaRPr lang="en-US" b="1">
              <a:solidFill>
                <a:schemeClr val="accent3"/>
              </a:solidFill>
            </a:endParaRPr>
          </a:p>
          <a:p>
            <a:pPr algn="just"/>
            <a:r>
              <a:rPr lang="en-US" b="1">
                <a:solidFill>
                  <a:srgbClr val="7030A0"/>
                </a:solidFill>
              </a:rPr>
              <a:t>The run( ), contains the execution logic for a thread</a:t>
            </a:r>
          </a:p>
          <a:p>
            <a:pPr algn="just"/>
            <a:endParaRPr lang="en-US" b="1">
              <a:solidFill>
                <a:srgbClr val="FF0066"/>
              </a:solidFill>
            </a:endParaRPr>
          </a:p>
          <a:p>
            <a:pPr algn="just"/>
            <a:r>
              <a:rPr lang="en-US" b="1">
                <a:solidFill>
                  <a:srgbClr val="FF0066"/>
                </a:solidFill>
              </a:rPr>
              <a:t>The run( ) can call other methods, use other classes, and declare variables, just like the main thread can</a:t>
            </a:r>
            <a:r>
              <a:rPr lang="en-US"/>
              <a:t>. </a:t>
            </a:r>
          </a:p>
          <a:p>
            <a:pPr algn="just"/>
            <a:endParaRPr lang="en-US" b="1">
              <a:solidFill>
                <a:schemeClr val="tx2"/>
              </a:solidFill>
            </a:endParaRPr>
          </a:p>
          <a:p>
            <a:pPr algn="just"/>
            <a:r>
              <a:rPr lang="en-US" b="1">
                <a:solidFill>
                  <a:schemeClr val="tx2"/>
                </a:solidFill>
              </a:rPr>
              <a:t>The run( ) method establishes the entry point for another, concurrent thread of execution within your program</a:t>
            </a:r>
          </a:p>
          <a:p>
            <a:pPr algn="just"/>
            <a:endParaRPr lang="en-US">
              <a:solidFill>
                <a:srgbClr val="FF0000"/>
              </a:solidFill>
            </a:endParaRPr>
          </a:p>
          <a:p>
            <a:pPr algn="just"/>
            <a:r>
              <a:rPr lang="en-US">
                <a:solidFill>
                  <a:srgbClr val="FF0000"/>
                </a:solidFill>
              </a:rPr>
              <a:t>The thread will end when </a:t>
            </a:r>
            <a:r>
              <a:rPr lang="en-US" b="1">
                <a:solidFill>
                  <a:srgbClr val="FF0000"/>
                </a:solidFill>
              </a:rPr>
              <a:t>run( ) returns(ends)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1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1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up)">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 calcmode="lin" valueType="num">
                                      <p:cBhvr>
                                        <p:cTn id="28"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1000"/>
                                        <p:tgtEl>
                                          <p:spTgt spid="5">
                                            <p:txEl>
                                              <p:pRg st="9" end="9"/>
                                            </p:txEl>
                                          </p:spTgt>
                                        </p:tgtEl>
                                      </p:cBhvr>
                                    </p:animEffect>
                                    <p:anim calcmode="lin" valueType="num">
                                      <p:cBhvr>
                                        <p:cTn id="36"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a:solidFill>
                  <a:srgbClr val="0070C0"/>
                </a:solidFill>
              </a:rPr>
              <a:t> Runnable interface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19</a:t>
            </a:fld>
            <a:endParaRPr lang="en-US"/>
          </a:p>
        </p:txBody>
      </p:sp>
      <p:sp>
        <p:nvSpPr>
          <p:cNvPr id="5" name="Content Placeholder 4"/>
          <p:cNvSpPr>
            <a:spLocks noGrp="1"/>
          </p:cNvSpPr>
          <p:nvPr>
            <p:ph sz="quarter" idx="1"/>
          </p:nvPr>
        </p:nvSpPr>
        <p:spPr>
          <a:xfrm>
            <a:off x="0" y="838200"/>
            <a:ext cx="8991600" cy="3810000"/>
          </a:xfrm>
        </p:spPr>
        <p:txBody>
          <a:bodyPr>
            <a:noAutofit/>
          </a:bodyPr>
          <a:lstStyle/>
          <a:p>
            <a:pPr algn="just"/>
            <a:r>
              <a:rPr lang="en-US" b="1">
                <a:solidFill>
                  <a:srgbClr val="00B050"/>
                </a:solidFill>
              </a:rPr>
              <a:t>Thread class defines several constructors. The one that we will use is shown here:</a:t>
            </a:r>
          </a:p>
          <a:p>
            <a:pPr algn="just">
              <a:buNone/>
            </a:pPr>
            <a:r>
              <a:rPr lang="en-US"/>
              <a:t>		</a:t>
            </a:r>
          </a:p>
          <a:p>
            <a:pPr algn="just">
              <a:buNone/>
            </a:pPr>
            <a:r>
              <a:rPr lang="en-US" b="1">
                <a:solidFill>
                  <a:schemeClr val="accent3"/>
                </a:solidFill>
              </a:rPr>
              <a:t>	</a:t>
            </a:r>
            <a:r>
              <a:rPr lang="en-US" b="1">
                <a:solidFill>
                  <a:srgbClr val="7030A0"/>
                </a:solidFill>
              </a:rPr>
              <a:t>Thread</a:t>
            </a:r>
            <a:r>
              <a:rPr lang="en-US" b="1">
                <a:solidFill>
                  <a:schemeClr val="accent3"/>
                </a:solidFill>
              </a:rPr>
              <a:t>(Runnable </a:t>
            </a:r>
            <a:r>
              <a:rPr lang="en-US" b="1" i="1" err="1">
                <a:solidFill>
                  <a:schemeClr val="accent3"/>
                </a:solidFill>
              </a:rPr>
              <a:t>threadOb</a:t>
            </a:r>
            <a:r>
              <a:rPr lang="en-US" b="1" i="1">
                <a:solidFill>
                  <a:schemeClr val="accent3"/>
                </a:solidFill>
              </a:rPr>
              <a:t>, String </a:t>
            </a:r>
            <a:r>
              <a:rPr lang="en-US" b="1" i="1" err="1">
                <a:solidFill>
                  <a:schemeClr val="accent3"/>
                </a:solidFill>
              </a:rPr>
              <a:t>threadName</a:t>
            </a:r>
            <a:r>
              <a:rPr lang="en-US" b="1" i="1">
                <a:solidFill>
                  <a:schemeClr val="accent3"/>
                </a:solidFill>
              </a:rPr>
              <a:t>)</a:t>
            </a:r>
          </a:p>
          <a:p>
            <a:pPr algn="just">
              <a:buNone/>
            </a:pPr>
            <a:endParaRPr lang="en-US" b="1" i="1">
              <a:solidFill>
                <a:schemeClr val="accent3"/>
              </a:solidFill>
            </a:endParaRPr>
          </a:p>
          <a:p>
            <a:pPr algn="just"/>
            <a:r>
              <a:rPr lang="en-US" b="1">
                <a:solidFill>
                  <a:srgbClr val="FF0066"/>
                </a:solidFill>
              </a:rPr>
              <a:t>In this constructor, </a:t>
            </a:r>
            <a:r>
              <a:rPr lang="en-US" b="1" i="1" err="1">
                <a:solidFill>
                  <a:srgbClr val="C00000"/>
                </a:solidFill>
              </a:rPr>
              <a:t>threadOb</a:t>
            </a:r>
            <a:r>
              <a:rPr lang="en-US" b="1" i="1">
                <a:solidFill>
                  <a:srgbClr val="FF0066"/>
                </a:solidFill>
              </a:rPr>
              <a:t> is an instance of a class that implements the Runnable interface</a:t>
            </a:r>
          </a:p>
          <a:p>
            <a:pPr marL="0" indent="0" algn="just">
              <a:buNone/>
            </a:pPr>
            <a:r>
              <a:rPr lang="en-US" b="1" i="1">
                <a:solidFill>
                  <a:srgbClr val="FF0066"/>
                </a:solidFill>
              </a:rPr>
              <a:t>   (</a:t>
            </a:r>
            <a:r>
              <a:rPr lang="en-US" b="1">
                <a:solidFill>
                  <a:srgbClr val="002060"/>
                </a:solidFill>
              </a:rPr>
              <a:t>defines where execution of the thread will begin)</a:t>
            </a:r>
          </a:p>
          <a:p>
            <a:pPr marL="0" indent="0" algn="just">
              <a:buNone/>
            </a:pPr>
            <a:r>
              <a:rPr lang="en-US"/>
              <a:t> </a:t>
            </a:r>
          </a:p>
          <a:p>
            <a:pPr algn="just"/>
            <a:r>
              <a:rPr lang="en-US" b="1"/>
              <a:t>The name of the new thread is specified by </a:t>
            </a:r>
            <a:r>
              <a:rPr lang="en-US" b="1" i="1" err="1">
                <a:solidFill>
                  <a:srgbClr val="C00000"/>
                </a:solidFill>
              </a:rPr>
              <a:t>threadName</a:t>
            </a:r>
            <a:endParaRPr lang="en-US"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3">
                                          <p:stCondLst>
                                            <p:cond delay="0"/>
                                          </p:stCondLst>
                                        </p:cTn>
                                        <p:tgtEl>
                                          <p:spTgt spid="5">
                                            <p:txEl>
                                              <p:pRg st="0" end="0"/>
                                            </p:txEl>
                                          </p:spTgt>
                                        </p:tgtEl>
                                      </p:cBhvr>
                                    </p:animEffect>
                                    <p:anim calcmode="lin" valueType="num">
                                      <p:cBhvr>
                                        <p:cTn id="8" dur="9"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3"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3" tmFilter="0, 0; 0.125,0.2665; 0.25,0.4; 0.375,0.465; 0.5,0.5;  0.625,0.535; 0.75,0.6; 0.875,0.7335; 1,1">
                                          <p:stCondLst>
                                            <p:cond delay="3"/>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7"/>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8"/>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1">
                                          <p:stCondLst>
                                            <p:cond delay="3"/>
                                          </p:stCondLst>
                                        </p:cTn>
                                        <p:tgtEl>
                                          <p:spTgt spid="5">
                                            <p:txEl>
                                              <p:pRg st="0" end="0"/>
                                            </p:txEl>
                                          </p:spTgt>
                                        </p:tgtEl>
                                      </p:cBhvr>
                                      <p:to x="100000" y="60000"/>
                                    </p:animScale>
                                    <p:animScale>
                                      <p:cBhvr>
                                        <p:cTn id="14" dur="1" decel="50000">
                                          <p:stCondLst>
                                            <p:cond delay="3"/>
                                          </p:stCondLst>
                                        </p:cTn>
                                        <p:tgtEl>
                                          <p:spTgt spid="5">
                                            <p:txEl>
                                              <p:pRg st="0" end="0"/>
                                            </p:txEl>
                                          </p:spTgt>
                                        </p:tgtEl>
                                      </p:cBhvr>
                                      <p:to x="100000" y="100000"/>
                                    </p:animScale>
                                    <p:animScale>
                                      <p:cBhvr>
                                        <p:cTn id="15" dur="1">
                                          <p:stCondLst>
                                            <p:cond delay="7"/>
                                          </p:stCondLst>
                                        </p:cTn>
                                        <p:tgtEl>
                                          <p:spTgt spid="5">
                                            <p:txEl>
                                              <p:pRg st="0" end="0"/>
                                            </p:txEl>
                                          </p:spTgt>
                                        </p:tgtEl>
                                      </p:cBhvr>
                                      <p:to x="100000" y="80000"/>
                                    </p:animScale>
                                    <p:animScale>
                                      <p:cBhvr>
                                        <p:cTn id="16" dur="1" decel="50000">
                                          <p:stCondLst>
                                            <p:cond delay="7"/>
                                          </p:stCondLst>
                                        </p:cTn>
                                        <p:tgtEl>
                                          <p:spTgt spid="5">
                                            <p:txEl>
                                              <p:pRg st="0" end="0"/>
                                            </p:txEl>
                                          </p:spTgt>
                                        </p:tgtEl>
                                      </p:cBhvr>
                                      <p:to x="100000" y="100000"/>
                                    </p:animScale>
                                    <p:animScale>
                                      <p:cBhvr>
                                        <p:cTn id="17" dur="1">
                                          <p:stCondLst>
                                            <p:cond delay="8"/>
                                          </p:stCondLst>
                                        </p:cTn>
                                        <p:tgtEl>
                                          <p:spTgt spid="5">
                                            <p:txEl>
                                              <p:pRg st="0" end="0"/>
                                            </p:txEl>
                                          </p:spTgt>
                                        </p:tgtEl>
                                      </p:cBhvr>
                                      <p:to x="100000" y="90000"/>
                                    </p:animScale>
                                    <p:animScale>
                                      <p:cBhvr>
                                        <p:cTn id="18" dur="1" decel="50000">
                                          <p:stCondLst>
                                            <p:cond delay="8"/>
                                          </p:stCondLst>
                                        </p:cTn>
                                        <p:tgtEl>
                                          <p:spTgt spid="5">
                                            <p:txEl>
                                              <p:pRg st="0" end="0"/>
                                            </p:txEl>
                                          </p:spTgt>
                                        </p:tgtEl>
                                      </p:cBhvr>
                                      <p:to x="100000" y="100000"/>
                                    </p:animScale>
                                    <p:animScale>
                                      <p:cBhvr>
                                        <p:cTn id="19" dur="1">
                                          <p:stCondLst>
                                            <p:cond delay="9"/>
                                          </p:stCondLst>
                                        </p:cTn>
                                        <p:tgtEl>
                                          <p:spTgt spid="5">
                                            <p:txEl>
                                              <p:pRg st="0" end="0"/>
                                            </p:txEl>
                                          </p:spTgt>
                                        </p:tgtEl>
                                      </p:cBhvr>
                                      <p:to x="100000" y="95000"/>
                                    </p:animScale>
                                    <p:animScale>
                                      <p:cBhvr>
                                        <p:cTn id="20" dur="1" decel="50000">
                                          <p:stCondLst>
                                            <p:cond delay="9"/>
                                          </p:stCondLst>
                                        </p:cTn>
                                        <p:tgtEl>
                                          <p:spTgt spid="5">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wipe(down)">
                                      <p:cBhvr>
                                        <p:cTn id="23" dur="3">
                                          <p:stCondLst>
                                            <p:cond delay="0"/>
                                          </p:stCondLst>
                                        </p:cTn>
                                        <p:tgtEl>
                                          <p:spTgt spid="5">
                                            <p:txEl>
                                              <p:pRg st="1" end="1"/>
                                            </p:txEl>
                                          </p:spTgt>
                                        </p:tgtEl>
                                      </p:cBhvr>
                                    </p:animEffect>
                                    <p:anim calcmode="lin" valueType="num">
                                      <p:cBhvr>
                                        <p:cTn id="24" dur="9"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5" dur="3"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6" dur="3" tmFilter="0, 0; 0.125,0.2665; 0.25,0.4; 0.375,0.465; 0.5,0.5;  0.625,0.535; 0.75,0.6; 0.875,0.7335; 1,1">
                                          <p:stCondLst>
                                            <p:cond delay="3"/>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7"/>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8"/>
                                          </p:stCondLst>
                                        </p:cTn>
                                        <p:tgtEl>
                                          <p:spTgt spid="5">
                                            <p:txEl>
                                              <p:pRg st="1" end="1"/>
                                            </p:txEl>
                                          </p:spTgt>
                                        </p:tgtEl>
                                        <p:attrNameLst>
                                          <p:attrName>ppt_y</p:attrName>
                                        </p:attrNameLst>
                                      </p:cBhvr>
                                      <p:tavLst>
                                        <p:tav tm="0" fmla="#ppt_y-sin(pi*$)/81">
                                          <p:val>
                                            <p:fltVal val="0"/>
                                          </p:val>
                                        </p:tav>
                                        <p:tav tm="100000">
                                          <p:val>
                                            <p:fltVal val="1"/>
                                          </p:val>
                                        </p:tav>
                                      </p:tavLst>
                                    </p:anim>
                                    <p:animScale>
                                      <p:cBhvr>
                                        <p:cTn id="29" dur="1">
                                          <p:stCondLst>
                                            <p:cond delay="3"/>
                                          </p:stCondLst>
                                        </p:cTn>
                                        <p:tgtEl>
                                          <p:spTgt spid="5">
                                            <p:txEl>
                                              <p:pRg st="1" end="1"/>
                                            </p:txEl>
                                          </p:spTgt>
                                        </p:tgtEl>
                                      </p:cBhvr>
                                      <p:to x="100000" y="60000"/>
                                    </p:animScale>
                                    <p:animScale>
                                      <p:cBhvr>
                                        <p:cTn id="30" dur="1" decel="50000">
                                          <p:stCondLst>
                                            <p:cond delay="3"/>
                                          </p:stCondLst>
                                        </p:cTn>
                                        <p:tgtEl>
                                          <p:spTgt spid="5">
                                            <p:txEl>
                                              <p:pRg st="1" end="1"/>
                                            </p:txEl>
                                          </p:spTgt>
                                        </p:tgtEl>
                                      </p:cBhvr>
                                      <p:to x="100000" y="100000"/>
                                    </p:animScale>
                                    <p:animScale>
                                      <p:cBhvr>
                                        <p:cTn id="31" dur="1">
                                          <p:stCondLst>
                                            <p:cond delay="7"/>
                                          </p:stCondLst>
                                        </p:cTn>
                                        <p:tgtEl>
                                          <p:spTgt spid="5">
                                            <p:txEl>
                                              <p:pRg st="1" end="1"/>
                                            </p:txEl>
                                          </p:spTgt>
                                        </p:tgtEl>
                                      </p:cBhvr>
                                      <p:to x="100000" y="80000"/>
                                    </p:animScale>
                                    <p:animScale>
                                      <p:cBhvr>
                                        <p:cTn id="32" dur="1" decel="50000">
                                          <p:stCondLst>
                                            <p:cond delay="7"/>
                                          </p:stCondLst>
                                        </p:cTn>
                                        <p:tgtEl>
                                          <p:spTgt spid="5">
                                            <p:txEl>
                                              <p:pRg st="1" end="1"/>
                                            </p:txEl>
                                          </p:spTgt>
                                        </p:tgtEl>
                                      </p:cBhvr>
                                      <p:to x="100000" y="100000"/>
                                    </p:animScale>
                                    <p:animScale>
                                      <p:cBhvr>
                                        <p:cTn id="33" dur="1">
                                          <p:stCondLst>
                                            <p:cond delay="8"/>
                                          </p:stCondLst>
                                        </p:cTn>
                                        <p:tgtEl>
                                          <p:spTgt spid="5">
                                            <p:txEl>
                                              <p:pRg st="1" end="1"/>
                                            </p:txEl>
                                          </p:spTgt>
                                        </p:tgtEl>
                                      </p:cBhvr>
                                      <p:to x="100000" y="90000"/>
                                    </p:animScale>
                                    <p:animScale>
                                      <p:cBhvr>
                                        <p:cTn id="34" dur="1" decel="50000">
                                          <p:stCondLst>
                                            <p:cond delay="8"/>
                                          </p:stCondLst>
                                        </p:cTn>
                                        <p:tgtEl>
                                          <p:spTgt spid="5">
                                            <p:txEl>
                                              <p:pRg st="1" end="1"/>
                                            </p:txEl>
                                          </p:spTgt>
                                        </p:tgtEl>
                                      </p:cBhvr>
                                      <p:to x="100000" y="100000"/>
                                    </p:animScale>
                                    <p:animScale>
                                      <p:cBhvr>
                                        <p:cTn id="35" dur="1">
                                          <p:stCondLst>
                                            <p:cond delay="9"/>
                                          </p:stCondLst>
                                        </p:cTn>
                                        <p:tgtEl>
                                          <p:spTgt spid="5">
                                            <p:txEl>
                                              <p:pRg st="1" end="1"/>
                                            </p:txEl>
                                          </p:spTgt>
                                        </p:tgtEl>
                                      </p:cBhvr>
                                      <p:to x="100000" y="95000"/>
                                    </p:animScale>
                                    <p:animScale>
                                      <p:cBhvr>
                                        <p:cTn id="36" dur="1" decel="50000">
                                          <p:stCondLst>
                                            <p:cond delay="9"/>
                                          </p:stCondLst>
                                        </p:cTn>
                                        <p:tgtEl>
                                          <p:spTgt spid="5">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ipe(down)">
                                      <p:cBhvr>
                                        <p:cTn id="39" dur="3">
                                          <p:stCondLst>
                                            <p:cond delay="0"/>
                                          </p:stCondLst>
                                        </p:cTn>
                                        <p:tgtEl>
                                          <p:spTgt spid="5">
                                            <p:txEl>
                                              <p:pRg st="2" end="2"/>
                                            </p:txEl>
                                          </p:spTgt>
                                        </p:tgtEl>
                                      </p:cBhvr>
                                    </p:animEffect>
                                    <p:anim calcmode="lin" valueType="num">
                                      <p:cBhvr>
                                        <p:cTn id="40" dur="9"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41" dur="3"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42" dur="3" tmFilter="0, 0; 0.125,0.2665; 0.25,0.4; 0.375,0.465; 0.5,0.5;  0.625,0.535; 0.75,0.6; 0.875,0.7335; 1,1">
                                          <p:stCondLst>
                                            <p:cond delay="3"/>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43" dur="2" tmFilter="0, 0; 0.125,0.2665; 0.25,0.4; 0.375,0.465; 0.5,0.5;  0.625,0.535; 0.75,0.6; 0.875,0.7335; 1,1">
                                          <p:stCondLst>
                                            <p:cond delay="7"/>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44" dur="1" tmFilter="0, 0; 0.125,0.2665; 0.25,0.4; 0.375,0.465; 0.5,0.5;  0.625,0.535; 0.75,0.6; 0.875,0.7335; 1,1">
                                          <p:stCondLst>
                                            <p:cond delay="8"/>
                                          </p:stCondLst>
                                        </p:cTn>
                                        <p:tgtEl>
                                          <p:spTgt spid="5">
                                            <p:txEl>
                                              <p:pRg st="2" end="2"/>
                                            </p:txEl>
                                          </p:spTgt>
                                        </p:tgtEl>
                                        <p:attrNameLst>
                                          <p:attrName>ppt_y</p:attrName>
                                        </p:attrNameLst>
                                      </p:cBhvr>
                                      <p:tavLst>
                                        <p:tav tm="0" fmla="#ppt_y-sin(pi*$)/81">
                                          <p:val>
                                            <p:fltVal val="0"/>
                                          </p:val>
                                        </p:tav>
                                        <p:tav tm="100000">
                                          <p:val>
                                            <p:fltVal val="1"/>
                                          </p:val>
                                        </p:tav>
                                      </p:tavLst>
                                    </p:anim>
                                    <p:animScale>
                                      <p:cBhvr>
                                        <p:cTn id="45" dur="1">
                                          <p:stCondLst>
                                            <p:cond delay="3"/>
                                          </p:stCondLst>
                                        </p:cTn>
                                        <p:tgtEl>
                                          <p:spTgt spid="5">
                                            <p:txEl>
                                              <p:pRg st="2" end="2"/>
                                            </p:txEl>
                                          </p:spTgt>
                                        </p:tgtEl>
                                      </p:cBhvr>
                                      <p:to x="100000" y="60000"/>
                                    </p:animScale>
                                    <p:animScale>
                                      <p:cBhvr>
                                        <p:cTn id="46" dur="1" decel="50000">
                                          <p:stCondLst>
                                            <p:cond delay="3"/>
                                          </p:stCondLst>
                                        </p:cTn>
                                        <p:tgtEl>
                                          <p:spTgt spid="5">
                                            <p:txEl>
                                              <p:pRg st="2" end="2"/>
                                            </p:txEl>
                                          </p:spTgt>
                                        </p:tgtEl>
                                      </p:cBhvr>
                                      <p:to x="100000" y="100000"/>
                                    </p:animScale>
                                    <p:animScale>
                                      <p:cBhvr>
                                        <p:cTn id="47" dur="1">
                                          <p:stCondLst>
                                            <p:cond delay="7"/>
                                          </p:stCondLst>
                                        </p:cTn>
                                        <p:tgtEl>
                                          <p:spTgt spid="5">
                                            <p:txEl>
                                              <p:pRg st="2" end="2"/>
                                            </p:txEl>
                                          </p:spTgt>
                                        </p:tgtEl>
                                      </p:cBhvr>
                                      <p:to x="100000" y="80000"/>
                                    </p:animScale>
                                    <p:animScale>
                                      <p:cBhvr>
                                        <p:cTn id="48" dur="1" decel="50000">
                                          <p:stCondLst>
                                            <p:cond delay="7"/>
                                          </p:stCondLst>
                                        </p:cTn>
                                        <p:tgtEl>
                                          <p:spTgt spid="5">
                                            <p:txEl>
                                              <p:pRg st="2" end="2"/>
                                            </p:txEl>
                                          </p:spTgt>
                                        </p:tgtEl>
                                      </p:cBhvr>
                                      <p:to x="100000" y="100000"/>
                                    </p:animScale>
                                    <p:animScale>
                                      <p:cBhvr>
                                        <p:cTn id="49" dur="1">
                                          <p:stCondLst>
                                            <p:cond delay="8"/>
                                          </p:stCondLst>
                                        </p:cTn>
                                        <p:tgtEl>
                                          <p:spTgt spid="5">
                                            <p:txEl>
                                              <p:pRg st="2" end="2"/>
                                            </p:txEl>
                                          </p:spTgt>
                                        </p:tgtEl>
                                      </p:cBhvr>
                                      <p:to x="100000" y="90000"/>
                                    </p:animScale>
                                    <p:animScale>
                                      <p:cBhvr>
                                        <p:cTn id="50" dur="1" decel="50000">
                                          <p:stCondLst>
                                            <p:cond delay="8"/>
                                          </p:stCondLst>
                                        </p:cTn>
                                        <p:tgtEl>
                                          <p:spTgt spid="5">
                                            <p:txEl>
                                              <p:pRg st="2" end="2"/>
                                            </p:txEl>
                                          </p:spTgt>
                                        </p:tgtEl>
                                      </p:cBhvr>
                                      <p:to x="100000" y="100000"/>
                                    </p:animScale>
                                    <p:animScale>
                                      <p:cBhvr>
                                        <p:cTn id="51" dur="1">
                                          <p:stCondLst>
                                            <p:cond delay="9"/>
                                          </p:stCondLst>
                                        </p:cTn>
                                        <p:tgtEl>
                                          <p:spTgt spid="5">
                                            <p:txEl>
                                              <p:pRg st="2" end="2"/>
                                            </p:txEl>
                                          </p:spTgt>
                                        </p:tgtEl>
                                      </p:cBhvr>
                                      <p:to x="100000" y="95000"/>
                                    </p:animScale>
                                    <p:animScale>
                                      <p:cBhvr>
                                        <p:cTn id="52" dur="1" decel="50000">
                                          <p:stCondLst>
                                            <p:cond delay="9"/>
                                          </p:stCondLst>
                                        </p:cTn>
                                        <p:tgtEl>
                                          <p:spTgt spid="5">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barn(inVertical)">
                                      <p:cBhvr>
                                        <p:cTn id="57" dur="500"/>
                                        <p:tgtEl>
                                          <p:spTgt spid="5">
                                            <p:txEl>
                                              <p:pRg st="4" end="4"/>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5">
                                            <p:txEl>
                                              <p:pRg st="5" end="5"/>
                                            </p:txEl>
                                          </p:spTgt>
                                        </p:tgtEl>
                                        <p:attrNameLst>
                                          <p:attrName>style.visibility</p:attrName>
                                        </p:attrNameLst>
                                      </p:cBhvr>
                                      <p:to>
                                        <p:strVal val="visible"/>
                                      </p:to>
                                    </p:set>
                                    <p:animEffect transition="in" filter="barn(inVertical)">
                                      <p:cBhvr>
                                        <p:cTn id="60" dur="500"/>
                                        <p:tgtEl>
                                          <p:spTgt spid="5">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Effect transition="in" filter="wheel(1)">
                                      <p:cBhvr>
                                        <p:cTn id="65" dur="1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0"/>
            <a:ext cx="7498080" cy="563562"/>
          </a:xfrm>
        </p:spPr>
        <p:txBody>
          <a:bodyPr>
            <a:noAutofit/>
          </a:bodyPr>
          <a:lstStyle/>
          <a:p>
            <a:pPr algn="ctr"/>
            <a:r>
              <a:rPr lang="en-US" sz="3200" b="1">
                <a:solidFill>
                  <a:srgbClr val="0070C0"/>
                </a:solidFill>
              </a:rPr>
              <a:t>Learning Outcomes</a:t>
            </a:r>
          </a:p>
        </p:txBody>
      </p:sp>
      <p:sp>
        <p:nvSpPr>
          <p:cNvPr id="16387" name="Rectangle 3"/>
          <p:cNvSpPr>
            <a:spLocks noGrp="1" noChangeArrowheads="1"/>
          </p:cNvSpPr>
          <p:nvPr>
            <p:ph sz="quarter" idx="1"/>
          </p:nvPr>
        </p:nvSpPr>
        <p:spPr>
          <a:xfrm>
            <a:off x="762000" y="838200"/>
            <a:ext cx="7696200" cy="3276600"/>
          </a:xfrm>
        </p:spPr>
        <p:txBody>
          <a:bodyPr>
            <a:normAutofit fontScale="85000" lnSpcReduction="10000"/>
          </a:bodyPr>
          <a:lstStyle/>
          <a:p>
            <a:pPr algn="just">
              <a:buNone/>
            </a:pPr>
            <a:r>
              <a:rPr lang="en-US" sz="2800" b="1">
                <a:solidFill>
                  <a:srgbClr val="00B050"/>
                </a:solidFill>
              </a:rPr>
              <a:t>Students will be able to learn:</a:t>
            </a:r>
          </a:p>
          <a:p>
            <a:pPr algn="just"/>
            <a:r>
              <a:rPr lang="en-US" sz="2800" b="1">
                <a:solidFill>
                  <a:schemeClr val="accent3"/>
                </a:solidFill>
              </a:rPr>
              <a:t>Differentiate between a process and a thread</a:t>
            </a:r>
          </a:p>
          <a:p>
            <a:pPr algn="just"/>
            <a:r>
              <a:rPr lang="en-US" sz="2800" b="1">
                <a:solidFill>
                  <a:schemeClr val="accent3"/>
                </a:solidFill>
              </a:rPr>
              <a:t>Create a thread using Thread class and Runnable interface</a:t>
            </a:r>
          </a:p>
          <a:p>
            <a:pPr algn="just"/>
            <a:r>
              <a:rPr lang="en-US" sz="2800" b="1">
                <a:solidFill>
                  <a:schemeClr val="accent3"/>
                </a:solidFill>
              </a:rPr>
              <a:t>Create multiple user defined threads</a:t>
            </a:r>
          </a:p>
          <a:p>
            <a:pPr algn="just"/>
            <a:r>
              <a:rPr lang="en-US" sz="2800" b="1">
                <a:solidFill>
                  <a:schemeClr val="accent3"/>
                </a:solidFill>
              </a:rPr>
              <a:t>Apply the methods isAlive() and join()</a:t>
            </a:r>
          </a:p>
          <a:p>
            <a:pPr algn="just"/>
            <a:r>
              <a:rPr lang="en-US" sz="2800" b="1">
                <a:solidFill>
                  <a:schemeClr val="accent3"/>
                </a:solidFill>
              </a:rPr>
              <a:t>Achieve synchronization between threads</a:t>
            </a:r>
          </a:p>
          <a:p>
            <a:pPr algn="just"/>
            <a:r>
              <a:rPr lang="en-US" sz="2800" b="1">
                <a:solidFill>
                  <a:schemeClr val="accent3"/>
                </a:solidFill>
              </a:rPr>
              <a:t>Observe the Producer – Consumer problem</a:t>
            </a:r>
          </a:p>
        </p:txBody>
      </p:sp>
      <p:sp>
        <p:nvSpPr>
          <p:cNvPr id="6" name="Slide Number Placeholder 5"/>
          <p:cNvSpPr>
            <a:spLocks noGrp="1"/>
          </p:cNvSpPr>
          <p:nvPr>
            <p:ph type="sldNum" sz="quarter" idx="15"/>
          </p:nvPr>
        </p:nvSpPr>
        <p:spPr/>
        <p:txBody>
          <a:bodyPr/>
          <a:lstStyle/>
          <a:p>
            <a:fld id="{E646C0B9-6AC2-41F9-8EAC-41CD49C49566}"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20</a:t>
            </a:fld>
            <a:endParaRPr lang="en-US"/>
          </a:p>
        </p:txBody>
      </p:sp>
      <p:sp>
        <p:nvSpPr>
          <p:cNvPr id="5" name="Content Placeholder 4"/>
          <p:cNvSpPr>
            <a:spLocks noGrp="1"/>
          </p:cNvSpPr>
          <p:nvPr>
            <p:ph sz="quarter" idx="1"/>
          </p:nvPr>
        </p:nvSpPr>
        <p:spPr>
          <a:xfrm>
            <a:off x="1295400" y="304800"/>
            <a:ext cx="6324600" cy="6324600"/>
          </a:xfrm>
        </p:spPr>
        <p:txBody>
          <a:bodyPr>
            <a:noAutofit/>
          </a:bodyPr>
          <a:lstStyle/>
          <a:p>
            <a:pPr>
              <a:buNone/>
            </a:pPr>
            <a:r>
              <a:rPr lang="en-US" sz="1800"/>
              <a:t>class </a:t>
            </a:r>
            <a:r>
              <a:rPr lang="en-US" sz="1800" err="1"/>
              <a:t>NewThread</a:t>
            </a:r>
            <a:r>
              <a:rPr lang="en-US" sz="1800"/>
              <a:t> implements Runnable {</a:t>
            </a:r>
          </a:p>
          <a:p>
            <a:pPr>
              <a:buNone/>
            </a:pPr>
            <a:r>
              <a:rPr lang="en-US" sz="1800" b="1">
                <a:solidFill>
                  <a:srgbClr val="FF0066"/>
                </a:solidFill>
              </a:rPr>
              <a:t>Thread t;</a:t>
            </a:r>
          </a:p>
          <a:p>
            <a:pPr>
              <a:buNone/>
            </a:pPr>
            <a:r>
              <a:rPr lang="en-US" sz="1800" err="1"/>
              <a:t>NewThread</a:t>
            </a:r>
            <a:r>
              <a:rPr lang="en-US" sz="1800"/>
              <a:t>() {</a:t>
            </a:r>
          </a:p>
          <a:p>
            <a:pPr>
              <a:buNone/>
            </a:pPr>
            <a:r>
              <a:rPr lang="en-US" sz="1800" b="1">
                <a:solidFill>
                  <a:srgbClr val="7030A0"/>
                </a:solidFill>
              </a:rPr>
              <a:t>t = new Thread(this, "Demo Thread");</a:t>
            </a:r>
          </a:p>
          <a:p>
            <a:pPr>
              <a:buNone/>
            </a:pPr>
            <a:r>
              <a:rPr lang="en-US" sz="1800" err="1"/>
              <a:t>System.out.println</a:t>
            </a:r>
            <a:r>
              <a:rPr lang="en-US" sz="1800"/>
              <a:t>("Child thread: " + t);</a:t>
            </a:r>
          </a:p>
          <a:p>
            <a:pPr>
              <a:buNone/>
            </a:pPr>
            <a:r>
              <a:rPr lang="en-US" sz="1800" b="1" err="1">
                <a:solidFill>
                  <a:srgbClr val="00B050"/>
                </a:solidFill>
              </a:rPr>
              <a:t>t.start</a:t>
            </a:r>
            <a:r>
              <a:rPr lang="en-US" sz="1800" b="1">
                <a:solidFill>
                  <a:srgbClr val="00B050"/>
                </a:solidFill>
              </a:rPr>
              <a:t>(); </a:t>
            </a:r>
            <a:r>
              <a:rPr lang="en-US" sz="1800"/>
              <a:t>// Start the thread</a:t>
            </a:r>
          </a:p>
          <a:p>
            <a:pPr>
              <a:buNone/>
            </a:pPr>
            <a:r>
              <a:rPr lang="en-US" sz="1800"/>
              <a:t>}</a:t>
            </a:r>
          </a:p>
          <a:p>
            <a:pPr>
              <a:buNone/>
            </a:pPr>
            <a:r>
              <a:rPr lang="en-US" sz="1800"/>
              <a:t>public void run() {</a:t>
            </a:r>
          </a:p>
          <a:p>
            <a:pPr>
              <a:buNone/>
            </a:pPr>
            <a:r>
              <a:rPr lang="en-US" sz="1800"/>
              <a:t>try {</a:t>
            </a:r>
          </a:p>
          <a:p>
            <a:pPr>
              <a:buNone/>
            </a:pPr>
            <a:r>
              <a:rPr lang="nn-NO" sz="1800"/>
              <a:t>for(int i = 5; i &gt; 0; i--) {</a:t>
            </a:r>
          </a:p>
          <a:p>
            <a:pPr>
              <a:buNone/>
            </a:pPr>
            <a:r>
              <a:rPr lang="en-US" sz="1800" err="1"/>
              <a:t>System.out.println</a:t>
            </a:r>
            <a:r>
              <a:rPr lang="en-US" sz="1800"/>
              <a:t>("Child Thread: " + </a:t>
            </a:r>
            <a:r>
              <a:rPr lang="en-US" sz="1800" err="1"/>
              <a:t>i</a:t>
            </a:r>
            <a:r>
              <a:rPr lang="en-US" sz="1800"/>
              <a:t>);</a:t>
            </a:r>
          </a:p>
          <a:p>
            <a:pPr>
              <a:buNone/>
            </a:pPr>
            <a:r>
              <a:rPr lang="en-US" sz="1800" err="1"/>
              <a:t>Thread.sleep</a:t>
            </a:r>
            <a:r>
              <a:rPr lang="en-US" sz="1800"/>
              <a:t>(500);</a:t>
            </a:r>
          </a:p>
          <a:p>
            <a:pPr>
              <a:buNone/>
            </a:pPr>
            <a:r>
              <a:rPr lang="en-US" sz="1800"/>
              <a:t>}</a:t>
            </a:r>
          </a:p>
          <a:p>
            <a:pPr>
              <a:buNone/>
            </a:pPr>
            <a:r>
              <a:rPr lang="en-US" sz="1800"/>
              <a:t>} catch (</a:t>
            </a:r>
            <a:r>
              <a:rPr lang="en-US" sz="1800" err="1"/>
              <a:t>InterruptedException</a:t>
            </a:r>
            <a:r>
              <a:rPr lang="en-US" sz="1800"/>
              <a:t> e) {</a:t>
            </a:r>
          </a:p>
          <a:p>
            <a:pPr>
              <a:buNone/>
            </a:pPr>
            <a:r>
              <a:rPr lang="en-US" sz="1800" err="1"/>
              <a:t>System.out.println</a:t>
            </a:r>
            <a:r>
              <a:rPr lang="en-US" sz="1800"/>
              <a:t>("Child interrupted.");</a:t>
            </a:r>
          </a:p>
          <a:p>
            <a:pPr>
              <a:buNone/>
            </a:pPr>
            <a:r>
              <a:rPr lang="en-US" sz="1800"/>
              <a:t>}</a:t>
            </a:r>
          </a:p>
          <a:p>
            <a:pPr>
              <a:buNone/>
            </a:pPr>
            <a:r>
              <a:rPr lang="en-US" sz="1800" err="1"/>
              <a:t>System.out.println</a:t>
            </a:r>
            <a:r>
              <a:rPr lang="en-US" sz="1800"/>
              <a:t>("Exiting child thread.");</a:t>
            </a:r>
          </a:p>
          <a:p>
            <a:pPr>
              <a:buNone/>
            </a:pPr>
            <a:r>
              <a:rPr lang="en-US" sz="1800"/>
              <a:t>} }</a:t>
            </a:r>
            <a:endParaRPr lang="en-US" sz="1800" b="1">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21</a:t>
            </a:fld>
            <a:endParaRPr lang="en-US"/>
          </a:p>
        </p:txBody>
      </p:sp>
      <p:sp>
        <p:nvSpPr>
          <p:cNvPr id="5" name="Content Placeholder 4"/>
          <p:cNvSpPr>
            <a:spLocks noGrp="1"/>
          </p:cNvSpPr>
          <p:nvPr>
            <p:ph sz="quarter" idx="1"/>
          </p:nvPr>
        </p:nvSpPr>
        <p:spPr>
          <a:xfrm>
            <a:off x="1295400" y="457200"/>
            <a:ext cx="7010400" cy="5410200"/>
          </a:xfrm>
        </p:spPr>
        <p:txBody>
          <a:bodyPr>
            <a:noAutofit/>
          </a:bodyPr>
          <a:lstStyle/>
          <a:p>
            <a:pPr>
              <a:buNone/>
            </a:pPr>
            <a:r>
              <a:rPr lang="en-US" sz="2000"/>
              <a:t>class </a:t>
            </a:r>
            <a:r>
              <a:rPr lang="en-US" sz="2000" err="1"/>
              <a:t>ThreadDemo</a:t>
            </a:r>
            <a:r>
              <a:rPr lang="en-US" sz="2000"/>
              <a:t> {</a:t>
            </a:r>
          </a:p>
          <a:p>
            <a:pPr>
              <a:buNone/>
            </a:pPr>
            <a:r>
              <a:rPr lang="en-US" sz="2000"/>
              <a:t>public static void main(String </a:t>
            </a:r>
            <a:r>
              <a:rPr lang="en-US" sz="2000" err="1"/>
              <a:t>args</a:t>
            </a:r>
            <a:r>
              <a:rPr lang="en-US" sz="2000"/>
              <a:t>[]) {</a:t>
            </a:r>
          </a:p>
          <a:p>
            <a:pPr>
              <a:buNone/>
            </a:pPr>
            <a:r>
              <a:rPr lang="en-US" sz="2000" b="1">
                <a:solidFill>
                  <a:srgbClr val="00B050"/>
                </a:solidFill>
              </a:rPr>
              <a:t>new </a:t>
            </a:r>
            <a:r>
              <a:rPr lang="en-US" sz="2000" b="1" err="1">
                <a:solidFill>
                  <a:srgbClr val="00B050"/>
                </a:solidFill>
              </a:rPr>
              <a:t>NewThread</a:t>
            </a:r>
            <a:r>
              <a:rPr lang="en-US" sz="2000" b="1">
                <a:solidFill>
                  <a:srgbClr val="00B050"/>
                </a:solidFill>
              </a:rPr>
              <a:t>();</a:t>
            </a:r>
            <a:r>
              <a:rPr lang="en-US" sz="2000"/>
              <a:t> // create a new thread</a:t>
            </a:r>
          </a:p>
          <a:p>
            <a:pPr>
              <a:buNone/>
            </a:pPr>
            <a:r>
              <a:rPr lang="en-US" sz="2000"/>
              <a:t>try {</a:t>
            </a:r>
          </a:p>
          <a:p>
            <a:pPr>
              <a:buNone/>
            </a:pPr>
            <a:r>
              <a:rPr lang="nn-NO" sz="2000"/>
              <a:t>for(int i = 5; i &gt; 0; i--) {</a:t>
            </a:r>
          </a:p>
          <a:p>
            <a:pPr>
              <a:buNone/>
            </a:pPr>
            <a:r>
              <a:rPr lang="en-US" sz="2000" err="1"/>
              <a:t>System.out.println</a:t>
            </a:r>
            <a:r>
              <a:rPr lang="en-US" sz="2000"/>
              <a:t>("Main Thread: " + </a:t>
            </a:r>
            <a:r>
              <a:rPr lang="en-US" sz="2000" err="1"/>
              <a:t>i</a:t>
            </a:r>
            <a:r>
              <a:rPr lang="en-US" sz="2000"/>
              <a:t>);</a:t>
            </a:r>
          </a:p>
          <a:p>
            <a:pPr>
              <a:buNone/>
            </a:pPr>
            <a:r>
              <a:rPr lang="en-US" sz="2000" err="1"/>
              <a:t>Thread.sleep</a:t>
            </a:r>
            <a:r>
              <a:rPr lang="en-US" sz="2000"/>
              <a:t>(1000);</a:t>
            </a:r>
          </a:p>
          <a:p>
            <a:pPr>
              <a:buNone/>
            </a:pPr>
            <a:r>
              <a:rPr lang="en-US" sz="2000"/>
              <a:t>}</a:t>
            </a:r>
          </a:p>
          <a:p>
            <a:pPr>
              <a:buNone/>
            </a:pPr>
            <a:r>
              <a:rPr lang="en-US" sz="2000"/>
              <a:t>} catch (</a:t>
            </a:r>
            <a:r>
              <a:rPr lang="en-US" sz="2000" err="1"/>
              <a:t>InterruptedException</a:t>
            </a:r>
            <a:r>
              <a:rPr lang="en-US" sz="2000"/>
              <a:t> e) {</a:t>
            </a:r>
          </a:p>
          <a:p>
            <a:pPr>
              <a:buNone/>
            </a:pPr>
            <a:r>
              <a:rPr lang="en-US" sz="2000" err="1"/>
              <a:t>System.out.println</a:t>
            </a:r>
            <a:r>
              <a:rPr lang="en-US" sz="2000"/>
              <a:t>("Main thread interrupted.");</a:t>
            </a:r>
          </a:p>
          <a:p>
            <a:pPr>
              <a:buNone/>
            </a:pPr>
            <a:r>
              <a:rPr lang="en-US" sz="2000"/>
              <a:t>}</a:t>
            </a:r>
          </a:p>
          <a:p>
            <a:pPr>
              <a:buNone/>
            </a:pPr>
            <a:r>
              <a:rPr lang="en-US" sz="2000" err="1"/>
              <a:t>System.out.println</a:t>
            </a:r>
            <a:r>
              <a:rPr lang="en-US" sz="2000"/>
              <a:t>("Main thread exiting.");</a:t>
            </a:r>
          </a:p>
          <a:p>
            <a:pPr>
              <a:buNone/>
            </a:pPr>
            <a:r>
              <a:rPr lang="en-US" sz="2000"/>
              <a:t>}</a:t>
            </a:r>
          </a:p>
          <a:p>
            <a:pPr>
              <a:buNone/>
            </a:pPr>
            <a:r>
              <a:rPr lang="en-US" sz="2000"/>
              <a:t>}</a:t>
            </a:r>
          </a:p>
          <a:p>
            <a:pPr>
              <a:buNone/>
            </a:pPr>
            <a:endParaRPr lang="en-US" sz="2000" b="1" u="sng">
              <a:solidFill>
                <a:srgbClr val="C00000"/>
              </a:solidFill>
            </a:endParaRPr>
          </a:p>
          <a:p>
            <a:pPr>
              <a:buNone/>
            </a:pPr>
            <a:r>
              <a:rPr lang="en-US" sz="2000" b="1" u="sng">
                <a:solidFill>
                  <a:srgbClr val="C00000"/>
                </a:solidFill>
              </a:rPr>
              <a:t>Note</a:t>
            </a:r>
            <a:r>
              <a:rPr lang="en-US" sz="2000" b="1">
                <a:solidFill>
                  <a:srgbClr val="C00000"/>
                </a:solidFill>
              </a:rPr>
              <a:t>: Output will be same as in extending Thread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22</a:t>
            </a:fld>
            <a:endParaRPr lang="en-US"/>
          </a:p>
        </p:txBody>
      </p:sp>
      <p:pic>
        <p:nvPicPr>
          <p:cNvPr id="7" name="Picture 6">
            <a:extLst>
              <a:ext uri="{FF2B5EF4-FFF2-40B4-BE49-F238E27FC236}">
                <a16:creationId xmlns:a16="http://schemas.microsoft.com/office/drawing/2014/main" id="{C0CE8E3F-1F7B-420C-9114-CC126DC5067D}"/>
              </a:ext>
            </a:extLst>
          </p:cNvPr>
          <p:cNvPicPr>
            <a:picLocks noChangeAspect="1"/>
          </p:cNvPicPr>
          <p:nvPr/>
        </p:nvPicPr>
        <p:blipFill rotWithShape="1">
          <a:blip r:embed="rId3"/>
          <a:srcRect t="9412" r="44167" b="7451"/>
          <a:stretch/>
        </p:blipFill>
        <p:spPr>
          <a:xfrm>
            <a:off x="152400" y="381000"/>
            <a:ext cx="8763000" cy="6553200"/>
          </a:xfrm>
          <a:prstGeom prst="rect">
            <a:avLst/>
          </a:prstGeom>
        </p:spPr>
      </p:pic>
    </p:spTree>
    <p:extLst>
      <p:ext uri="{BB962C8B-B14F-4D97-AF65-F5344CB8AC3E}">
        <p14:creationId xmlns:p14="http://schemas.microsoft.com/office/powerpoint/2010/main" val="1665038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23</a:t>
            </a:fld>
            <a:endParaRPr lang="en-US"/>
          </a:p>
        </p:txBody>
      </p:sp>
      <p:pic>
        <p:nvPicPr>
          <p:cNvPr id="3" name="Picture 2">
            <a:extLst>
              <a:ext uri="{FF2B5EF4-FFF2-40B4-BE49-F238E27FC236}">
                <a16:creationId xmlns:a16="http://schemas.microsoft.com/office/drawing/2014/main" id="{85EA5CC7-1BB5-4904-B39D-AD376B2FC5BB}"/>
              </a:ext>
            </a:extLst>
          </p:cNvPr>
          <p:cNvPicPr>
            <a:picLocks noChangeAspect="1"/>
          </p:cNvPicPr>
          <p:nvPr/>
        </p:nvPicPr>
        <p:blipFill rotWithShape="1">
          <a:blip r:embed="rId3"/>
          <a:srcRect t="13922" r="50000" b="31176"/>
          <a:stretch/>
        </p:blipFill>
        <p:spPr>
          <a:xfrm>
            <a:off x="306572" y="585021"/>
            <a:ext cx="8458200" cy="5943600"/>
          </a:xfrm>
          <a:prstGeom prst="rect">
            <a:avLst/>
          </a:prstGeom>
        </p:spPr>
      </p:pic>
    </p:spTree>
    <p:extLst>
      <p:ext uri="{BB962C8B-B14F-4D97-AF65-F5344CB8AC3E}">
        <p14:creationId xmlns:p14="http://schemas.microsoft.com/office/powerpoint/2010/main" val="72847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920" y="152400"/>
            <a:ext cx="8641080" cy="487362"/>
          </a:xfrm>
        </p:spPr>
        <p:txBody>
          <a:bodyPr>
            <a:noAutofit/>
          </a:bodyPr>
          <a:lstStyle/>
          <a:p>
            <a:r>
              <a:rPr lang="en-US" sz="2800" b="1">
                <a:solidFill>
                  <a:schemeClr val="accent3"/>
                </a:solidFill>
              </a:rPr>
              <a:t>Choosing an Approach for thread creation</a:t>
            </a:r>
          </a:p>
        </p:txBody>
      </p:sp>
      <p:sp>
        <p:nvSpPr>
          <p:cNvPr id="16387" name="Rectangle 3"/>
          <p:cNvSpPr>
            <a:spLocks noGrp="1" noChangeArrowheads="1"/>
          </p:cNvSpPr>
          <p:nvPr>
            <p:ph sz="quarter" idx="1"/>
          </p:nvPr>
        </p:nvSpPr>
        <p:spPr>
          <a:xfrm>
            <a:off x="533400" y="914400"/>
            <a:ext cx="7696200" cy="5105399"/>
          </a:xfrm>
        </p:spPr>
        <p:txBody>
          <a:bodyPr>
            <a:noAutofit/>
          </a:bodyPr>
          <a:lstStyle/>
          <a:p>
            <a:pPr algn="just"/>
            <a:r>
              <a:rPr lang="en-US" sz="2400"/>
              <a:t>The class which extends Thread, overrides only one method </a:t>
            </a:r>
            <a:r>
              <a:rPr lang="en-US" sz="2400" b="1">
                <a:solidFill>
                  <a:srgbClr val="002060"/>
                </a:solidFill>
              </a:rPr>
              <a:t>run() </a:t>
            </a:r>
          </a:p>
          <a:p>
            <a:pPr algn="just"/>
            <a:r>
              <a:rPr lang="en-US" sz="2400"/>
              <a:t>Classes should be extended only when they are being enhanced or modified in some way. We do not do this while extending Thread class. So, we should simply implement Runnable. </a:t>
            </a:r>
          </a:p>
          <a:p>
            <a:pPr algn="just"/>
            <a:r>
              <a:rPr lang="en-US" sz="2400"/>
              <a:t> </a:t>
            </a:r>
            <a:r>
              <a:rPr lang="en-US" sz="2400">
                <a:solidFill>
                  <a:srgbClr val="00B050"/>
                </a:solidFill>
              </a:rPr>
              <a:t>Another Reason:</a:t>
            </a:r>
            <a:r>
              <a:rPr lang="en-US" sz="2400"/>
              <a:t> We can extend at most one class in Java so Runnable will help us here to achieve for thread execution.</a:t>
            </a:r>
          </a:p>
          <a:p>
            <a:pPr algn="just"/>
            <a:endParaRPr lang="en-US" sz="2400"/>
          </a:p>
        </p:txBody>
      </p:sp>
      <p:sp>
        <p:nvSpPr>
          <p:cNvPr id="6" name="Slide Number Placeholder 5"/>
          <p:cNvSpPr>
            <a:spLocks noGrp="1"/>
          </p:cNvSpPr>
          <p:nvPr>
            <p:ph type="sldNum" sz="quarter" idx="15"/>
          </p:nvPr>
        </p:nvSpPr>
        <p:spPr/>
        <p:txBody>
          <a:bodyPr/>
          <a:lstStyle/>
          <a:p>
            <a:fld id="{E646C0B9-6AC2-41F9-8EAC-41CD49C49566}" type="slidenum">
              <a:rPr lang="en-US"/>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6387">
                                            <p:txEl>
                                              <p:pRg st="1" end="1"/>
                                            </p:txEl>
                                          </p:spTgt>
                                        </p:tgtEl>
                                        <p:attrNameLst>
                                          <p:attrName>style.visibility</p:attrName>
                                        </p:attrNameLst>
                                      </p:cBhvr>
                                      <p:to>
                                        <p:strVal val="visible"/>
                                      </p:to>
                                    </p:set>
                                    <p:animEffect transition="in" filter="wipe(down)">
                                      <p:cBhvr>
                                        <p:cTn id="14" dur="580">
                                          <p:stCondLst>
                                            <p:cond delay="0"/>
                                          </p:stCondLst>
                                        </p:cTn>
                                        <p:tgtEl>
                                          <p:spTgt spid="16387">
                                            <p:txEl>
                                              <p:pRg st="1" end="1"/>
                                            </p:txEl>
                                          </p:spTgt>
                                        </p:tgtEl>
                                      </p:cBhvr>
                                    </p:animEffect>
                                    <p:anim calcmode="lin" valueType="num">
                                      <p:cBhvr>
                                        <p:cTn id="15" dur="1822" tmFilter="0,0; 0.14,0.36; 0.43,0.73; 0.71,0.91; 1.0,1.0">
                                          <p:stCondLst>
                                            <p:cond delay="0"/>
                                          </p:stCondLst>
                                        </p:cTn>
                                        <p:tgtEl>
                                          <p:spTgt spid="16387">
                                            <p:txEl>
                                              <p:pRg st="1" end="1"/>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6387">
                                            <p:txEl>
                                              <p:pRg st="1" end="1"/>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6387">
                                            <p:txEl>
                                              <p:pRg st="1" end="1"/>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6387">
                                            <p:txEl>
                                              <p:pRg st="1" end="1"/>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6387">
                                            <p:txEl>
                                              <p:pRg st="1" end="1"/>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16387">
                                            <p:txEl>
                                              <p:pRg st="1" end="1"/>
                                            </p:txEl>
                                          </p:spTgt>
                                        </p:tgtEl>
                                      </p:cBhvr>
                                      <p:to x="100000" y="60000"/>
                                    </p:animScale>
                                    <p:animScale>
                                      <p:cBhvr>
                                        <p:cTn id="21" dur="166" decel="50000">
                                          <p:stCondLst>
                                            <p:cond delay="676"/>
                                          </p:stCondLst>
                                        </p:cTn>
                                        <p:tgtEl>
                                          <p:spTgt spid="16387">
                                            <p:txEl>
                                              <p:pRg st="1" end="1"/>
                                            </p:txEl>
                                          </p:spTgt>
                                        </p:tgtEl>
                                      </p:cBhvr>
                                      <p:to x="100000" y="100000"/>
                                    </p:animScale>
                                    <p:animScale>
                                      <p:cBhvr>
                                        <p:cTn id="22" dur="26">
                                          <p:stCondLst>
                                            <p:cond delay="1312"/>
                                          </p:stCondLst>
                                        </p:cTn>
                                        <p:tgtEl>
                                          <p:spTgt spid="16387">
                                            <p:txEl>
                                              <p:pRg st="1" end="1"/>
                                            </p:txEl>
                                          </p:spTgt>
                                        </p:tgtEl>
                                      </p:cBhvr>
                                      <p:to x="100000" y="80000"/>
                                    </p:animScale>
                                    <p:animScale>
                                      <p:cBhvr>
                                        <p:cTn id="23" dur="166" decel="50000">
                                          <p:stCondLst>
                                            <p:cond delay="1338"/>
                                          </p:stCondLst>
                                        </p:cTn>
                                        <p:tgtEl>
                                          <p:spTgt spid="16387">
                                            <p:txEl>
                                              <p:pRg st="1" end="1"/>
                                            </p:txEl>
                                          </p:spTgt>
                                        </p:tgtEl>
                                      </p:cBhvr>
                                      <p:to x="100000" y="100000"/>
                                    </p:animScale>
                                    <p:animScale>
                                      <p:cBhvr>
                                        <p:cTn id="24" dur="26">
                                          <p:stCondLst>
                                            <p:cond delay="1642"/>
                                          </p:stCondLst>
                                        </p:cTn>
                                        <p:tgtEl>
                                          <p:spTgt spid="16387">
                                            <p:txEl>
                                              <p:pRg st="1" end="1"/>
                                            </p:txEl>
                                          </p:spTgt>
                                        </p:tgtEl>
                                      </p:cBhvr>
                                      <p:to x="100000" y="90000"/>
                                    </p:animScale>
                                    <p:animScale>
                                      <p:cBhvr>
                                        <p:cTn id="25" dur="166" decel="50000">
                                          <p:stCondLst>
                                            <p:cond delay="1668"/>
                                          </p:stCondLst>
                                        </p:cTn>
                                        <p:tgtEl>
                                          <p:spTgt spid="16387">
                                            <p:txEl>
                                              <p:pRg st="1" end="1"/>
                                            </p:txEl>
                                          </p:spTgt>
                                        </p:tgtEl>
                                      </p:cBhvr>
                                      <p:to x="100000" y="100000"/>
                                    </p:animScale>
                                    <p:animScale>
                                      <p:cBhvr>
                                        <p:cTn id="26" dur="26">
                                          <p:stCondLst>
                                            <p:cond delay="1808"/>
                                          </p:stCondLst>
                                        </p:cTn>
                                        <p:tgtEl>
                                          <p:spTgt spid="16387">
                                            <p:txEl>
                                              <p:pRg st="1" end="1"/>
                                            </p:txEl>
                                          </p:spTgt>
                                        </p:tgtEl>
                                      </p:cBhvr>
                                      <p:to x="100000" y="95000"/>
                                    </p:animScale>
                                    <p:animScale>
                                      <p:cBhvr>
                                        <p:cTn id="27" dur="166" decel="50000">
                                          <p:stCondLst>
                                            <p:cond delay="1834"/>
                                          </p:stCondLst>
                                        </p:cTn>
                                        <p:tgtEl>
                                          <p:spTgt spid="16387">
                                            <p:txEl>
                                              <p:pRg st="1" end="1"/>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387">
                                            <p:txEl>
                                              <p:pRg st="2" end="2"/>
                                            </p:txEl>
                                          </p:spTgt>
                                        </p:tgtEl>
                                        <p:attrNameLst>
                                          <p:attrName>style.visibility</p:attrName>
                                        </p:attrNameLst>
                                      </p:cBhvr>
                                      <p:to>
                                        <p:strVal val="visible"/>
                                      </p:to>
                                    </p:set>
                                    <p:animEffect transition="in" filter="randombar(horizontal)">
                                      <p:cBhvr>
                                        <p:cTn id="32"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a:solidFill>
                  <a:srgbClr val="00B050"/>
                </a:solidFill>
              </a:rPr>
              <a:t>Creation of multiple threads</a:t>
            </a:r>
          </a:p>
        </p:txBody>
      </p:sp>
      <p:sp>
        <p:nvSpPr>
          <p:cNvPr id="16387" name="Rectangle 3"/>
          <p:cNvSpPr>
            <a:spLocks noGrp="1" noChangeArrowheads="1"/>
          </p:cNvSpPr>
          <p:nvPr>
            <p:ph sz="quarter" idx="1"/>
          </p:nvPr>
        </p:nvSpPr>
        <p:spPr>
          <a:xfrm>
            <a:off x="762000" y="152400"/>
            <a:ext cx="7696200" cy="6400800"/>
          </a:xfrm>
        </p:spPr>
        <p:txBody>
          <a:bodyPr>
            <a:noAutofit/>
          </a:bodyPr>
          <a:lstStyle/>
          <a:p>
            <a:pPr>
              <a:buNone/>
            </a:pPr>
            <a:r>
              <a:rPr lang="en-US" sz="1600"/>
              <a:t>class </a:t>
            </a:r>
            <a:r>
              <a:rPr lang="en-US" sz="1600" err="1"/>
              <a:t>NewThread</a:t>
            </a:r>
            <a:r>
              <a:rPr lang="en-US" sz="1600"/>
              <a:t> implements Runnable {</a:t>
            </a:r>
          </a:p>
          <a:p>
            <a:pPr>
              <a:buNone/>
            </a:pPr>
            <a:r>
              <a:rPr lang="en-US" sz="1600"/>
              <a:t>String name; // name of thread</a:t>
            </a:r>
          </a:p>
          <a:p>
            <a:pPr>
              <a:buNone/>
            </a:pPr>
            <a:r>
              <a:rPr lang="en-US" sz="1600"/>
              <a:t>Thread t;</a:t>
            </a:r>
          </a:p>
          <a:p>
            <a:pPr>
              <a:buNone/>
            </a:pPr>
            <a:r>
              <a:rPr lang="en-US" sz="1600" err="1"/>
              <a:t>NewThread</a:t>
            </a:r>
            <a:r>
              <a:rPr lang="en-US" sz="1600"/>
              <a:t>(String </a:t>
            </a:r>
            <a:r>
              <a:rPr lang="en-US" sz="1600" err="1"/>
              <a:t>threadname</a:t>
            </a:r>
            <a:r>
              <a:rPr lang="en-US" sz="1600"/>
              <a:t>) {</a:t>
            </a:r>
          </a:p>
          <a:p>
            <a:pPr>
              <a:buNone/>
            </a:pPr>
            <a:r>
              <a:rPr lang="en-US" sz="1600"/>
              <a:t>name = </a:t>
            </a:r>
            <a:r>
              <a:rPr lang="en-US" sz="1600" err="1"/>
              <a:t>threadname</a:t>
            </a:r>
            <a:r>
              <a:rPr lang="en-US" sz="1600"/>
              <a:t>;</a:t>
            </a:r>
          </a:p>
          <a:p>
            <a:pPr>
              <a:buNone/>
            </a:pPr>
            <a:r>
              <a:rPr lang="en-US" sz="1600"/>
              <a:t>t = new Thread(this, name);</a:t>
            </a:r>
          </a:p>
          <a:p>
            <a:pPr>
              <a:buNone/>
            </a:pPr>
            <a:r>
              <a:rPr lang="en-US" sz="1600" err="1"/>
              <a:t>System.out.println</a:t>
            </a:r>
            <a:r>
              <a:rPr lang="en-US" sz="1600"/>
              <a:t>("New thread: " + t);</a:t>
            </a:r>
          </a:p>
          <a:p>
            <a:pPr>
              <a:buNone/>
            </a:pPr>
            <a:r>
              <a:rPr lang="en-US" sz="1600" err="1"/>
              <a:t>t.start</a:t>
            </a:r>
            <a:r>
              <a:rPr lang="en-US" sz="1600"/>
              <a:t>(); // Start the thread</a:t>
            </a:r>
          </a:p>
          <a:p>
            <a:pPr>
              <a:buNone/>
            </a:pPr>
            <a:r>
              <a:rPr lang="en-US" sz="1600"/>
              <a:t>}</a:t>
            </a:r>
          </a:p>
          <a:p>
            <a:pPr>
              <a:buNone/>
            </a:pPr>
            <a:r>
              <a:rPr lang="en-US" sz="1600">
                <a:solidFill>
                  <a:srgbClr val="C00000"/>
                </a:solidFill>
              </a:rPr>
              <a:t>// This is the entry point for thread.</a:t>
            </a:r>
          </a:p>
          <a:p>
            <a:pPr>
              <a:buNone/>
            </a:pPr>
            <a:r>
              <a:rPr lang="en-US" sz="1600"/>
              <a:t>public void run() {</a:t>
            </a:r>
          </a:p>
          <a:p>
            <a:pPr>
              <a:buNone/>
            </a:pPr>
            <a:r>
              <a:rPr lang="en-US" sz="1600"/>
              <a:t>try {</a:t>
            </a:r>
          </a:p>
          <a:p>
            <a:pPr>
              <a:buNone/>
            </a:pPr>
            <a:r>
              <a:rPr lang="nn-NO" sz="1600"/>
              <a:t>for(int i = 5; i &gt; 0; i--) {</a:t>
            </a:r>
          </a:p>
          <a:p>
            <a:pPr>
              <a:buNone/>
            </a:pPr>
            <a:r>
              <a:rPr lang="en-US" sz="1600"/>
              <a:t>			</a:t>
            </a:r>
            <a:r>
              <a:rPr lang="en-US" sz="1600" err="1"/>
              <a:t>System.out.println</a:t>
            </a:r>
            <a:r>
              <a:rPr lang="en-US" sz="1600"/>
              <a:t>(name + ": " + </a:t>
            </a:r>
            <a:r>
              <a:rPr lang="en-US" sz="1600" err="1"/>
              <a:t>i</a:t>
            </a:r>
            <a:r>
              <a:rPr lang="en-US" sz="1600"/>
              <a:t>);</a:t>
            </a:r>
          </a:p>
          <a:p>
            <a:pPr>
              <a:buNone/>
            </a:pPr>
            <a:r>
              <a:rPr lang="en-US" sz="1600"/>
              <a:t>			</a:t>
            </a:r>
            <a:r>
              <a:rPr lang="en-US" sz="1600" err="1"/>
              <a:t>Thread.sleep</a:t>
            </a:r>
            <a:r>
              <a:rPr lang="en-US" sz="1600"/>
              <a:t>(1000);</a:t>
            </a:r>
          </a:p>
          <a:p>
            <a:pPr>
              <a:buNone/>
            </a:pPr>
            <a:r>
              <a:rPr lang="en-US" sz="1600"/>
              <a:t>	}</a:t>
            </a:r>
          </a:p>
          <a:p>
            <a:pPr>
              <a:buNone/>
            </a:pPr>
            <a:r>
              <a:rPr lang="en-US" sz="1600"/>
              <a:t>} catch (</a:t>
            </a:r>
            <a:r>
              <a:rPr lang="en-US" sz="1600" err="1"/>
              <a:t>InterruptedException</a:t>
            </a:r>
            <a:r>
              <a:rPr lang="en-US" sz="1600"/>
              <a:t> e) {</a:t>
            </a:r>
          </a:p>
          <a:p>
            <a:pPr>
              <a:buNone/>
            </a:pPr>
            <a:r>
              <a:rPr lang="en-US" sz="1600" err="1"/>
              <a:t>System.out.println</a:t>
            </a:r>
            <a:r>
              <a:rPr lang="en-US" sz="1600"/>
              <a:t>(name + "Interrupted");</a:t>
            </a:r>
          </a:p>
          <a:p>
            <a:pPr>
              <a:buNone/>
            </a:pPr>
            <a:r>
              <a:rPr lang="en-US" sz="1600"/>
              <a:t>}</a:t>
            </a:r>
          </a:p>
          <a:p>
            <a:pPr>
              <a:buNone/>
            </a:pPr>
            <a:r>
              <a:rPr lang="en-US" sz="1600" err="1"/>
              <a:t>System.out.println</a:t>
            </a:r>
            <a:r>
              <a:rPr lang="en-US" sz="1600"/>
              <a:t>(name + " exiting.");</a:t>
            </a:r>
          </a:p>
          <a:p>
            <a:pPr>
              <a:buNone/>
            </a:pPr>
            <a:r>
              <a:rPr lang="en-US" sz="1600"/>
              <a:t>} }</a:t>
            </a:r>
          </a:p>
          <a:p>
            <a:pPr>
              <a:buNone/>
            </a:pPr>
            <a:endParaRPr lang="en-US" sz="1600"/>
          </a:p>
        </p:txBody>
      </p:sp>
      <p:sp>
        <p:nvSpPr>
          <p:cNvPr id="6" name="Slide Number Placeholder 5"/>
          <p:cNvSpPr>
            <a:spLocks noGrp="1"/>
          </p:cNvSpPr>
          <p:nvPr>
            <p:ph type="sldNum" sz="quarter" idx="15"/>
          </p:nvPr>
        </p:nvSpPr>
        <p:spPr/>
        <p:txBody>
          <a:bodyPr/>
          <a:lstStyle/>
          <a:p>
            <a:fld id="{E646C0B9-6AC2-41F9-8EAC-41CD49C49566}"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a:solidFill>
                  <a:srgbClr val="00B050"/>
                </a:solidFill>
              </a:rPr>
              <a:t>Creation of multiple threads</a:t>
            </a:r>
          </a:p>
        </p:txBody>
      </p:sp>
      <p:sp>
        <p:nvSpPr>
          <p:cNvPr id="16387" name="Rectangle 3"/>
          <p:cNvSpPr>
            <a:spLocks noGrp="1" noChangeArrowheads="1"/>
          </p:cNvSpPr>
          <p:nvPr>
            <p:ph sz="quarter" idx="1"/>
          </p:nvPr>
        </p:nvSpPr>
        <p:spPr>
          <a:xfrm>
            <a:off x="1219200" y="304800"/>
            <a:ext cx="7696200" cy="6400800"/>
          </a:xfrm>
        </p:spPr>
        <p:txBody>
          <a:bodyPr>
            <a:noAutofit/>
          </a:bodyPr>
          <a:lstStyle/>
          <a:p>
            <a:pPr>
              <a:buNone/>
            </a:pPr>
            <a:r>
              <a:rPr lang="en-US" sz="1600"/>
              <a:t>class </a:t>
            </a:r>
            <a:r>
              <a:rPr lang="en-US" sz="1600" err="1"/>
              <a:t>MultiThreadDemo</a:t>
            </a:r>
            <a:r>
              <a:rPr lang="en-US" sz="1600"/>
              <a:t> </a:t>
            </a:r>
          </a:p>
          <a:p>
            <a:pPr>
              <a:buNone/>
            </a:pPr>
            <a:r>
              <a:rPr lang="en-US" sz="1600"/>
              <a:t>{</a:t>
            </a:r>
          </a:p>
          <a:p>
            <a:pPr>
              <a:buNone/>
            </a:pPr>
            <a:r>
              <a:rPr lang="en-US" sz="1600"/>
              <a:t>public static void main(String </a:t>
            </a:r>
            <a:r>
              <a:rPr lang="en-US" sz="1600" err="1"/>
              <a:t>args</a:t>
            </a:r>
            <a:r>
              <a:rPr lang="en-US" sz="1600"/>
              <a:t>[]) {</a:t>
            </a:r>
          </a:p>
          <a:p>
            <a:pPr>
              <a:buNone/>
            </a:pPr>
            <a:r>
              <a:rPr lang="en-US" sz="1600"/>
              <a:t>new </a:t>
            </a:r>
            <a:r>
              <a:rPr lang="en-US" sz="1600" err="1"/>
              <a:t>NewThread</a:t>
            </a:r>
            <a:r>
              <a:rPr lang="en-US" sz="1600"/>
              <a:t>("One"); </a:t>
            </a:r>
            <a:r>
              <a:rPr lang="en-US" sz="1600">
                <a:solidFill>
                  <a:srgbClr val="C00000"/>
                </a:solidFill>
              </a:rPr>
              <a:t>// start threads</a:t>
            </a:r>
          </a:p>
          <a:p>
            <a:pPr>
              <a:buNone/>
            </a:pPr>
            <a:r>
              <a:rPr lang="en-US" sz="1600"/>
              <a:t>new </a:t>
            </a:r>
            <a:r>
              <a:rPr lang="en-US" sz="1600" err="1"/>
              <a:t>NewThread</a:t>
            </a:r>
            <a:r>
              <a:rPr lang="en-US" sz="1600"/>
              <a:t>("Two");</a:t>
            </a:r>
          </a:p>
          <a:p>
            <a:pPr>
              <a:buNone/>
            </a:pPr>
            <a:r>
              <a:rPr lang="en-US" sz="1600"/>
              <a:t>new </a:t>
            </a:r>
            <a:r>
              <a:rPr lang="en-US" sz="1600" err="1"/>
              <a:t>NewThread</a:t>
            </a:r>
            <a:r>
              <a:rPr lang="en-US" sz="1600"/>
              <a:t>("Three");</a:t>
            </a:r>
          </a:p>
          <a:p>
            <a:pPr>
              <a:buNone/>
            </a:pPr>
            <a:r>
              <a:rPr lang="en-US" sz="1600"/>
              <a:t>try {</a:t>
            </a:r>
          </a:p>
          <a:p>
            <a:pPr>
              <a:buNone/>
            </a:pPr>
            <a:r>
              <a:rPr lang="en-US" sz="1600">
                <a:solidFill>
                  <a:srgbClr val="C00000"/>
                </a:solidFill>
              </a:rPr>
              <a:t>// wait for other threads to end</a:t>
            </a:r>
          </a:p>
          <a:p>
            <a:pPr>
              <a:buNone/>
            </a:pPr>
            <a:r>
              <a:rPr lang="en-US" sz="1600" err="1"/>
              <a:t>Thread.sleep</a:t>
            </a:r>
            <a:r>
              <a:rPr lang="en-US" sz="1600"/>
              <a:t>(10000);</a:t>
            </a:r>
          </a:p>
          <a:p>
            <a:pPr>
              <a:buNone/>
            </a:pPr>
            <a:r>
              <a:rPr lang="en-US" sz="1600"/>
              <a:t>} catch (</a:t>
            </a:r>
            <a:r>
              <a:rPr lang="en-US" sz="1600" err="1"/>
              <a:t>InterruptedException</a:t>
            </a:r>
            <a:r>
              <a:rPr lang="en-US" sz="1600"/>
              <a:t> e) {</a:t>
            </a:r>
          </a:p>
          <a:p>
            <a:pPr>
              <a:buNone/>
            </a:pPr>
            <a:r>
              <a:rPr lang="en-US" sz="1600" err="1"/>
              <a:t>System.out.println</a:t>
            </a:r>
            <a:r>
              <a:rPr lang="en-US" sz="1600"/>
              <a:t>("Main thread Interrupted");</a:t>
            </a:r>
          </a:p>
          <a:p>
            <a:pPr>
              <a:buNone/>
            </a:pPr>
            <a:r>
              <a:rPr lang="en-US" sz="1600"/>
              <a:t>}</a:t>
            </a:r>
          </a:p>
          <a:p>
            <a:pPr>
              <a:buNone/>
            </a:pPr>
            <a:r>
              <a:rPr lang="en-US" sz="1600" err="1"/>
              <a:t>System.out.println</a:t>
            </a:r>
            <a:r>
              <a:rPr lang="en-US" sz="1600"/>
              <a:t>("Main thread exiting.");</a:t>
            </a:r>
          </a:p>
          <a:p>
            <a:pPr>
              <a:buNone/>
            </a:pPr>
            <a:r>
              <a:rPr lang="en-US" sz="1600"/>
              <a:t>}</a:t>
            </a:r>
          </a:p>
          <a:p>
            <a:pPr>
              <a:buNone/>
            </a:pPr>
            <a:r>
              <a:rPr lang="en-US" sz="1600"/>
              <a:t>}</a:t>
            </a:r>
          </a:p>
        </p:txBody>
      </p:sp>
      <p:sp>
        <p:nvSpPr>
          <p:cNvPr id="6" name="Slide Number Placeholder 5"/>
          <p:cNvSpPr>
            <a:spLocks noGrp="1"/>
          </p:cNvSpPr>
          <p:nvPr>
            <p:ph type="sldNum" sz="quarter" idx="15"/>
          </p:nvPr>
        </p:nvSpPr>
        <p:spPr/>
        <p:txBody>
          <a:bodyPr/>
          <a:lstStyle/>
          <a:p>
            <a:fld id="{E646C0B9-6AC2-41F9-8EAC-41CD49C49566}"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a:solidFill>
                  <a:srgbClr val="00B050"/>
                </a:solidFill>
              </a:rPr>
              <a:t>Creation of multiple threads</a:t>
            </a:r>
          </a:p>
        </p:txBody>
      </p:sp>
      <p:sp>
        <p:nvSpPr>
          <p:cNvPr id="16387" name="Rectangle 3"/>
          <p:cNvSpPr>
            <a:spLocks noGrp="1" noChangeArrowheads="1"/>
          </p:cNvSpPr>
          <p:nvPr>
            <p:ph sz="quarter" idx="1"/>
          </p:nvPr>
        </p:nvSpPr>
        <p:spPr>
          <a:xfrm>
            <a:off x="1219200" y="304800"/>
            <a:ext cx="7696200" cy="6400800"/>
          </a:xfrm>
        </p:spPr>
        <p:txBody>
          <a:bodyPr>
            <a:noAutofit/>
          </a:bodyPr>
          <a:lstStyle/>
          <a:p>
            <a:pPr>
              <a:buNone/>
            </a:pPr>
            <a:r>
              <a:rPr lang="en-US" sz="1600"/>
              <a:t>class </a:t>
            </a:r>
            <a:r>
              <a:rPr lang="en-US" sz="1600" err="1"/>
              <a:t>MultiThreadDemo</a:t>
            </a:r>
            <a:r>
              <a:rPr lang="en-US" sz="1600"/>
              <a:t> </a:t>
            </a:r>
          </a:p>
          <a:p>
            <a:pPr>
              <a:buNone/>
            </a:pPr>
            <a:r>
              <a:rPr lang="en-US" sz="1600"/>
              <a:t>{</a:t>
            </a:r>
          </a:p>
          <a:p>
            <a:pPr>
              <a:buNone/>
            </a:pPr>
            <a:r>
              <a:rPr lang="en-US" sz="1600"/>
              <a:t>public static void main(String </a:t>
            </a:r>
            <a:r>
              <a:rPr lang="en-US" sz="1600" err="1"/>
              <a:t>args</a:t>
            </a:r>
            <a:r>
              <a:rPr lang="en-US" sz="1600"/>
              <a:t>[]) {</a:t>
            </a:r>
          </a:p>
          <a:p>
            <a:pPr>
              <a:buNone/>
            </a:pPr>
            <a:r>
              <a:rPr lang="en-US" sz="1600"/>
              <a:t>new </a:t>
            </a:r>
            <a:r>
              <a:rPr lang="en-US" sz="1600" err="1"/>
              <a:t>NewThread</a:t>
            </a:r>
            <a:r>
              <a:rPr lang="en-US" sz="1600"/>
              <a:t>("One"); </a:t>
            </a:r>
            <a:r>
              <a:rPr lang="en-US" sz="1600">
                <a:solidFill>
                  <a:srgbClr val="C00000"/>
                </a:solidFill>
              </a:rPr>
              <a:t>// start threads</a:t>
            </a:r>
          </a:p>
          <a:p>
            <a:pPr>
              <a:buNone/>
            </a:pPr>
            <a:r>
              <a:rPr lang="en-US" sz="1600"/>
              <a:t>new </a:t>
            </a:r>
            <a:r>
              <a:rPr lang="en-US" sz="1600" err="1"/>
              <a:t>NewThread</a:t>
            </a:r>
            <a:r>
              <a:rPr lang="en-US" sz="1600"/>
              <a:t>("Two");</a:t>
            </a:r>
          </a:p>
          <a:p>
            <a:pPr>
              <a:buNone/>
            </a:pPr>
            <a:r>
              <a:rPr lang="en-US" sz="1600"/>
              <a:t>new </a:t>
            </a:r>
            <a:r>
              <a:rPr lang="en-US" sz="1600" err="1"/>
              <a:t>NewThread</a:t>
            </a:r>
            <a:r>
              <a:rPr lang="en-US" sz="1600"/>
              <a:t>("Three");</a:t>
            </a:r>
          </a:p>
          <a:p>
            <a:pPr>
              <a:buNone/>
            </a:pPr>
            <a:r>
              <a:rPr lang="en-US" sz="1600"/>
              <a:t>try {</a:t>
            </a:r>
          </a:p>
          <a:p>
            <a:pPr>
              <a:buNone/>
            </a:pPr>
            <a:r>
              <a:rPr lang="en-US" sz="1600">
                <a:solidFill>
                  <a:srgbClr val="C00000"/>
                </a:solidFill>
              </a:rPr>
              <a:t>// wait for other threads to end</a:t>
            </a:r>
          </a:p>
          <a:p>
            <a:pPr>
              <a:buNone/>
            </a:pPr>
            <a:r>
              <a:rPr lang="en-US" sz="1600" err="1"/>
              <a:t>Thread.sleep</a:t>
            </a:r>
            <a:r>
              <a:rPr lang="en-US" sz="1600"/>
              <a:t>(10000);</a:t>
            </a:r>
          </a:p>
          <a:p>
            <a:pPr>
              <a:buNone/>
            </a:pPr>
            <a:r>
              <a:rPr lang="en-US" sz="1600"/>
              <a:t>} catch (</a:t>
            </a:r>
            <a:r>
              <a:rPr lang="en-US" sz="1600" err="1"/>
              <a:t>InterruptedException</a:t>
            </a:r>
            <a:r>
              <a:rPr lang="en-US" sz="1600"/>
              <a:t> e) {</a:t>
            </a:r>
          </a:p>
          <a:p>
            <a:pPr>
              <a:buNone/>
            </a:pPr>
            <a:r>
              <a:rPr lang="en-US" sz="1600" err="1"/>
              <a:t>System.out.println</a:t>
            </a:r>
            <a:r>
              <a:rPr lang="en-US" sz="1600"/>
              <a:t>("Main thread Interrupted");</a:t>
            </a:r>
          </a:p>
          <a:p>
            <a:pPr>
              <a:buNone/>
            </a:pPr>
            <a:r>
              <a:rPr lang="en-US" sz="1600"/>
              <a:t>}</a:t>
            </a:r>
          </a:p>
          <a:p>
            <a:pPr>
              <a:buNone/>
            </a:pPr>
            <a:r>
              <a:rPr lang="en-US" sz="1600" err="1"/>
              <a:t>System.out.println</a:t>
            </a:r>
            <a:r>
              <a:rPr lang="en-US" sz="1600"/>
              <a:t>("Main thread exiting.");</a:t>
            </a:r>
          </a:p>
          <a:p>
            <a:pPr>
              <a:buNone/>
            </a:pPr>
            <a:r>
              <a:rPr lang="en-US" sz="1600"/>
              <a:t>}</a:t>
            </a:r>
          </a:p>
          <a:p>
            <a:pPr>
              <a:buNone/>
            </a:pPr>
            <a:r>
              <a:rPr lang="en-US" sz="1600"/>
              <a:t>}</a:t>
            </a:r>
          </a:p>
        </p:txBody>
      </p:sp>
      <p:sp>
        <p:nvSpPr>
          <p:cNvPr id="6" name="Slide Number Placeholder 5"/>
          <p:cNvSpPr>
            <a:spLocks noGrp="1"/>
          </p:cNvSpPr>
          <p:nvPr>
            <p:ph type="sldNum" sz="quarter" idx="15"/>
          </p:nvPr>
        </p:nvSpPr>
        <p:spPr/>
        <p:txBody>
          <a:bodyPr/>
          <a:lstStyle/>
          <a:p>
            <a:fld id="{E646C0B9-6AC2-41F9-8EAC-41CD49C49566}"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a:solidFill>
                  <a:srgbClr val="00B050"/>
                </a:solidFill>
              </a:rPr>
              <a:t>Creation of multiple threads</a:t>
            </a:r>
          </a:p>
        </p:txBody>
      </p:sp>
      <p:sp>
        <p:nvSpPr>
          <p:cNvPr id="6" name="Slide Number Placeholder 5"/>
          <p:cNvSpPr>
            <a:spLocks noGrp="1"/>
          </p:cNvSpPr>
          <p:nvPr>
            <p:ph type="sldNum" sz="quarter" idx="15"/>
          </p:nvPr>
        </p:nvSpPr>
        <p:spPr/>
        <p:txBody>
          <a:bodyPr/>
          <a:lstStyle/>
          <a:p>
            <a:fld id="{E646C0B9-6AC2-41F9-8EAC-41CD49C49566}" type="slidenum">
              <a:rPr lang="en-US"/>
              <a:pPr/>
              <a:t>28</a:t>
            </a:fld>
            <a:endParaRPr lang="en-US"/>
          </a:p>
        </p:txBody>
      </p:sp>
      <p:pic>
        <p:nvPicPr>
          <p:cNvPr id="5" name="Picture 4">
            <a:extLst>
              <a:ext uri="{FF2B5EF4-FFF2-40B4-BE49-F238E27FC236}">
                <a16:creationId xmlns:a16="http://schemas.microsoft.com/office/drawing/2014/main" id="{B95395DE-5549-4A2D-A4D6-9466926B7936}"/>
              </a:ext>
            </a:extLst>
          </p:cNvPr>
          <p:cNvPicPr>
            <a:picLocks noChangeAspect="1"/>
          </p:cNvPicPr>
          <p:nvPr/>
        </p:nvPicPr>
        <p:blipFill rotWithShape="1">
          <a:blip r:embed="rId2"/>
          <a:srcRect t="10784" r="47500" b="10784"/>
          <a:stretch/>
        </p:blipFill>
        <p:spPr>
          <a:xfrm>
            <a:off x="228600" y="609600"/>
            <a:ext cx="8412480" cy="6172200"/>
          </a:xfrm>
          <a:prstGeom prst="rect">
            <a:avLst/>
          </a:prstGeom>
        </p:spPr>
      </p:pic>
    </p:spTree>
    <p:extLst>
      <p:ext uri="{BB962C8B-B14F-4D97-AF65-F5344CB8AC3E}">
        <p14:creationId xmlns:p14="http://schemas.microsoft.com/office/powerpoint/2010/main" val="1458146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a:solidFill>
                  <a:srgbClr val="00B050"/>
                </a:solidFill>
              </a:rPr>
              <a:t>Creation of multiple threads</a:t>
            </a:r>
          </a:p>
        </p:txBody>
      </p:sp>
      <p:sp>
        <p:nvSpPr>
          <p:cNvPr id="6" name="Slide Number Placeholder 5"/>
          <p:cNvSpPr>
            <a:spLocks noGrp="1"/>
          </p:cNvSpPr>
          <p:nvPr>
            <p:ph type="sldNum" sz="quarter" idx="15"/>
          </p:nvPr>
        </p:nvSpPr>
        <p:spPr/>
        <p:txBody>
          <a:bodyPr/>
          <a:lstStyle/>
          <a:p>
            <a:fld id="{E646C0B9-6AC2-41F9-8EAC-41CD49C49566}" type="slidenum">
              <a:rPr lang="en-US"/>
              <a:pPr/>
              <a:t>29</a:t>
            </a:fld>
            <a:endParaRPr lang="en-US"/>
          </a:p>
        </p:txBody>
      </p:sp>
      <p:pic>
        <p:nvPicPr>
          <p:cNvPr id="3" name="Picture 2">
            <a:extLst>
              <a:ext uri="{FF2B5EF4-FFF2-40B4-BE49-F238E27FC236}">
                <a16:creationId xmlns:a16="http://schemas.microsoft.com/office/drawing/2014/main" id="{11C5A045-D798-465F-AA3A-1ADBDD845B9E}"/>
              </a:ext>
            </a:extLst>
          </p:cNvPr>
          <p:cNvPicPr>
            <a:picLocks noChangeAspect="1"/>
          </p:cNvPicPr>
          <p:nvPr/>
        </p:nvPicPr>
        <p:blipFill rotWithShape="1">
          <a:blip r:embed="rId2"/>
          <a:srcRect t="21764" r="50000" b="18628"/>
          <a:stretch/>
        </p:blipFill>
        <p:spPr>
          <a:xfrm>
            <a:off x="405384" y="609600"/>
            <a:ext cx="8052816" cy="6019800"/>
          </a:xfrm>
          <a:prstGeom prst="rect">
            <a:avLst/>
          </a:prstGeom>
        </p:spPr>
      </p:pic>
    </p:spTree>
    <p:extLst>
      <p:ext uri="{BB962C8B-B14F-4D97-AF65-F5344CB8AC3E}">
        <p14:creationId xmlns:p14="http://schemas.microsoft.com/office/powerpoint/2010/main" val="235003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0"/>
            <a:ext cx="7498080" cy="487362"/>
          </a:xfrm>
        </p:spPr>
        <p:txBody>
          <a:bodyPr>
            <a:noAutofit/>
          </a:bodyPr>
          <a:lstStyle/>
          <a:p>
            <a:r>
              <a:rPr lang="en-US" sz="2800" b="1">
                <a:solidFill>
                  <a:srgbClr val="0070C0"/>
                </a:solidFill>
              </a:rPr>
              <a:t>Concept of a Thread</a:t>
            </a:r>
          </a:p>
        </p:txBody>
      </p:sp>
      <p:sp>
        <p:nvSpPr>
          <p:cNvPr id="16387" name="Rectangle 3"/>
          <p:cNvSpPr>
            <a:spLocks noGrp="1" noChangeArrowheads="1"/>
          </p:cNvSpPr>
          <p:nvPr>
            <p:ph sz="quarter" idx="1"/>
          </p:nvPr>
        </p:nvSpPr>
        <p:spPr>
          <a:xfrm>
            <a:off x="228600" y="762001"/>
            <a:ext cx="8686800" cy="4724399"/>
          </a:xfrm>
        </p:spPr>
        <p:txBody>
          <a:bodyPr>
            <a:noAutofit/>
          </a:bodyPr>
          <a:lstStyle/>
          <a:p>
            <a:pPr algn="just"/>
            <a:r>
              <a:rPr lang="en-US" sz="2400" b="1">
                <a:solidFill>
                  <a:srgbClr val="FF0066"/>
                </a:solidFill>
              </a:rPr>
              <a:t>A multithreaded program contains two or more parts that can run concurrently</a:t>
            </a:r>
          </a:p>
          <a:p>
            <a:pPr algn="just"/>
            <a:endParaRPr lang="en-US" sz="2400" b="1">
              <a:solidFill>
                <a:srgbClr val="00B050"/>
              </a:solidFill>
            </a:endParaRPr>
          </a:p>
          <a:p>
            <a:pPr algn="just"/>
            <a:r>
              <a:rPr lang="en-US" sz="2400" b="1">
                <a:solidFill>
                  <a:srgbClr val="00B050"/>
                </a:solidFill>
              </a:rPr>
              <a:t>Each part of such a program is called a </a:t>
            </a:r>
            <a:r>
              <a:rPr lang="en-US" sz="2400" b="1" i="1">
                <a:solidFill>
                  <a:srgbClr val="00B050"/>
                </a:solidFill>
              </a:rPr>
              <a:t>thread, and each thread defines </a:t>
            </a:r>
            <a:r>
              <a:rPr lang="en-US" sz="2400" b="1">
                <a:solidFill>
                  <a:srgbClr val="00B050"/>
                </a:solidFill>
              </a:rPr>
              <a:t>a separate path of execution</a:t>
            </a:r>
            <a:endParaRPr lang="en-US" b="1">
              <a:solidFill>
                <a:srgbClr val="00B050"/>
              </a:solidFill>
            </a:endParaRPr>
          </a:p>
          <a:p>
            <a:pPr algn="just">
              <a:buNone/>
            </a:pPr>
            <a:endParaRPr lang="en-US" sz="2400" b="1">
              <a:solidFill>
                <a:srgbClr val="00B050"/>
              </a:solidFill>
            </a:endParaRPr>
          </a:p>
          <a:p>
            <a:pPr algn="just"/>
            <a:r>
              <a:rPr lang="en-US" sz="2400" b="1">
                <a:solidFill>
                  <a:srgbClr val="002060"/>
                </a:solidFill>
              </a:rPr>
              <a:t>Multithreading is a specialized form of multitasking</a:t>
            </a:r>
          </a:p>
          <a:p>
            <a:pPr algn="just"/>
            <a:endParaRPr lang="en-US" b="1">
              <a:solidFill>
                <a:schemeClr val="accent3"/>
              </a:solidFill>
            </a:endParaRPr>
          </a:p>
          <a:p>
            <a:pPr algn="just"/>
            <a:r>
              <a:rPr lang="en-US" b="1">
                <a:solidFill>
                  <a:schemeClr val="accent3"/>
                </a:solidFill>
              </a:rPr>
              <a:t>There are two distinct types of multitasking i.e. process based and thread-based</a:t>
            </a:r>
            <a:r>
              <a:rPr lang="en-US" b="1"/>
              <a:t> </a:t>
            </a:r>
            <a:endParaRPr lang="en-US" sz="2400" b="1"/>
          </a:p>
        </p:txBody>
      </p:sp>
      <p:sp>
        <p:nvSpPr>
          <p:cNvPr id="6" name="Slide Number Placeholder 5"/>
          <p:cNvSpPr>
            <a:spLocks noGrp="1"/>
          </p:cNvSpPr>
          <p:nvPr>
            <p:ph type="sldNum" sz="quarter" idx="15"/>
          </p:nvPr>
        </p:nvSpPr>
        <p:spPr/>
        <p:txBody>
          <a:bodyPr/>
          <a:lstStyle/>
          <a:p>
            <a:fld id="{E646C0B9-6AC2-41F9-8EAC-41CD49C49566}"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a:solidFill>
                  <a:srgbClr val="002060"/>
                </a:solidFill>
              </a:rPr>
              <a:t>The output from this program</a:t>
            </a:r>
            <a:endParaRPr lang="en-US" sz="2800" b="1">
              <a:solidFill>
                <a:srgbClr val="002060"/>
              </a:solidFill>
            </a:endParaRPr>
          </a:p>
        </p:txBody>
      </p:sp>
      <p:sp>
        <p:nvSpPr>
          <p:cNvPr id="16387" name="Rectangle 3"/>
          <p:cNvSpPr>
            <a:spLocks noGrp="1" noChangeArrowheads="1"/>
          </p:cNvSpPr>
          <p:nvPr>
            <p:ph sz="quarter" idx="1"/>
          </p:nvPr>
        </p:nvSpPr>
        <p:spPr>
          <a:xfrm>
            <a:off x="1219200" y="304800"/>
            <a:ext cx="7696200" cy="6400800"/>
          </a:xfrm>
        </p:spPr>
        <p:txBody>
          <a:bodyPr>
            <a:noAutofit/>
          </a:bodyPr>
          <a:lstStyle/>
          <a:p>
            <a:pPr>
              <a:buNone/>
            </a:pPr>
            <a:r>
              <a:rPr lang="en-US" sz="1400"/>
              <a:t>New thread: Thread[One,5,main]</a:t>
            </a:r>
          </a:p>
          <a:p>
            <a:pPr>
              <a:buNone/>
            </a:pPr>
            <a:r>
              <a:rPr lang="en-US" sz="1400"/>
              <a:t>New thread: Thread[Two,5,main]</a:t>
            </a:r>
          </a:p>
          <a:p>
            <a:pPr>
              <a:buNone/>
            </a:pPr>
            <a:r>
              <a:rPr lang="en-US" sz="1400"/>
              <a:t>New thread: Thread[Three,5,main]</a:t>
            </a:r>
          </a:p>
          <a:p>
            <a:pPr>
              <a:buNone/>
            </a:pPr>
            <a:r>
              <a:rPr lang="en-US" sz="1400"/>
              <a:t>One: 5</a:t>
            </a:r>
          </a:p>
          <a:p>
            <a:pPr>
              <a:buNone/>
            </a:pPr>
            <a:r>
              <a:rPr lang="en-US" sz="1400"/>
              <a:t>Two: 5</a:t>
            </a:r>
          </a:p>
          <a:p>
            <a:pPr>
              <a:buNone/>
            </a:pPr>
            <a:r>
              <a:rPr lang="en-US" sz="1400"/>
              <a:t>Three: 5</a:t>
            </a:r>
          </a:p>
          <a:p>
            <a:pPr>
              <a:buNone/>
            </a:pPr>
            <a:r>
              <a:rPr lang="en-US" sz="1400"/>
              <a:t>One: 4</a:t>
            </a:r>
          </a:p>
          <a:p>
            <a:pPr>
              <a:buNone/>
            </a:pPr>
            <a:r>
              <a:rPr lang="en-US" sz="1400"/>
              <a:t>Two: 4</a:t>
            </a:r>
          </a:p>
          <a:p>
            <a:pPr>
              <a:buNone/>
            </a:pPr>
            <a:r>
              <a:rPr lang="en-US" sz="1400"/>
              <a:t>Three: 4</a:t>
            </a:r>
          </a:p>
          <a:p>
            <a:pPr>
              <a:buNone/>
            </a:pPr>
            <a:r>
              <a:rPr lang="en-US" sz="1400"/>
              <a:t>One: 3</a:t>
            </a:r>
          </a:p>
          <a:p>
            <a:pPr>
              <a:buNone/>
            </a:pPr>
            <a:r>
              <a:rPr lang="en-US" sz="1400"/>
              <a:t>Three: 3</a:t>
            </a:r>
          </a:p>
          <a:p>
            <a:pPr>
              <a:buNone/>
            </a:pPr>
            <a:r>
              <a:rPr lang="en-US" sz="1400"/>
              <a:t>Two: 3</a:t>
            </a:r>
          </a:p>
          <a:p>
            <a:pPr>
              <a:buNone/>
            </a:pPr>
            <a:r>
              <a:rPr lang="en-US" sz="1400"/>
              <a:t>One: 2</a:t>
            </a:r>
          </a:p>
          <a:p>
            <a:pPr>
              <a:buNone/>
            </a:pPr>
            <a:r>
              <a:rPr lang="en-US" sz="1400"/>
              <a:t>Three: 2</a:t>
            </a:r>
          </a:p>
          <a:p>
            <a:pPr>
              <a:buNone/>
            </a:pPr>
            <a:r>
              <a:rPr lang="en-US" sz="1400"/>
              <a:t>Two: 2</a:t>
            </a:r>
          </a:p>
          <a:p>
            <a:pPr>
              <a:buNone/>
            </a:pPr>
            <a:r>
              <a:rPr lang="en-US" sz="1400"/>
              <a:t>One: 1</a:t>
            </a:r>
          </a:p>
          <a:p>
            <a:pPr>
              <a:buNone/>
            </a:pPr>
            <a:r>
              <a:rPr lang="en-US" sz="1400"/>
              <a:t>Three: 1</a:t>
            </a:r>
          </a:p>
          <a:p>
            <a:pPr>
              <a:buNone/>
            </a:pPr>
            <a:r>
              <a:rPr lang="en-US" sz="1400"/>
              <a:t>Two: 1</a:t>
            </a:r>
          </a:p>
          <a:p>
            <a:pPr>
              <a:buNone/>
            </a:pPr>
            <a:r>
              <a:rPr lang="en-US" sz="1400"/>
              <a:t>One exiting.</a:t>
            </a:r>
          </a:p>
          <a:p>
            <a:pPr>
              <a:buNone/>
            </a:pPr>
            <a:r>
              <a:rPr lang="en-US" sz="1400"/>
              <a:t>Two exiting.</a:t>
            </a:r>
          </a:p>
          <a:p>
            <a:pPr>
              <a:buNone/>
            </a:pPr>
            <a:r>
              <a:rPr lang="en-US" sz="1400"/>
              <a:t>Three exiting.</a:t>
            </a:r>
          </a:p>
          <a:p>
            <a:pPr>
              <a:buNone/>
            </a:pPr>
            <a:r>
              <a:rPr lang="en-US" sz="1400"/>
              <a:t>Main thread exiting.</a:t>
            </a:r>
          </a:p>
        </p:txBody>
      </p:sp>
      <p:sp>
        <p:nvSpPr>
          <p:cNvPr id="6" name="Slide Number Placeholder 5"/>
          <p:cNvSpPr>
            <a:spLocks noGrp="1"/>
          </p:cNvSpPr>
          <p:nvPr>
            <p:ph type="sldNum" sz="quarter" idx="15"/>
          </p:nvPr>
        </p:nvSpPr>
        <p:spPr/>
        <p:txBody>
          <a:bodyPr/>
          <a:lstStyle/>
          <a:p>
            <a:fld id="{E646C0B9-6AC2-41F9-8EAC-41CD49C49566}"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chemeClr val="accent3"/>
                </a:solidFill>
              </a:rPr>
              <a:t>Using isAlive( )</a:t>
            </a:r>
          </a:p>
        </p:txBody>
      </p:sp>
      <p:sp>
        <p:nvSpPr>
          <p:cNvPr id="16387" name="Rectangle 3"/>
          <p:cNvSpPr>
            <a:spLocks noGrp="1" noChangeArrowheads="1"/>
          </p:cNvSpPr>
          <p:nvPr>
            <p:ph sz="quarter" idx="1"/>
          </p:nvPr>
        </p:nvSpPr>
        <p:spPr>
          <a:xfrm>
            <a:off x="228600" y="457200"/>
            <a:ext cx="8686800" cy="5257800"/>
          </a:xfrm>
        </p:spPr>
        <p:txBody>
          <a:bodyPr>
            <a:noAutofit/>
          </a:bodyPr>
          <a:lstStyle/>
          <a:p>
            <a:r>
              <a:rPr lang="en-US" b="1"/>
              <a:t>The main tread should be the last to finish, this is accomplished by calling </a:t>
            </a:r>
            <a:r>
              <a:rPr lang="en-US" b="1">
                <a:solidFill>
                  <a:srgbClr val="0070C0"/>
                </a:solidFill>
              </a:rPr>
              <a:t>sleep( ) </a:t>
            </a:r>
            <a:r>
              <a:rPr lang="en-US" b="1"/>
              <a:t>within main( ) with a long enough delay.</a:t>
            </a:r>
          </a:p>
          <a:p>
            <a:r>
              <a:rPr lang="en-US" b="1">
                <a:solidFill>
                  <a:srgbClr val="FF0000"/>
                </a:solidFill>
              </a:rPr>
              <a:t>How can one thread know when another thread has ended? </a:t>
            </a:r>
          </a:p>
          <a:p>
            <a:r>
              <a:rPr lang="en-US" b="1">
                <a:solidFill>
                  <a:srgbClr val="00B050"/>
                </a:solidFill>
              </a:rPr>
              <a:t>Two ways exist to determine whether a thread has finished</a:t>
            </a:r>
            <a:r>
              <a:rPr lang="en-US" b="1"/>
              <a:t>. </a:t>
            </a:r>
          </a:p>
          <a:p>
            <a:r>
              <a:rPr lang="en-US" b="1"/>
              <a:t>First, </a:t>
            </a:r>
            <a:r>
              <a:rPr lang="en-US" b="1">
                <a:solidFill>
                  <a:schemeClr val="accent5"/>
                </a:solidFill>
              </a:rPr>
              <a:t>you can call </a:t>
            </a:r>
            <a:r>
              <a:rPr lang="en-US" b="1">
                <a:solidFill>
                  <a:srgbClr val="0070C0"/>
                </a:solidFill>
              </a:rPr>
              <a:t>isAlive( ) </a:t>
            </a:r>
            <a:r>
              <a:rPr lang="en-US" b="1">
                <a:solidFill>
                  <a:schemeClr val="accent5"/>
                </a:solidFill>
              </a:rPr>
              <a:t>on the thread</a:t>
            </a:r>
            <a:r>
              <a:rPr lang="en-US" b="1"/>
              <a:t>. </a:t>
            </a:r>
          </a:p>
          <a:p>
            <a:r>
              <a:rPr lang="en-US" b="1"/>
              <a:t>This method is defined by Thread, and its general form is shown here:</a:t>
            </a:r>
          </a:p>
          <a:p>
            <a:pPr>
              <a:buNone/>
            </a:pPr>
            <a:r>
              <a:rPr lang="en-US" b="1"/>
              <a:t>	</a:t>
            </a:r>
            <a:r>
              <a:rPr lang="en-US" b="1">
                <a:solidFill>
                  <a:srgbClr val="7030A0"/>
                </a:solidFill>
              </a:rPr>
              <a:t>		final </a:t>
            </a:r>
            <a:r>
              <a:rPr lang="en-US" b="1" err="1">
                <a:solidFill>
                  <a:srgbClr val="7030A0"/>
                </a:solidFill>
              </a:rPr>
              <a:t>boolean</a:t>
            </a:r>
            <a:r>
              <a:rPr lang="en-US" b="1">
                <a:solidFill>
                  <a:srgbClr val="7030A0"/>
                </a:solidFill>
              </a:rPr>
              <a:t> isAlive( )</a:t>
            </a:r>
          </a:p>
          <a:p>
            <a:r>
              <a:rPr lang="en-US" b="1"/>
              <a:t>The isAlive( ) method returns </a:t>
            </a:r>
            <a:r>
              <a:rPr lang="en-US" b="1">
                <a:solidFill>
                  <a:srgbClr val="FF0066"/>
                </a:solidFill>
              </a:rPr>
              <a:t>true</a:t>
            </a:r>
            <a:r>
              <a:rPr lang="en-US" b="1"/>
              <a:t> if the thread upon which it is called is still running. It returns false otherwise.</a:t>
            </a:r>
          </a:p>
          <a:p>
            <a:pPr marL="0" indent="0">
              <a:buNone/>
            </a:pPr>
            <a:endParaRPr lang="en-US" b="1"/>
          </a:p>
        </p:txBody>
      </p:sp>
      <p:sp>
        <p:nvSpPr>
          <p:cNvPr id="6" name="Slide Number Placeholder 5"/>
          <p:cNvSpPr>
            <a:spLocks noGrp="1"/>
          </p:cNvSpPr>
          <p:nvPr>
            <p:ph type="sldNum" sz="quarter" idx="15"/>
          </p:nvPr>
        </p:nvSpPr>
        <p:spPr/>
        <p:txBody>
          <a:bodyPr/>
          <a:lstStyle/>
          <a:p>
            <a:fld id="{E646C0B9-6AC2-41F9-8EAC-41CD49C49566}" type="slidenum">
              <a:rPr lang="en-US"/>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barn(inVertical)">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wheel(1)">
                                      <p:cBhvr>
                                        <p:cTn id="18" dur="10"/>
                                        <p:tgtEl>
                                          <p:spTgt spid="1638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Effect transition="in" filter="wipe(down)">
                                      <p:cBhvr>
                                        <p:cTn id="23" dur="500"/>
                                        <p:tgtEl>
                                          <p:spTgt spid="1638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16387">
                                            <p:txEl>
                                              <p:pRg st="4" end="4"/>
                                            </p:txEl>
                                          </p:spTgt>
                                        </p:tgtEl>
                                        <p:attrNameLst>
                                          <p:attrName>style.visibility</p:attrName>
                                        </p:attrNameLst>
                                      </p:cBhvr>
                                      <p:to>
                                        <p:strVal val="visible"/>
                                      </p:to>
                                    </p:set>
                                    <p:anim calcmode="lin" valueType="num">
                                      <p:cBhvr additive="base">
                                        <p:cTn id="28"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6387">
                                            <p:txEl>
                                              <p:pRg st="4" end="4"/>
                                            </p:txEl>
                                          </p:spTgt>
                                        </p:tgtEl>
                                        <p:attrNameLst>
                                          <p:attrName>ppt_y</p:attrName>
                                        </p:attrNameLst>
                                      </p:cBhvr>
                                      <p:tavLst>
                                        <p:tav tm="0">
                                          <p:val>
                                            <p:strVal val="0-#ppt_h/2"/>
                                          </p:val>
                                        </p:tav>
                                        <p:tav tm="100000">
                                          <p:val>
                                            <p:strVal val="#ppt_y"/>
                                          </p:val>
                                        </p:tav>
                                      </p:tavLst>
                                    </p:anim>
                                  </p:childTnLst>
                                </p:cTn>
                              </p:par>
                              <p:par>
                                <p:cTn id="30" presetID="2" presetClass="entr" presetSubtype="9" fill="hold" nodeType="with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 calcmode="lin" valueType="num">
                                      <p:cBhvr additive="base">
                                        <p:cTn id="32" dur="500" fill="hold"/>
                                        <p:tgtEl>
                                          <p:spTgt spid="1638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638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6387">
                                            <p:txEl>
                                              <p:pRg st="6" end="6"/>
                                            </p:txEl>
                                          </p:spTgt>
                                        </p:tgtEl>
                                        <p:attrNameLst>
                                          <p:attrName>style.visibility</p:attrName>
                                        </p:attrNameLst>
                                      </p:cBhvr>
                                      <p:to>
                                        <p:strVal val="visible"/>
                                      </p:to>
                                    </p:set>
                                    <p:anim calcmode="lin" valueType="num">
                                      <p:cBhvr>
                                        <p:cTn id="38" dur="500" fill="hold"/>
                                        <p:tgtEl>
                                          <p:spTgt spid="16387">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16387">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chemeClr val="accent3"/>
                </a:solidFill>
              </a:rPr>
              <a:t>Using join( )</a:t>
            </a:r>
          </a:p>
        </p:txBody>
      </p:sp>
      <p:sp>
        <p:nvSpPr>
          <p:cNvPr id="16387" name="Rectangle 3"/>
          <p:cNvSpPr>
            <a:spLocks noGrp="1" noChangeArrowheads="1"/>
          </p:cNvSpPr>
          <p:nvPr>
            <p:ph sz="quarter" idx="1"/>
          </p:nvPr>
        </p:nvSpPr>
        <p:spPr>
          <a:xfrm>
            <a:off x="228600" y="457200"/>
            <a:ext cx="8686800" cy="3886200"/>
          </a:xfrm>
        </p:spPr>
        <p:txBody>
          <a:bodyPr>
            <a:noAutofit/>
          </a:bodyPr>
          <a:lstStyle/>
          <a:p>
            <a:r>
              <a:rPr lang="en-US" b="1"/>
              <a:t>The method that will be used to wait for a thread to finish is called join( ) </a:t>
            </a:r>
          </a:p>
          <a:p>
            <a:pPr marL="0" indent="0">
              <a:buNone/>
            </a:pPr>
            <a:endParaRPr lang="en-US" b="1"/>
          </a:p>
          <a:p>
            <a:pPr>
              <a:buNone/>
            </a:pPr>
            <a:r>
              <a:rPr lang="en-US" b="1"/>
              <a:t>		</a:t>
            </a:r>
            <a:r>
              <a:rPr lang="en-US" b="1">
                <a:solidFill>
                  <a:srgbClr val="7030A0"/>
                </a:solidFill>
              </a:rPr>
              <a:t>final void join( ) throws </a:t>
            </a:r>
            <a:r>
              <a:rPr lang="en-US" b="1" err="1">
                <a:solidFill>
                  <a:srgbClr val="7030A0"/>
                </a:solidFill>
              </a:rPr>
              <a:t>InterruptedException</a:t>
            </a:r>
            <a:endParaRPr lang="en-US" b="1">
              <a:solidFill>
                <a:srgbClr val="7030A0"/>
              </a:solidFill>
            </a:endParaRPr>
          </a:p>
          <a:p>
            <a:pPr>
              <a:buNone/>
            </a:pPr>
            <a:endParaRPr lang="en-US" b="1">
              <a:solidFill>
                <a:srgbClr val="7030A0"/>
              </a:solidFill>
            </a:endParaRPr>
          </a:p>
          <a:p>
            <a:r>
              <a:rPr lang="en-US" b="1"/>
              <a:t>This method </a:t>
            </a:r>
            <a:r>
              <a:rPr lang="en-US" b="1">
                <a:solidFill>
                  <a:srgbClr val="FF0066"/>
                </a:solidFill>
              </a:rPr>
              <a:t>waits until the thread on which it is called terminates.</a:t>
            </a:r>
            <a:r>
              <a:rPr lang="en-US" b="1"/>
              <a:t> Its name comes from the concept of the </a:t>
            </a:r>
            <a:r>
              <a:rPr lang="en-US" b="1">
                <a:solidFill>
                  <a:srgbClr val="0070C0"/>
                </a:solidFill>
              </a:rPr>
              <a:t>calling thread waiting until the specified thread </a:t>
            </a:r>
            <a:r>
              <a:rPr lang="en-US" b="1" i="1">
                <a:solidFill>
                  <a:srgbClr val="0070C0"/>
                </a:solidFill>
              </a:rPr>
              <a:t>joins it. </a:t>
            </a:r>
          </a:p>
        </p:txBody>
      </p:sp>
      <p:sp>
        <p:nvSpPr>
          <p:cNvPr id="6" name="Slide Number Placeholder 5"/>
          <p:cNvSpPr>
            <a:spLocks noGrp="1"/>
          </p:cNvSpPr>
          <p:nvPr>
            <p:ph type="sldNum" sz="quarter" idx="15"/>
          </p:nvPr>
        </p:nvSpPr>
        <p:spPr/>
        <p:txBody>
          <a:bodyPr/>
          <a:lstStyle/>
          <a:p>
            <a:fld id="{E646C0B9-6AC2-41F9-8EAC-41CD49C49566}" type="slidenum">
              <a:rPr lang="en-US"/>
              <a:pPr/>
              <a:t>32</a:t>
            </a:fld>
            <a:endParaRPr lang="en-US"/>
          </a:p>
        </p:txBody>
      </p:sp>
    </p:spTree>
    <p:extLst>
      <p:ext uri="{BB962C8B-B14F-4D97-AF65-F5344CB8AC3E}">
        <p14:creationId xmlns:p14="http://schemas.microsoft.com/office/powerpoint/2010/main" val="8781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50"/>
                                        <p:tgtEl>
                                          <p:spTgt spid="16387">
                                            <p:txEl>
                                              <p:pRg st="0" end="0"/>
                                            </p:txEl>
                                          </p:spTgt>
                                        </p:tgtEl>
                                      </p:cBhvr>
                                    </p:animEffect>
                                    <p:anim calcmode="lin" valueType="num">
                                      <p:cBhvr>
                                        <p:cTn id="8" dur="25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163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fade">
                                      <p:cBhvr>
                                        <p:cTn id="12" dur="250"/>
                                        <p:tgtEl>
                                          <p:spTgt spid="16387">
                                            <p:txEl>
                                              <p:pRg st="2" end="2"/>
                                            </p:txEl>
                                          </p:spTgt>
                                        </p:tgtEl>
                                      </p:cBhvr>
                                    </p:animEffect>
                                    <p:anim calcmode="lin" valueType="num">
                                      <p:cBhvr>
                                        <p:cTn id="13" dur="25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4" dur="25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Effect transition="in" filter="randombar(horizontal)">
                                      <p:cBhvr>
                                        <p:cTn id="19"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a:solidFill>
                  <a:schemeClr val="accent3"/>
                </a:solidFill>
              </a:rPr>
              <a:t>Using isAlive( ) and join( )</a:t>
            </a:r>
            <a:endParaRPr lang="en-US" sz="2800" b="1">
              <a:solidFill>
                <a:srgbClr val="00B050"/>
              </a:solidFill>
            </a:endParaRPr>
          </a:p>
        </p:txBody>
      </p:sp>
      <p:sp>
        <p:nvSpPr>
          <p:cNvPr id="16387" name="Rectangle 3"/>
          <p:cNvSpPr>
            <a:spLocks noGrp="1" noChangeArrowheads="1"/>
          </p:cNvSpPr>
          <p:nvPr>
            <p:ph sz="quarter" idx="1"/>
          </p:nvPr>
        </p:nvSpPr>
        <p:spPr>
          <a:xfrm>
            <a:off x="1219200" y="304800"/>
            <a:ext cx="7696200" cy="4724400"/>
          </a:xfrm>
        </p:spPr>
        <p:txBody>
          <a:bodyPr>
            <a:noAutofit/>
          </a:bodyPr>
          <a:lstStyle/>
          <a:p>
            <a:pPr>
              <a:buNone/>
            </a:pPr>
            <a:r>
              <a:rPr lang="en-US" sz="1600"/>
              <a:t>class </a:t>
            </a:r>
            <a:r>
              <a:rPr lang="en-US" sz="1600" err="1"/>
              <a:t>DemoJoin</a:t>
            </a:r>
            <a:r>
              <a:rPr lang="en-US" sz="1600"/>
              <a:t> </a:t>
            </a:r>
          </a:p>
          <a:p>
            <a:pPr>
              <a:buNone/>
            </a:pPr>
            <a:r>
              <a:rPr lang="en-US" sz="1600"/>
              <a:t>{</a:t>
            </a:r>
          </a:p>
          <a:p>
            <a:pPr>
              <a:buNone/>
            </a:pPr>
            <a:r>
              <a:rPr lang="en-US" sz="1600"/>
              <a:t>public static void main(String </a:t>
            </a:r>
            <a:r>
              <a:rPr lang="en-US" sz="1600" err="1"/>
              <a:t>args</a:t>
            </a:r>
            <a:r>
              <a:rPr lang="en-US" sz="1600"/>
              <a:t>[]) {</a:t>
            </a:r>
          </a:p>
          <a:p>
            <a:pPr>
              <a:buNone/>
            </a:pPr>
            <a:r>
              <a:rPr lang="en-US" sz="1600" err="1"/>
              <a:t>NewThread</a:t>
            </a:r>
            <a:r>
              <a:rPr lang="en-US" sz="1600"/>
              <a:t> ob1 = new </a:t>
            </a:r>
            <a:r>
              <a:rPr lang="en-US" sz="1600" err="1"/>
              <a:t>NewThread</a:t>
            </a:r>
            <a:r>
              <a:rPr lang="en-US" sz="1600"/>
              <a:t>("One");</a:t>
            </a:r>
          </a:p>
          <a:p>
            <a:pPr>
              <a:buNone/>
            </a:pPr>
            <a:r>
              <a:rPr lang="en-US" sz="1600" err="1"/>
              <a:t>NewThread</a:t>
            </a:r>
            <a:r>
              <a:rPr lang="en-US" sz="1600"/>
              <a:t> ob2 = new </a:t>
            </a:r>
            <a:r>
              <a:rPr lang="en-US" sz="1600" err="1"/>
              <a:t>NewThread</a:t>
            </a:r>
            <a:r>
              <a:rPr lang="en-US" sz="1600"/>
              <a:t>("Two");</a:t>
            </a:r>
          </a:p>
          <a:p>
            <a:pPr>
              <a:buNone/>
            </a:pPr>
            <a:r>
              <a:rPr lang="en-US" sz="1600" err="1"/>
              <a:t>NewThread</a:t>
            </a:r>
            <a:r>
              <a:rPr lang="en-US" sz="1600"/>
              <a:t> ob3 = new </a:t>
            </a:r>
            <a:r>
              <a:rPr lang="en-US" sz="1600" err="1"/>
              <a:t>NewThread</a:t>
            </a:r>
            <a:r>
              <a:rPr lang="en-US" sz="1600"/>
              <a:t>("Three");</a:t>
            </a:r>
          </a:p>
          <a:p>
            <a:pPr>
              <a:buNone/>
            </a:pPr>
            <a:r>
              <a:rPr lang="en-US" sz="1600">
                <a:solidFill>
                  <a:srgbClr val="7030A0"/>
                </a:solidFill>
              </a:rPr>
              <a:t>// checking status of threads</a:t>
            </a:r>
          </a:p>
          <a:p>
            <a:pPr>
              <a:buNone/>
            </a:pPr>
            <a:r>
              <a:rPr lang="en-US" sz="1600" err="1"/>
              <a:t>System.out.println</a:t>
            </a:r>
            <a:r>
              <a:rPr lang="en-US" sz="1600"/>
              <a:t>("Thread One is alive: “ + ob1.t.isAlive());</a:t>
            </a:r>
          </a:p>
          <a:p>
            <a:pPr>
              <a:buNone/>
            </a:pPr>
            <a:r>
              <a:rPr lang="en-US" sz="1600" err="1"/>
              <a:t>System.out.println</a:t>
            </a:r>
            <a:r>
              <a:rPr lang="en-US" sz="1600"/>
              <a:t>("Thread Two is alive: “ + ob2.t.isAlive());</a:t>
            </a:r>
          </a:p>
          <a:p>
            <a:pPr>
              <a:buNone/>
            </a:pPr>
            <a:r>
              <a:rPr lang="en-US" sz="1600" err="1"/>
              <a:t>System.out.println</a:t>
            </a:r>
            <a:r>
              <a:rPr lang="en-US" sz="1600"/>
              <a:t>("Thread Three is alive: “ + ob3.t.isAlive());</a:t>
            </a:r>
          </a:p>
        </p:txBody>
      </p:sp>
      <p:sp>
        <p:nvSpPr>
          <p:cNvPr id="6" name="Slide Number Placeholder 5"/>
          <p:cNvSpPr>
            <a:spLocks noGrp="1"/>
          </p:cNvSpPr>
          <p:nvPr>
            <p:ph type="sldNum" sz="quarter" idx="15"/>
          </p:nvPr>
        </p:nvSpPr>
        <p:spPr/>
        <p:txBody>
          <a:bodyPr/>
          <a:lstStyle/>
          <a:p>
            <a:fld id="{E646C0B9-6AC2-41F9-8EAC-41CD49C49566}"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a:solidFill>
                  <a:schemeClr val="accent3"/>
                </a:solidFill>
              </a:rPr>
              <a:t>Using isAlive( ) and join( )</a:t>
            </a:r>
            <a:endParaRPr lang="en-US" sz="2800" b="1">
              <a:solidFill>
                <a:srgbClr val="00B050"/>
              </a:solidFill>
            </a:endParaRPr>
          </a:p>
        </p:txBody>
      </p:sp>
      <p:sp>
        <p:nvSpPr>
          <p:cNvPr id="16387" name="Rectangle 3"/>
          <p:cNvSpPr>
            <a:spLocks noGrp="1" noChangeArrowheads="1"/>
          </p:cNvSpPr>
          <p:nvPr>
            <p:ph sz="quarter" idx="1"/>
          </p:nvPr>
        </p:nvSpPr>
        <p:spPr>
          <a:xfrm>
            <a:off x="1219200" y="228600"/>
            <a:ext cx="7696200" cy="6400800"/>
          </a:xfrm>
        </p:spPr>
        <p:txBody>
          <a:bodyPr>
            <a:noAutofit/>
          </a:bodyPr>
          <a:lstStyle/>
          <a:p>
            <a:pPr>
              <a:buNone/>
            </a:pPr>
            <a:r>
              <a:rPr lang="en-US" sz="2200"/>
              <a:t>try {</a:t>
            </a:r>
          </a:p>
          <a:p>
            <a:pPr>
              <a:buNone/>
            </a:pPr>
            <a:r>
              <a:rPr lang="en-US" sz="2200" err="1"/>
              <a:t>System.out.println</a:t>
            </a:r>
            <a:r>
              <a:rPr lang="en-US" sz="2200"/>
              <a:t>("Waiting for threads to finish.");</a:t>
            </a:r>
          </a:p>
          <a:p>
            <a:pPr>
              <a:buNone/>
            </a:pPr>
            <a:r>
              <a:rPr lang="en-US" sz="2200"/>
              <a:t>ob1.t.join();</a:t>
            </a:r>
          </a:p>
          <a:p>
            <a:pPr>
              <a:buNone/>
            </a:pPr>
            <a:r>
              <a:rPr lang="en-US" sz="2200"/>
              <a:t>ob2.t.join();</a:t>
            </a:r>
          </a:p>
          <a:p>
            <a:pPr>
              <a:buNone/>
            </a:pPr>
            <a:r>
              <a:rPr lang="en-US" sz="2200"/>
              <a:t>ob3.t.join();</a:t>
            </a:r>
          </a:p>
          <a:p>
            <a:pPr>
              <a:buNone/>
            </a:pPr>
            <a:r>
              <a:rPr lang="en-US" sz="2200"/>
              <a:t>} catch (</a:t>
            </a:r>
            <a:r>
              <a:rPr lang="en-US" sz="2200" err="1"/>
              <a:t>InterruptedException</a:t>
            </a:r>
            <a:r>
              <a:rPr lang="en-US" sz="2200"/>
              <a:t> e) {</a:t>
            </a:r>
          </a:p>
          <a:p>
            <a:pPr>
              <a:buNone/>
            </a:pPr>
            <a:r>
              <a:rPr lang="en-US" sz="2200" err="1"/>
              <a:t>System.out.println</a:t>
            </a:r>
            <a:r>
              <a:rPr lang="en-US" sz="2200"/>
              <a:t>("Main thread Interrupted");</a:t>
            </a:r>
          </a:p>
          <a:p>
            <a:pPr>
              <a:buNone/>
            </a:pPr>
            <a:r>
              <a:rPr lang="en-US" sz="2200"/>
              <a:t>}</a:t>
            </a:r>
          </a:p>
          <a:p>
            <a:pPr>
              <a:buNone/>
            </a:pPr>
            <a:r>
              <a:rPr lang="en-US" sz="2200">
                <a:solidFill>
                  <a:srgbClr val="7030A0"/>
                </a:solidFill>
              </a:rPr>
              <a:t>// checking status of threads again</a:t>
            </a:r>
          </a:p>
          <a:p>
            <a:pPr>
              <a:buNone/>
            </a:pPr>
            <a:r>
              <a:rPr lang="en-US" sz="2200" err="1"/>
              <a:t>System.out.println</a:t>
            </a:r>
            <a:r>
              <a:rPr lang="en-US" sz="2200"/>
              <a:t>("Thread One is alive: “ + ob1.t.isAlive());</a:t>
            </a:r>
          </a:p>
          <a:p>
            <a:pPr>
              <a:buNone/>
            </a:pPr>
            <a:r>
              <a:rPr lang="en-US" sz="2200" err="1"/>
              <a:t>System.out.println</a:t>
            </a:r>
            <a:r>
              <a:rPr lang="en-US" sz="2200"/>
              <a:t>("Thread Two is alive: “ + ob2.t.isAlive());</a:t>
            </a:r>
          </a:p>
          <a:p>
            <a:pPr>
              <a:buNone/>
            </a:pPr>
            <a:r>
              <a:rPr lang="en-US" sz="2200" err="1"/>
              <a:t>System.out.println</a:t>
            </a:r>
            <a:r>
              <a:rPr lang="en-US" sz="2200"/>
              <a:t>("Thread Three is alive: “ + ob3.t.isAlive());</a:t>
            </a:r>
          </a:p>
          <a:p>
            <a:pPr>
              <a:buNone/>
            </a:pPr>
            <a:r>
              <a:rPr lang="en-US" sz="2200" err="1"/>
              <a:t>System.out.println</a:t>
            </a:r>
            <a:r>
              <a:rPr lang="en-US" sz="2200"/>
              <a:t>("Main thread exiting.");</a:t>
            </a:r>
          </a:p>
          <a:p>
            <a:pPr>
              <a:buNone/>
            </a:pPr>
            <a:r>
              <a:rPr lang="en-US" sz="2200"/>
              <a:t>}}</a:t>
            </a:r>
          </a:p>
        </p:txBody>
      </p:sp>
      <p:sp>
        <p:nvSpPr>
          <p:cNvPr id="6" name="Slide Number Placeholder 5"/>
          <p:cNvSpPr>
            <a:spLocks noGrp="1"/>
          </p:cNvSpPr>
          <p:nvPr>
            <p:ph type="sldNum" sz="quarter" idx="15"/>
          </p:nvPr>
        </p:nvSpPr>
        <p:spPr/>
        <p:txBody>
          <a:bodyPr/>
          <a:lstStyle/>
          <a:p>
            <a:fld id="{E646C0B9-6AC2-41F9-8EAC-41CD49C49566}"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a:solidFill>
                  <a:srgbClr val="002060"/>
                </a:solidFill>
              </a:rPr>
              <a:t>The output from this program</a:t>
            </a:r>
            <a:endParaRPr lang="en-US" sz="2800" b="1">
              <a:solidFill>
                <a:srgbClr val="002060"/>
              </a:solidFill>
            </a:endParaRPr>
          </a:p>
        </p:txBody>
      </p:sp>
      <p:sp>
        <p:nvSpPr>
          <p:cNvPr id="16387" name="Rectangle 3"/>
          <p:cNvSpPr>
            <a:spLocks noGrp="1" noChangeArrowheads="1"/>
          </p:cNvSpPr>
          <p:nvPr>
            <p:ph sz="quarter" idx="1"/>
          </p:nvPr>
        </p:nvSpPr>
        <p:spPr>
          <a:xfrm>
            <a:off x="1219200" y="609600"/>
            <a:ext cx="7696200" cy="4572000"/>
          </a:xfrm>
        </p:spPr>
        <p:txBody>
          <a:bodyPr>
            <a:noAutofit/>
          </a:bodyPr>
          <a:lstStyle/>
          <a:p>
            <a:pPr>
              <a:buNone/>
            </a:pPr>
            <a:r>
              <a:rPr lang="en-US" sz="1600"/>
              <a:t>New thread: Thread[One,5,main]</a:t>
            </a:r>
          </a:p>
          <a:p>
            <a:pPr>
              <a:buNone/>
            </a:pPr>
            <a:r>
              <a:rPr lang="en-US" sz="1600"/>
              <a:t>New thread: Thread[Two,5,main]</a:t>
            </a:r>
          </a:p>
          <a:p>
            <a:pPr>
              <a:buNone/>
            </a:pPr>
            <a:r>
              <a:rPr lang="en-US" sz="1600"/>
              <a:t>New thread: Thread[Three,5,main]</a:t>
            </a:r>
          </a:p>
          <a:p>
            <a:pPr>
              <a:buNone/>
            </a:pPr>
            <a:r>
              <a:rPr lang="en-US" sz="1600"/>
              <a:t>Thread One is alive: true</a:t>
            </a:r>
          </a:p>
          <a:p>
            <a:pPr>
              <a:buNone/>
            </a:pPr>
            <a:r>
              <a:rPr lang="en-US" sz="1600"/>
              <a:t>Thread Two is alive: true</a:t>
            </a:r>
          </a:p>
          <a:p>
            <a:pPr>
              <a:buNone/>
            </a:pPr>
            <a:r>
              <a:rPr lang="en-US" sz="1600"/>
              <a:t>Thread Three is alive: true</a:t>
            </a:r>
          </a:p>
          <a:p>
            <a:pPr>
              <a:buNone/>
            </a:pPr>
            <a:r>
              <a:rPr lang="en-US" sz="1600"/>
              <a:t>Waiting for threads to finish.</a:t>
            </a:r>
          </a:p>
          <a:p>
            <a:pPr>
              <a:buNone/>
            </a:pPr>
            <a:r>
              <a:rPr lang="en-US" sz="1600"/>
              <a:t>One: 5</a:t>
            </a:r>
          </a:p>
          <a:p>
            <a:pPr>
              <a:buNone/>
            </a:pPr>
            <a:r>
              <a:rPr lang="en-US" sz="1600"/>
              <a:t>Two: 5</a:t>
            </a:r>
          </a:p>
          <a:p>
            <a:pPr>
              <a:buNone/>
            </a:pPr>
            <a:r>
              <a:rPr lang="en-US" sz="1600"/>
              <a:t>Three: 5</a:t>
            </a:r>
          </a:p>
          <a:p>
            <a:pPr>
              <a:buNone/>
            </a:pPr>
            <a:r>
              <a:rPr lang="en-US" sz="1600"/>
              <a:t>One: 4</a:t>
            </a:r>
          </a:p>
          <a:p>
            <a:pPr>
              <a:buNone/>
            </a:pPr>
            <a:r>
              <a:rPr lang="en-US" sz="1600"/>
              <a:t>Two: 4</a:t>
            </a:r>
          </a:p>
          <a:p>
            <a:pPr>
              <a:buNone/>
            </a:pPr>
            <a:r>
              <a:rPr lang="en-US" sz="1600"/>
              <a:t>Three: 4</a:t>
            </a:r>
          </a:p>
          <a:p>
            <a:pPr>
              <a:buNone/>
            </a:pPr>
            <a:endParaRPr lang="en-US" sz="1600"/>
          </a:p>
        </p:txBody>
      </p:sp>
      <p:sp>
        <p:nvSpPr>
          <p:cNvPr id="6" name="Slide Number Placeholder 5"/>
          <p:cNvSpPr>
            <a:spLocks noGrp="1"/>
          </p:cNvSpPr>
          <p:nvPr>
            <p:ph type="sldNum" sz="quarter" idx="15"/>
          </p:nvPr>
        </p:nvSpPr>
        <p:spPr/>
        <p:txBody>
          <a:bodyPr/>
          <a:lstStyle/>
          <a:p>
            <a:fld id="{E646C0B9-6AC2-41F9-8EAC-41CD49C49566}"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a:solidFill>
                  <a:srgbClr val="002060"/>
                </a:solidFill>
              </a:rPr>
              <a:t>The output from this program</a:t>
            </a:r>
            <a:endParaRPr lang="en-US" sz="2800" b="1">
              <a:solidFill>
                <a:srgbClr val="002060"/>
              </a:solidFill>
            </a:endParaRPr>
          </a:p>
        </p:txBody>
      </p:sp>
      <p:sp>
        <p:nvSpPr>
          <p:cNvPr id="16387" name="Rectangle 3"/>
          <p:cNvSpPr>
            <a:spLocks noGrp="1" noChangeArrowheads="1"/>
          </p:cNvSpPr>
          <p:nvPr>
            <p:ph sz="quarter" idx="1"/>
          </p:nvPr>
        </p:nvSpPr>
        <p:spPr>
          <a:xfrm>
            <a:off x="1219200" y="457200"/>
            <a:ext cx="7696200" cy="5638800"/>
          </a:xfrm>
        </p:spPr>
        <p:txBody>
          <a:bodyPr>
            <a:noAutofit/>
          </a:bodyPr>
          <a:lstStyle/>
          <a:p>
            <a:pPr>
              <a:buNone/>
            </a:pPr>
            <a:r>
              <a:rPr lang="en-US" sz="1600"/>
              <a:t>One: 3</a:t>
            </a:r>
          </a:p>
          <a:p>
            <a:pPr>
              <a:buNone/>
            </a:pPr>
            <a:r>
              <a:rPr lang="en-US" sz="1600"/>
              <a:t>Two: 3</a:t>
            </a:r>
          </a:p>
          <a:p>
            <a:pPr>
              <a:buNone/>
            </a:pPr>
            <a:r>
              <a:rPr lang="en-US" sz="1600"/>
              <a:t>Three: 3</a:t>
            </a:r>
          </a:p>
          <a:p>
            <a:pPr>
              <a:buNone/>
            </a:pPr>
            <a:r>
              <a:rPr lang="en-US" sz="1600"/>
              <a:t>One: 2</a:t>
            </a:r>
          </a:p>
          <a:p>
            <a:pPr>
              <a:buNone/>
            </a:pPr>
            <a:r>
              <a:rPr lang="en-US" sz="1600"/>
              <a:t>Two: 2</a:t>
            </a:r>
          </a:p>
          <a:p>
            <a:pPr>
              <a:buNone/>
            </a:pPr>
            <a:r>
              <a:rPr lang="en-US" sz="1600"/>
              <a:t>Three: 2</a:t>
            </a:r>
          </a:p>
          <a:p>
            <a:pPr>
              <a:buNone/>
            </a:pPr>
            <a:r>
              <a:rPr lang="en-US" sz="1600"/>
              <a:t>One: 1</a:t>
            </a:r>
          </a:p>
          <a:p>
            <a:pPr>
              <a:buNone/>
            </a:pPr>
            <a:r>
              <a:rPr lang="en-US" sz="1600"/>
              <a:t>Two: 1</a:t>
            </a:r>
          </a:p>
          <a:p>
            <a:pPr>
              <a:buNone/>
            </a:pPr>
            <a:r>
              <a:rPr lang="en-US" sz="1600"/>
              <a:t>Three: 1</a:t>
            </a:r>
          </a:p>
          <a:p>
            <a:pPr>
              <a:buNone/>
            </a:pPr>
            <a:r>
              <a:rPr lang="en-US" sz="1600"/>
              <a:t>Two exiting.</a:t>
            </a:r>
          </a:p>
          <a:p>
            <a:pPr>
              <a:buNone/>
            </a:pPr>
            <a:r>
              <a:rPr lang="en-US" sz="1600"/>
              <a:t>Three exiting.</a:t>
            </a:r>
          </a:p>
          <a:p>
            <a:pPr>
              <a:buNone/>
            </a:pPr>
            <a:r>
              <a:rPr lang="en-US" sz="1600"/>
              <a:t>One exiting.</a:t>
            </a:r>
          </a:p>
          <a:p>
            <a:pPr>
              <a:buNone/>
            </a:pPr>
            <a:r>
              <a:rPr lang="en-US" sz="1600"/>
              <a:t>Thread One is alive: false</a:t>
            </a:r>
          </a:p>
          <a:p>
            <a:pPr>
              <a:buNone/>
            </a:pPr>
            <a:r>
              <a:rPr lang="en-US" sz="1600"/>
              <a:t>Thread Two is alive: false</a:t>
            </a:r>
          </a:p>
          <a:p>
            <a:pPr>
              <a:buNone/>
            </a:pPr>
            <a:r>
              <a:rPr lang="en-US" sz="1600"/>
              <a:t>Thread Three is alive: false</a:t>
            </a:r>
          </a:p>
          <a:p>
            <a:pPr>
              <a:buNone/>
            </a:pPr>
            <a:r>
              <a:rPr lang="en-US" sz="1600"/>
              <a:t>Main thread exiting.</a:t>
            </a:r>
          </a:p>
        </p:txBody>
      </p:sp>
      <p:sp>
        <p:nvSpPr>
          <p:cNvPr id="6" name="Slide Number Placeholder 5"/>
          <p:cNvSpPr>
            <a:spLocks noGrp="1"/>
          </p:cNvSpPr>
          <p:nvPr>
            <p:ph type="sldNum" sz="quarter" idx="15"/>
          </p:nvPr>
        </p:nvSpPr>
        <p:spPr/>
        <p:txBody>
          <a:bodyPr/>
          <a:lstStyle/>
          <a:p>
            <a:fld id="{E646C0B9-6AC2-41F9-8EAC-41CD49C49566}"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Priorities</a:t>
            </a:r>
          </a:p>
        </p:txBody>
      </p:sp>
      <p:sp>
        <p:nvSpPr>
          <p:cNvPr id="16387" name="Rectangle 3"/>
          <p:cNvSpPr>
            <a:spLocks noGrp="1" noChangeArrowheads="1"/>
          </p:cNvSpPr>
          <p:nvPr>
            <p:ph sz="quarter" idx="1"/>
          </p:nvPr>
        </p:nvSpPr>
        <p:spPr>
          <a:xfrm>
            <a:off x="432816" y="602742"/>
            <a:ext cx="8305800" cy="5638800"/>
          </a:xfrm>
        </p:spPr>
        <p:txBody>
          <a:bodyPr>
            <a:noAutofit/>
          </a:bodyPr>
          <a:lstStyle/>
          <a:p>
            <a:pPr algn="just"/>
            <a:r>
              <a:rPr lang="en-US">
                <a:solidFill>
                  <a:srgbClr val="C00000"/>
                </a:solidFill>
              </a:rPr>
              <a:t>Thread priorities are used by the thread scheduler to decide when each thread should be allowed to run. </a:t>
            </a:r>
          </a:p>
          <a:p>
            <a:pPr algn="just"/>
            <a:r>
              <a:rPr lang="en-US">
                <a:solidFill>
                  <a:srgbClr val="00B050"/>
                </a:solidFill>
              </a:rPr>
              <a:t>higher-priority threads get more CPU time than lower-priority threads. </a:t>
            </a:r>
          </a:p>
          <a:p>
            <a:pPr algn="just"/>
            <a:r>
              <a:rPr lang="en-US">
                <a:solidFill>
                  <a:srgbClr val="FF0066"/>
                </a:solidFill>
              </a:rPr>
              <a:t>A higher-priority thread can also preempt a lower-priority one. For instance, when a lower-priority thread is running and a higher-priority thread resumes (from sleeping or waiting on I/O, for example), it will preempt the lower priority thread.</a:t>
            </a:r>
          </a:p>
        </p:txBody>
      </p:sp>
      <p:sp>
        <p:nvSpPr>
          <p:cNvPr id="6" name="Slide Number Placeholder 5"/>
          <p:cNvSpPr>
            <a:spLocks noGrp="1"/>
          </p:cNvSpPr>
          <p:nvPr>
            <p:ph type="sldNum" sz="quarter" idx="15"/>
          </p:nvPr>
        </p:nvSpPr>
        <p:spPr/>
        <p:txBody>
          <a:bodyPr/>
          <a:lstStyle/>
          <a:p>
            <a:fld id="{E646C0B9-6AC2-41F9-8EAC-41CD49C49566}" type="slidenum">
              <a:rPr lang="en-US"/>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barn(outVertical)">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wipe(down)">
                                      <p:cBhvr>
                                        <p:cTn id="18" dur="290">
                                          <p:stCondLst>
                                            <p:cond delay="0"/>
                                          </p:stCondLst>
                                        </p:cTn>
                                        <p:tgtEl>
                                          <p:spTgt spid="16387">
                                            <p:txEl>
                                              <p:pRg st="2" end="2"/>
                                            </p:txEl>
                                          </p:spTgt>
                                        </p:tgtEl>
                                      </p:cBhvr>
                                    </p:animEffect>
                                    <p:anim calcmode="lin" valueType="num">
                                      <p:cBhvr>
                                        <p:cTn id="19" dur="911" tmFilter="0,0; 0.14,0.36; 0.43,0.73; 0.71,0.91; 1.0,1.0">
                                          <p:stCondLst>
                                            <p:cond delay="0"/>
                                          </p:stCondLst>
                                        </p:cTn>
                                        <p:tgtEl>
                                          <p:spTgt spid="16387">
                                            <p:txEl>
                                              <p:pRg st="2" end="2"/>
                                            </p:txEl>
                                          </p:spTgt>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6387">
                                            <p:txEl>
                                              <p:pRg st="2" end="2"/>
                                            </p:txEl>
                                          </p:spTgt>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6387">
                                            <p:txEl>
                                              <p:pRg st="2" end="2"/>
                                            </p:txEl>
                                          </p:spTgt>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6387">
                                            <p:txEl>
                                              <p:pRg st="2" end="2"/>
                                            </p:txEl>
                                          </p:spTgt>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6387">
                                            <p:txEl>
                                              <p:pRg st="2" end="2"/>
                                            </p:txEl>
                                          </p:spTgt>
                                        </p:tgtEl>
                                        <p:attrNameLst>
                                          <p:attrName>ppt_y</p:attrName>
                                        </p:attrNameLst>
                                      </p:cBhvr>
                                      <p:tavLst>
                                        <p:tav tm="0" fmla="#ppt_y-sin(pi*$)/81">
                                          <p:val>
                                            <p:fltVal val="0"/>
                                          </p:val>
                                        </p:tav>
                                        <p:tav tm="100000">
                                          <p:val>
                                            <p:fltVal val="1"/>
                                          </p:val>
                                        </p:tav>
                                      </p:tavLst>
                                    </p:anim>
                                    <p:animScale>
                                      <p:cBhvr>
                                        <p:cTn id="24" dur="13">
                                          <p:stCondLst>
                                            <p:cond delay="325"/>
                                          </p:stCondLst>
                                        </p:cTn>
                                        <p:tgtEl>
                                          <p:spTgt spid="16387">
                                            <p:txEl>
                                              <p:pRg st="2" end="2"/>
                                            </p:txEl>
                                          </p:spTgt>
                                        </p:tgtEl>
                                      </p:cBhvr>
                                      <p:to x="100000" y="60000"/>
                                    </p:animScale>
                                    <p:animScale>
                                      <p:cBhvr>
                                        <p:cTn id="25" dur="83" decel="50000">
                                          <p:stCondLst>
                                            <p:cond delay="338"/>
                                          </p:stCondLst>
                                        </p:cTn>
                                        <p:tgtEl>
                                          <p:spTgt spid="16387">
                                            <p:txEl>
                                              <p:pRg st="2" end="2"/>
                                            </p:txEl>
                                          </p:spTgt>
                                        </p:tgtEl>
                                      </p:cBhvr>
                                      <p:to x="100000" y="100000"/>
                                    </p:animScale>
                                    <p:animScale>
                                      <p:cBhvr>
                                        <p:cTn id="26" dur="13">
                                          <p:stCondLst>
                                            <p:cond delay="656"/>
                                          </p:stCondLst>
                                        </p:cTn>
                                        <p:tgtEl>
                                          <p:spTgt spid="16387">
                                            <p:txEl>
                                              <p:pRg st="2" end="2"/>
                                            </p:txEl>
                                          </p:spTgt>
                                        </p:tgtEl>
                                      </p:cBhvr>
                                      <p:to x="100000" y="80000"/>
                                    </p:animScale>
                                    <p:animScale>
                                      <p:cBhvr>
                                        <p:cTn id="27" dur="83" decel="50000">
                                          <p:stCondLst>
                                            <p:cond delay="669"/>
                                          </p:stCondLst>
                                        </p:cTn>
                                        <p:tgtEl>
                                          <p:spTgt spid="16387">
                                            <p:txEl>
                                              <p:pRg st="2" end="2"/>
                                            </p:txEl>
                                          </p:spTgt>
                                        </p:tgtEl>
                                      </p:cBhvr>
                                      <p:to x="100000" y="100000"/>
                                    </p:animScale>
                                    <p:animScale>
                                      <p:cBhvr>
                                        <p:cTn id="28" dur="13">
                                          <p:stCondLst>
                                            <p:cond delay="821"/>
                                          </p:stCondLst>
                                        </p:cTn>
                                        <p:tgtEl>
                                          <p:spTgt spid="16387">
                                            <p:txEl>
                                              <p:pRg st="2" end="2"/>
                                            </p:txEl>
                                          </p:spTgt>
                                        </p:tgtEl>
                                      </p:cBhvr>
                                      <p:to x="100000" y="90000"/>
                                    </p:animScale>
                                    <p:animScale>
                                      <p:cBhvr>
                                        <p:cTn id="29" dur="83" decel="50000">
                                          <p:stCondLst>
                                            <p:cond delay="834"/>
                                          </p:stCondLst>
                                        </p:cTn>
                                        <p:tgtEl>
                                          <p:spTgt spid="16387">
                                            <p:txEl>
                                              <p:pRg st="2" end="2"/>
                                            </p:txEl>
                                          </p:spTgt>
                                        </p:tgtEl>
                                      </p:cBhvr>
                                      <p:to x="100000" y="100000"/>
                                    </p:animScale>
                                    <p:animScale>
                                      <p:cBhvr>
                                        <p:cTn id="30" dur="13">
                                          <p:stCondLst>
                                            <p:cond delay="904"/>
                                          </p:stCondLst>
                                        </p:cTn>
                                        <p:tgtEl>
                                          <p:spTgt spid="16387">
                                            <p:txEl>
                                              <p:pRg st="2" end="2"/>
                                            </p:txEl>
                                          </p:spTgt>
                                        </p:tgtEl>
                                      </p:cBhvr>
                                      <p:to x="100000" y="95000"/>
                                    </p:animScale>
                                    <p:animScale>
                                      <p:cBhvr>
                                        <p:cTn id="31" dur="83" decel="50000">
                                          <p:stCondLst>
                                            <p:cond delay="917"/>
                                          </p:stCondLst>
                                        </p:cTn>
                                        <p:tgtEl>
                                          <p:spTgt spid="1638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Priorities</a:t>
            </a:r>
          </a:p>
        </p:txBody>
      </p:sp>
      <p:sp>
        <p:nvSpPr>
          <p:cNvPr id="16387" name="Rectangle 3"/>
          <p:cNvSpPr>
            <a:spLocks noGrp="1" noChangeArrowheads="1"/>
          </p:cNvSpPr>
          <p:nvPr>
            <p:ph sz="quarter" idx="1"/>
          </p:nvPr>
        </p:nvSpPr>
        <p:spPr>
          <a:xfrm>
            <a:off x="76200" y="602742"/>
            <a:ext cx="8634984" cy="5638800"/>
          </a:xfrm>
        </p:spPr>
        <p:txBody>
          <a:bodyPr>
            <a:noAutofit/>
          </a:bodyPr>
          <a:lstStyle/>
          <a:p>
            <a:pPr algn="just"/>
            <a:r>
              <a:rPr lang="en-US" sz="2000"/>
              <a:t>To set a thread’s priority, use the </a:t>
            </a:r>
            <a:r>
              <a:rPr lang="en-US" sz="2000" b="1" err="1"/>
              <a:t>setPriority</a:t>
            </a:r>
            <a:r>
              <a:rPr lang="en-US" sz="2000" b="1"/>
              <a:t>( ) method, which is a member of Thread.</a:t>
            </a:r>
          </a:p>
          <a:p>
            <a:pPr algn="just">
              <a:buNone/>
            </a:pPr>
            <a:r>
              <a:rPr lang="en-US" sz="2000" b="1"/>
              <a:t>				 </a:t>
            </a:r>
            <a:r>
              <a:rPr lang="en-US" sz="2000" b="1">
                <a:solidFill>
                  <a:srgbClr val="7030A0"/>
                </a:solidFill>
              </a:rPr>
              <a:t>final void </a:t>
            </a:r>
            <a:r>
              <a:rPr lang="en-US" sz="2000" b="1" err="1">
                <a:solidFill>
                  <a:srgbClr val="7030A0"/>
                </a:solidFill>
              </a:rPr>
              <a:t>setPriority</a:t>
            </a:r>
            <a:r>
              <a:rPr lang="en-US" sz="2000" b="1">
                <a:solidFill>
                  <a:srgbClr val="7030A0"/>
                </a:solidFill>
              </a:rPr>
              <a:t>(int </a:t>
            </a:r>
            <a:r>
              <a:rPr lang="en-US" sz="2000" b="1" i="1">
                <a:solidFill>
                  <a:srgbClr val="7030A0"/>
                </a:solidFill>
              </a:rPr>
              <a:t>level)</a:t>
            </a:r>
          </a:p>
          <a:p>
            <a:pPr algn="just">
              <a:buNone/>
            </a:pPr>
            <a:r>
              <a:rPr lang="en-US" sz="2000" i="1">
                <a:solidFill>
                  <a:srgbClr val="7030A0"/>
                </a:solidFill>
              </a:rPr>
              <a:t>	</a:t>
            </a:r>
            <a:r>
              <a:rPr lang="en-US" sz="2000"/>
              <a:t> level specifies the new priority setting for the calling thread. The value of level must be</a:t>
            </a:r>
          </a:p>
          <a:p>
            <a:pPr algn="just">
              <a:buNone/>
            </a:pPr>
            <a:r>
              <a:rPr lang="en-US" sz="2000"/>
              <a:t>	within the range </a:t>
            </a:r>
            <a:r>
              <a:rPr lang="en-US" sz="2000">
                <a:solidFill>
                  <a:srgbClr val="002060"/>
                </a:solidFill>
              </a:rPr>
              <a:t>MIN_PRIORITY</a:t>
            </a:r>
            <a:r>
              <a:rPr lang="en-US" sz="2000"/>
              <a:t> and </a:t>
            </a:r>
            <a:r>
              <a:rPr lang="en-US" sz="2000">
                <a:solidFill>
                  <a:srgbClr val="002060"/>
                </a:solidFill>
              </a:rPr>
              <a:t>MAX_PRIORITY</a:t>
            </a:r>
            <a:r>
              <a:rPr lang="en-US" sz="2000"/>
              <a:t>. Currently, these values are 1 and 10, respectively. To return a thread to default priority, specify </a:t>
            </a:r>
            <a:r>
              <a:rPr lang="en-US" sz="2000">
                <a:solidFill>
                  <a:srgbClr val="002060"/>
                </a:solidFill>
              </a:rPr>
              <a:t>NORM_PRIORITY</a:t>
            </a:r>
            <a:r>
              <a:rPr lang="en-US" sz="2000"/>
              <a:t>, which is currently 5.</a:t>
            </a:r>
          </a:p>
          <a:p>
            <a:pPr algn="just"/>
            <a:r>
              <a:rPr lang="en-US" sz="2000"/>
              <a:t>You can obtain the current priority setting by calling the </a:t>
            </a:r>
            <a:r>
              <a:rPr lang="en-US" sz="2000" b="1" err="1"/>
              <a:t>getPriority</a:t>
            </a:r>
            <a:r>
              <a:rPr lang="en-US" sz="2000" b="1"/>
              <a:t>( ) method of Thread, </a:t>
            </a:r>
            <a:r>
              <a:rPr lang="en-US" sz="2000"/>
              <a:t>shown here:</a:t>
            </a:r>
          </a:p>
          <a:p>
            <a:pPr algn="just">
              <a:buNone/>
            </a:pPr>
            <a:r>
              <a:rPr lang="en-US" sz="2000"/>
              <a:t>				</a:t>
            </a:r>
            <a:r>
              <a:rPr lang="en-US" sz="2000" b="1">
                <a:solidFill>
                  <a:srgbClr val="7030A0"/>
                </a:solidFill>
              </a:rPr>
              <a:t>final int </a:t>
            </a:r>
            <a:r>
              <a:rPr lang="en-US" sz="2000" b="1" err="1">
                <a:solidFill>
                  <a:srgbClr val="7030A0"/>
                </a:solidFill>
              </a:rPr>
              <a:t>getPriority</a:t>
            </a:r>
            <a:r>
              <a:rPr lang="en-US" sz="2000" b="1">
                <a:solidFill>
                  <a:srgbClr val="7030A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38</a:t>
            </a:fld>
            <a:endParaRPr lang="en-US"/>
          </a:p>
        </p:txBody>
      </p:sp>
    </p:spTree>
    <p:extLst>
      <p:ext uri="{BB962C8B-B14F-4D97-AF65-F5344CB8AC3E}">
        <p14:creationId xmlns:p14="http://schemas.microsoft.com/office/powerpoint/2010/main" val="386661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1000"/>
                                        <p:tgtEl>
                                          <p:spTgt spid="16387">
                                            <p:txEl>
                                              <p:pRg st="1" end="1"/>
                                            </p:txEl>
                                          </p:spTgt>
                                        </p:tgtEl>
                                      </p:cBhvr>
                                    </p:animEffect>
                                    <p:anim calcmode="lin" valueType="num">
                                      <p:cBhvr>
                                        <p:cTn id="13"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3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Effect transition="in" filter="wipe(right)">
                                      <p:cBhvr>
                                        <p:cTn id="19" dur="500"/>
                                        <p:tgtEl>
                                          <p:spTgt spid="1638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6387">
                                            <p:txEl>
                                              <p:pRg st="3" end="3"/>
                                            </p:txEl>
                                          </p:spTgt>
                                        </p:tgtEl>
                                        <p:attrNameLst>
                                          <p:attrName>style.visibility</p:attrName>
                                        </p:attrNameLst>
                                      </p:cBhvr>
                                      <p:to>
                                        <p:strVal val="visible"/>
                                      </p:to>
                                    </p:set>
                                    <p:animEffect transition="in" filter="randombar(horizontal)">
                                      <p:cBhvr>
                                        <p:cTn id="24" dur="500"/>
                                        <p:tgtEl>
                                          <p:spTgt spid="1638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6387">
                                            <p:txEl>
                                              <p:pRg st="4" end="4"/>
                                            </p:txEl>
                                          </p:spTgt>
                                        </p:tgtEl>
                                        <p:attrNameLst>
                                          <p:attrName>style.visibility</p:attrName>
                                        </p:attrNameLst>
                                      </p:cBhvr>
                                      <p:to>
                                        <p:strVal val="visible"/>
                                      </p:to>
                                    </p:set>
                                    <p:anim calcmode="lin" valueType="num">
                                      <p:cBhvr>
                                        <p:cTn id="29" dur="10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30" dur="1000" fill="hold"/>
                                        <p:tgtEl>
                                          <p:spTgt spid="16387">
                                            <p:txEl>
                                              <p:pRg st="4" end="4"/>
                                            </p:txEl>
                                          </p:spTgt>
                                        </p:tgtEl>
                                        <p:attrNameLst>
                                          <p:attrName>ppt_h</p:attrName>
                                        </p:attrNameLst>
                                      </p:cBhvr>
                                      <p:tavLst>
                                        <p:tav tm="0">
                                          <p:val>
                                            <p:fltVal val="0"/>
                                          </p:val>
                                        </p:tav>
                                        <p:tav tm="100000">
                                          <p:val>
                                            <p:strVal val="#ppt_h"/>
                                          </p:val>
                                        </p:tav>
                                      </p:tavLst>
                                    </p:anim>
                                    <p:anim calcmode="lin" valueType="num">
                                      <p:cBhvr>
                                        <p:cTn id="31" dur="1000" fill="hold"/>
                                        <p:tgtEl>
                                          <p:spTgt spid="16387">
                                            <p:txEl>
                                              <p:pRg st="4" end="4"/>
                                            </p:txEl>
                                          </p:spTgt>
                                        </p:tgtEl>
                                        <p:attrNameLst>
                                          <p:attrName>style.rotation</p:attrName>
                                        </p:attrNameLst>
                                      </p:cBhvr>
                                      <p:tavLst>
                                        <p:tav tm="0">
                                          <p:val>
                                            <p:fltVal val="90"/>
                                          </p:val>
                                        </p:tav>
                                        <p:tav tm="100000">
                                          <p:val>
                                            <p:fltVal val="0"/>
                                          </p:val>
                                        </p:tav>
                                      </p:tavLst>
                                    </p:anim>
                                    <p:animEffect transition="in" filter="fade">
                                      <p:cBhvr>
                                        <p:cTn id="32" dur="1000"/>
                                        <p:tgtEl>
                                          <p:spTgt spid="16387">
                                            <p:txEl>
                                              <p:pRg st="4" end="4"/>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16387">
                                            <p:txEl>
                                              <p:pRg st="5" end="5"/>
                                            </p:txEl>
                                          </p:spTgt>
                                        </p:tgtEl>
                                        <p:attrNameLst>
                                          <p:attrName>style.visibility</p:attrName>
                                        </p:attrNameLst>
                                      </p:cBhvr>
                                      <p:to>
                                        <p:strVal val="visible"/>
                                      </p:to>
                                    </p:set>
                                    <p:anim calcmode="lin" valueType="num">
                                      <p:cBhvr>
                                        <p:cTn id="35" dur="10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16387">
                                            <p:txEl>
                                              <p:pRg st="5" end="5"/>
                                            </p:txEl>
                                          </p:spTgt>
                                        </p:tgtEl>
                                        <p:attrNameLst>
                                          <p:attrName>ppt_h</p:attrName>
                                        </p:attrNameLst>
                                      </p:cBhvr>
                                      <p:tavLst>
                                        <p:tav tm="0">
                                          <p:val>
                                            <p:fltVal val="0"/>
                                          </p:val>
                                        </p:tav>
                                        <p:tav tm="100000">
                                          <p:val>
                                            <p:strVal val="#ppt_h"/>
                                          </p:val>
                                        </p:tav>
                                      </p:tavLst>
                                    </p:anim>
                                    <p:anim calcmode="lin" valueType="num">
                                      <p:cBhvr>
                                        <p:cTn id="37" dur="1000" fill="hold"/>
                                        <p:tgtEl>
                                          <p:spTgt spid="16387">
                                            <p:txEl>
                                              <p:pRg st="5" end="5"/>
                                            </p:txEl>
                                          </p:spTgt>
                                        </p:tgtEl>
                                        <p:attrNameLst>
                                          <p:attrName>style.rotation</p:attrName>
                                        </p:attrNameLst>
                                      </p:cBhvr>
                                      <p:tavLst>
                                        <p:tav tm="0">
                                          <p:val>
                                            <p:fltVal val="90"/>
                                          </p:val>
                                        </p:tav>
                                        <p:tav tm="100000">
                                          <p:val>
                                            <p:fltVal val="0"/>
                                          </p:val>
                                        </p:tav>
                                      </p:tavLst>
                                    </p:anim>
                                    <p:animEffect transition="in" filter="fade">
                                      <p:cBhvr>
                                        <p:cTn id="38" dur="10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Real World Example</a:t>
            </a:r>
          </a:p>
        </p:txBody>
      </p:sp>
      <p:sp>
        <p:nvSpPr>
          <p:cNvPr id="5" name="Content Placeholder 4"/>
          <p:cNvSpPr>
            <a:spLocks noGrp="1"/>
          </p:cNvSpPr>
          <p:nvPr>
            <p:ph sz="quarter" idx="1"/>
          </p:nvPr>
        </p:nvSpPr>
        <p:spPr>
          <a:xfrm>
            <a:off x="228600" y="457200"/>
            <a:ext cx="8915400" cy="685800"/>
          </a:xfrm>
        </p:spPr>
        <p:txBody>
          <a:bodyPr>
            <a:normAutofit fontScale="70000" lnSpcReduction="20000"/>
          </a:bodyPr>
          <a:lstStyle/>
          <a:p>
            <a:pPr algn="just">
              <a:buNone/>
            </a:pPr>
            <a:r>
              <a:rPr lang="en-US" sz="2400">
                <a:solidFill>
                  <a:schemeClr val="accent3"/>
                </a:solidFill>
              </a:rPr>
              <a:t>    Create two threads to find out numbers which are divisible by 7 between 1 to 200 numbers. Each thread should look after 100 numbers in the given range.</a:t>
            </a:r>
          </a:p>
          <a:p>
            <a:pPr algn="just">
              <a:buNone/>
            </a:pPr>
            <a:endParaRPr lang="en-US" sz="2400">
              <a:solidFill>
                <a:schemeClr val="accent3"/>
              </a:solidFill>
            </a:endParaRPr>
          </a:p>
          <a:p>
            <a:pPr algn="just">
              <a:buNone/>
            </a:pPr>
            <a:endParaRPr lang="en-US" sz="2400">
              <a:solidFill>
                <a:schemeClr val="accent3"/>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39</a:t>
            </a:fld>
            <a:endParaRPr lang="en-US"/>
          </a:p>
        </p:txBody>
      </p:sp>
      <p:pic>
        <p:nvPicPr>
          <p:cNvPr id="1027" name="Picture 3"/>
          <p:cNvPicPr>
            <a:picLocks noChangeAspect="1" noChangeArrowheads="1"/>
          </p:cNvPicPr>
          <p:nvPr/>
        </p:nvPicPr>
        <p:blipFill>
          <a:blip r:embed="rId2" cstate="print"/>
          <a:srcRect t="10989" r="44363" b="37363"/>
          <a:stretch>
            <a:fillRect/>
          </a:stretch>
        </p:blipFill>
        <p:spPr bwMode="auto">
          <a:xfrm>
            <a:off x="152400" y="1143000"/>
            <a:ext cx="8763000"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 calcmode="lin" valueType="num">
                                      <p:cBhvr>
                                        <p:cTn id="14" dur="500" fill="hold"/>
                                        <p:tgtEl>
                                          <p:spTgt spid="1027"/>
                                        </p:tgtEl>
                                        <p:attrNameLst>
                                          <p:attrName>ppt_w</p:attrName>
                                        </p:attrNameLst>
                                      </p:cBhvr>
                                      <p:tavLst>
                                        <p:tav tm="0">
                                          <p:val>
                                            <p:fltVal val="0"/>
                                          </p:val>
                                        </p:tav>
                                        <p:tav tm="100000">
                                          <p:val>
                                            <p:strVal val="#ppt_w"/>
                                          </p:val>
                                        </p:tav>
                                      </p:tavLst>
                                    </p:anim>
                                    <p:anim calcmode="lin" valueType="num">
                                      <p:cBhvr>
                                        <p:cTn id="15" dur="500" fill="hold"/>
                                        <p:tgtEl>
                                          <p:spTgt spid="1027"/>
                                        </p:tgtEl>
                                        <p:attrNameLst>
                                          <p:attrName>ppt_h</p:attrName>
                                        </p:attrNameLst>
                                      </p:cBhvr>
                                      <p:tavLst>
                                        <p:tav tm="0">
                                          <p:val>
                                            <p:fltVal val="0"/>
                                          </p:val>
                                        </p:tav>
                                        <p:tav tm="100000">
                                          <p:val>
                                            <p:strVal val="#ppt_h"/>
                                          </p:val>
                                        </p:tav>
                                      </p:tavLst>
                                    </p:anim>
                                    <p:animEffect transition="in" filter="fade">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76200"/>
            <a:ext cx="7498080" cy="487362"/>
          </a:xfrm>
        </p:spPr>
        <p:txBody>
          <a:bodyPr>
            <a:noAutofit/>
          </a:bodyPr>
          <a:lstStyle/>
          <a:p>
            <a:pPr algn="ctr"/>
            <a:r>
              <a:rPr lang="en-US" sz="2800" b="1">
                <a:solidFill>
                  <a:srgbClr val="0070C0"/>
                </a:solidFill>
              </a:rPr>
              <a:t>Process Vs Threads</a:t>
            </a:r>
          </a:p>
        </p:txBody>
      </p:sp>
      <p:sp>
        <p:nvSpPr>
          <p:cNvPr id="6" name="Slide Number Placeholder 5"/>
          <p:cNvSpPr>
            <a:spLocks noGrp="1"/>
          </p:cNvSpPr>
          <p:nvPr>
            <p:ph type="sldNum" sz="quarter" idx="15"/>
          </p:nvPr>
        </p:nvSpPr>
        <p:spPr/>
        <p:txBody>
          <a:bodyPr/>
          <a:lstStyle/>
          <a:p>
            <a:fld id="{E646C0B9-6AC2-41F9-8EAC-41CD49C49566}" type="slidenum">
              <a:rPr lang="en-US"/>
              <a:pPr/>
              <a:t>4</a:t>
            </a:fld>
            <a:endParaRPr lang="en-US"/>
          </a:p>
        </p:txBody>
      </p:sp>
      <p:graphicFrame>
        <p:nvGraphicFramePr>
          <p:cNvPr id="7" name="Content Placeholder 6"/>
          <p:cNvGraphicFramePr>
            <a:graphicFrameLocks noGrp="1"/>
          </p:cNvGraphicFramePr>
          <p:nvPr>
            <p:ph sz="quarter" idx="1"/>
          </p:nvPr>
        </p:nvGraphicFramePr>
        <p:xfrm>
          <a:off x="0" y="457200"/>
          <a:ext cx="9144000" cy="6553200"/>
        </p:xfrm>
        <a:graphic>
          <a:graphicData uri="http://schemas.openxmlformats.org/drawingml/2006/table">
            <a:tbl>
              <a:tblPr firstRow="1" bandRow="1">
                <a:tableStyleId>{5C22544A-7EE6-4342-B048-85BDC9FD1C3A}</a:tableStyleId>
              </a:tblPr>
              <a:tblGrid>
                <a:gridCol w="4313208">
                  <a:extLst>
                    <a:ext uri="{9D8B030D-6E8A-4147-A177-3AD203B41FA5}">
                      <a16:colId xmlns:a16="http://schemas.microsoft.com/office/drawing/2014/main" val="20000"/>
                    </a:ext>
                  </a:extLst>
                </a:gridCol>
                <a:gridCol w="4830792">
                  <a:extLst>
                    <a:ext uri="{9D8B030D-6E8A-4147-A177-3AD203B41FA5}">
                      <a16:colId xmlns:a16="http://schemas.microsoft.com/office/drawing/2014/main" val="20001"/>
                    </a:ext>
                  </a:extLst>
                </a:gridCol>
              </a:tblGrid>
              <a:tr h="370840">
                <a:tc>
                  <a:txBody>
                    <a:bodyPr/>
                    <a:lstStyle/>
                    <a:p>
                      <a:pPr algn="ctr"/>
                      <a:r>
                        <a:rPr lang="en-US" sz="2000">
                          <a:solidFill>
                            <a:srgbClr val="99FF66"/>
                          </a:solidFill>
                        </a:rPr>
                        <a:t>Process</a:t>
                      </a:r>
                    </a:p>
                  </a:txBody>
                  <a:tcPr/>
                </a:tc>
                <a:tc>
                  <a:txBody>
                    <a:bodyPr/>
                    <a:lstStyle/>
                    <a:p>
                      <a:pPr algn="ctr"/>
                      <a:r>
                        <a:rPr lang="en-US" sz="2000">
                          <a:solidFill>
                            <a:srgbClr val="99FF66"/>
                          </a:solidFill>
                        </a:rPr>
                        <a:t>Thread</a:t>
                      </a:r>
                    </a:p>
                  </a:txBody>
                  <a:tcPr/>
                </a:tc>
                <a:extLst>
                  <a:ext uri="{0D108BD9-81ED-4DB2-BD59-A6C34878D82A}">
                    <a16:rowId xmlns:a16="http://schemas.microsoft.com/office/drawing/2014/main" val="10000"/>
                  </a:ext>
                </a:extLst>
              </a:tr>
              <a:tr h="391160">
                <a:tc>
                  <a:txBody>
                    <a:bodyPr/>
                    <a:lstStyle/>
                    <a:p>
                      <a:pPr algn="just"/>
                      <a:r>
                        <a:rPr lang="en-US" sz="2000" b="1">
                          <a:solidFill>
                            <a:schemeClr val="tx2"/>
                          </a:solidFill>
                        </a:rPr>
                        <a:t>Program/Task is in execution</a:t>
                      </a:r>
                    </a:p>
                    <a:p>
                      <a:pPr algn="just"/>
                      <a:endParaRPr lang="en-US" sz="2000" b="1">
                        <a:solidFill>
                          <a:schemeClr val="tx2"/>
                        </a:solidFill>
                      </a:endParaRPr>
                    </a:p>
                  </a:txBody>
                  <a:tcPr/>
                </a:tc>
                <a:tc>
                  <a:txBody>
                    <a:bodyPr/>
                    <a:lstStyle/>
                    <a:p>
                      <a:pPr algn="just"/>
                      <a:r>
                        <a:rPr lang="en-US" sz="2000" b="1">
                          <a:solidFill>
                            <a:schemeClr val="tx2"/>
                          </a:solidFill>
                        </a:rPr>
                        <a:t>Part of a</a:t>
                      </a:r>
                      <a:r>
                        <a:rPr lang="en-US" sz="2000" b="1" baseline="0">
                          <a:solidFill>
                            <a:schemeClr val="tx2"/>
                          </a:solidFill>
                        </a:rPr>
                        <a:t> Process/Program in execution</a:t>
                      </a:r>
                      <a:endParaRPr lang="en-US" sz="2000" b="1">
                        <a:solidFill>
                          <a:schemeClr val="tx2"/>
                        </a:solidFill>
                      </a:endParaRPr>
                    </a:p>
                  </a:txBody>
                  <a:tcPr/>
                </a:tc>
                <a:extLst>
                  <a:ext uri="{0D108BD9-81ED-4DB2-BD59-A6C34878D82A}">
                    <a16:rowId xmlns:a16="http://schemas.microsoft.com/office/drawing/2014/main" val="10001"/>
                  </a:ext>
                </a:extLst>
              </a:tr>
              <a:tr h="370840">
                <a:tc>
                  <a:txBody>
                    <a:bodyPr/>
                    <a:lstStyle/>
                    <a:p>
                      <a:pPr algn="just"/>
                      <a:r>
                        <a:rPr lang="en-US" sz="2000" b="1">
                          <a:solidFill>
                            <a:srgbClr val="FF0066"/>
                          </a:solidFill>
                        </a:rPr>
                        <a:t>Two or more programs are running simultaneously i.e. </a:t>
                      </a:r>
                    </a:p>
                    <a:p>
                      <a:pPr marL="342900" indent="-342900" algn="just">
                        <a:buAutoNum type="arabicPeriod"/>
                      </a:pPr>
                      <a:r>
                        <a:rPr lang="en-US" sz="2000" b="1">
                          <a:solidFill>
                            <a:srgbClr val="7030A0"/>
                          </a:solidFill>
                        </a:rPr>
                        <a:t>Java Compiler and Text Editor running parallely</a:t>
                      </a:r>
                    </a:p>
                    <a:p>
                      <a:pPr marL="342900" indent="-342900" algn="just">
                        <a:buAutoNum type="arabicPeriod"/>
                      </a:pPr>
                      <a:r>
                        <a:rPr lang="en-US" sz="2000" b="1">
                          <a:solidFill>
                            <a:srgbClr val="7030A0"/>
                          </a:solidFill>
                        </a:rPr>
                        <a:t> Media Player is playing a song and user prepares power point presentation</a:t>
                      </a:r>
                    </a:p>
                    <a:p>
                      <a:pPr marL="342900" indent="-342900" algn="just">
                        <a:buAutoNum type="arabicPeriod"/>
                      </a:pPr>
                      <a:r>
                        <a:rPr lang="en-US" sz="2000" b="1">
                          <a:solidFill>
                            <a:srgbClr val="7030A0"/>
                          </a:solidFill>
                        </a:rPr>
                        <a:t>Video player is playing movies while some data is getting</a:t>
                      </a:r>
                      <a:r>
                        <a:rPr lang="en-US" sz="2000" b="1" baseline="0">
                          <a:solidFill>
                            <a:srgbClr val="7030A0"/>
                          </a:solidFill>
                        </a:rPr>
                        <a:t> downloaded in the background</a:t>
                      </a:r>
                      <a:endParaRPr lang="en-US" sz="2000" b="1">
                        <a:solidFill>
                          <a:srgbClr val="7030A0"/>
                        </a:solidFill>
                      </a:endParaRPr>
                    </a:p>
                    <a:p>
                      <a:pPr marL="342900" indent="-342900" algn="just">
                        <a:buAutoNum type="arabicPeriod"/>
                      </a:pPr>
                      <a:endParaRPr lang="en-US" sz="2000" b="1">
                        <a:solidFill>
                          <a:srgbClr val="FF0066"/>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1">
                          <a:solidFill>
                            <a:srgbClr val="FF0066"/>
                          </a:solidFill>
                        </a:rPr>
                        <a:t>Two or more sub</a:t>
                      </a:r>
                      <a:r>
                        <a:rPr lang="en-US" sz="2000" b="1" baseline="0">
                          <a:solidFill>
                            <a:srgbClr val="FF0066"/>
                          </a:solidFill>
                        </a:rPr>
                        <a:t> parts of a program</a:t>
                      </a:r>
                      <a:r>
                        <a:rPr lang="en-US" sz="2000" b="1">
                          <a:solidFill>
                            <a:srgbClr val="FF0066"/>
                          </a:solidFill>
                        </a:rPr>
                        <a:t> are running simultaneously i.e.</a:t>
                      </a:r>
                    </a:p>
                    <a:p>
                      <a:pPr algn="just"/>
                      <a:r>
                        <a:rPr kumimoji="0" lang="en-US" sz="2000" b="1" kern="1200" baseline="0">
                          <a:solidFill>
                            <a:srgbClr val="54368A"/>
                          </a:solidFill>
                          <a:latin typeface="+mn-lt"/>
                          <a:ea typeface="+mn-ea"/>
                          <a:cs typeface="+mn-cs"/>
                        </a:rPr>
                        <a:t>1.</a:t>
                      </a:r>
                      <a:r>
                        <a:rPr lang="en-US" sz="2000" b="1">
                          <a:solidFill>
                            <a:srgbClr val="0070C0"/>
                          </a:solidFill>
                        </a:rPr>
                        <a:t> </a:t>
                      </a:r>
                      <a:r>
                        <a:rPr lang="en-US" sz="2000" b="1">
                          <a:solidFill>
                            <a:srgbClr val="54368A"/>
                          </a:solidFill>
                        </a:rPr>
                        <a:t>A</a:t>
                      </a:r>
                      <a:r>
                        <a:rPr lang="en-US" sz="2000" b="1" baseline="0">
                          <a:solidFill>
                            <a:srgbClr val="54368A"/>
                          </a:solidFill>
                        </a:rPr>
                        <a:t> user types text in a MS Word and prints the pages parallely</a:t>
                      </a:r>
                    </a:p>
                    <a:p>
                      <a:pPr algn="just"/>
                      <a:r>
                        <a:rPr lang="en-US" sz="2000" b="1" baseline="0">
                          <a:solidFill>
                            <a:srgbClr val="54368A"/>
                          </a:solidFill>
                        </a:rPr>
                        <a:t>2. multiple tabs in a single  browser   window </a:t>
                      </a:r>
                    </a:p>
                    <a:p>
                      <a:pPr algn="just"/>
                      <a:r>
                        <a:rPr lang="en-US" sz="2000" b="1" baseline="0">
                          <a:solidFill>
                            <a:srgbClr val="54368A"/>
                          </a:solidFill>
                        </a:rPr>
                        <a:t>3. Home Screen of a cell phone displays picture, battery level, signal strength, location, time, etc.</a:t>
                      </a:r>
                    </a:p>
                    <a:p>
                      <a:pPr algn="just"/>
                      <a:r>
                        <a:rPr lang="en-US" sz="2000" b="1" baseline="0">
                          <a:solidFill>
                            <a:srgbClr val="54368A"/>
                          </a:solidFill>
                        </a:rPr>
                        <a:t>4. In a Video Game, objects are coming and music is played in the background</a:t>
                      </a:r>
                      <a:endParaRPr lang="en-US" sz="2000" b="1">
                        <a:solidFill>
                          <a:srgbClr val="54368A"/>
                        </a:solidFill>
                      </a:endParaRPr>
                    </a:p>
                  </a:txBody>
                  <a:tcPr/>
                </a:tc>
                <a:extLst>
                  <a:ext uri="{0D108BD9-81ED-4DB2-BD59-A6C34878D82A}">
                    <a16:rowId xmlns:a16="http://schemas.microsoft.com/office/drawing/2014/main" val="10002"/>
                  </a:ext>
                </a:extLst>
              </a:tr>
              <a:tr h="370840">
                <a:tc>
                  <a:txBody>
                    <a:bodyPr/>
                    <a:lstStyle/>
                    <a:p>
                      <a:pPr algn="just"/>
                      <a:r>
                        <a:rPr lang="en-US" sz="2000" b="1">
                          <a:solidFill>
                            <a:srgbClr val="00B050"/>
                          </a:solidFill>
                        </a:rPr>
                        <a:t>Smallest unit to</a:t>
                      </a:r>
                      <a:r>
                        <a:rPr lang="en-US" sz="2000" b="1" baseline="0">
                          <a:solidFill>
                            <a:srgbClr val="00B050"/>
                          </a:solidFill>
                        </a:rPr>
                        <a:t> be dispatched for OS</a:t>
                      </a:r>
                      <a:endParaRPr lang="en-US" sz="2000" b="1">
                        <a:solidFill>
                          <a:srgbClr val="00B050"/>
                        </a:solidFill>
                      </a:endParaRPr>
                    </a:p>
                  </a:txBody>
                  <a:tcPr/>
                </a:tc>
                <a:tc>
                  <a:txBody>
                    <a:bodyPr/>
                    <a:lstStyle/>
                    <a:p>
                      <a:pPr algn="just"/>
                      <a:r>
                        <a:rPr lang="en-US" sz="2000" b="1">
                          <a:solidFill>
                            <a:srgbClr val="00B050"/>
                          </a:solidFill>
                        </a:rPr>
                        <a:t>Smallest unit to be dispatched by a Process</a:t>
                      </a:r>
                    </a:p>
                  </a:txBody>
                  <a:tcPr/>
                </a:tc>
                <a:extLst>
                  <a:ext uri="{0D108BD9-81ED-4DB2-BD59-A6C34878D82A}">
                    <a16:rowId xmlns:a16="http://schemas.microsoft.com/office/drawing/2014/main" val="10003"/>
                  </a:ext>
                </a:extLst>
              </a:tr>
              <a:tr h="370840">
                <a:tc>
                  <a:txBody>
                    <a:bodyPr/>
                    <a:lstStyle/>
                    <a:p>
                      <a:pPr algn="just"/>
                      <a:r>
                        <a:rPr lang="en-US" sz="2000" b="1">
                          <a:solidFill>
                            <a:schemeClr val="accent3"/>
                          </a:solidFill>
                        </a:rPr>
                        <a:t>Execution</a:t>
                      </a:r>
                      <a:r>
                        <a:rPr lang="en-US" sz="2000" b="1" baseline="0">
                          <a:solidFill>
                            <a:schemeClr val="accent3"/>
                          </a:solidFill>
                        </a:rPr>
                        <a:t> of more than one processes form</a:t>
                      </a:r>
                      <a:r>
                        <a:rPr lang="en-US" sz="2000" b="1">
                          <a:solidFill>
                            <a:schemeClr val="accent3"/>
                          </a:solidFill>
                        </a:rPr>
                        <a:t> multitasking</a:t>
                      </a:r>
                    </a:p>
                  </a:txBody>
                  <a:tcPr/>
                </a:tc>
                <a:tc>
                  <a:txBody>
                    <a:bodyPr/>
                    <a:lstStyle/>
                    <a:p>
                      <a:pPr algn="just"/>
                      <a:r>
                        <a:rPr kumimoji="0" lang="en-US" sz="2000" b="1" kern="1200" baseline="0">
                          <a:solidFill>
                            <a:schemeClr val="accent3"/>
                          </a:solidFill>
                          <a:latin typeface="+mn-lt"/>
                          <a:ea typeface="+mn-ea"/>
                          <a:cs typeface="+mn-cs"/>
                        </a:rPr>
                        <a:t>A specialized form of multitasking.</a:t>
                      </a:r>
                      <a:endParaRPr lang="en-US" sz="2000" b="1">
                        <a:solidFill>
                          <a:schemeClr val="accent3"/>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40</a:t>
            </a:fld>
            <a:endParaRPr lang="en-US"/>
          </a:p>
        </p:txBody>
      </p:sp>
      <p:pic>
        <p:nvPicPr>
          <p:cNvPr id="3074" name="Picture 2"/>
          <p:cNvPicPr>
            <a:picLocks noChangeAspect="1" noChangeArrowheads="1"/>
          </p:cNvPicPr>
          <p:nvPr/>
        </p:nvPicPr>
        <p:blipFill>
          <a:blip r:embed="rId2" cstate="print"/>
          <a:srcRect t="15385" r="32650" b="17582"/>
          <a:stretch>
            <a:fillRect/>
          </a:stretch>
        </p:blipFill>
        <p:spPr bwMode="auto">
          <a:xfrm>
            <a:off x="76200" y="457200"/>
            <a:ext cx="8991600" cy="6324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41</a:t>
            </a:fld>
            <a:endParaRPr lang="en-US"/>
          </a:p>
        </p:txBody>
      </p:sp>
      <p:pic>
        <p:nvPicPr>
          <p:cNvPr id="4098" name="Picture 2"/>
          <p:cNvPicPr>
            <a:picLocks noChangeAspect="1" noChangeArrowheads="1"/>
          </p:cNvPicPr>
          <p:nvPr/>
        </p:nvPicPr>
        <p:blipFill>
          <a:blip r:embed="rId2" cstate="print"/>
          <a:srcRect t="10989" r="27965" b="25275"/>
          <a:stretch>
            <a:fillRect/>
          </a:stretch>
        </p:blipFill>
        <p:spPr bwMode="auto">
          <a:xfrm>
            <a:off x="0" y="533400"/>
            <a:ext cx="9144000" cy="63246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05392D0-3515-49A6-8FA3-15C76A2C4870}" type="slidenum">
              <a:rPr lang="en-US" smtClean="0"/>
              <a:pPr/>
              <a:t>42</a:t>
            </a:fld>
            <a:endParaRPr lang="en-US"/>
          </a:p>
        </p:txBody>
      </p:sp>
      <p:pic>
        <p:nvPicPr>
          <p:cNvPr id="2050" name="Picture 2"/>
          <p:cNvPicPr>
            <a:picLocks noChangeAspect="1" noChangeArrowheads="1"/>
          </p:cNvPicPr>
          <p:nvPr/>
        </p:nvPicPr>
        <p:blipFill>
          <a:blip r:embed="rId2" cstate="print"/>
          <a:srcRect l="1424" t="7692" r="18103" b="1183"/>
          <a:stretch>
            <a:fillRect/>
          </a:stretch>
        </p:blipFill>
        <p:spPr bwMode="auto">
          <a:xfrm>
            <a:off x="0" y="533400"/>
            <a:ext cx="9144000" cy="6324600"/>
          </a:xfrm>
          <a:prstGeom prst="rect">
            <a:avLst/>
          </a:prstGeom>
          <a:noFill/>
          <a:ln w="9525">
            <a:noFill/>
            <a:miter lim="800000"/>
            <a:headEnd/>
            <a:tailEnd/>
          </a:ln>
        </p:spPr>
      </p:pic>
      <p:sp>
        <p:nvSpPr>
          <p:cNvPr id="4" name="Rectangle 2"/>
          <p:cNvSpPr txBox="1">
            <a:spLocks noChangeArrowheads="1"/>
          </p:cNvSpPr>
          <p:nvPr/>
        </p:nvSpPr>
        <p:spPr>
          <a:xfrm>
            <a:off x="1143000" y="-30162"/>
            <a:ext cx="7498080" cy="4873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rgbClr val="002060"/>
                </a:solidFill>
                <a:effectLst>
                  <a:outerShdw blurRad="50000" dist="30000" dir="5400000" algn="tl" rotWithShape="0">
                    <a:srgbClr val="000000">
                      <a:alpha val="30000"/>
                    </a:srgbClr>
                  </a:outerShdw>
                </a:effectLst>
                <a:uLnTx/>
                <a:uFillTx/>
                <a:latin typeface="+mj-lt"/>
                <a:ea typeface="+mj-ea"/>
                <a:cs typeface="+mj-cs"/>
              </a:rPr>
              <a:t>Real World Example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Real World Example</a:t>
            </a:r>
          </a:p>
        </p:txBody>
      </p:sp>
      <p:sp>
        <p:nvSpPr>
          <p:cNvPr id="5" name="Content Placeholder 4"/>
          <p:cNvSpPr>
            <a:spLocks noGrp="1"/>
          </p:cNvSpPr>
          <p:nvPr>
            <p:ph sz="quarter" idx="1"/>
          </p:nvPr>
        </p:nvSpPr>
        <p:spPr>
          <a:xfrm>
            <a:off x="0" y="457200"/>
            <a:ext cx="8915400" cy="685800"/>
          </a:xfrm>
        </p:spPr>
        <p:txBody>
          <a:bodyPr>
            <a:noAutofit/>
          </a:bodyPr>
          <a:lstStyle/>
          <a:p>
            <a:pPr marL="55563" indent="26988" algn="just">
              <a:buNone/>
              <a:tabLst>
                <a:tab pos="168275" algn="l"/>
              </a:tabLst>
            </a:pPr>
            <a:r>
              <a:rPr lang="en-US" sz="2000">
                <a:solidFill>
                  <a:schemeClr val="accent3"/>
                </a:solidFill>
              </a:rPr>
              <a:t> Write an interactive multithreaded Java program to find even numbers from the given range of numbers. The program should ask the user about range and number of threads to be created.</a:t>
            </a:r>
          </a:p>
          <a:p>
            <a:pPr algn="just">
              <a:buNone/>
            </a:pPr>
            <a:endParaRPr lang="en-US" sz="2000">
              <a:solidFill>
                <a:schemeClr val="accent3"/>
              </a:solidFill>
            </a:endParaRPr>
          </a:p>
          <a:p>
            <a:pPr algn="just">
              <a:buNone/>
            </a:pPr>
            <a:endParaRPr lang="en-US" sz="2000">
              <a:solidFill>
                <a:schemeClr val="accent3"/>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43</a:t>
            </a:fld>
            <a:endParaRPr lang="en-US"/>
          </a:p>
        </p:txBody>
      </p:sp>
      <p:pic>
        <p:nvPicPr>
          <p:cNvPr id="5123" name="Picture 3"/>
          <p:cNvPicPr>
            <a:picLocks noChangeAspect="1" noChangeArrowheads="1"/>
          </p:cNvPicPr>
          <p:nvPr/>
        </p:nvPicPr>
        <p:blipFill>
          <a:blip r:embed="rId2" cstate="print"/>
          <a:srcRect t="10989" r="13324" b="4396"/>
          <a:stretch>
            <a:fillRect/>
          </a:stretch>
        </p:blipFill>
        <p:spPr bwMode="auto">
          <a:xfrm>
            <a:off x="152400" y="1524000"/>
            <a:ext cx="8839200" cy="5257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44</a:t>
            </a:fld>
            <a:endParaRPr lang="en-US"/>
          </a:p>
        </p:txBody>
      </p:sp>
      <p:pic>
        <p:nvPicPr>
          <p:cNvPr id="6146" name="Picture 2"/>
          <p:cNvPicPr>
            <a:picLocks noChangeAspect="1" noChangeArrowheads="1"/>
          </p:cNvPicPr>
          <p:nvPr/>
        </p:nvPicPr>
        <p:blipFill>
          <a:blip r:embed="rId2" cstate="print"/>
          <a:srcRect t="10989" r="9224" b="4396"/>
          <a:stretch>
            <a:fillRect/>
          </a:stretch>
        </p:blipFill>
        <p:spPr bwMode="auto">
          <a:xfrm>
            <a:off x="0" y="533400"/>
            <a:ext cx="9144000" cy="63246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45</a:t>
            </a:fld>
            <a:endParaRPr lang="en-US"/>
          </a:p>
        </p:txBody>
      </p:sp>
      <p:sp>
        <p:nvSpPr>
          <p:cNvPr id="5" name="TextBox 4"/>
          <p:cNvSpPr txBox="1"/>
          <p:nvPr/>
        </p:nvSpPr>
        <p:spPr>
          <a:xfrm>
            <a:off x="1143000" y="838201"/>
            <a:ext cx="7543800" cy="7417415"/>
          </a:xfrm>
          <a:prstGeom prst="rect">
            <a:avLst/>
          </a:prstGeom>
          <a:noFill/>
        </p:spPr>
        <p:txBody>
          <a:bodyPr wrap="square" rtlCol="0">
            <a:spAutoFit/>
          </a:bodyPr>
          <a:lstStyle/>
          <a:p>
            <a:r>
              <a:rPr lang="en-US" sz="2800"/>
              <a:t>Note: </a:t>
            </a:r>
            <a:r>
              <a:rPr lang="en-US" sz="2800">
                <a:solidFill>
                  <a:srgbClr val="00B050"/>
                </a:solidFill>
              </a:rPr>
              <a:t>If range is in between i.e. 10 to 100</a:t>
            </a:r>
          </a:p>
          <a:p>
            <a:endParaRPr lang="en-US" sz="2800"/>
          </a:p>
          <a:p>
            <a:r>
              <a:rPr lang="en-US" sz="2800"/>
              <a:t>Then, </a:t>
            </a:r>
          </a:p>
          <a:p>
            <a:r>
              <a:rPr lang="en-US" sz="2800"/>
              <a:t>	</a:t>
            </a:r>
            <a:r>
              <a:rPr lang="en-US" sz="2800">
                <a:solidFill>
                  <a:srgbClr val="002060"/>
                </a:solidFill>
              </a:rPr>
              <a:t>chunk = (</a:t>
            </a:r>
            <a:r>
              <a:rPr lang="en-US" sz="2800" err="1">
                <a:solidFill>
                  <a:srgbClr val="002060"/>
                </a:solidFill>
              </a:rPr>
              <a:t>lnum</a:t>
            </a:r>
            <a:r>
              <a:rPr lang="en-US" sz="2800">
                <a:solidFill>
                  <a:srgbClr val="002060"/>
                </a:solidFill>
              </a:rPr>
              <a:t> – </a:t>
            </a:r>
            <a:r>
              <a:rPr lang="en-US" sz="2800" err="1">
                <a:solidFill>
                  <a:srgbClr val="002060"/>
                </a:solidFill>
              </a:rPr>
              <a:t>snum</a:t>
            </a:r>
            <a:r>
              <a:rPr lang="en-US" sz="2800">
                <a:solidFill>
                  <a:srgbClr val="002060"/>
                </a:solidFill>
              </a:rPr>
              <a:t>)  / threads; </a:t>
            </a:r>
          </a:p>
          <a:p>
            <a:r>
              <a:rPr lang="en-US" sz="2800">
                <a:solidFill>
                  <a:srgbClr val="002060"/>
                </a:solidFill>
              </a:rPr>
              <a:t>        // Outside the loop</a:t>
            </a:r>
          </a:p>
          <a:p>
            <a:r>
              <a:rPr lang="en-US" sz="2800">
                <a:solidFill>
                  <a:srgbClr val="002060"/>
                </a:solidFill>
              </a:rPr>
              <a:t>	s=</a:t>
            </a:r>
            <a:r>
              <a:rPr lang="en-US" sz="2800" err="1">
                <a:solidFill>
                  <a:srgbClr val="002060"/>
                </a:solidFill>
              </a:rPr>
              <a:t>snum</a:t>
            </a:r>
            <a:r>
              <a:rPr lang="en-US" sz="2800">
                <a:solidFill>
                  <a:srgbClr val="002060"/>
                </a:solidFill>
              </a:rPr>
              <a:t>;</a:t>
            </a:r>
          </a:p>
          <a:p>
            <a:r>
              <a:rPr lang="en-US" sz="2800">
                <a:solidFill>
                  <a:srgbClr val="002060"/>
                </a:solidFill>
              </a:rPr>
              <a:t>          e= </a:t>
            </a:r>
            <a:r>
              <a:rPr lang="en-US" sz="2800" err="1">
                <a:solidFill>
                  <a:srgbClr val="002060"/>
                </a:solidFill>
              </a:rPr>
              <a:t>s+chunk</a:t>
            </a:r>
            <a:endParaRPr lang="en-US" sz="2800">
              <a:solidFill>
                <a:srgbClr val="002060"/>
              </a:solidFill>
            </a:endParaRPr>
          </a:p>
          <a:p>
            <a:endParaRPr lang="en-US" sz="2800">
              <a:solidFill>
                <a:srgbClr val="002060"/>
              </a:solidFill>
            </a:endParaRPr>
          </a:p>
          <a:p>
            <a:r>
              <a:rPr lang="en-US" sz="2800">
                <a:solidFill>
                  <a:srgbClr val="002060"/>
                </a:solidFill>
              </a:rPr>
              <a:t>       // Inside the loop</a:t>
            </a:r>
          </a:p>
          <a:p>
            <a:r>
              <a:rPr lang="en-US" sz="2800">
                <a:solidFill>
                  <a:srgbClr val="002060"/>
                </a:solidFill>
              </a:rPr>
              <a:t>           s=e+1;</a:t>
            </a:r>
          </a:p>
          <a:p>
            <a:r>
              <a:rPr lang="en-US" sz="2800">
                <a:solidFill>
                  <a:srgbClr val="002060"/>
                </a:solidFill>
              </a:rPr>
              <a:t>           e= s+chunk-1;</a:t>
            </a:r>
          </a:p>
          <a:p>
            <a:endParaRPr lang="en-US" sz="2800"/>
          </a:p>
          <a:p>
            <a:endParaRPr lang="en-US" sz="2800"/>
          </a:p>
          <a:p>
            <a:endParaRPr lang="en-US" sz="2800"/>
          </a:p>
          <a:p>
            <a:endParaRPr lang="en-US" sz="2800"/>
          </a:p>
          <a:p>
            <a:endParaRPr lang="en-US" sz="2800"/>
          </a:p>
          <a:p>
            <a:endParaRPr 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16387" name="Rectangle 3"/>
          <p:cNvSpPr>
            <a:spLocks noGrp="1" noChangeArrowheads="1"/>
          </p:cNvSpPr>
          <p:nvPr>
            <p:ph sz="quarter" idx="1"/>
          </p:nvPr>
        </p:nvSpPr>
        <p:spPr>
          <a:xfrm>
            <a:off x="304800" y="457200"/>
            <a:ext cx="8610600" cy="6096000"/>
          </a:xfrm>
        </p:spPr>
        <p:txBody>
          <a:bodyPr>
            <a:noAutofit/>
          </a:bodyPr>
          <a:lstStyle/>
          <a:p>
            <a:pPr algn="just"/>
            <a:r>
              <a:rPr lang="en-US" sz="2400"/>
              <a:t>When two or more threads need access to a shared resource, they need some way to ensure that the resource will be used by only one thread at a time. The process by which this is achieved is called </a:t>
            </a:r>
            <a:r>
              <a:rPr lang="en-US" sz="2400" b="1" i="1">
                <a:solidFill>
                  <a:srgbClr val="00B0F0"/>
                </a:solidFill>
              </a:rPr>
              <a:t>synchronization.</a:t>
            </a:r>
          </a:p>
          <a:p>
            <a:r>
              <a:rPr lang="en-US" sz="2400"/>
              <a:t>Key to synchronization is the concept of the </a:t>
            </a:r>
            <a:r>
              <a:rPr lang="en-US" sz="2400">
                <a:solidFill>
                  <a:srgbClr val="C00000"/>
                </a:solidFill>
              </a:rPr>
              <a:t>monitor</a:t>
            </a:r>
            <a:r>
              <a:rPr lang="en-US" sz="2400"/>
              <a:t> (also called a </a:t>
            </a:r>
            <a:r>
              <a:rPr lang="en-US" sz="2400" i="1"/>
              <a:t>semaphore). </a:t>
            </a:r>
          </a:p>
          <a:p>
            <a:r>
              <a:rPr lang="en-US" sz="2400" i="1"/>
              <a:t>A monitor </a:t>
            </a:r>
            <a:r>
              <a:rPr lang="en-US" sz="2400"/>
              <a:t>is an object that is used as a mutually exclusive lock, or </a:t>
            </a:r>
            <a:r>
              <a:rPr lang="en-US" sz="2400" i="1" err="1">
                <a:solidFill>
                  <a:srgbClr val="C00000"/>
                </a:solidFill>
              </a:rPr>
              <a:t>mutex</a:t>
            </a:r>
            <a:r>
              <a:rPr lang="en-US" sz="2400" i="1"/>
              <a:t>. </a:t>
            </a:r>
          </a:p>
          <a:p>
            <a:r>
              <a:rPr lang="en-US" sz="2400" i="1">
                <a:solidFill>
                  <a:srgbClr val="00B050"/>
                </a:solidFill>
              </a:rPr>
              <a:t>Only one thread can own a </a:t>
            </a:r>
            <a:r>
              <a:rPr lang="en-US" sz="2400">
                <a:solidFill>
                  <a:srgbClr val="00B050"/>
                </a:solidFill>
              </a:rPr>
              <a:t>monitor at a given time. When a thread acquires a lock, it is said to have </a:t>
            </a:r>
            <a:r>
              <a:rPr lang="en-US" sz="2400" i="1">
                <a:solidFill>
                  <a:srgbClr val="00B050"/>
                </a:solidFill>
              </a:rPr>
              <a:t>entered the monitor.</a:t>
            </a:r>
          </a:p>
          <a:p>
            <a:r>
              <a:rPr lang="en-US" sz="2400"/>
              <a:t>All other threads attempting to enter the locked monitor will be suspended until the first thread </a:t>
            </a:r>
            <a:r>
              <a:rPr lang="en-US" sz="2400" i="1"/>
              <a:t>exits the monitor. These other threads are said to be </a:t>
            </a:r>
            <a:r>
              <a:rPr lang="en-US" sz="2400" i="1">
                <a:solidFill>
                  <a:srgbClr val="C00000"/>
                </a:solidFill>
              </a:rPr>
              <a:t>waiting</a:t>
            </a:r>
            <a:r>
              <a:rPr lang="en-US" sz="2400" i="1"/>
              <a:t> for the monitor. </a:t>
            </a:r>
          </a:p>
          <a:p>
            <a:r>
              <a:rPr lang="en-US" sz="2400" i="1"/>
              <a:t>A thread </a:t>
            </a:r>
            <a:r>
              <a:rPr lang="en-US" sz="2400"/>
              <a:t>that owns a monitor can reenter the same monitor if it so desires</a:t>
            </a:r>
            <a:endParaRPr lang="en-US" sz="2400" b="1">
              <a:solidFill>
                <a:srgbClr val="00B0F0"/>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wheel(1)">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barn(outVertical)">
                                      <p:cBhvr>
                                        <p:cTn id="18" dur="500"/>
                                        <p:tgtEl>
                                          <p:spTgt spid="1638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Effect transition="in" filter="wipe(down)">
                                      <p:cBhvr>
                                        <p:cTn id="23" dur="500"/>
                                        <p:tgtEl>
                                          <p:spTgt spid="1638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6387">
                                            <p:txEl>
                                              <p:pRg st="4" end="4"/>
                                            </p:txEl>
                                          </p:spTgt>
                                        </p:tgtEl>
                                        <p:attrNameLst>
                                          <p:attrName>style.visibility</p:attrName>
                                        </p:attrNameLst>
                                      </p:cBhvr>
                                      <p:to>
                                        <p:strVal val="visible"/>
                                      </p:to>
                                    </p:set>
                                    <p:animEffect transition="in" filter="randombar(horizontal)">
                                      <p:cBhvr>
                                        <p:cTn id="28" dur="500"/>
                                        <p:tgtEl>
                                          <p:spTgt spid="1638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6387">
                                            <p:txEl>
                                              <p:pRg st="5" end="5"/>
                                            </p:txEl>
                                          </p:spTgt>
                                        </p:tgtEl>
                                        <p:attrNameLst>
                                          <p:attrName>style.visibility</p:attrName>
                                        </p:attrNameLst>
                                      </p:cBhvr>
                                      <p:to>
                                        <p:strVal val="visible"/>
                                      </p:to>
                                    </p:set>
                                    <p:anim calcmode="lin" valueType="num">
                                      <p:cBhvr>
                                        <p:cTn id="33" dur="5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16387">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47</a:t>
            </a:fld>
            <a:endParaRPr lang="en-US"/>
          </a:p>
        </p:txBody>
      </p:sp>
      <p:pic>
        <p:nvPicPr>
          <p:cNvPr id="1026" name="Picture 2"/>
          <p:cNvPicPr>
            <a:picLocks noChangeAspect="1" noChangeArrowheads="1"/>
          </p:cNvPicPr>
          <p:nvPr/>
        </p:nvPicPr>
        <p:blipFill>
          <a:blip r:embed="rId2" cstate="print"/>
          <a:srcRect t="10989" r="55490" b="40659"/>
          <a:stretch>
            <a:fillRect/>
          </a:stretch>
        </p:blipFill>
        <p:spPr bwMode="auto">
          <a:xfrm>
            <a:off x="152400" y="685800"/>
            <a:ext cx="8915400" cy="59436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48</a:t>
            </a:fld>
            <a:endParaRPr lang="en-US"/>
          </a:p>
        </p:txBody>
      </p:sp>
      <p:pic>
        <p:nvPicPr>
          <p:cNvPr id="2050" name="Picture 2"/>
          <p:cNvPicPr>
            <a:picLocks noChangeAspect="1" noChangeArrowheads="1"/>
          </p:cNvPicPr>
          <p:nvPr/>
        </p:nvPicPr>
        <p:blipFill>
          <a:blip r:embed="rId2" cstate="print"/>
          <a:srcRect t="10989" r="45534" b="32967"/>
          <a:stretch>
            <a:fillRect/>
          </a:stretch>
        </p:blipFill>
        <p:spPr bwMode="auto">
          <a:xfrm>
            <a:off x="152400" y="762000"/>
            <a:ext cx="8915400" cy="5867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49</a:t>
            </a:fld>
            <a:endParaRPr lang="en-US"/>
          </a:p>
        </p:txBody>
      </p:sp>
      <p:pic>
        <p:nvPicPr>
          <p:cNvPr id="3074" name="Picture 2"/>
          <p:cNvPicPr>
            <a:picLocks noChangeAspect="1" noChangeArrowheads="1"/>
          </p:cNvPicPr>
          <p:nvPr/>
        </p:nvPicPr>
        <p:blipFill>
          <a:blip r:embed="rId2" cstate="print"/>
          <a:srcRect t="19780" r="45534" b="15385"/>
          <a:stretch>
            <a:fillRect/>
          </a:stretch>
        </p:blipFill>
        <p:spPr bwMode="auto">
          <a:xfrm>
            <a:off x="228600" y="609600"/>
            <a:ext cx="8763000" cy="6019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0"/>
            <a:ext cx="7498080" cy="487362"/>
          </a:xfrm>
        </p:spPr>
        <p:txBody>
          <a:bodyPr>
            <a:noAutofit/>
          </a:bodyPr>
          <a:lstStyle/>
          <a:p>
            <a:pPr algn="ctr"/>
            <a:r>
              <a:rPr lang="en-US" sz="2800" b="1">
                <a:solidFill>
                  <a:srgbClr val="0070C0"/>
                </a:solidFill>
              </a:rPr>
              <a:t>Process Vs Threads</a:t>
            </a:r>
          </a:p>
        </p:txBody>
      </p:sp>
      <p:sp>
        <p:nvSpPr>
          <p:cNvPr id="6" name="Slide Number Placeholder 5"/>
          <p:cNvSpPr>
            <a:spLocks noGrp="1"/>
          </p:cNvSpPr>
          <p:nvPr>
            <p:ph type="sldNum" sz="quarter" idx="15"/>
          </p:nvPr>
        </p:nvSpPr>
        <p:spPr/>
        <p:txBody>
          <a:bodyPr/>
          <a:lstStyle/>
          <a:p>
            <a:fld id="{E646C0B9-6AC2-41F9-8EAC-41CD49C49566}" type="slidenum">
              <a:rPr lang="en-US"/>
              <a:pPr/>
              <a:t>5</a:t>
            </a:fld>
            <a:endParaRPr lang="en-US"/>
          </a:p>
        </p:txBody>
      </p:sp>
      <p:graphicFrame>
        <p:nvGraphicFramePr>
          <p:cNvPr id="7" name="Content Placeholder 6"/>
          <p:cNvGraphicFramePr>
            <a:graphicFrameLocks noGrp="1"/>
          </p:cNvGraphicFramePr>
          <p:nvPr>
            <p:ph sz="quarter" idx="1"/>
          </p:nvPr>
        </p:nvGraphicFramePr>
        <p:xfrm>
          <a:off x="228600" y="685801"/>
          <a:ext cx="8686800" cy="4085017"/>
        </p:xfrm>
        <a:graphic>
          <a:graphicData uri="http://schemas.openxmlformats.org/drawingml/2006/table">
            <a:tbl>
              <a:tblPr firstRow="1" bandRow="1">
                <a:tableStyleId>{5C22544A-7EE6-4342-B048-85BDC9FD1C3A}</a:tableStyleId>
              </a:tblPr>
              <a:tblGrid>
                <a:gridCol w="4097547">
                  <a:extLst>
                    <a:ext uri="{9D8B030D-6E8A-4147-A177-3AD203B41FA5}">
                      <a16:colId xmlns:a16="http://schemas.microsoft.com/office/drawing/2014/main" val="20000"/>
                    </a:ext>
                  </a:extLst>
                </a:gridCol>
                <a:gridCol w="4589253">
                  <a:extLst>
                    <a:ext uri="{9D8B030D-6E8A-4147-A177-3AD203B41FA5}">
                      <a16:colId xmlns:a16="http://schemas.microsoft.com/office/drawing/2014/main" val="20001"/>
                    </a:ext>
                  </a:extLst>
                </a:gridCol>
              </a:tblGrid>
              <a:tr h="457897">
                <a:tc>
                  <a:txBody>
                    <a:bodyPr/>
                    <a:lstStyle/>
                    <a:p>
                      <a:pPr algn="ctr"/>
                      <a:r>
                        <a:rPr lang="en-US" sz="2200">
                          <a:solidFill>
                            <a:srgbClr val="99FF66"/>
                          </a:solidFill>
                        </a:rPr>
                        <a:t>Process</a:t>
                      </a:r>
                    </a:p>
                  </a:txBody>
                  <a:tcPr/>
                </a:tc>
                <a:tc>
                  <a:txBody>
                    <a:bodyPr/>
                    <a:lstStyle/>
                    <a:p>
                      <a:pPr algn="ctr"/>
                      <a:r>
                        <a:rPr lang="en-US" sz="2200">
                          <a:solidFill>
                            <a:srgbClr val="99FF66"/>
                          </a:solidFill>
                        </a:rPr>
                        <a:t>Thread</a:t>
                      </a:r>
                    </a:p>
                  </a:txBody>
                  <a:tcPr/>
                </a:tc>
                <a:extLst>
                  <a:ext uri="{0D108BD9-81ED-4DB2-BD59-A6C34878D82A}">
                    <a16:rowId xmlns:a16="http://schemas.microsoft.com/office/drawing/2014/main" val="10000"/>
                  </a:ext>
                </a:extLst>
              </a:tr>
              <a:tr h="1129061">
                <a:tc>
                  <a:txBody>
                    <a:bodyPr/>
                    <a:lstStyle/>
                    <a:p>
                      <a:pPr algn="just"/>
                      <a:r>
                        <a:rPr lang="en-US" sz="2200" b="1">
                          <a:solidFill>
                            <a:srgbClr val="FF0066"/>
                          </a:solidFill>
                        </a:rPr>
                        <a:t>4.Each</a:t>
                      </a:r>
                      <a:r>
                        <a:rPr lang="en-US" sz="2200" b="1" baseline="0">
                          <a:solidFill>
                            <a:srgbClr val="FF0066"/>
                          </a:solidFill>
                        </a:rPr>
                        <a:t> process has</a:t>
                      </a:r>
                      <a:r>
                        <a:rPr lang="en-US" sz="2200" b="1">
                          <a:solidFill>
                            <a:srgbClr val="FF0066"/>
                          </a:solidFill>
                        </a:rPr>
                        <a:t> its own memory address space</a:t>
                      </a:r>
                    </a:p>
                  </a:txBody>
                  <a:tcPr/>
                </a:tc>
                <a:tc>
                  <a:txBody>
                    <a:bodyPr/>
                    <a:lstStyle/>
                    <a:p>
                      <a:pPr algn="just"/>
                      <a:r>
                        <a:rPr lang="en-US" sz="2200" b="1">
                          <a:solidFill>
                            <a:srgbClr val="FF0066"/>
                          </a:solidFill>
                        </a:rPr>
                        <a:t>4.Each thread shares the memory address space</a:t>
                      </a:r>
                      <a:r>
                        <a:rPr lang="en-US" sz="2200" b="1" baseline="0">
                          <a:solidFill>
                            <a:srgbClr val="FF0066"/>
                          </a:solidFill>
                        </a:rPr>
                        <a:t> allocated to the process of which they are subparts</a:t>
                      </a:r>
                      <a:endParaRPr lang="en-US" sz="2200" b="1">
                        <a:solidFill>
                          <a:srgbClr val="FF0066"/>
                        </a:solidFill>
                      </a:endParaRPr>
                    </a:p>
                  </a:txBody>
                  <a:tcPr/>
                </a:tc>
                <a:extLst>
                  <a:ext uri="{0D108BD9-81ED-4DB2-BD59-A6C34878D82A}">
                    <a16:rowId xmlns:a16="http://schemas.microsoft.com/office/drawing/2014/main" val="10001"/>
                  </a:ext>
                </a:extLst>
              </a:tr>
              <a:tr h="482987">
                <a:tc>
                  <a:txBody>
                    <a:bodyPr/>
                    <a:lstStyle/>
                    <a:p>
                      <a:pPr algn="just"/>
                      <a:r>
                        <a:rPr lang="en-US" sz="2200" b="1">
                          <a:solidFill>
                            <a:srgbClr val="C00000"/>
                          </a:solidFill>
                        </a:rPr>
                        <a:t>5.Context Switching is costly</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a:solidFill>
                            <a:srgbClr val="C00000"/>
                          </a:solidFill>
                        </a:rPr>
                        <a:t>5.Context Switching is cheaper</a:t>
                      </a:r>
                    </a:p>
                  </a:txBody>
                  <a:tcPr/>
                </a:tc>
                <a:extLst>
                  <a:ext uri="{0D108BD9-81ED-4DB2-BD59-A6C34878D82A}">
                    <a16:rowId xmlns:a16="http://schemas.microsoft.com/office/drawing/2014/main" val="10002"/>
                  </a:ext>
                </a:extLst>
              </a:tr>
              <a:tr h="1129061">
                <a:tc>
                  <a:txBody>
                    <a:bodyPr/>
                    <a:lstStyle/>
                    <a:p>
                      <a:pPr marL="0" indent="0" algn="just">
                        <a:buNone/>
                      </a:pPr>
                      <a:r>
                        <a:rPr lang="en-US" sz="2200" b="1">
                          <a:solidFill>
                            <a:srgbClr val="002060"/>
                          </a:solidFill>
                        </a:rPr>
                        <a:t>6.Heavy Weight Resource so Interprocess</a:t>
                      </a:r>
                      <a:r>
                        <a:rPr lang="en-US" sz="2200" b="1" baseline="0">
                          <a:solidFill>
                            <a:srgbClr val="002060"/>
                          </a:solidFill>
                        </a:rPr>
                        <a:t> communication is expensive </a:t>
                      </a:r>
                      <a:endParaRPr lang="en-US" sz="2200" b="1">
                        <a:solidFill>
                          <a:srgbClr val="002060"/>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a:solidFill>
                            <a:srgbClr val="002060"/>
                          </a:solidFill>
                        </a:rPr>
                        <a:t>6.Light Weight Resource so inter thread</a:t>
                      </a:r>
                      <a:r>
                        <a:rPr lang="en-US" sz="2200" b="1" baseline="0">
                          <a:solidFill>
                            <a:srgbClr val="002060"/>
                          </a:solidFill>
                        </a:rPr>
                        <a:t> communication is not expensive</a:t>
                      </a:r>
                      <a:endParaRPr lang="en-US" sz="2200" b="1">
                        <a:solidFill>
                          <a:srgbClr val="002060"/>
                        </a:solidFill>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50</a:t>
            </a:fld>
            <a:endParaRPr lang="en-US"/>
          </a:p>
        </p:txBody>
      </p:sp>
      <p:pic>
        <p:nvPicPr>
          <p:cNvPr id="4098" name="Picture 2"/>
          <p:cNvPicPr>
            <a:picLocks noChangeAspect="1" noChangeArrowheads="1"/>
          </p:cNvPicPr>
          <p:nvPr/>
        </p:nvPicPr>
        <p:blipFill>
          <a:blip r:embed="rId2" cstate="print"/>
          <a:srcRect t="27692" r="33636" b="24615"/>
          <a:stretch>
            <a:fillRect/>
          </a:stretch>
        </p:blipFill>
        <p:spPr bwMode="auto">
          <a:xfrm>
            <a:off x="163033" y="1764792"/>
            <a:ext cx="7965983" cy="2895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16387" name="Rectangle 3"/>
          <p:cNvSpPr>
            <a:spLocks noGrp="1" noChangeArrowheads="1"/>
          </p:cNvSpPr>
          <p:nvPr>
            <p:ph sz="quarter" idx="1"/>
          </p:nvPr>
        </p:nvSpPr>
        <p:spPr>
          <a:xfrm>
            <a:off x="304800" y="481137"/>
            <a:ext cx="8610600" cy="5486400"/>
          </a:xfrm>
        </p:spPr>
        <p:txBody>
          <a:bodyPr>
            <a:noAutofit/>
          </a:bodyPr>
          <a:lstStyle/>
          <a:p>
            <a:pPr algn="just"/>
            <a:r>
              <a:rPr lang="en-US" sz="2400"/>
              <a:t>To fix the preceding program, you must </a:t>
            </a:r>
            <a:r>
              <a:rPr lang="en-US" sz="2400" i="1"/>
              <a:t>serialize access to </a:t>
            </a:r>
            <a:r>
              <a:rPr lang="en-US" sz="2400" b="1" i="1"/>
              <a:t>call( ). </a:t>
            </a:r>
          </a:p>
          <a:p>
            <a:pPr algn="just"/>
            <a:r>
              <a:rPr lang="en-US" sz="2400" i="1">
                <a:solidFill>
                  <a:srgbClr val="C00000"/>
                </a:solidFill>
              </a:rPr>
              <a:t>That is, you must restrict its </a:t>
            </a:r>
            <a:r>
              <a:rPr lang="en-US" sz="2400">
                <a:solidFill>
                  <a:srgbClr val="C00000"/>
                </a:solidFill>
              </a:rPr>
              <a:t>access to only one thread at a time. </a:t>
            </a:r>
          </a:p>
          <a:p>
            <a:pPr algn="just"/>
            <a:r>
              <a:rPr lang="en-US" sz="2400"/>
              <a:t>To do this, you simply need to precede call( )’s definition with the keyword synchronized, as shown here:</a:t>
            </a:r>
          </a:p>
          <a:p>
            <a:pPr algn="just">
              <a:buNone/>
            </a:pPr>
            <a:r>
              <a:rPr lang="en-US" sz="2400"/>
              <a:t>		</a:t>
            </a:r>
            <a:r>
              <a:rPr lang="en-US" sz="2400">
                <a:solidFill>
                  <a:srgbClr val="7030A0"/>
                </a:solidFill>
              </a:rPr>
              <a:t>class </a:t>
            </a:r>
            <a:r>
              <a:rPr lang="en-US" sz="2400" err="1">
                <a:solidFill>
                  <a:srgbClr val="7030A0"/>
                </a:solidFill>
              </a:rPr>
              <a:t>Callme</a:t>
            </a:r>
            <a:r>
              <a:rPr lang="en-US" sz="2400">
                <a:solidFill>
                  <a:srgbClr val="7030A0"/>
                </a:solidFill>
              </a:rPr>
              <a:t> {</a:t>
            </a:r>
          </a:p>
          <a:p>
            <a:pPr algn="just">
              <a:buNone/>
            </a:pPr>
            <a:r>
              <a:rPr lang="en-US" sz="2400">
                <a:solidFill>
                  <a:srgbClr val="7030A0"/>
                </a:solidFill>
              </a:rPr>
              <a:t>			synchronized void call(String </a:t>
            </a:r>
            <a:r>
              <a:rPr lang="en-US" sz="2400" err="1">
                <a:solidFill>
                  <a:srgbClr val="7030A0"/>
                </a:solidFill>
              </a:rPr>
              <a:t>msg</a:t>
            </a:r>
            <a:r>
              <a:rPr lang="en-US" sz="2400">
                <a:solidFill>
                  <a:srgbClr val="7030A0"/>
                </a:solidFill>
              </a:rPr>
              <a:t>) {</a:t>
            </a:r>
          </a:p>
          <a:p>
            <a:pPr algn="just"/>
            <a:r>
              <a:rPr lang="en-US" sz="2400"/>
              <a:t>The output of the program is as follows:</a:t>
            </a:r>
          </a:p>
          <a:p>
            <a:pPr algn="just">
              <a:buNone/>
            </a:pPr>
            <a:r>
              <a:rPr lang="en-US" sz="2400"/>
              <a:t>		</a:t>
            </a:r>
            <a:r>
              <a:rPr lang="en-US" sz="2400">
                <a:solidFill>
                  <a:srgbClr val="00B050"/>
                </a:solidFill>
              </a:rPr>
              <a:t>[Hello]</a:t>
            </a:r>
          </a:p>
          <a:p>
            <a:pPr algn="just">
              <a:buNone/>
            </a:pPr>
            <a:r>
              <a:rPr lang="en-US" sz="2400">
                <a:solidFill>
                  <a:srgbClr val="00B050"/>
                </a:solidFill>
              </a:rPr>
              <a:t>		[Synchronized]</a:t>
            </a:r>
          </a:p>
          <a:p>
            <a:pPr algn="just">
              <a:buNone/>
            </a:pPr>
            <a:r>
              <a:rPr lang="en-US" sz="2400">
                <a:solidFill>
                  <a:srgbClr val="00B050"/>
                </a:solidFill>
              </a:rPr>
              <a:t>		[World]</a:t>
            </a:r>
          </a:p>
          <a:p>
            <a:pPr algn="just"/>
            <a:r>
              <a:rPr lang="en-US" sz="2400">
                <a:solidFill>
                  <a:srgbClr val="FF0000"/>
                </a:solidFill>
              </a:rPr>
              <a:t>Once a thread enters any synchronized method on an instance, no other thread can enter any other synchronized method on the same instance.</a:t>
            </a:r>
            <a:endParaRPr lang="en-US" sz="2400" b="1">
              <a:solidFill>
                <a:srgbClr val="FF0000"/>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barn(inVertical)">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 calcmode="lin" valueType="num">
                                      <p:cBhvr>
                                        <p:cTn id="18" dur="5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16387">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16387">
                                            <p:txEl>
                                              <p:pRg st="2" end="2"/>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 calcmode="lin" valueType="num">
                                      <p:cBhvr>
                                        <p:cTn id="23" dur="5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16387">
                                            <p:txEl>
                                              <p:pRg st="3" end="3"/>
                                            </p:txEl>
                                          </p:spTgt>
                                        </p:tgtEl>
                                        <p:attrNameLst>
                                          <p:attrName>ppt_h</p:attrName>
                                        </p:attrNameLst>
                                      </p:cBhvr>
                                      <p:tavLst>
                                        <p:tav tm="0">
                                          <p:val>
                                            <p:fltVal val="0"/>
                                          </p:val>
                                        </p:tav>
                                        <p:tav tm="100000">
                                          <p:val>
                                            <p:strVal val="#ppt_h"/>
                                          </p:val>
                                        </p:tav>
                                      </p:tavLst>
                                    </p:anim>
                                    <p:animEffect transition="in" filter="fade">
                                      <p:cBhvr>
                                        <p:cTn id="25" dur="500"/>
                                        <p:tgtEl>
                                          <p:spTgt spid="16387">
                                            <p:txEl>
                                              <p:pRg st="3" end="3"/>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16387">
                                            <p:txEl>
                                              <p:pRg st="4" end="4"/>
                                            </p:txEl>
                                          </p:spTgt>
                                        </p:tgtEl>
                                        <p:attrNameLst>
                                          <p:attrName>style.visibility</p:attrName>
                                        </p:attrNameLst>
                                      </p:cBhvr>
                                      <p:to>
                                        <p:strVal val="visible"/>
                                      </p:to>
                                    </p:set>
                                    <p:anim calcmode="lin" valueType="num">
                                      <p:cBhvr>
                                        <p:cTn id="28" dur="5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638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638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6387">
                                            <p:txEl>
                                              <p:pRg st="5" end="5"/>
                                            </p:txEl>
                                          </p:spTgt>
                                        </p:tgtEl>
                                        <p:attrNameLst>
                                          <p:attrName>style.visibility</p:attrName>
                                        </p:attrNameLst>
                                      </p:cBhvr>
                                      <p:to>
                                        <p:strVal val="visible"/>
                                      </p:to>
                                    </p:set>
                                    <p:animEffect transition="in" filter="wheel(1)">
                                      <p:cBhvr>
                                        <p:cTn id="35" dur="500"/>
                                        <p:tgtEl>
                                          <p:spTgt spid="16387">
                                            <p:txEl>
                                              <p:pRg st="5" end="5"/>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16387">
                                            <p:txEl>
                                              <p:pRg st="6" end="6"/>
                                            </p:txEl>
                                          </p:spTgt>
                                        </p:tgtEl>
                                        <p:attrNameLst>
                                          <p:attrName>style.visibility</p:attrName>
                                        </p:attrNameLst>
                                      </p:cBhvr>
                                      <p:to>
                                        <p:strVal val="visible"/>
                                      </p:to>
                                    </p:set>
                                    <p:animEffect transition="in" filter="wheel(1)">
                                      <p:cBhvr>
                                        <p:cTn id="38" dur="500"/>
                                        <p:tgtEl>
                                          <p:spTgt spid="16387">
                                            <p:txEl>
                                              <p:pRg st="6" end="6"/>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16387">
                                            <p:txEl>
                                              <p:pRg st="7" end="7"/>
                                            </p:txEl>
                                          </p:spTgt>
                                        </p:tgtEl>
                                        <p:attrNameLst>
                                          <p:attrName>style.visibility</p:attrName>
                                        </p:attrNameLst>
                                      </p:cBhvr>
                                      <p:to>
                                        <p:strVal val="visible"/>
                                      </p:to>
                                    </p:set>
                                    <p:animEffect transition="in" filter="wheel(1)">
                                      <p:cBhvr>
                                        <p:cTn id="41" dur="500"/>
                                        <p:tgtEl>
                                          <p:spTgt spid="16387">
                                            <p:txEl>
                                              <p:pRg st="7" end="7"/>
                                            </p:txEl>
                                          </p:spTgt>
                                        </p:tgtEl>
                                      </p:cBhvr>
                                    </p:animEffect>
                                  </p:childTnLst>
                                </p:cTn>
                              </p:par>
                              <p:par>
                                <p:cTn id="42" presetID="21" presetClass="entr" presetSubtype="1" fill="hold" nodeType="withEffect">
                                  <p:stCondLst>
                                    <p:cond delay="0"/>
                                  </p:stCondLst>
                                  <p:childTnLst>
                                    <p:set>
                                      <p:cBhvr>
                                        <p:cTn id="43" dur="1" fill="hold">
                                          <p:stCondLst>
                                            <p:cond delay="0"/>
                                          </p:stCondLst>
                                        </p:cTn>
                                        <p:tgtEl>
                                          <p:spTgt spid="16387">
                                            <p:txEl>
                                              <p:pRg st="8" end="8"/>
                                            </p:txEl>
                                          </p:spTgt>
                                        </p:tgtEl>
                                        <p:attrNameLst>
                                          <p:attrName>style.visibility</p:attrName>
                                        </p:attrNameLst>
                                      </p:cBhvr>
                                      <p:to>
                                        <p:strVal val="visible"/>
                                      </p:to>
                                    </p:set>
                                    <p:animEffect transition="in" filter="wheel(1)">
                                      <p:cBhvr>
                                        <p:cTn id="44" dur="500"/>
                                        <p:tgtEl>
                                          <p:spTgt spid="1638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6387">
                                            <p:txEl>
                                              <p:pRg st="9" end="9"/>
                                            </p:txEl>
                                          </p:spTgt>
                                        </p:tgtEl>
                                        <p:attrNameLst>
                                          <p:attrName>style.visibility</p:attrName>
                                        </p:attrNameLst>
                                      </p:cBhvr>
                                      <p:to>
                                        <p:strVal val="visible"/>
                                      </p:to>
                                    </p:set>
                                    <p:animEffect transition="in" filter="circle(in)">
                                      <p:cBhvr>
                                        <p:cTn id="49" dur="20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r>
              <a:rPr lang="en-US" sz="2400"/>
              <a:t>Creating synchronized methods within classes that you create is an easy and effective solution to achieve synchronization</a:t>
            </a:r>
          </a:p>
          <a:p>
            <a:r>
              <a:rPr lang="en-US" sz="2400"/>
              <a:t> </a:t>
            </a:r>
            <a:r>
              <a:rPr lang="en-US" sz="2400">
                <a:solidFill>
                  <a:srgbClr val="FF0000"/>
                </a:solidFill>
              </a:rPr>
              <a:t>But it is not applicable in all cases</a:t>
            </a:r>
          </a:p>
          <a:p>
            <a:r>
              <a:rPr lang="en-US" sz="2400">
                <a:solidFill>
                  <a:srgbClr val="0070C0"/>
                </a:solidFill>
              </a:rPr>
              <a:t>Imagine that you want to synchronize access to objects of a class that was not designed for multithreaded access. That is, the class does not use synchronized methods.</a:t>
            </a:r>
          </a:p>
          <a:p>
            <a:r>
              <a:rPr lang="en-US" sz="2400">
                <a:solidFill>
                  <a:srgbClr val="0070C0"/>
                </a:solidFill>
              </a:rPr>
              <a:t>Further, this class was not created by you, but by a third party, and you do not have access to the source code. </a:t>
            </a:r>
          </a:p>
          <a:p>
            <a:r>
              <a:rPr lang="en-US" sz="2400">
                <a:solidFill>
                  <a:srgbClr val="C00000"/>
                </a:solidFill>
              </a:rPr>
              <a:t>Thus, you can’t add synchronized to the appropriate methods within the class</a:t>
            </a:r>
            <a:r>
              <a:rPr lang="en-US" sz="2400"/>
              <a:t>. </a:t>
            </a:r>
            <a:r>
              <a:rPr lang="en-US" sz="2400">
                <a:solidFill>
                  <a:srgbClr val="7030A0"/>
                </a:solidFill>
              </a:rPr>
              <a:t>How can access to an object of this class be synchronized? </a:t>
            </a:r>
          </a:p>
          <a:p>
            <a:r>
              <a:rPr lang="en-US" sz="2400">
                <a:solidFill>
                  <a:srgbClr val="00B050"/>
                </a:solidFill>
              </a:rPr>
              <a:t>The solution to this problem is quite easy: You simply put calls to the methods defined by this class inside a synchronized block</a:t>
            </a:r>
            <a:r>
              <a:rPr lang="en-US" sz="2400"/>
              <a:t>.</a:t>
            </a:r>
          </a:p>
          <a:p>
            <a:pPr>
              <a:buNone/>
            </a:pPr>
            <a:r>
              <a:rPr lang="en-US" sz="2400"/>
              <a:t>			</a:t>
            </a:r>
            <a:r>
              <a:rPr lang="en-US" sz="2400">
                <a:solidFill>
                  <a:srgbClr val="002060"/>
                </a:solidFill>
              </a:rPr>
              <a:t>synchronized(</a:t>
            </a:r>
            <a:r>
              <a:rPr lang="en-US" sz="2400" i="1">
                <a:solidFill>
                  <a:srgbClr val="002060"/>
                </a:solidFill>
              </a:rPr>
              <a:t>object) {</a:t>
            </a:r>
          </a:p>
          <a:p>
            <a:pPr>
              <a:buNone/>
            </a:pPr>
            <a:r>
              <a:rPr lang="en-US" sz="2400">
                <a:solidFill>
                  <a:srgbClr val="002060"/>
                </a:solidFill>
              </a:rPr>
              <a:t>				// statements to be synchronized</a:t>
            </a:r>
          </a:p>
          <a:p>
            <a:pPr>
              <a:buNone/>
            </a:pPr>
            <a:r>
              <a:rPr lang="en-US" sz="2400">
                <a:solidFill>
                  <a:srgbClr val="00206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Thread Synchronization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r>
              <a:rPr lang="en-US" sz="2400"/>
              <a:t>The program code should be written as follows:</a:t>
            </a:r>
          </a:p>
          <a:p>
            <a:pPr>
              <a:buNone/>
            </a:pPr>
            <a:r>
              <a:rPr lang="en-US" sz="2400"/>
              <a:t>		// synchronize calls to call()</a:t>
            </a:r>
          </a:p>
          <a:p>
            <a:pPr>
              <a:buNone/>
            </a:pPr>
            <a:r>
              <a:rPr lang="en-US" sz="2400"/>
              <a:t>	</a:t>
            </a:r>
            <a:r>
              <a:rPr lang="en-US" sz="2400">
                <a:solidFill>
                  <a:srgbClr val="002060"/>
                </a:solidFill>
              </a:rPr>
              <a:t>   public void run() </a:t>
            </a:r>
          </a:p>
          <a:p>
            <a:pPr>
              <a:buNone/>
            </a:pPr>
            <a:r>
              <a:rPr lang="en-US" sz="2400">
                <a:solidFill>
                  <a:srgbClr val="002060"/>
                </a:solidFill>
              </a:rPr>
              <a:t>	  {</a:t>
            </a:r>
          </a:p>
          <a:p>
            <a:pPr>
              <a:buNone/>
            </a:pPr>
            <a:r>
              <a:rPr lang="en-US" sz="2400">
                <a:solidFill>
                  <a:srgbClr val="002060"/>
                </a:solidFill>
              </a:rPr>
              <a:t>		synchronized(target) { // synchronized block</a:t>
            </a:r>
          </a:p>
          <a:p>
            <a:pPr>
              <a:buNone/>
            </a:pPr>
            <a:r>
              <a:rPr lang="en-US" sz="2400">
                <a:solidFill>
                  <a:srgbClr val="002060"/>
                </a:solidFill>
              </a:rPr>
              <a:t>		</a:t>
            </a:r>
            <a:r>
              <a:rPr lang="en-US" sz="2400" err="1">
                <a:solidFill>
                  <a:srgbClr val="002060"/>
                </a:solidFill>
              </a:rPr>
              <a:t>target.call</a:t>
            </a:r>
            <a:r>
              <a:rPr lang="en-US" sz="2400">
                <a:solidFill>
                  <a:srgbClr val="002060"/>
                </a:solidFill>
              </a:rPr>
              <a:t>(</a:t>
            </a:r>
            <a:r>
              <a:rPr lang="en-US" sz="2400" err="1">
                <a:solidFill>
                  <a:srgbClr val="002060"/>
                </a:solidFill>
              </a:rPr>
              <a:t>msg</a:t>
            </a:r>
            <a:r>
              <a:rPr lang="en-US" sz="2400">
                <a:solidFill>
                  <a:srgbClr val="002060"/>
                </a:solidFill>
              </a:rPr>
              <a:t>);</a:t>
            </a:r>
          </a:p>
          <a:p>
            <a:pPr>
              <a:buNone/>
            </a:pPr>
            <a:r>
              <a:rPr lang="en-US" sz="2400">
                <a:solidFill>
                  <a:srgbClr val="002060"/>
                </a:solidFill>
              </a:rPr>
              <a:t>		}</a:t>
            </a:r>
          </a:p>
          <a:p>
            <a:pPr>
              <a:buNone/>
            </a:pPr>
            <a:r>
              <a:rPr lang="en-US" sz="2400">
                <a:solidFill>
                  <a:srgbClr val="00206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Interthread Communication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pPr algn="just"/>
            <a:r>
              <a:rPr lang="en-US" sz="2400"/>
              <a:t>The preceding examples unconditionally blocked other threads from asynchronous access to certain methods. This use of the implicit monitors in Java objects is powerful, but you can achieve a more subtle level of control through </a:t>
            </a:r>
            <a:r>
              <a:rPr lang="en-US" sz="2400" err="1"/>
              <a:t>interprocess</a:t>
            </a:r>
            <a:r>
              <a:rPr lang="en-US" sz="2400"/>
              <a:t> communication.</a:t>
            </a:r>
          </a:p>
          <a:p>
            <a:pPr algn="just"/>
            <a:r>
              <a:rPr lang="en-US" sz="2400">
                <a:solidFill>
                  <a:srgbClr val="7030A0"/>
                </a:solidFill>
              </a:rPr>
              <a:t>Producer Consumer Problem: </a:t>
            </a:r>
            <a:r>
              <a:rPr lang="en-US" sz="2400">
                <a:solidFill>
                  <a:srgbClr val="C00000"/>
                </a:solidFill>
              </a:rPr>
              <a:t>One thread is producing some</a:t>
            </a:r>
          </a:p>
          <a:p>
            <a:pPr algn="just">
              <a:buNone/>
            </a:pPr>
            <a:r>
              <a:rPr lang="en-US" sz="2400">
                <a:solidFill>
                  <a:srgbClr val="C00000"/>
                </a:solidFill>
              </a:rPr>
              <a:t>	data and another is consuming it. To make the problem more interesting, suppose that the producer has to wait until the consumer is finished before it generates more data</a:t>
            </a:r>
            <a:r>
              <a:rPr lang="en-US" sz="2400"/>
              <a:t>. </a:t>
            </a:r>
          </a:p>
          <a:p>
            <a:pPr algn="just"/>
            <a:r>
              <a:rPr lang="en-US" sz="2400">
                <a:solidFill>
                  <a:srgbClr val="002060"/>
                </a:solidFill>
              </a:rPr>
              <a:t> </a:t>
            </a:r>
            <a:r>
              <a:rPr lang="en-US" sz="2400">
                <a:solidFill>
                  <a:srgbClr val="00B050"/>
                </a:solidFill>
              </a:rPr>
              <a:t>In a polling system, the consumer would waste many CPU cycles while it waited for the producer to produce. Once the producer was finished, it would start polling, wasting more CPU cycles waiting for the consumer to finish, and so on. Clearly, this situation is undesirable.</a:t>
            </a:r>
          </a:p>
        </p:txBody>
      </p:sp>
      <p:sp>
        <p:nvSpPr>
          <p:cNvPr id="6" name="Slide Number Placeholder 5"/>
          <p:cNvSpPr>
            <a:spLocks noGrp="1"/>
          </p:cNvSpPr>
          <p:nvPr>
            <p:ph type="sldNum" sz="quarter" idx="15"/>
          </p:nvPr>
        </p:nvSpPr>
        <p:spPr/>
        <p:txBody>
          <a:bodyPr/>
          <a:lstStyle/>
          <a:p>
            <a:fld id="{E646C0B9-6AC2-41F9-8EAC-41CD49C49566}" type="slidenum">
              <a:rPr lang="en-US"/>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1817" y="433421"/>
            <a:ext cx="7498080" cy="487362"/>
          </a:xfrm>
        </p:spPr>
        <p:txBody>
          <a:bodyPr>
            <a:noAutofit/>
          </a:bodyPr>
          <a:lstStyle/>
          <a:p>
            <a:pPr algn="ctr"/>
            <a:r>
              <a:rPr lang="en-US" sz="2800" b="1">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55</a:t>
            </a:fld>
            <a:endParaRPr lang="en-US"/>
          </a:p>
        </p:txBody>
      </p:sp>
      <p:pic>
        <p:nvPicPr>
          <p:cNvPr id="5122" name="Picture 2"/>
          <p:cNvPicPr>
            <a:picLocks noChangeAspect="1" noChangeArrowheads="1"/>
          </p:cNvPicPr>
          <p:nvPr/>
        </p:nvPicPr>
        <p:blipFill>
          <a:blip r:embed="rId2" cstate="print"/>
          <a:srcRect t="10989" r="44363" b="6593"/>
          <a:stretch>
            <a:fillRect/>
          </a:stretch>
        </p:blipFill>
        <p:spPr bwMode="auto">
          <a:xfrm>
            <a:off x="304800" y="838200"/>
            <a:ext cx="8686800" cy="58674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56</a:t>
            </a:fld>
            <a:endParaRPr lang="en-US"/>
          </a:p>
        </p:txBody>
      </p:sp>
      <p:pic>
        <p:nvPicPr>
          <p:cNvPr id="6146" name="Picture 2"/>
          <p:cNvPicPr>
            <a:picLocks noChangeAspect="1" noChangeArrowheads="1"/>
          </p:cNvPicPr>
          <p:nvPr/>
        </p:nvPicPr>
        <p:blipFill>
          <a:blip r:embed="rId2" cstate="print"/>
          <a:srcRect t="14286" r="53148" b="18681"/>
          <a:stretch>
            <a:fillRect/>
          </a:stretch>
        </p:blipFill>
        <p:spPr bwMode="auto">
          <a:xfrm>
            <a:off x="304800" y="990600"/>
            <a:ext cx="8686800" cy="58674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57</a:t>
            </a:fld>
            <a:endParaRPr lang="en-US"/>
          </a:p>
        </p:txBody>
      </p:sp>
      <p:sp>
        <p:nvSpPr>
          <p:cNvPr id="5" name="TextBox 4"/>
          <p:cNvSpPr txBox="1"/>
          <p:nvPr/>
        </p:nvSpPr>
        <p:spPr>
          <a:xfrm>
            <a:off x="1676400" y="1219200"/>
            <a:ext cx="6248400" cy="5262979"/>
          </a:xfrm>
          <a:prstGeom prst="rect">
            <a:avLst/>
          </a:prstGeom>
          <a:noFill/>
        </p:spPr>
        <p:txBody>
          <a:bodyPr wrap="square" rtlCol="0">
            <a:spAutoFit/>
          </a:bodyPr>
          <a:lstStyle/>
          <a:p>
            <a:r>
              <a:rPr lang="en-US" sz="2400">
                <a:solidFill>
                  <a:srgbClr val="00B050"/>
                </a:solidFill>
              </a:rPr>
              <a:t>Output</a:t>
            </a:r>
          </a:p>
          <a:p>
            <a:r>
              <a:rPr lang="en-US" sz="2400">
                <a:solidFill>
                  <a:srgbClr val="002060"/>
                </a:solidFill>
              </a:rPr>
              <a:t>Put: 1</a:t>
            </a:r>
          </a:p>
          <a:p>
            <a:r>
              <a:rPr lang="en-US" sz="2400">
                <a:solidFill>
                  <a:srgbClr val="002060"/>
                </a:solidFill>
              </a:rPr>
              <a:t>Got: 1</a:t>
            </a:r>
          </a:p>
          <a:p>
            <a:r>
              <a:rPr lang="en-US" sz="2400">
                <a:solidFill>
                  <a:srgbClr val="002060"/>
                </a:solidFill>
              </a:rPr>
              <a:t>Got: 1</a:t>
            </a:r>
          </a:p>
          <a:p>
            <a:r>
              <a:rPr lang="en-US" sz="2400">
                <a:solidFill>
                  <a:srgbClr val="002060"/>
                </a:solidFill>
              </a:rPr>
              <a:t>Got: 1</a:t>
            </a:r>
          </a:p>
          <a:p>
            <a:r>
              <a:rPr lang="en-US" sz="2400">
                <a:solidFill>
                  <a:srgbClr val="002060"/>
                </a:solidFill>
              </a:rPr>
              <a:t>Got: 1</a:t>
            </a:r>
          </a:p>
          <a:p>
            <a:r>
              <a:rPr lang="en-US" sz="2400">
                <a:solidFill>
                  <a:srgbClr val="002060"/>
                </a:solidFill>
              </a:rPr>
              <a:t>Got: 1</a:t>
            </a:r>
          </a:p>
          <a:p>
            <a:r>
              <a:rPr lang="en-US" sz="2400">
                <a:solidFill>
                  <a:srgbClr val="002060"/>
                </a:solidFill>
              </a:rPr>
              <a:t>Put: 2</a:t>
            </a:r>
          </a:p>
          <a:p>
            <a:r>
              <a:rPr lang="en-US" sz="2400">
                <a:solidFill>
                  <a:srgbClr val="002060"/>
                </a:solidFill>
              </a:rPr>
              <a:t>Put: 3</a:t>
            </a:r>
          </a:p>
          <a:p>
            <a:r>
              <a:rPr lang="en-US" sz="2400">
                <a:solidFill>
                  <a:srgbClr val="002060"/>
                </a:solidFill>
              </a:rPr>
              <a:t>Put: 4</a:t>
            </a:r>
          </a:p>
          <a:p>
            <a:r>
              <a:rPr lang="en-US" sz="2400">
                <a:solidFill>
                  <a:srgbClr val="002060"/>
                </a:solidFill>
              </a:rPr>
              <a:t>Put: 5</a:t>
            </a:r>
          </a:p>
          <a:p>
            <a:r>
              <a:rPr lang="en-US" sz="2400">
                <a:solidFill>
                  <a:srgbClr val="002060"/>
                </a:solidFill>
              </a:rPr>
              <a:t>Put: 6</a:t>
            </a:r>
          </a:p>
          <a:p>
            <a:r>
              <a:rPr lang="en-US" sz="2400">
                <a:solidFill>
                  <a:srgbClr val="002060"/>
                </a:solidFill>
              </a:rPr>
              <a:t>Put: 7</a:t>
            </a:r>
          </a:p>
          <a:p>
            <a:r>
              <a:rPr lang="en-US" sz="2400">
                <a:solidFill>
                  <a:srgbClr val="002060"/>
                </a:solidFill>
              </a:rPr>
              <a:t>Got: 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a:solidFill>
                  <a:srgbClr val="002060"/>
                </a:solidFill>
              </a:rPr>
              <a:t>Interthread Communication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pPr algn="just"/>
            <a:r>
              <a:rPr lang="en-US" sz="2300">
                <a:solidFill>
                  <a:srgbClr val="7030A0"/>
                </a:solidFill>
              </a:rPr>
              <a:t>To avoid polling, Java includes an elegant inter process communication mechanism via the wait( ), notify( ), and </a:t>
            </a:r>
            <a:r>
              <a:rPr lang="en-US" sz="2300" err="1">
                <a:solidFill>
                  <a:srgbClr val="7030A0"/>
                </a:solidFill>
              </a:rPr>
              <a:t>notifyAll</a:t>
            </a:r>
            <a:r>
              <a:rPr lang="en-US" sz="2300">
                <a:solidFill>
                  <a:srgbClr val="7030A0"/>
                </a:solidFill>
              </a:rPr>
              <a:t>( ) methods. </a:t>
            </a:r>
          </a:p>
          <a:p>
            <a:pPr algn="just"/>
            <a:r>
              <a:rPr lang="en-US" sz="2300"/>
              <a:t>These methods are implemented as final methods in Object, so all classes have them. All three methods can be called only from within a synchronized context. </a:t>
            </a:r>
          </a:p>
          <a:p>
            <a:pPr algn="just"/>
            <a:r>
              <a:rPr lang="en-US" sz="2300">
                <a:solidFill>
                  <a:srgbClr val="C00000"/>
                </a:solidFill>
              </a:rPr>
              <a:t>wait( )</a:t>
            </a:r>
            <a:r>
              <a:rPr lang="en-US" sz="2300"/>
              <a:t> tells the calling thread to give up the monitor and go to sleep until some other thread enters the same monitor and calls notify( ).</a:t>
            </a:r>
          </a:p>
          <a:p>
            <a:pPr algn="just"/>
            <a:r>
              <a:rPr lang="en-US" sz="2300">
                <a:solidFill>
                  <a:srgbClr val="C00000"/>
                </a:solidFill>
              </a:rPr>
              <a:t> notify( ) </a:t>
            </a:r>
            <a:r>
              <a:rPr lang="en-US" sz="2300"/>
              <a:t>wakes up a thread that called wait( ) on the same object.</a:t>
            </a:r>
          </a:p>
          <a:p>
            <a:pPr algn="just"/>
            <a:r>
              <a:rPr lang="en-US" sz="2300" err="1">
                <a:solidFill>
                  <a:srgbClr val="C00000"/>
                </a:solidFill>
              </a:rPr>
              <a:t>notifyAll</a:t>
            </a:r>
            <a:r>
              <a:rPr lang="en-US" sz="2300">
                <a:solidFill>
                  <a:srgbClr val="C00000"/>
                </a:solidFill>
              </a:rPr>
              <a:t>( ) </a:t>
            </a:r>
            <a:r>
              <a:rPr lang="en-US" sz="2300"/>
              <a:t>wakes up all the threads that called wait( ) on the same object. One of the threads will be granted access.</a:t>
            </a:r>
          </a:p>
          <a:p>
            <a:pPr algn="just"/>
            <a:r>
              <a:rPr lang="en-US" sz="2300"/>
              <a:t>These methods are declared within Object, as shown here:</a:t>
            </a:r>
          </a:p>
          <a:p>
            <a:pPr algn="just">
              <a:buNone/>
            </a:pPr>
            <a:r>
              <a:rPr lang="en-US" sz="2300">
                <a:solidFill>
                  <a:srgbClr val="0070C0"/>
                </a:solidFill>
              </a:rPr>
              <a:t>final void wait( ) throws </a:t>
            </a:r>
            <a:r>
              <a:rPr lang="en-US" sz="2300" err="1">
                <a:solidFill>
                  <a:srgbClr val="0070C0"/>
                </a:solidFill>
              </a:rPr>
              <a:t>InterruptedException</a:t>
            </a:r>
            <a:endParaRPr lang="en-US" sz="2300">
              <a:solidFill>
                <a:srgbClr val="0070C0"/>
              </a:solidFill>
            </a:endParaRPr>
          </a:p>
          <a:p>
            <a:pPr algn="just">
              <a:buNone/>
            </a:pPr>
            <a:r>
              <a:rPr lang="en-US" sz="2300">
                <a:solidFill>
                  <a:srgbClr val="0070C0"/>
                </a:solidFill>
              </a:rPr>
              <a:t>final void notify( )</a:t>
            </a:r>
          </a:p>
          <a:p>
            <a:pPr algn="just">
              <a:buNone/>
            </a:pPr>
            <a:r>
              <a:rPr lang="en-US" sz="2300">
                <a:solidFill>
                  <a:srgbClr val="0070C0"/>
                </a:solidFill>
              </a:rPr>
              <a:t>final void </a:t>
            </a:r>
            <a:r>
              <a:rPr lang="en-US" sz="2300" err="1">
                <a:solidFill>
                  <a:srgbClr val="0070C0"/>
                </a:solidFill>
              </a:rPr>
              <a:t>notifyAll</a:t>
            </a:r>
            <a:r>
              <a:rPr lang="en-US" sz="2300">
                <a:solidFill>
                  <a:srgbClr val="0070C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59</a:t>
            </a:fld>
            <a:endParaRPr lang="en-US"/>
          </a:p>
        </p:txBody>
      </p:sp>
      <p:pic>
        <p:nvPicPr>
          <p:cNvPr id="7171" name="Picture 3"/>
          <p:cNvPicPr>
            <a:picLocks noChangeAspect="1" noChangeArrowheads="1"/>
          </p:cNvPicPr>
          <p:nvPr/>
        </p:nvPicPr>
        <p:blipFill>
          <a:blip r:embed="rId2" cstate="print"/>
          <a:srcRect t="9890" r="58419" b="4396"/>
          <a:stretch>
            <a:fillRect/>
          </a:stretch>
        </p:blipFill>
        <p:spPr bwMode="auto">
          <a:xfrm>
            <a:off x="152400" y="838200"/>
            <a:ext cx="8915400" cy="5943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6</a:t>
            </a:fld>
            <a:endParaRPr lang="en-US"/>
          </a:p>
        </p:txBody>
      </p:sp>
      <p:sp>
        <p:nvSpPr>
          <p:cNvPr id="5" name="Content Placeholder 4"/>
          <p:cNvSpPr>
            <a:spLocks noGrp="1"/>
          </p:cNvSpPr>
          <p:nvPr>
            <p:ph sz="quarter" idx="1"/>
          </p:nvPr>
        </p:nvSpPr>
        <p:spPr>
          <a:xfrm>
            <a:off x="228600" y="460248"/>
            <a:ext cx="8458200" cy="6016752"/>
          </a:xfrm>
        </p:spPr>
        <p:txBody>
          <a:bodyPr vert="horz" lIns="91440" tIns="45720" rIns="91440" bIns="45720" anchor="t">
            <a:normAutofit lnSpcReduction="10000"/>
          </a:bodyPr>
          <a:lstStyle/>
          <a:p>
            <a:pPr algn="just"/>
            <a:r>
              <a:rPr lang="en-US"/>
              <a:t>When a Java program starts up, </a:t>
            </a:r>
            <a:r>
              <a:rPr lang="en-US" b="1">
                <a:solidFill>
                  <a:srgbClr val="00B050"/>
                </a:solidFill>
              </a:rPr>
              <a:t>one thread begins running immediately</a:t>
            </a:r>
            <a:r>
              <a:rPr lang="en-US"/>
              <a:t> </a:t>
            </a:r>
          </a:p>
          <a:p>
            <a:pPr algn="just"/>
            <a:r>
              <a:rPr lang="en-US"/>
              <a:t>This is usually called the </a:t>
            </a:r>
            <a:r>
              <a:rPr lang="en-US" b="1" i="1">
                <a:solidFill>
                  <a:srgbClr val="FF0066"/>
                </a:solidFill>
              </a:rPr>
              <a:t>main thread of your program</a:t>
            </a:r>
            <a:r>
              <a:rPr lang="en-US" i="1"/>
              <a:t>, because </a:t>
            </a:r>
            <a:r>
              <a:rPr lang="en-US" b="1" i="1">
                <a:solidFill>
                  <a:srgbClr val="7030A0"/>
                </a:solidFill>
              </a:rPr>
              <a:t>it is the one that is executed when your </a:t>
            </a:r>
            <a:r>
              <a:rPr lang="en-US" b="1">
                <a:solidFill>
                  <a:srgbClr val="7030A0"/>
                </a:solidFill>
              </a:rPr>
              <a:t>program begins </a:t>
            </a:r>
          </a:p>
          <a:p>
            <a:pPr algn="just"/>
            <a:r>
              <a:rPr lang="en-US"/>
              <a:t>The main thread is important because:</a:t>
            </a:r>
          </a:p>
          <a:p>
            <a:pPr marL="1425575" indent="-282575" algn="just">
              <a:buFont typeface="Wingdings" pitchFamily="2" charset="2"/>
              <a:buChar char="ü"/>
            </a:pPr>
            <a:r>
              <a:rPr lang="en-US" b="1">
                <a:solidFill>
                  <a:schemeClr val="accent3"/>
                </a:solidFill>
              </a:rPr>
              <a:t>It is the thread from which other “child” threads will be spawned (started) </a:t>
            </a:r>
          </a:p>
          <a:p>
            <a:pPr marL="1425575" indent="-282575" algn="just">
              <a:buFont typeface="Wingdings" pitchFamily="2" charset="2"/>
              <a:buChar char="ü"/>
            </a:pPr>
            <a:r>
              <a:rPr lang="en-US" b="1"/>
              <a:t> </a:t>
            </a:r>
            <a:r>
              <a:rPr lang="en-US" b="1">
                <a:solidFill>
                  <a:srgbClr val="FF0000"/>
                </a:solidFill>
              </a:rPr>
              <a:t>It must be the last thread to finish execution because it performs various shutdown actions</a:t>
            </a:r>
          </a:p>
          <a:p>
            <a:pPr marL="282575" indent="-282575" algn="just"/>
            <a:r>
              <a:rPr lang="en-US" b="1">
                <a:solidFill>
                  <a:srgbClr val="FF0000"/>
                </a:solidFill>
              </a:rPr>
              <a:t> </a:t>
            </a:r>
            <a:r>
              <a:rPr lang="en-US" b="1">
                <a:solidFill>
                  <a:srgbClr val="00B050"/>
                </a:solidFill>
              </a:rPr>
              <a:t>We can obtain the reference of this running thread using following Thread class method:</a:t>
            </a:r>
          </a:p>
          <a:p>
            <a:pPr marL="922655" lvl="2" indent="-282575" algn="just">
              <a:buNone/>
            </a:pPr>
            <a:r>
              <a:rPr lang="en-US" b="1">
                <a:solidFill>
                  <a:srgbClr val="00B050"/>
                </a:solidFill>
              </a:rPr>
              <a:t>		</a:t>
            </a:r>
            <a:r>
              <a:rPr lang="en-US" sz="2400" b="1">
                <a:solidFill>
                  <a:srgbClr val="002060"/>
                </a:solidFill>
              </a:rPr>
              <a:t>static Thread </a:t>
            </a:r>
            <a:r>
              <a:rPr lang="en-US" sz="2400" b="1" err="1">
                <a:solidFill>
                  <a:srgbClr val="002060"/>
                </a:solidFill>
              </a:rPr>
              <a:t>currentThread</a:t>
            </a:r>
            <a:r>
              <a:rPr lang="en-US" sz="2400" b="1">
                <a:solidFill>
                  <a:srgbClr val="002060"/>
                </a:solidFill>
              </a:rPr>
              <a:t>()</a:t>
            </a:r>
          </a:p>
          <a:p>
            <a:pPr marL="282575" indent="-282575" algn="just"/>
            <a:r>
              <a:rPr lang="en-US" b="1">
                <a:solidFill>
                  <a:srgbClr val="00B050"/>
                </a:solidFill>
              </a:rPr>
              <a:t> </a:t>
            </a:r>
            <a:r>
              <a:rPr lang="en-US" b="1">
                <a:solidFill>
                  <a:srgbClr val="0070C0"/>
                </a:solidFill>
              </a:rPr>
              <a:t>Now, we can control this thread as we like.</a:t>
            </a:r>
          </a:p>
          <a:p>
            <a:pPr marL="0" indent="0" algn="just">
              <a:buNone/>
            </a:pPr>
            <a:endParaRPr lang="en-US" b="1">
              <a:solidFill>
                <a:srgbClr val="0070C0"/>
              </a:solidFill>
            </a:endParaRPr>
          </a:p>
          <a:p>
            <a:pPr marL="282575" indent="-282575" algn="just">
              <a:buNone/>
            </a:pPr>
            <a:endParaRPr lang="en-US" b="1">
              <a:solidFill>
                <a:srgbClr val="00B050"/>
              </a:solidFill>
            </a:endParaRPr>
          </a:p>
          <a:p>
            <a:pPr marL="1425575" indent="-282575" algn="just"/>
            <a:endParaRPr 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right)">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up)">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 calcmode="lin" valueType="num">
                                      <p:cBhvr>
                                        <p:cTn id="34"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5"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36"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37" dur="1000"/>
                                        <p:tgtEl>
                                          <p:spTgt spid="5">
                                            <p:txEl>
                                              <p:pRg st="5" end="5"/>
                                            </p:txEl>
                                          </p:spTgt>
                                        </p:tgtEl>
                                      </p:cBhvr>
                                    </p:animEffect>
                                  </p:childTnLst>
                                </p:cTn>
                              </p:par>
                              <p:par>
                                <p:cTn id="38" presetID="31"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 calcmode="lin" valueType="num">
                                      <p:cBhvr>
                                        <p:cTn id="40" dur="10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1" dur="1000" fill="hold"/>
                                        <p:tgtEl>
                                          <p:spTgt spid="5">
                                            <p:txEl>
                                              <p:pRg st="6" end="6"/>
                                            </p:txEl>
                                          </p:spTgt>
                                        </p:tgtEl>
                                        <p:attrNameLst>
                                          <p:attrName>ppt_h</p:attrName>
                                        </p:attrNameLst>
                                      </p:cBhvr>
                                      <p:tavLst>
                                        <p:tav tm="0">
                                          <p:val>
                                            <p:fltVal val="0"/>
                                          </p:val>
                                        </p:tav>
                                        <p:tav tm="100000">
                                          <p:val>
                                            <p:strVal val="#ppt_h"/>
                                          </p:val>
                                        </p:tav>
                                      </p:tavLst>
                                    </p:anim>
                                    <p:anim calcmode="lin" valueType="num">
                                      <p:cBhvr>
                                        <p:cTn id="42" dur="1000" fill="hold"/>
                                        <p:tgtEl>
                                          <p:spTgt spid="5">
                                            <p:txEl>
                                              <p:pRg st="6" end="6"/>
                                            </p:txEl>
                                          </p:spTgt>
                                        </p:tgtEl>
                                        <p:attrNameLst>
                                          <p:attrName>style.rotation</p:attrName>
                                        </p:attrNameLst>
                                      </p:cBhvr>
                                      <p:tavLst>
                                        <p:tav tm="0">
                                          <p:val>
                                            <p:fltVal val="90"/>
                                          </p:val>
                                        </p:tav>
                                        <p:tav tm="100000">
                                          <p:val>
                                            <p:fltVal val="0"/>
                                          </p:val>
                                        </p:tav>
                                      </p:tavLst>
                                    </p:anim>
                                    <p:animEffect transition="in" filter="fade">
                                      <p:cBhvr>
                                        <p:cTn id="43" dur="1000"/>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arn(inVertical)">
                                      <p:cBhvr>
                                        <p:cTn id="4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60</a:t>
            </a:fld>
            <a:endParaRPr lang="en-US"/>
          </a:p>
        </p:txBody>
      </p:sp>
      <p:pic>
        <p:nvPicPr>
          <p:cNvPr id="8194" name="Picture 2"/>
          <p:cNvPicPr>
            <a:picLocks noChangeAspect="1" noChangeArrowheads="1"/>
          </p:cNvPicPr>
          <p:nvPr/>
        </p:nvPicPr>
        <p:blipFill>
          <a:blip r:embed="rId2" cstate="print"/>
          <a:srcRect t="14344" r="64275" b="10279"/>
          <a:stretch>
            <a:fillRect/>
          </a:stretch>
        </p:blipFill>
        <p:spPr bwMode="auto">
          <a:xfrm>
            <a:off x="228600" y="838200"/>
            <a:ext cx="8686800" cy="58674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61</a:t>
            </a:fld>
            <a:endParaRPr lang="en-US"/>
          </a:p>
        </p:txBody>
      </p:sp>
      <p:pic>
        <p:nvPicPr>
          <p:cNvPr id="9218" name="Picture 2"/>
          <p:cNvPicPr>
            <a:picLocks noChangeAspect="1" noChangeArrowheads="1"/>
          </p:cNvPicPr>
          <p:nvPr/>
        </p:nvPicPr>
        <p:blipFill>
          <a:blip r:embed="rId2" cstate="print"/>
          <a:srcRect t="16484" r="61347" b="58241"/>
          <a:stretch>
            <a:fillRect/>
          </a:stretch>
        </p:blipFill>
        <p:spPr bwMode="auto">
          <a:xfrm>
            <a:off x="685800" y="1447800"/>
            <a:ext cx="8077200" cy="38100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05392D0-3515-49A6-8FA3-15C76A2C4870}" type="slidenum">
              <a:rPr lang="en-US" smtClean="0"/>
              <a:pPr/>
              <a:t>62</a:t>
            </a:fld>
            <a:endParaRPr lang="en-US"/>
          </a:p>
        </p:txBody>
      </p:sp>
      <p:sp>
        <p:nvSpPr>
          <p:cNvPr id="3" name="TextBox 2"/>
          <p:cNvSpPr txBox="1"/>
          <p:nvPr/>
        </p:nvSpPr>
        <p:spPr>
          <a:xfrm>
            <a:off x="1752600" y="1143000"/>
            <a:ext cx="7010400" cy="1354217"/>
          </a:xfrm>
          <a:prstGeom prst="rect">
            <a:avLst/>
          </a:prstGeom>
          <a:noFill/>
        </p:spPr>
        <p:txBody>
          <a:bodyPr wrap="square" rtlCol="0">
            <a:spAutoFit/>
          </a:bodyPr>
          <a:lstStyle/>
          <a:p>
            <a:r>
              <a:rPr lang="en-US" sz="2800" b="1">
                <a:solidFill>
                  <a:schemeClr val="accent1"/>
                </a:solidFill>
              </a:rPr>
              <a:t>References:</a:t>
            </a:r>
          </a:p>
          <a:p>
            <a:endParaRPr lang="en-US">
              <a:hlinkClick r:id="rId2"/>
            </a:endParaRPr>
          </a:p>
          <a:p>
            <a:pPr>
              <a:buFont typeface="Wingdings" pitchFamily="2" charset="2"/>
              <a:buChar char="Ø"/>
            </a:pPr>
            <a:r>
              <a:rPr lang="en-US"/>
              <a:t>Java The Complete </a:t>
            </a:r>
            <a:r>
              <a:rPr lang="en-US" err="1"/>
              <a:t>Reference,TMH</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7</a:t>
            </a:fld>
            <a:endParaRPr lang="en-US"/>
          </a:p>
        </p:txBody>
      </p:sp>
      <p:sp>
        <p:nvSpPr>
          <p:cNvPr id="5" name="Content Placeholder 4"/>
          <p:cNvSpPr>
            <a:spLocks noGrp="1"/>
          </p:cNvSpPr>
          <p:nvPr>
            <p:ph sz="quarter" idx="1"/>
          </p:nvPr>
        </p:nvSpPr>
        <p:spPr>
          <a:xfrm>
            <a:off x="1371600" y="460248"/>
            <a:ext cx="6400800" cy="6016752"/>
          </a:xfrm>
        </p:spPr>
        <p:txBody>
          <a:bodyPr>
            <a:normAutofit fontScale="77500" lnSpcReduction="20000"/>
          </a:bodyPr>
          <a:lstStyle/>
          <a:p>
            <a:pPr>
              <a:buNone/>
            </a:pPr>
            <a:r>
              <a:rPr lang="en-US"/>
              <a:t>class </a:t>
            </a:r>
            <a:r>
              <a:rPr lang="en-US" err="1"/>
              <a:t>CurrentThreadDemo</a:t>
            </a:r>
            <a:r>
              <a:rPr lang="en-US"/>
              <a:t> {</a:t>
            </a:r>
          </a:p>
          <a:p>
            <a:pPr>
              <a:buNone/>
            </a:pPr>
            <a:r>
              <a:rPr lang="en-US"/>
              <a:t>public static void main(String </a:t>
            </a:r>
            <a:r>
              <a:rPr lang="en-US" err="1"/>
              <a:t>args</a:t>
            </a:r>
            <a:r>
              <a:rPr lang="en-US"/>
              <a:t>[]) {</a:t>
            </a:r>
          </a:p>
          <a:p>
            <a:pPr>
              <a:buNone/>
            </a:pPr>
            <a:r>
              <a:rPr lang="en-US" b="1">
                <a:solidFill>
                  <a:srgbClr val="7030A0"/>
                </a:solidFill>
              </a:rPr>
              <a:t>Thread t = </a:t>
            </a:r>
            <a:r>
              <a:rPr lang="en-US" b="1" err="1">
                <a:solidFill>
                  <a:srgbClr val="7030A0"/>
                </a:solidFill>
              </a:rPr>
              <a:t>Thread.currentThread</a:t>
            </a:r>
            <a:r>
              <a:rPr lang="en-US" b="1">
                <a:solidFill>
                  <a:srgbClr val="7030A0"/>
                </a:solidFill>
              </a:rPr>
              <a:t>();</a:t>
            </a:r>
          </a:p>
          <a:p>
            <a:pPr>
              <a:buNone/>
            </a:pPr>
            <a:r>
              <a:rPr lang="en-US" b="1" err="1">
                <a:solidFill>
                  <a:schemeClr val="accent3"/>
                </a:solidFill>
              </a:rPr>
              <a:t>System.out.println</a:t>
            </a:r>
            <a:r>
              <a:rPr lang="en-US" b="1">
                <a:solidFill>
                  <a:schemeClr val="accent3"/>
                </a:solidFill>
              </a:rPr>
              <a:t>("Current thread: " + t);</a:t>
            </a:r>
          </a:p>
          <a:p>
            <a:pPr>
              <a:buNone/>
            </a:pPr>
            <a:r>
              <a:rPr lang="en-US"/>
              <a:t>// change the name of the thread</a:t>
            </a:r>
          </a:p>
          <a:p>
            <a:pPr>
              <a:buNone/>
            </a:pPr>
            <a:r>
              <a:rPr lang="en-US" b="1" err="1">
                <a:solidFill>
                  <a:srgbClr val="00B050"/>
                </a:solidFill>
              </a:rPr>
              <a:t>t.setName</a:t>
            </a:r>
            <a:r>
              <a:rPr lang="en-US" b="1">
                <a:solidFill>
                  <a:srgbClr val="00B050"/>
                </a:solidFill>
              </a:rPr>
              <a:t>("My Thread");</a:t>
            </a:r>
          </a:p>
          <a:p>
            <a:pPr>
              <a:buNone/>
            </a:pPr>
            <a:r>
              <a:rPr lang="en-US" err="1"/>
              <a:t>System.out.println</a:t>
            </a:r>
            <a:r>
              <a:rPr lang="en-US"/>
              <a:t>("After name change: " + t);</a:t>
            </a:r>
          </a:p>
          <a:p>
            <a:pPr>
              <a:buNone/>
            </a:pPr>
            <a:r>
              <a:rPr lang="en-US"/>
              <a:t>try {</a:t>
            </a:r>
          </a:p>
          <a:p>
            <a:pPr>
              <a:buNone/>
            </a:pPr>
            <a:r>
              <a:rPr lang="pt-BR"/>
              <a:t>for(int n = 5; n &gt; 0; n--) </a:t>
            </a:r>
          </a:p>
          <a:p>
            <a:pPr>
              <a:buNone/>
            </a:pPr>
            <a:r>
              <a:rPr lang="pt-BR"/>
              <a:t>{</a:t>
            </a:r>
          </a:p>
          <a:p>
            <a:pPr>
              <a:buNone/>
            </a:pPr>
            <a:r>
              <a:rPr lang="en-US" err="1"/>
              <a:t>System.out.println</a:t>
            </a:r>
            <a:r>
              <a:rPr lang="en-US"/>
              <a:t>(n);</a:t>
            </a:r>
          </a:p>
          <a:p>
            <a:pPr>
              <a:buNone/>
            </a:pPr>
            <a:r>
              <a:rPr lang="en-US" err="1"/>
              <a:t>Thread.sleep</a:t>
            </a:r>
            <a:r>
              <a:rPr lang="en-US"/>
              <a:t>(1000);</a:t>
            </a:r>
          </a:p>
          <a:p>
            <a:pPr>
              <a:buNone/>
            </a:pPr>
            <a:r>
              <a:rPr lang="en-US"/>
              <a:t>} // end of for</a:t>
            </a:r>
          </a:p>
          <a:p>
            <a:pPr>
              <a:buNone/>
            </a:pPr>
            <a:r>
              <a:rPr lang="en-US"/>
              <a:t>} // end of try</a:t>
            </a:r>
          </a:p>
          <a:p>
            <a:pPr>
              <a:buNone/>
            </a:pPr>
            <a:r>
              <a:rPr lang="en-US"/>
              <a:t>catch (</a:t>
            </a:r>
            <a:r>
              <a:rPr lang="en-US" err="1"/>
              <a:t>InterruptedException</a:t>
            </a:r>
            <a:r>
              <a:rPr lang="en-US"/>
              <a:t> e) </a:t>
            </a:r>
          </a:p>
          <a:p>
            <a:pPr>
              <a:buNone/>
            </a:pPr>
            <a:r>
              <a:rPr lang="en-US"/>
              <a:t>{</a:t>
            </a:r>
          </a:p>
          <a:p>
            <a:pPr>
              <a:buNone/>
            </a:pPr>
            <a:r>
              <a:rPr lang="en-US" err="1"/>
              <a:t>System.out.println</a:t>
            </a:r>
            <a:r>
              <a:rPr lang="en-US"/>
              <a:t>("Main thread interrupted");</a:t>
            </a:r>
          </a:p>
          <a:p>
            <a:pPr>
              <a:buNone/>
            </a:pPr>
            <a:r>
              <a:rPr lang="en-US"/>
              <a:t>}</a:t>
            </a:r>
          </a:p>
          <a:p>
            <a:pPr>
              <a:buNone/>
            </a:pPr>
            <a:r>
              <a:rPr lang="en-US"/>
              <a:t>} }</a:t>
            </a:r>
            <a:endParaRPr lang="en-US"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8</a:t>
            </a:fld>
            <a:endParaRPr lang="en-US"/>
          </a:p>
        </p:txBody>
      </p:sp>
      <p:sp>
        <p:nvSpPr>
          <p:cNvPr id="3" name="Content Placeholder 2">
            <a:extLst>
              <a:ext uri="{FF2B5EF4-FFF2-40B4-BE49-F238E27FC236}">
                <a16:creationId xmlns:a16="http://schemas.microsoft.com/office/drawing/2014/main" id="{95F43023-650A-457A-8A37-5A6D0E8E6D7D}"/>
              </a:ext>
            </a:extLst>
          </p:cNvPr>
          <p:cNvSpPr>
            <a:spLocks noGrp="1"/>
          </p:cNvSpPr>
          <p:nvPr>
            <p:ph sz="quarter" idx="1"/>
          </p:nvPr>
        </p:nvSpPr>
        <p:spPr/>
        <p:txBody>
          <a:bodyPr/>
          <a:lstStyle/>
          <a:p>
            <a:endParaRPr lang="en-IN"/>
          </a:p>
        </p:txBody>
      </p:sp>
      <p:pic>
        <p:nvPicPr>
          <p:cNvPr id="7" name="Picture 6">
            <a:extLst>
              <a:ext uri="{FF2B5EF4-FFF2-40B4-BE49-F238E27FC236}">
                <a16:creationId xmlns:a16="http://schemas.microsoft.com/office/drawing/2014/main" id="{B94225C3-284C-4C3A-8BA9-1EA8C319E27C}"/>
              </a:ext>
            </a:extLst>
          </p:cNvPr>
          <p:cNvPicPr>
            <a:picLocks noChangeAspect="1"/>
          </p:cNvPicPr>
          <p:nvPr/>
        </p:nvPicPr>
        <p:blipFill rotWithShape="1">
          <a:blip r:embed="rId2"/>
          <a:srcRect t="6275" r="40000" b="4313"/>
          <a:stretch/>
        </p:blipFill>
        <p:spPr>
          <a:xfrm>
            <a:off x="457200" y="685800"/>
            <a:ext cx="8281416" cy="6172200"/>
          </a:xfrm>
          <a:prstGeom prst="rect">
            <a:avLst/>
          </a:prstGeom>
        </p:spPr>
      </p:pic>
    </p:spTree>
    <p:extLst>
      <p:ext uri="{BB962C8B-B14F-4D97-AF65-F5344CB8AC3E}">
        <p14:creationId xmlns:p14="http://schemas.microsoft.com/office/powerpoint/2010/main" val="52042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9</a:t>
            </a:fld>
            <a:endParaRPr lang="en-US"/>
          </a:p>
        </p:txBody>
      </p:sp>
      <p:sp>
        <p:nvSpPr>
          <p:cNvPr id="5" name="Content Placeholder 4"/>
          <p:cNvSpPr>
            <a:spLocks noGrp="1"/>
          </p:cNvSpPr>
          <p:nvPr>
            <p:ph sz="quarter" idx="1"/>
          </p:nvPr>
        </p:nvSpPr>
        <p:spPr>
          <a:xfrm>
            <a:off x="609600" y="460248"/>
            <a:ext cx="7848600" cy="6016752"/>
          </a:xfrm>
        </p:spPr>
        <p:txBody>
          <a:bodyPr>
            <a:normAutofit/>
          </a:bodyPr>
          <a:lstStyle/>
          <a:p>
            <a:pPr>
              <a:buNone/>
            </a:pPr>
            <a:r>
              <a:rPr lang="en-US" b="1">
                <a:solidFill>
                  <a:schemeClr val="accent3"/>
                </a:solidFill>
              </a:rPr>
              <a:t>Output:</a:t>
            </a:r>
          </a:p>
          <a:p>
            <a:pPr>
              <a:buNone/>
            </a:pPr>
            <a:r>
              <a:rPr lang="en-US" b="1">
                <a:solidFill>
                  <a:srgbClr val="7030A0"/>
                </a:solidFill>
              </a:rPr>
              <a:t>Current thread: Thread[main,5,main]</a:t>
            </a:r>
          </a:p>
          <a:p>
            <a:pPr>
              <a:buNone/>
            </a:pPr>
            <a:r>
              <a:rPr lang="en-US" b="1">
                <a:solidFill>
                  <a:srgbClr val="7030A0"/>
                </a:solidFill>
              </a:rPr>
              <a:t>After name change: Thread[My Thread,5,main]</a:t>
            </a:r>
          </a:p>
          <a:p>
            <a:pPr>
              <a:buNone/>
            </a:pPr>
            <a:r>
              <a:rPr lang="en-US" b="1">
                <a:solidFill>
                  <a:srgbClr val="7030A0"/>
                </a:solidFill>
              </a:rPr>
              <a:t>5</a:t>
            </a:r>
          </a:p>
          <a:p>
            <a:pPr>
              <a:buNone/>
            </a:pPr>
            <a:r>
              <a:rPr lang="en-US" b="1">
                <a:solidFill>
                  <a:srgbClr val="7030A0"/>
                </a:solidFill>
              </a:rPr>
              <a:t>4</a:t>
            </a:r>
          </a:p>
          <a:p>
            <a:pPr>
              <a:buNone/>
            </a:pPr>
            <a:r>
              <a:rPr lang="en-US" b="1">
                <a:solidFill>
                  <a:srgbClr val="7030A0"/>
                </a:solidFill>
              </a:rPr>
              <a:t>3</a:t>
            </a:r>
          </a:p>
          <a:p>
            <a:pPr>
              <a:buNone/>
            </a:pPr>
            <a:r>
              <a:rPr lang="en-US" b="1">
                <a:solidFill>
                  <a:srgbClr val="7030A0"/>
                </a:solidFill>
              </a:rPr>
              <a:t>2</a:t>
            </a:r>
          </a:p>
          <a:p>
            <a:pPr>
              <a:buNone/>
            </a:pPr>
            <a:r>
              <a:rPr lang="en-US" b="1">
                <a:solidFill>
                  <a:srgbClr val="7030A0"/>
                </a:solidFill>
              </a:rPr>
              <a:t>1</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9E078A1FF7D5438909E2339100325F" ma:contentTypeVersion="6" ma:contentTypeDescription="Create a new document." ma:contentTypeScope="" ma:versionID="dd72ab1582bcd28493028e8a02b4b1b7">
  <xsd:schema xmlns:xsd="http://www.w3.org/2001/XMLSchema" xmlns:xs="http://www.w3.org/2001/XMLSchema" xmlns:p="http://schemas.microsoft.com/office/2006/metadata/properties" xmlns:ns2="15530129-3bac-49c9-8230-9f88231a5f57" xmlns:ns3="877a498f-42d8-4531-9ec9-0d7f3524627c" targetNamespace="http://schemas.microsoft.com/office/2006/metadata/properties" ma:root="true" ma:fieldsID="742155a24a4d5fc3e16df8acfbc1f328" ns2:_="" ns3:_="">
    <xsd:import namespace="15530129-3bac-49c9-8230-9f88231a5f57"/>
    <xsd:import namespace="877a498f-42d8-4531-9ec9-0d7f352462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30129-3bac-49c9-8230-9f88231a5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7a498f-42d8-4531-9ec9-0d7f3524627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1347DC-7B08-4574-A1DA-C4AAA153056F}">
  <ds:schemaRefs>
    <ds:schemaRef ds:uri="15530129-3bac-49c9-8230-9f88231a5f57"/>
    <ds:schemaRef ds:uri="877a498f-42d8-4531-9ec9-0d7f352462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B03F794-D270-4D4C-87CC-094E0FEA8EB8}">
  <ds:schemaRefs>
    <ds:schemaRef ds:uri="http://schemas.microsoft.com/sharepoint/v3/contenttype/forms"/>
  </ds:schemaRefs>
</ds:datastoreItem>
</file>

<file path=customXml/itemProps3.xml><?xml version="1.0" encoding="utf-8"?>
<ds:datastoreItem xmlns:ds="http://schemas.openxmlformats.org/officeDocument/2006/customXml" ds:itemID="{7FA18148-D2A4-4774-AEA2-CE48E34604F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62</Slides>
  <Notes>6</Notes>
  <HiddenSlides>0</HiddenSlide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Oriel</vt:lpstr>
      <vt:lpstr>MULTITHREADING</vt:lpstr>
      <vt:lpstr>Learning Outcomes</vt:lpstr>
      <vt:lpstr>Concept of a Thread</vt:lpstr>
      <vt:lpstr>Process Vs Threads</vt:lpstr>
      <vt:lpstr>Process Vs Threads</vt:lpstr>
      <vt:lpstr>The Main Thread</vt:lpstr>
      <vt:lpstr>The Main Thread</vt:lpstr>
      <vt:lpstr>The Main Thread</vt:lpstr>
      <vt:lpstr>The Main Thread</vt:lpstr>
      <vt:lpstr>Creating a Thread</vt:lpstr>
      <vt:lpstr> THREAD class member methods</vt:lpstr>
      <vt:lpstr> THREAD class member methods</vt:lpstr>
      <vt:lpstr>Extending a THREAD class</vt:lpstr>
      <vt:lpstr>Extending a THREAD class</vt:lpstr>
      <vt:lpstr>Extending a THREAD class</vt:lpstr>
      <vt:lpstr>Extending a THREAD class</vt:lpstr>
      <vt:lpstr>Extending a THREAD class</vt:lpstr>
      <vt:lpstr> Runnable interface member methods</vt:lpstr>
      <vt:lpstr> Runnable interface member methods</vt:lpstr>
      <vt:lpstr>Implementing Runnable</vt:lpstr>
      <vt:lpstr>Implementing Runnable</vt:lpstr>
      <vt:lpstr>Implementing Runnable</vt:lpstr>
      <vt:lpstr>Implementing Runnable</vt:lpstr>
      <vt:lpstr>Choosing an Approach for thread creation</vt:lpstr>
      <vt:lpstr>Creation of multiple threads</vt:lpstr>
      <vt:lpstr>Creation of multiple threads</vt:lpstr>
      <vt:lpstr>Creation of multiple threads</vt:lpstr>
      <vt:lpstr>Creation of multiple threads</vt:lpstr>
      <vt:lpstr>Creation of multiple threads</vt:lpstr>
      <vt:lpstr>The output from this program</vt:lpstr>
      <vt:lpstr>Using isAlive( )</vt:lpstr>
      <vt:lpstr>Using join( )</vt:lpstr>
      <vt:lpstr>Using isAlive( ) and join( )</vt:lpstr>
      <vt:lpstr>Using isAlive( ) and join( )</vt:lpstr>
      <vt:lpstr>The output from this program</vt:lpstr>
      <vt:lpstr>The output from this program</vt:lpstr>
      <vt:lpstr>Thread Priorities</vt:lpstr>
      <vt:lpstr>Thread Priorities</vt:lpstr>
      <vt:lpstr>Real World Example</vt:lpstr>
      <vt:lpstr>Real World Example</vt:lpstr>
      <vt:lpstr>Real World Example</vt:lpstr>
      <vt:lpstr>PowerPoint Presentation</vt:lpstr>
      <vt:lpstr>Real World Example</vt:lpstr>
      <vt:lpstr>Real World Example</vt:lpstr>
      <vt:lpstr>Real World Example</vt:lpstr>
      <vt:lpstr>Thread Synchronization</vt:lpstr>
      <vt:lpstr>Thread Synchronization</vt:lpstr>
      <vt:lpstr>Thread Synchronization</vt:lpstr>
      <vt:lpstr>Thread Synchronization</vt:lpstr>
      <vt:lpstr>Thread Synchronization</vt:lpstr>
      <vt:lpstr>Thread Synchronization</vt:lpstr>
      <vt:lpstr>Thread Synchronization</vt:lpstr>
      <vt:lpstr>Thread Synchronization</vt:lpstr>
      <vt:lpstr>Interthread Communication</vt:lpstr>
      <vt:lpstr>Producer Consumer Problem with only Synchronization</vt:lpstr>
      <vt:lpstr>Producer Consumer Problem with only Synchronization</vt:lpstr>
      <vt:lpstr>Producer Consumer Problem with only Synchronization</vt:lpstr>
      <vt:lpstr>Interthread Communication</vt:lpstr>
      <vt:lpstr>Producer Consumer Problem with only Synchronization</vt:lpstr>
      <vt:lpstr>Producer Consumer Problem with only Synchronization</vt:lpstr>
      <vt:lpstr>Producer Consumer Problem with only Synchronization</vt:lpstr>
      <vt:lpstr>PowerPoint Presentation</vt:lpstr>
    </vt:vector>
  </TitlesOfParts>
  <Company>Santa Clara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Payment Systems</dc:title>
  <dc:creator>jholliday</dc:creator>
  <cp:revision>1</cp:revision>
  <dcterms:created xsi:type="dcterms:W3CDTF">2005-02-15T23:23:49Z</dcterms:created>
  <dcterms:modified xsi:type="dcterms:W3CDTF">2022-12-15T16:32:42Z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0x0101001D9E078A1FF7D5438909E2339100325F</vt:lpwstr>
  </property>
</Properties>
</file>