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4"/>
  </p:sldMasterIdLst>
  <p:notesMasterIdLst>
    <p:notesMasterId r:id="rId119"/>
  </p:notesMasterIdLst>
  <p:handoutMasterIdLst>
    <p:handoutMasterId r:id="rId120"/>
  </p:handoutMasterIdLst>
  <p:sldIdLst>
    <p:sldId id="612" r:id="rId5"/>
    <p:sldId id="638" r:id="rId6"/>
    <p:sldId id="658" r:id="rId7"/>
    <p:sldId id="639" r:id="rId8"/>
    <p:sldId id="640" r:id="rId9"/>
    <p:sldId id="696" r:id="rId10"/>
    <p:sldId id="754" r:id="rId11"/>
    <p:sldId id="697" r:id="rId12"/>
    <p:sldId id="698" r:id="rId13"/>
    <p:sldId id="641" r:id="rId14"/>
    <p:sldId id="642" r:id="rId15"/>
    <p:sldId id="643" r:id="rId16"/>
    <p:sldId id="644" r:id="rId17"/>
    <p:sldId id="645" r:id="rId18"/>
    <p:sldId id="646" r:id="rId19"/>
    <p:sldId id="647" r:id="rId20"/>
    <p:sldId id="648" r:id="rId21"/>
    <p:sldId id="649" r:id="rId22"/>
    <p:sldId id="650" r:id="rId23"/>
    <p:sldId id="651" r:id="rId24"/>
    <p:sldId id="652" r:id="rId25"/>
    <p:sldId id="653" r:id="rId26"/>
    <p:sldId id="654" r:id="rId27"/>
    <p:sldId id="655" r:id="rId28"/>
    <p:sldId id="656" r:id="rId29"/>
    <p:sldId id="684" r:id="rId30"/>
    <p:sldId id="659" r:id="rId31"/>
    <p:sldId id="660" r:id="rId32"/>
    <p:sldId id="661" r:id="rId33"/>
    <p:sldId id="657" r:id="rId34"/>
    <p:sldId id="685" r:id="rId35"/>
    <p:sldId id="686" r:id="rId36"/>
    <p:sldId id="687" r:id="rId37"/>
    <p:sldId id="690" r:id="rId38"/>
    <p:sldId id="691" r:id="rId39"/>
    <p:sldId id="692" r:id="rId40"/>
    <p:sldId id="693" r:id="rId41"/>
    <p:sldId id="694" r:id="rId42"/>
    <p:sldId id="695" r:id="rId43"/>
    <p:sldId id="662" r:id="rId44"/>
    <p:sldId id="663" r:id="rId45"/>
    <p:sldId id="755" r:id="rId46"/>
    <p:sldId id="664" r:id="rId47"/>
    <p:sldId id="665" r:id="rId48"/>
    <p:sldId id="666" r:id="rId49"/>
    <p:sldId id="667" r:id="rId50"/>
    <p:sldId id="668" r:id="rId51"/>
    <p:sldId id="669" r:id="rId52"/>
    <p:sldId id="670" r:id="rId53"/>
    <p:sldId id="671" r:id="rId54"/>
    <p:sldId id="672" r:id="rId55"/>
    <p:sldId id="673" r:id="rId56"/>
    <p:sldId id="675" r:id="rId57"/>
    <p:sldId id="674" r:id="rId58"/>
    <p:sldId id="676" r:id="rId59"/>
    <p:sldId id="677" r:id="rId60"/>
    <p:sldId id="678" r:id="rId61"/>
    <p:sldId id="679" r:id="rId62"/>
    <p:sldId id="680" r:id="rId63"/>
    <p:sldId id="681" r:id="rId64"/>
    <p:sldId id="682" r:id="rId65"/>
    <p:sldId id="683" r:id="rId66"/>
    <p:sldId id="712" r:id="rId67"/>
    <p:sldId id="689" r:id="rId68"/>
    <p:sldId id="699" r:id="rId69"/>
    <p:sldId id="700" r:id="rId70"/>
    <p:sldId id="701" r:id="rId71"/>
    <p:sldId id="702" r:id="rId72"/>
    <p:sldId id="703" r:id="rId73"/>
    <p:sldId id="704" r:id="rId74"/>
    <p:sldId id="705" r:id="rId75"/>
    <p:sldId id="706" r:id="rId76"/>
    <p:sldId id="707" r:id="rId77"/>
    <p:sldId id="708" r:id="rId78"/>
    <p:sldId id="709" r:id="rId79"/>
    <p:sldId id="710" r:id="rId80"/>
    <p:sldId id="713" r:id="rId81"/>
    <p:sldId id="729" r:id="rId82"/>
    <p:sldId id="714" r:id="rId83"/>
    <p:sldId id="715" r:id="rId84"/>
    <p:sldId id="717" r:id="rId85"/>
    <p:sldId id="718" r:id="rId86"/>
    <p:sldId id="719" r:id="rId87"/>
    <p:sldId id="720" r:id="rId88"/>
    <p:sldId id="721" r:id="rId89"/>
    <p:sldId id="722" r:id="rId90"/>
    <p:sldId id="725" r:id="rId91"/>
    <p:sldId id="723" r:id="rId92"/>
    <p:sldId id="726" r:id="rId93"/>
    <p:sldId id="727" r:id="rId94"/>
    <p:sldId id="728" r:id="rId95"/>
    <p:sldId id="730" r:id="rId96"/>
    <p:sldId id="731" r:id="rId97"/>
    <p:sldId id="732" r:id="rId98"/>
    <p:sldId id="733" r:id="rId99"/>
    <p:sldId id="734" r:id="rId100"/>
    <p:sldId id="735" r:id="rId101"/>
    <p:sldId id="736" r:id="rId102"/>
    <p:sldId id="738" r:id="rId103"/>
    <p:sldId id="739" r:id="rId104"/>
    <p:sldId id="740" r:id="rId105"/>
    <p:sldId id="741" r:id="rId106"/>
    <p:sldId id="742" r:id="rId107"/>
    <p:sldId id="743" r:id="rId108"/>
    <p:sldId id="744" r:id="rId109"/>
    <p:sldId id="745" r:id="rId110"/>
    <p:sldId id="746" r:id="rId111"/>
    <p:sldId id="747" r:id="rId112"/>
    <p:sldId id="748" r:id="rId113"/>
    <p:sldId id="749" r:id="rId114"/>
    <p:sldId id="750" r:id="rId115"/>
    <p:sldId id="751" r:id="rId116"/>
    <p:sldId id="752" r:id="rId117"/>
    <p:sldId id="753" r:id="rId1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0A5"/>
    <a:srgbClr val="FF0066"/>
    <a:srgbClr val="C72929"/>
    <a:srgbClr val="FF0000"/>
    <a:srgbClr val="6699FF"/>
    <a:srgbClr val="000000"/>
    <a:srgbClr val="DBD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9A4C3-7F75-41F6-A753-B96D9424B7F5}" v="1" dt="2022-12-16T13:47:42.063"/>
    <p1510:client id="{AECB413B-2422-4E26-9DC5-327FFF8D8723}" v="2" dt="2022-12-17T05:35:12.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78" d="100"/>
          <a:sy n="78" d="100"/>
        </p:scale>
        <p:origin x="1522" y="77"/>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3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notesMaster" Target="notesMasters/notesMaster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handoutMaster" Target="handoutMasters/handoutMaster1.xml"/><Relationship Id="rId125"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SANGHAVI- 57498210003" userId="S::khushi.sanghavi03@svkmmumbai.onmicrosoft.com::3dd9e2b8-b24b-4c52-8885-35eede3176ec" providerId="AD" clId="Web-{4319A4C3-7F75-41F6-A753-B96D9424B7F5}"/>
    <pc:docChg chg="modSld">
      <pc:chgData name="KHUSHI SANGHAVI- 57498210003" userId="S::khushi.sanghavi03@svkmmumbai.onmicrosoft.com::3dd9e2b8-b24b-4c52-8885-35eede3176ec" providerId="AD" clId="Web-{4319A4C3-7F75-41F6-A753-B96D9424B7F5}" dt="2022-12-16T13:47:42.063" v="0" actId="1076"/>
      <pc:docMkLst>
        <pc:docMk/>
      </pc:docMkLst>
      <pc:sldChg chg="modSp">
        <pc:chgData name="KHUSHI SANGHAVI- 57498210003" userId="S::khushi.sanghavi03@svkmmumbai.onmicrosoft.com::3dd9e2b8-b24b-4c52-8885-35eede3176ec" providerId="AD" clId="Web-{4319A4C3-7F75-41F6-A753-B96D9424B7F5}" dt="2022-12-16T13:47:42.063" v="0" actId="1076"/>
        <pc:sldMkLst>
          <pc:docMk/>
          <pc:sldMk cId="0" sldId="725"/>
        </pc:sldMkLst>
        <pc:picChg chg="mod">
          <ac:chgData name="KHUSHI SANGHAVI- 57498210003" userId="S::khushi.sanghavi03@svkmmumbai.onmicrosoft.com::3dd9e2b8-b24b-4c52-8885-35eede3176ec" providerId="AD" clId="Web-{4319A4C3-7F75-41F6-A753-B96D9424B7F5}" dt="2022-12-16T13:47:42.063" v="0" actId="1076"/>
          <ac:picMkLst>
            <pc:docMk/>
            <pc:sldMk cId="0" sldId="725"/>
            <ac:picMk id="1026" creationId="{00000000-0000-0000-0000-000000000000}"/>
          </ac:picMkLst>
        </pc:picChg>
      </pc:sldChg>
    </pc:docChg>
  </pc:docChgLst>
  <pc:docChgLst>
    <pc:chgData name="CHETNA PADHI- 57498210044" userId="S::chetna.padhi44@svkmmumbai.onmicrosoft.com::6336c0e5-195c-4c1c-9667-52135da567c0" providerId="AD" clId="Web-{AECB413B-2422-4E26-9DC5-327FFF8D8723}"/>
    <pc:docChg chg="modSld">
      <pc:chgData name="CHETNA PADHI- 57498210044" userId="S::chetna.padhi44@svkmmumbai.onmicrosoft.com::6336c0e5-195c-4c1c-9667-52135da567c0" providerId="AD" clId="Web-{AECB413B-2422-4E26-9DC5-327FFF8D8723}" dt="2022-12-17T05:35:12.179" v="2" actId="20577"/>
      <pc:docMkLst>
        <pc:docMk/>
      </pc:docMkLst>
      <pc:sldChg chg="modSp">
        <pc:chgData name="CHETNA PADHI- 57498210044" userId="S::chetna.padhi44@svkmmumbai.onmicrosoft.com::6336c0e5-195c-4c1c-9667-52135da567c0" providerId="AD" clId="Web-{AECB413B-2422-4E26-9DC5-327FFF8D8723}" dt="2022-12-17T05:35:12.179" v="2" actId="20577"/>
        <pc:sldMkLst>
          <pc:docMk/>
          <pc:sldMk cId="0" sldId="677"/>
        </pc:sldMkLst>
        <pc:spChg chg="mod">
          <ac:chgData name="CHETNA PADHI- 57498210044" userId="S::chetna.padhi44@svkmmumbai.onmicrosoft.com::6336c0e5-195c-4c1c-9667-52135da567c0" providerId="AD" clId="Web-{AECB413B-2422-4E26-9DC5-327FFF8D8723}" dt="2022-12-17T05:35:12.179" v="2" actId="20577"/>
          <ac:spMkLst>
            <pc:docMk/>
            <pc:sldMk cId="0" sldId="677"/>
            <ac:spMk id="38297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1710CCCE-0B6C-40A2-8420-68D42B294C1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23</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113</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26</a:t>
            </a:fld>
            <a:endParaRPr lang="en-US"/>
          </a:p>
        </p:txBody>
      </p:sp>
    </p:spTree>
    <p:extLst>
      <p:ext uri="{BB962C8B-B14F-4D97-AF65-F5344CB8AC3E}">
        <p14:creationId xmlns:p14="http://schemas.microsoft.com/office/powerpoint/2010/main" val="1462516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27</a:t>
            </a:fld>
            <a:endParaRPr lang="en-US"/>
          </a:p>
        </p:txBody>
      </p:sp>
    </p:spTree>
    <p:extLst>
      <p:ext uri="{BB962C8B-B14F-4D97-AF65-F5344CB8AC3E}">
        <p14:creationId xmlns:p14="http://schemas.microsoft.com/office/powerpoint/2010/main" val="3778959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28</a:t>
            </a:fld>
            <a:endParaRPr lang="en-US"/>
          </a:p>
        </p:txBody>
      </p:sp>
    </p:spTree>
    <p:extLst>
      <p:ext uri="{BB962C8B-B14F-4D97-AF65-F5344CB8AC3E}">
        <p14:creationId xmlns:p14="http://schemas.microsoft.com/office/powerpoint/2010/main" val="420776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29</a:t>
            </a:fld>
            <a:endParaRPr lang="en-US"/>
          </a:p>
        </p:txBody>
      </p:sp>
    </p:spTree>
    <p:extLst>
      <p:ext uri="{BB962C8B-B14F-4D97-AF65-F5344CB8AC3E}">
        <p14:creationId xmlns:p14="http://schemas.microsoft.com/office/powerpoint/2010/main" val="383252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42</a:t>
            </a:fld>
            <a:endParaRPr lang="en-US"/>
          </a:p>
        </p:txBody>
      </p:sp>
    </p:spTree>
    <p:extLst>
      <p:ext uri="{BB962C8B-B14F-4D97-AF65-F5344CB8AC3E}">
        <p14:creationId xmlns:p14="http://schemas.microsoft.com/office/powerpoint/2010/main" val="195775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17</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18</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69</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19</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79</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81</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20</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83</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84</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85</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86</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87</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88</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89</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90</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91</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21</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93</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94</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95</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96</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97</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98</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99</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100</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101</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22</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103</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104</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105</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106</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107</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108</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109</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110</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111</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112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endParaRPr lang="en-US"/>
          </a:p>
        </p:txBody>
      </p:sp>
      <p:sp>
        <p:nvSpPr>
          <p:cNvPr id="20" name="Footer Placeholder 19"/>
          <p:cNvSpPr>
            <a:spLocks noGrp="1"/>
          </p:cNvSpPr>
          <p:nvPr>
            <p:ph type="ftr" sz="quarter" idx="11"/>
          </p:nvPr>
        </p:nvSpPr>
        <p:spPr/>
        <p:txBody>
          <a:bodyPr/>
          <a:lstStyle/>
          <a:p>
            <a:r>
              <a:rPr lang="en-US"/>
              <a:t>Liang, Introduction to Java Programming, Sixth Edition, (c) 2007 Pearson Education, Inc. All rights reserved. 0-13-222158-6</a:t>
            </a:r>
          </a:p>
        </p:txBody>
      </p:sp>
      <p:sp>
        <p:nvSpPr>
          <p:cNvPr id="10" name="Slide Number Placeholder 9"/>
          <p:cNvSpPr>
            <a:spLocks noGrp="1"/>
          </p:cNvSpPr>
          <p:nvPr>
            <p:ph type="sldNum" sz="quarter" idx="12"/>
          </p:nvPr>
        </p:nvSpPr>
        <p:spPr/>
        <p:txBody>
          <a:bodyPr/>
          <a:lstStyle/>
          <a:p>
            <a:fld id="{57B5C898-8D13-41DC-BC76-D6F3407F853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FEC0D34-2628-4044-BB6A-D4C4085D63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CDD913C-28BE-41B6-A440-4DAEC4A69D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449CC061-5B7D-4791-90DB-327A462C13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8C77AAE1-610C-486D-81BB-AC789795ED5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5F667E3-9501-4696-B444-8036CFC8CD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1DAF6FFA-A384-42D6-889F-12AA293079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8DBF297-2465-4D32-801D-F8E4610B6E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p>
            <a:fld id="{074945B7-B935-44A3-BE4A-5534F880AFA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C40A9F39-9D5B-4004-9696-42719734C5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199799D-DC2A-4433-B817-A7BDEBE69F3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lgn="r" eaLnBrk="1" latinLnBrk="0" hangingPunct="1"/>
            <a:endParaRPr kumimoji="0" lang="en-US" sz="1000" dirty="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F62550-4C4F-4EBC-AFA4-4467198658A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charset="0"/>
              </a:rPr>
              <a:t>Liang, Introduction to Java Programming, Sixth Edition, (c) 2007 Pearson Education, Inc. All rights reserved. 0-13-222158-6</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a:t>
            </a:fld>
            <a:endParaRPr lang="en-US"/>
          </a:p>
        </p:txBody>
      </p:sp>
      <p:sp>
        <p:nvSpPr>
          <p:cNvPr id="382978" name="Rectangle 2"/>
          <p:cNvSpPr>
            <a:spLocks noGrp="1" noChangeArrowheads="1"/>
          </p:cNvSpPr>
          <p:nvPr>
            <p:ph type="title" idx="4294967295"/>
          </p:nvPr>
        </p:nvSpPr>
        <p:spPr>
          <a:xfrm>
            <a:off x="0" y="76200"/>
            <a:ext cx="7772400" cy="533400"/>
          </a:xfrm>
        </p:spPr>
        <p:txBody>
          <a:bodyPr>
            <a:normAutofit fontScale="90000"/>
          </a:bodyPr>
          <a:lstStyle/>
          <a:p>
            <a:pPr algn="ctr"/>
            <a:r>
              <a:rPr lang="en-US" sz="4200" dirty="0"/>
              <a:t>Abstract Window Toolkit (AWT)</a:t>
            </a:r>
            <a:endParaRPr lang="en-US" dirty="0">
              <a:solidFill>
                <a:schemeClr val="tx1"/>
              </a:solidFill>
            </a:endParaRPr>
          </a:p>
        </p:txBody>
      </p:sp>
      <p:sp>
        <p:nvSpPr>
          <p:cNvPr id="382979" name="Rectangle 3"/>
          <p:cNvSpPr>
            <a:spLocks noGrp="1" noChangeArrowheads="1"/>
          </p:cNvSpPr>
          <p:nvPr>
            <p:ph idx="4294967295"/>
          </p:nvPr>
        </p:nvSpPr>
        <p:spPr>
          <a:xfrm>
            <a:off x="228600" y="762000"/>
            <a:ext cx="8915400" cy="4800600"/>
          </a:xfrm>
        </p:spPr>
        <p:txBody>
          <a:bodyPr>
            <a:normAutofit/>
          </a:bodyPr>
          <a:lstStyle/>
          <a:p>
            <a:pPr algn="just"/>
            <a:r>
              <a:rPr lang="en-US" sz="2800" dirty="0"/>
              <a:t>The AWT contains numerous classes and methods that allow you to create and manage windows. </a:t>
            </a:r>
          </a:p>
          <a:p>
            <a:pPr algn="just"/>
            <a:r>
              <a:rPr lang="en-US" sz="2800" dirty="0"/>
              <a:t>It is also the foundation upon which </a:t>
            </a:r>
            <a:r>
              <a:rPr lang="en-US" sz="2800" dirty="0">
                <a:solidFill>
                  <a:srgbClr val="C00000"/>
                </a:solidFill>
              </a:rPr>
              <a:t>Swing</a:t>
            </a:r>
            <a:r>
              <a:rPr lang="en-US" sz="2800" dirty="0"/>
              <a:t> is built</a:t>
            </a:r>
          </a:p>
          <a:p>
            <a:pPr algn="just"/>
            <a:r>
              <a:rPr lang="en-US" sz="2800" dirty="0"/>
              <a:t>The AWT classes are contained in the </a:t>
            </a:r>
            <a:r>
              <a:rPr lang="en-US" sz="2800" dirty="0">
                <a:solidFill>
                  <a:srgbClr val="E010A5"/>
                </a:solidFill>
              </a:rPr>
              <a:t>java.awt package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wipe(right)">
                                      <p:cBhvr>
                                        <p:cTn id="19"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r>
              <a:rPr lang="en-US" sz="2800" dirty="0"/>
              <a:t>Defines standard and consistent mechanisms to generate and process events. </a:t>
            </a:r>
          </a:p>
          <a:p>
            <a:pPr algn="just"/>
            <a:r>
              <a:rPr lang="en-US" sz="2800" b="1" dirty="0">
                <a:solidFill>
                  <a:srgbClr val="00B050"/>
                </a:solidFill>
              </a:rPr>
              <a:t>A </a:t>
            </a:r>
            <a:r>
              <a:rPr lang="en-US" sz="2800" b="1" i="1" dirty="0">
                <a:solidFill>
                  <a:srgbClr val="00B050"/>
                </a:solidFill>
              </a:rPr>
              <a:t>source </a:t>
            </a:r>
            <a:r>
              <a:rPr lang="en-US" sz="2800" b="1" dirty="0">
                <a:solidFill>
                  <a:srgbClr val="00B050"/>
                </a:solidFill>
              </a:rPr>
              <a:t>generates an event and sends it to one or more </a:t>
            </a:r>
            <a:r>
              <a:rPr lang="en-US" sz="2800" b="1" i="1" dirty="0">
                <a:solidFill>
                  <a:srgbClr val="00B050"/>
                </a:solidFill>
              </a:rPr>
              <a:t>listeners</a:t>
            </a:r>
            <a:r>
              <a:rPr lang="en-US" sz="2800" dirty="0"/>
              <a:t>. </a:t>
            </a:r>
          </a:p>
          <a:p>
            <a:pPr algn="just"/>
            <a:r>
              <a:rPr lang="en-US" sz="2800" dirty="0">
                <a:solidFill>
                  <a:srgbClr val="C00000"/>
                </a:solidFill>
              </a:rPr>
              <a:t>The listener simply waits until it receives an event. Once received, the listener processes the event and then returns. </a:t>
            </a:r>
          </a:p>
          <a:p>
            <a:pPr algn="just"/>
            <a:r>
              <a:rPr lang="en-US" sz="2800" dirty="0"/>
              <a:t>The advantage of this design is that </a:t>
            </a:r>
            <a:r>
              <a:rPr lang="en-US" sz="2800" dirty="0">
                <a:solidFill>
                  <a:srgbClr val="E010A5"/>
                </a:solidFill>
              </a:rPr>
              <a:t>the application logic that processes events is cleanly separated from the user interface logic that generates those events. </a:t>
            </a:r>
          </a:p>
          <a:p>
            <a:pPr algn="just"/>
            <a:r>
              <a:rPr lang="en-US" sz="2800" dirty="0"/>
              <a:t>A user interface element is able to “delegate” the processing of an event to a separate piece of code.</a:t>
            </a:r>
          </a:p>
          <a:p>
            <a:pPr algn="just"/>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Delegation Model</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914400" y="381000"/>
            <a:ext cx="8915400" cy="533400"/>
          </a:xfrm>
          <a:prstGeom prst="rect">
            <a:avLst/>
          </a:prstGeom>
        </p:spPr>
        <p:txBody>
          <a:bodyPr>
            <a:normAutofit/>
          </a:bodyPr>
          <a:lstStyle/>
          <a:p>
            <a:r>
              <a:rPr lang="en-US" sz="2800" dirty="0">
                <a:solidFill>
                  <a:srgbClr val="7030A0"/>
                </a:solidFill>
              </a:rPr>
              <a:t>Option Buttons(Radio Buttons):</a:t>
            </a:r>
          </a:p>
        </p:txBody>
      </p:sp>
      <p:sp>
        <p:nvSpPr>
          <p:cNvPr id="8" name="Rectangle 7"/>
          <p:cNvSpPr/>
          <p:nvPr/>
        </p:nvSpPr>
        <p:spPr>
          <a:xfrm>
            <a:off x="1295400" y="950416"/>
            <a:ext cx="7391400" cy="6001643"/>
          </a:xfrm>
          <a:prstGeom prst="rect">
            <a:avLst/>
          </a:prstGeom>
        </p:spPr>
        <p:txBody>
          <a:bodyPr wrap="square">
            <a:spAutoFit/>
          </a:bodyPr>
          <a:lstStyle/>
          <a:p>
            <a:r>
              <a:rPr lang="en-US" dirty="0">
                <a:solidFill>
                  <a:srgbClr val="E010A5"/>
                </a:solidFill>
              </a:rPr>
              <a:t>In the previous program, we can add the following code:</a:t>
            </a:r>
          </a:p>
          <a:p>
            <a:r>
              <a:rPr lang="en-US" dirty="0" err="1"/>
              <a:t>CheckboxGroup</a:t>
            </a:r>
            <a:r>
              <a:rPr lang="en-US" dirty="0"/>
              <a:t> </a:t>
            </a:r>
            <a:r>
              <a:rPr lang="en-US" dirty="0" err="1"/>
              <a:t>cbg</a:t>
            </a:r>
            <a:r>
              <a:rPr lang="en-US" dirty="0"/>
              <a:t>;</a:t>
            </a:r>
          </a:p>
          <a:p>
            <a:r>
              <a:rPr lang="en-US" dirty="0"/>
              <a:t>public void init() {</a:t>
            </a:r>
          </a:p>
          <a:p>
            <a:r>
              <a:rPr lang="en-US" dirty="0" err="1">
                <a:solidFill>
                  <a:srgbClr val="C72929"/>
                </a:solidFill>
              </a:rPr>
              <a:t>cbg</a:t>
            </a:r>
            <a:r>
              <a:rPr lang="en-US" dirty="0">
                <a:solidFill>
                  <a:srgbClr val="C72929"/>
                </a:solidFill>
              </a:rPr>
              <a:t> = new </a:t>
            </a:r>
            <a:r>
              <a:rPr lang="en-US" dirty="0" err="1">
                <a:solidFill>
                  <a:srgbClr val="C72929"/>
                </a:solidFill>
              </a:rPr>
              <a:t>CheckboxGroup</a:t>
            </a:r>
            <a:r>
              <a:rPr lang="en-US" dirty="0">
                <a:solidFill>
                  <a:srgbClr val="C72929"/>
                </a:solidFill>
              </a:rPr>
              <a:t>();</a:t>
            </a:r>
          </a:p>
          <a:p>
            <a:r>
              <a:rPr lang="en-US" dirty="0" err="1">
                <a:solidFill>
                  <a:srgbClr val="00B050"/>
                </a:solidFill>
              </a:rPr>
              <a:t>winXP</a:t>
            </a:r>
            <a:r>
              <a:rPr lang="en-US" dirty="0">
                <a:solidFill>
                  <a:srgbClr val="00B050"/>
                </a:solidFill>
              </a:rPr>
              <a:t> = new Checkbox("Windows XP", </a:t>
            </a:r>
            <a:r>
              <a:rPr lang="en-US" dirty="0" err="1">
                <a:solidFill>
                  <a:srgbClr val="00B050"/>
                </a:solidFill>
              </a:rPr>
              <a:t>cbg</a:t>
            </a:r>
            <a:r>
              <a:rPr lang="en-US" dirty="0">
                <a:solidFill>
                  <a:srgbClr val="00B050"/>
                </a:solidFill>
              </a:rPr>
              <a:t>, true);</a:t>
            </a:r>
          </a:p>
          <a:p>
            <a:r>
              <a:rPr lang="en-US" dirty="0" err="1">
                <a:solidFill>
                  <a:srgbClr val="00B050"/>
                </a:solidFill>
              </a:rPr>
              <a:t>winVista</a:t>
            </a:r>
            <a:r>
              <a:rPr lang="en-US" dirty="0">
                <a:solidFill>
                  <a:srgbClr val="00B050"/>
                </a:solidFill>
              </a:rPr>
              <a:t> = new Checkbox("Windows Vista", </a:t>
            </a:r>
            <a:r>
              <a:rPr lang="en-US" dirty="0" err="1">
                <a:solidFill>
                  <a:srgbClr val="00B050"/>
                </a:solidFill>
              </a:rPr>
              <a:t>cbg</a:t>
            </a:r>
            <a:r>
              <a:rPr lang="en-US" dirty="0">
                <a:solidFill>
                  <a:srgbClr val="00B050"/>
                </a:solidFill>
              </a:rPr>
              <a:t>, false);</a:t>
            </a:r>
          </a:p>
          <a:p>
            <a:r>
              <a:rPr lang="en-US" dirty="0" err="1">
                <a:solidFill>
                  <a:srgbClr val="00B050"/>
                </a:solidFill>
              </a:rPr>
              <a:t>solaris</a:t>
            </a:r>
            <a:r>
              <a:rPr lang="en-US" dirty="0">
                <a:solidFill>
                  <a:srgbClr val="00B050"/>
                </a:solidFill>
              </a:rPr>
              <a:t> = new Checkbox("Solaris", </a:t>
            </a:r>
            <a:r>
              <a:rPr lang="en-US" dirty="0" err="1">
                <a:solidFill>
                  <a:srgbClr val="00B050"/>
                </a:solidFill>
              </a:rPr>
              <a:t>cbg</a:t>
            </a:r>
            <a:r>
              <a:rPr lang="en-US" dirty="0">
                <a:solidFill>
                  <a:srgbClr val="00B050"/>
                </a:solidFill>
              </a:rPr>
              <a:t>, false);</a:t>
            </a:r>
          </a:p>
          <a:p>
            <a:r>
              <a:rPr lang="en-US" dirty="0" err="1">
                <a:solidFill>
                  <a:srgbClr val="00B050"/>
                </a:solidFill>
              </a:rPr>
              <a:t>mac</a:t>
            </a:r>
            <a:r>
              <a:rPr lang="en-US" dirty="0">
                <a:solidFill>
                  <a:srgbClr val="00B050"/>
                </a:solidFill>
              </a:rPr>
              <a:t> = new Checkbox("Mac OS", </a:t>
            </a:r>
            <a:r>
              <a:rPr lang="en-US" dirty="0" err="1">
                <a:solidFill>
                  <a:srgbClr val="00B050"/>
                </a:solidFill>
              </a:rPr>
              <a:t>cbg</a:t>
            </a:r>
            <a:r>
              <a:rPr lang="en-US" dirty="0">
                <a:solidFill>
                  <a:srgbClr val="00B050"/>
                </a:solidFill>
              </a:rPr>
              <a:t>, false);</a:t>
            </a:r>
          </a:p>
          <a:p>
            <a:r>
              <a:rPr lang="en-US" dirty="0">
                <a:solidFill>
                  <a:srgbClr val="00B050"/>
                </a:solidFill>
              </a:rPr>
              <a:t>/* Other Lines*/</a:t>
            </a:r>
          </a:p>
          <a:p>
            <a:r>
              <a:rPr lang="en-US" dirty="0">
                <a:solidFill>
                  <a:srgbClr val="00B050"/>
                </a:solidFill>
              </a:rPr>
              <a:t>}</a:t>
            </a:r>
          </a:p>
          <a:p>
            <a:r>
              <a:rPr lang="en-US" dirty="0"/>
              <a:t>public void paint(Graphics g) {</a:t>
            </a:r>
          </a:p>
          <a:p>
            <a:r>
              <a:rPr lang="en-US" dirty="0" err="1"/>
              <a:t>msg</a:t>
            </a:r>
            <a:r>
              <a:rPr lang="en-US" dirty="0"/>
              <a:t> = "Current selection: ";</a:t>
            </a:r>
          </a:p>
          <a:p>
            <a:r>
              <a:rPr lang="en-US" dirty="0" err="1"/>
              <a:t>msg</a:t>
            </a:r>
            <a:r>
              <a:rPr lang="en-US" dirty="0"/>
              <a:t> += </a:t>
            </a:r>
            <a:r>
              <a:rPr lang="en-US" dirty="0" err="1"/>
              <a:t>cbg.getSelectedCheckbox</a:t>
            </a:r>
            <a:r>
              <a:rPr lang="en-US" dirty="0"/>
              <a:t>().</a:t>
            </a:r>
            <a:r>
              <a:rPr lang="en-US" dirty="0" err="1"/>
              <a:t>getLabel</a:t>
            </a:r>
            <a:r>
              <a:rPr lang="en-US" dirty="0"/>
              <a:t>();</a:t>
            </a:r>
          </a:p>
          <a:p>
            <a:r>
              <a:rPr lang="en-US" dirty="0" err="1"/>
              <a:t>g.drawString</a:t>
            </a:r>
            <a:r>
              <a:rPr lang="en-US" dirty="0"/>
              <a:t>(</a:t>
            </a:r>
            <a:r>
              <a:rPr lang="en-US" dirty="0" err="1"/>
              <a:t>msg</a:t>
            </a:r>
            <a:r>
              <a:rPr lang="en-US" dirty="0"/>
              <a:t>, 6, 100);</a:t>
            </a:r>
          </a:p>
          <a:p>
            <a:r>
              <a:rPr lang="en-US" dirty="0"/>
              <a:t>}</a:t>
            </a:r>
            <a:endParaRPr lang="en-US" dirty="0">
              <a:solidFill>
                <a:srgbClr val="00B050"/>
              </a:solidFill>
            </a:endParaRPr>
          </a:p>
          <a:p>
            <a:endParaRPr lang="en-US" dirty="0">
              <a:solidFill>
                <a:srgbClr val="00B05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304800" y="457200"/>
            <a:ext cx="8915400" cy="533400"/>
          </a:xfrm>
          <a:prstGeom prst="rect">
            <a:avLst/>
          </a:prstGeom>
        </p:spPr>
        <p:txBody>
          <a:bodyPr>
            <a:normAutofit/>
          </a:bodyPr>
          <a:lstStyle/>
          <a:p>
            <a:r>
              <a:rPr lang="en-US" sz="2800" dirty="0">
                <a:solidFill>
                  <a:srgbClr val="7030A0"/>
                </a:solidFill>
              </a:rPr>
              <a:t>Option Buttons(Radio Buttons):</a:t>
            </a:r>
          </a:p>
        </p:txBody>
      </p:sp>
      <p:pic>
        <p:nvPicPr>
          <p:cNvPr id="2050" name="Picture 2"/>
          <p:cNvPicPr>
            <a:picLocks noChangeAspect="1" noChangeArrowheads="1"/>
          </p:cNvPicPr>
          <p:nvPr/>
        </p:nvPicPr>
        <p:blipFill>
          <a:blip r:embed="rId3" cstate="print"/>
          <a:srcRect l="37160" t="32192" r="31235" b="19863"/>
          <a:stretch>
            <a:fillRect/>
          </a:stretch>
        </p:blipFill>
        <p:spPr bwMode="auto">
          <a:xfrm>
            <a:off x="1371600" y="1676400"/>
            <a:ext cx="7086600" cy="41910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228600" y="950416"/>
            <a:ext cx="8610600" cy="5632311"/>
          </a:xfrm>
          <a:prstGeom prst="rect">
            <a:avLst/>
          </a:prstGeom>
        </p:spPr>
        <p:txBody>
          <a:bodyPr wrap="square">
            <a:spAutoFit/>
          </a:bodyPr>
          <a:lstStyle/>
          <a:p>
            <a:pPr algn="just">
              <a:buClr>
                <a:schemeClr val="accent1"/>
              </a:buClr>
              <a:buFont typeface="Arial" pitchFamily="34" charset="0"/>
              <a:buChar char="•"/>
            </a:pPr>
            <a:r>
              <a:rPr lang="en-US" dirty="0">
                <a:solidFill>
                  <a:srgbClr val="00B050"/>
                </a:solidFill>
              </a:rPr>
              <a:t>The Choice class is used to create a </a:t>
            </a:r>
            <a:r>
              <a:rPr lang="en-US" i="1" dirty="0">
                <a:solidFill>
                  <a:srgbClr val="00B050"/>
                </a:solidFill>
              </a:rPr>
              <a:t>pop-up list of items from which the user may choose one option. (</a:t>
            </a:r>
            <a:r>
              <a:rPr lang="en-US" i="1" dirty="0" err="1">
                <a:solidFill>
                  <a:srgbClr val="00B050"/>
                </a:solidFill>
              </a:rPr>
              <a:t>Combobox</a:t>
            </a:r>
            <a:r>
              <a:rPr lang="en-US" i="1" dirty="0">
                <a:solidFill>
                  <a:srgbClr val="00B050"/>
                </a:solidFill>
              </a:rPr>
              <a:t>)</a:t>
            </a:r>
          </a:p>
          <a:p>
            <a:pPr algn="just">
              <a:buClr>
                <a:schemeClr val="accent1"/>
              </a:buClr>
              <a:buFont typeface="Arial" pitchFamily="34" charset="0"/>
              <a:buChar char="•"/>
            </a:pPr>
            <a:r>
              <a:rPr lang="en-US" i="1" dirty="0"/>
              <a:t> </a:t>
            </a:r>
            <a:r>
              <a:rPr lang="en-US" dirty="0">
                <a:solidFill>
                  <a:srgbClr val="C00000"/>
                </a:solidFill>
              </a:rPr>
              <a:t>A Choice control is a form of menu. When inactive, a Choice component takes up only enough space to show the currently selected item. When the user clicks on it, the whole list of choices pops up, and a new selection can be made</a:t>
            </a:r>
            <a:r>
              <a:rPr lang="en-US" dirty="0"/>
              <a:t>. </a:t>
            </a:r>
          </a:p>
          <a:p>
            <a:pPr algn="just">
              <a:buClr>
                <a:schemeClr val="accent1"/>
              </a:buClr>
              <a:buFont typeface="Arial" pitchFamily="34" charset="0"/>
              <a:buChar char="•"/>
            </a:pPr>
            <a:r>
              <a:rPr lang="en-US" dirty="0">
                <a:solidFill>
                  <a:srgbClr val="E010A5"/>
                </a:solidFill>
              </a:rPr>
              <a:t>Each item in the list is a string that appears as a left-justified label in the order it is added to the Choice object.</a:t>
            </a:r>
          </a:p>
          <a:p>
            <a:pPr algn="just">
              <a:buClr>
                <a:schemeClr val="accent1"/>
              </a:buClr>
              <a:buFont typeface="Arial" pitchFamily="34" charset="0"/>
              <a:buChar char="•"/>
            </a:pPr>
            <a:r>
              <a:rPr lang="en-US" dirty="0"/>
              <a:t> Choice only defines the default constructor, which creates an empty list.</a:t>
            </a:r>
          </a:p>
          <a:p>
            <a:pPr algn="just">
              <a:buClr>
                <a:schemeClr val="accent1"/>
              </a:buClr>
            </a:pPr>
            <a:r>
              <a:rPr lang="en-US" dirty="0">
                <a:solidFill>
                  <a:srgbClr val="00B050"/>
                </a:solidFill>
              </a:rPr>
              <a:t>               		</a:t>
            </a:r>
            <a:r>
              <a:rPr lang="en-US" dirty="0">
                <a:solidFill>
                  <a:srgbClr val="0070C0"/>
                </a:solidFill>
              </a:rPr>
              <a:t>Choice( )</a:t>
            </a:r>
          </a:p>
          <a:p>
            <a:pPr>
              <a:buFont typeface="Arial" pitchFamily="34" charset="0"/>
              <a:buChar char="•"/>
            </a:pPr>
            <a:r>
              <a:rPr lang="en-US" dirty="0">
                <a:solidFill>
                  <a:srgbClr val="0070C0"/>
                </a:solidFill>
              </a:rPr>
              <a:t> </a:t>
            </a:r>
            <a:r>
              <a:rPr lang="en-US" dirty="0"/>
              <a:t>To add a selection to the list, call add( ). It has this general form:</a:t>
            </a:r>
          </a:p>
          <a:p>
            <a:pPr indent="1711325"/>
            <a:r>
              <a:rPr lang="en-US" b="1" dirty="0">
                <a:solidFill>
                  <a:srgbClr val="00B050"/>
                </a:solidFill>
              </a:rPr>
              <a:t>void add(String </a:t>
            </a:r>
            <a:r>
              <a:rPr lang="en-US" b="1" i="1" dirty="0">
                <a:solidFill>
                  <a:srgbClr val="00B050"/>
                </a:solidFill>
              </a:rPr>
              <a:t>name)</a:t>
            </a:r>
          </a:p>
          <a:p>
            <a:r>
              <a:rPr lang="en-US" dirty="0"/>
              <a:t>Here, </a:t>
            </a:r>
            <a:r>
              <a:rPr lang="en-US" i="1" dirty="0"/>
              <a:t>name is the name of the item being added. Items are added to the list in the order in </a:t>
            </a:r>
            <a:r>
              <a:rPr lang="en-US" dirty="0"/>
              <a:t>which calls to add( ) occur</a:t>
            </a:r>
            <a:r>
              <a:rPr lang="en-US" b="1" dirty="0"/>
              <a:t>.</a:t>
            </a:r>
            <a:endParaRPr lang="en-US" dirty="0">
              <a:solidFill>
                <a:srgbClr val="0070C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228600" y="609600"/>
            <a:ext cx="8610600" cy="6001643"/>
          </a:xfrm>
          <a:prstGeom prst="rect">
            <a:avLst/>
          </a:prstGeom>
        </p:spPr>
        <p:txBody>
          <a:bodyPr wrap="square">
            <a:spAutoFit/>
          </a:bodyPr>
          <a:lstStyle/>
          <a:p>
            <a:pPr algn="just">
              <a:buClr>
                <a:schemeClr val="accent1"/>
              </a:buClr>
              <a:buFont typeface="Arial" pitchFamily="34" charset="0"/>
              <a:buChar char="•"/>
            </a:pPr>
            <a:r>
              <a:rPr lang="en-US" dirty="0">
                <a:solidFill>
                  <a:srgbClr val="E010A5"/>
                </a:solidFill>
              </a:rPr>
              <a:t>To determine which item is currently selected, you may call either </a:t>
            </a:r>
            <a:r>
              <a:rPr lang="en-US" dirty="0" err="1">
                <a:solidFill>
                  <a:srgbClr val="E010A5"/>
                </a:solidFill>
              </a:rPr>
              <a:t>getSelectedItem</a:t>
            </a:r>
            <a:r>
              <a:rPr lang="en-US" dirty="0">
                <a:solidFill>
                  <a:srgbClr val="E010A5"/>
                </a:solidFill>
              </a:rPr>
              <a:t>( ) or </a:t>
            </a:r>
            <a:r>
              <a:rPr lang="en-US" dirty="0" err="1">
                <a:solidFill>
                  <a:srgbClr val="E010A5"/>
                </a:solidFill>
              </a:rPr>
              <a:t>getSelectedIndex</a:t>
            </a:r>
            <a:r>
              <a:rPr lang="en-US" dirty="0">
                <a:solidFill>
                  <a:srgbClr val="E010A5"/>
                </a:solidFill>
              </a:rPr>
              <a:t>( ). </a:t>
            </a:r>
            <a:r>
              <a:rPr lang="en-US" dirty="0"/>
              <a:t>These methods are shown here:</a:t>
            </a:r>
          </a:p>
          <a:p>
            <a:pPr algn="just"/>
            <a:r>
              <a:rPr lang="en-US" dirty="0"/>
              <a:t>	</a:t>
            </a:r>
            <a:r>
              <a:rPr lang="en-US" dirty="0">
                <a:solidFill>
                  <a:srgbClr val="00B050"/>
                </a:solidFill>
              </a:rPr>
              <a:t>String </a:t>
            </a:r>
            <a:r>
              <a:rPr lang="en-US" dirty="0" err="1">
                <a:solidFill>
                  <a:srgbClr val="00B050"/>
                </a:solidFill>
              </a:rPr>
              <a:t>getSelectedItem</a:t>
            </a:r>
            <a:r>
              <a:rPr lang="en-US" dirty="0">
                <a:solidFill>
                  <a:srgbClr val="00B050"/>
                </a:solidFill>
              </a:rPr>
              <a:t>( )</a:t>
            </a:r>
          </a:p>
          <a:p>
            <a:pPr algn="just"/>
            <a:r>
              <a:rPr lang="en-US" dirty="0">
                <a:solidFill>
                  <a:srgbClr val="00B050"/>
                </a:solidFill>
              </a:rPr>
              <a:t>	int </a:t>
            </a:r>
            <a:r>
              <a:rPr lang="en-US" dirty="0" err="1">
                <a:solidFill>
                  <a:srgbClr val="00B050"/>
                </a:solidFill>
              </a:rPr>
              <a:t>getSelectedIndex</a:t>
            </a:r>
            <a:r>
              <a:rPr lang="en-US" dirty="0">
                <a:solidFill>
                  <a:srgbClr val="00B050"/>
                </a:solidFill>
              </a:rPr>
              <a:t>( )</a:t>
            </a:r>
          </a:p>
          <a:p>
            <a:pPr algn="just">
              <a:buClr>
                <a:schemeClr val="accent1"/>
              </a:buClr>
              <a:buFont typeface="Arial" pitchFamily="34" charset="0"/>
              <a:buChar char="•"/>
            </a:pPr>
            <a:r>
              <a:rPr lang="en-US" dirty="0"/>
              <a:t> </a:t>
            </a:r>
            <a:r>
              <a:rPr lang="en-US" dirty="0">
                <a:solidFill>
                  <a:srgbClr val="C00000"/>
                </a:solidFill>
              </a:rPr>
              <a:t>To obtain the number of items in the list, call </a:t>
            </a:r>
            <a:r>
              <a:rPr lang="en-US" dirty="0" err="1">
                <a:solidFill>
                  <a:srgbClr val="C00000"/>
                </a:solidFill>
              </a:rPr>
              <a:t>getItemCount</a:t>
            </a:r>
            <a:r>
              <a:rPr lang="en-US" dirty="0">
                <a:solidFill>
                  <a:srgbClr val="C00000"/>
                </a:solidFill>
              </a:rPr>
              <a:t>( ). You can set the currently selected item using the select( ) method with either a zero-based integer index or a string that will match a name in the list</a:t>
            </a:r>
            <a:r>
              <a:rPr lang="en-US" dirty="0"/>
              <a:t>. These methods are shown here:</a:t>
            </a:r>
          </a:p>
          <a:p>
            <a:pPr indent="914400" algn="just"/>
            <a:r>
              <a:rPr lang="en-US" dirty="0">
                <a:solidFill>
                  <a:srgbClr val="00B050"/>
                </a:solidFill>
              </a:rPr>
              <a:t>int </a:t>
            </a:r>
            <a:r>
              <a:rPr lang="en-US" dirty="0" err="1">
                <a:solidFill>
                  <a:srgbClr val="00B050"/>
                </a:solidFill>
              </a:rPr>
              <a:t>getItemCount</a:t>
            </a:r>
            <a:r>
              <a:rPr lang="en-US" dirty="0">
                <a:solidFill>
                  <a:srgbClr val="00B050"/>
                </a:solidFill>
              </a:rPr>
              <a:t>( )</a:t>
            </a:r>
          </a:p>
          <a:p>
            <a:pPr indent="914400" algn="just"/>
            <a:r>
              <a:rPr lang="en-US" dirty="0">
                <a:solidFill>
                  <a:srgbClr val="00B050"/>
                </a:solidFill>
              </a:rPr>
              <a:t>void select(int </a:t>
            </a:r>
            <a:r>
              <a:rPr lang="en-US" i="1" dirty="0">
                <a:solidFill>
                  <a:srgbClr val="00B050"/>
                </a:solidFill>
              </a:rPr>
              <a:t>index)</a:t>
            </a:r>
          </a:p>
          <a:p>
            <a:pPr indent="914400" algn="just"/>
            <a:r>
              <a:rPr lang="en-US" dirty="0">
                <a:solidFill>
                  <a:srgbClr val="00B050"/>
                </a:solidFill>
              </a:rPr>
              <a:t>void select(String </a:t>
            </a:r>
            <a:r>
              <a:rPr lang="en-US" i="1" dirty="0">
                <a:solidFill>
                  <a:srgbClr val="00B050"/>
                </a:solidFill>
              </a:rPr>
              <a:t>name)</a:t>
            </a:r>
          </a:p>
          <a:p>
            <a:pPr algn="just">
              <a:buClr>
                <a:schemeClr val="accent1"/>
              </a:buClr>
              <a:buFont typeface="Arial" pitchFamily="34" charset="0"/>
              <a:buChar char="•"/>
            </a:pPr>
            <a:r>
              <a:rPr lang="en-US" dirty="0"/>
              <a:t>Given an index, you can obtain the name associated with the item at that index by calling </a:t>
            </a:r>
            <a:r>
              <a:rPr lang="en-US" dirty="0" err="1"/>
              <a:t>getItem</a:t>
            </a:r>
            <a:r>
              <a:rPr lang="en-US" dirty="0"/>
              <a:t>( ), which has this general form:</a:t>
            </a:r>
          </a:p>
          <a:p>
            <a:pPr algn="just"/>
            <a:r>
              <a:rPr lang="en-US" dirty="0"/>
              <a:t>	</a:t>
            </a:r>
            <a:r>
              <a:rPr lang="en-US" dirty="0">
                <a:solidFill>
                  <a:srgbClr val="00B050"/>
                </a:solidFill>
              </a:rPr>
              <a:t>String </a:t>
            </a:r>
            <a:r>
              <a:rPr lang="en-US" dirty="0" err="1">
                <a:solidFill>
                  <a:srgbClr val="00B050"/>
                </a:solidFill>
              </a:rPr>
              <a:t>getItem</a:t>
            </a:r>
            <a:r>
              <a:rPr lang="en-US" dirty="0">
                <a:solidFill>
                  <a:srgbClr val="00B050"/>
                </a:solidFill>
              </a:rPr>
              <a:t>(int </a:t>
            </a:r>
            <a:r>
              <a:rPr lang="en-US" i="1" dirty="0">
                <a:solidFill>
                  <a:srgbClr val="00B050"/>
                </a:solidFill>
              </a:rPr>
              <a:t>index)</a:t>
            </a:r>
          </a:p>
          <a:p>
            <a:pPr algn="just"/>
            <a:r>
              <a:rPr lang="en-US" dirty="0"/>
              <a:t>	Here, </a:t>
            </a:r>
            <a:r>
              <a:rPr lang="en-US" i="1" dirty="0"/>
              <a:t>index specifies the index of the desired item</a:t>
            </a:r>
            <a:endParaRPr lang="en-US" dirty="0">
              <a:solidFill>
                <a:srgbClr val="00B05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228600" y="609600"/>
            <a:ext cx="8610600" cy="5940088"/>
          </a:xfrm>
          <a:prstGeom prst="rect">
            <a:avLst/>
          </a:prstGeom>
        </p:spPr>
        <p:txBody>
          <a:bodyPr wrap="square">
            <a:spAutoFit/>
          </a:bodyPr>
          <a:lstStyle/>
          <a:p>
            <a:r>
              <a:rPr lang="en-US" sz="2000" dirty="0"/>
              <a:t>// Demonstrate Choice lists.</a:t>
            </a:r>
          </a:p>
          <a:p>
            <a:r>
              <a:rPr lang="en-US" sz="2000" dirty="0"/>
              <a:t>import java.awt.*;</a:t>
            </a:r>
          </a:p>
          <a:p>
            <a:r>
              <a:rPr lang="en-US" sz="2000" dirty="0"/>
              <a:t>import </a:t>
            </a:r>
            <a:r>
              <a:rPr lang="en-US" sz="2000" dirty="0" err="1"/>
              <a:t>java.awt.event</a:t>
            </a:r>
            <a:r>
              <a:rPr lang="en-US" sz="2000" dirty="0"/>
              <a:t>.*;</a:t>
            </a:r>
          </a:p>
          <a:p>
            <a:r>
              <a:rPr lang="en-US" sz="2000" dirty="0"/>
              <a:t>import </a:t>
            </a:r>
            <a:r>
              <a:rPr lang="en-US" sz="2000" dirty="0" err="1"/>
              <a:t>java.applet</a:t>
            </a:r>
            <a:r>
              <a:rPr lang="en-US" sz="2000" dirty="0"/>
              <a:t>.*;</a:t>
            </a:r>
          </a:p>
          <a:p>
            <a:r>
              <a:rPr lang="en-US" sz="2000" dirty="0"/>
              <a:t>/*</a:t>
            </a:r>
          </a:p>
          <a:p>
            <a:r>
              <a:rPr lang="en-US" sz="2000" dirty="0"/>
              <a:t>&lt;applet code="</a:t>
            </a:r>
            <a:r>
              <a:rPr lang="en-US" sz="2000" dirty="0" err="1"/>
              <a:t>ChoiceDemo</a:t>
            </a:r>
            <a:r>
              <a:rPr lang="en-US" sz="2000" dirty="0"/>
              <a:t>" width=300 height=180&gt;</a:t>
            </a:r>
          </a:p>
          <a:p>
            <a:r>
              <a:rPr lang="en-US" sz="2000" dirty="0"/>
              <a:t>&lt;/applet&gt;</a:t>
            </a:r>
          </a:p>
          <a:p>
            <a:r>
              <a:rPr lang="en-US" sz="2000" dirty="0"/>
              <a:t>*/</a:t>
            </a:r>
          </a:p>
          <a:p>
            <a:r>
              <a:rPr lang="en-US" sz="2000" dirty="0"/>
              <a:t>public class </a:t>
            </a:r>
            <a:r>
              <a:rPr lang="en-US" sz="2000" dirty="0" err="1"/>
              <a:t>ChoiceDemo</a:t>
            </a:r>
            <a:r>
              <a:rPr lang="en-US" sz="2000" dirty="0"/>
              <a:t> extends Applet implements </a:t>
            </a:r>
            <a:r>
              <a:rPr lang="en-US" sz="2000" dirty="0" err="1"/>
              <a:t>ItemListener</a:t>
            </a:r>
            <a:r>
              <a:rPr lang="en-US" sz="2000" dirty="0"/>
              <a:t> {</a:t>
            </a:r>
          </a:p>
          <a:p>
            <a:r>
              <a:rPr lang="en-US" sz="2000" dirty="0"/>
              <a:t>Choice </a:t>
            </a:r>
            <a:r>
              <a:rPr lang="en-US" sz="2000" dirty="0" err="1"/>
              <a:t>os</a:t>
            </a:r>
            <a:r>
              <a:rPr lang="en-US" sz="2000" dirty="0"/>
              <a:t>, browser;</a:t>
            </a:r>
          </a:p>
          <a:p>
            <a:r>
              <a:rPr lang="en-US" sz="2000" dirty="0"/>
              <a:t>String </a:t>
            </a:r>
            <a:r>
              <a:rPr lang="en-US" sz="2000" dirty="0" err="1"/>
              <a:t>msg</a:t>
            </a:r>
            <a:r>
              <a:rPr lang="en-US" sz="2000" dirty="0"/>
              <a:t> = "";</a:t>
            </a:r>
          </a:p>
          <a:p>
            <a:r>
              <a:rPr lang="en-US" sz="2000" dirty="0"/>
              <a:t>public void init() {</a:t>
            </a:r>
          </a:p>
          <a:p>
            <a:r>
              <a:rPr lang="en-US" sz="2000" dirty="0" err="1">
                <a:solidFill>
                  <a:srgbClr val="C00000"/>
                </a:solidFill>
              </a:rPr>
              <a:t>os</a:t>
            </a:r>
            <a:r>
              <a:rPr lang="en-US" sz="2000" dirty="0">
                <a:solidFill>
                  <a:srgbClr val="C00000"/>
                </a:solidFill>
              </a:rPr>
              <a:t> = new Choice();</a:t>
            </a:r>
          </a:p>
          <a:p>
            <a:r>
              <a:rPr lang="en-US" sz="2000" dirty="0">
                <a:solidFill>
                  <a:srgbClr val="E010A5"/>
                </a:solidFill>
              </a:rPr>
              <a:t>browser = new Choice();</a:t>
            </a:r>
          </a:p>
          <a:p>
            <a:r>
              <a:rPr lang="en-US" sz="2000" dirty="0"/>
              <a:t>// add items to </a:t>
            </a:r>
            <a:r>
              <a:rPr lang="en-US" sz="2000" dirty="0" err="1"/>
              <a:t>os</a:t>
            </a:r>
            <a:r>
              <a:rPr lang="en-US" sz="2000" dirty="0"/>
              <a:t> list</a:t>
            </a:r>
          </a:p>
          <a:p>
            <a:r>
              <a:rPr lang="en-US" sz="2000" dirty="0" err="1">
                <a:solidFill>
                  <a:srgbClr val="002060"/>
                </a:solidFill>
              </a:rPr>
              <a:t>os.add</a:t>
            </a:r>
            <a:r>
              <a:rPr lang="en-US" sz="2000" dirty="0">
                <a:solidFill>
                  <a:srgbClr val="002060"/>
                </a:solidFill>
              </a:rPr>
              <a:t>("Windows XP");</a:t>
            </a:r>
          </a:p>
          <a:p>
            <a:r>
              <a:rPr lang="en-US" sz="2000" dirty="0" err="1">
                <a:solidFill>
                  <a:srgbClr val="002060"/>
                </a:solidFill>
              </a:rPr>
              <a:t>os.add</a:t>
            </a:r>
            <a:r>
              <a:rPr lang="en-US" sz="2000" dirty="0">
                <a:solidFill>
                  <a:srgbClr val="002060"/>
                </a:solidFill>
              </a:rPr>
              <a:t>("Windows Vista");</a:t>
            </a:r>
          </a:p>
          <a:p>
            <a:r>
              <a:rPr lang="en-US" sz="2000" dirty="0" err="1">
                <a:solidFill>
                  <a:srgbClr val="002060"/>
                </a:solidFill>
              </a:rPr>
              <a:t>os.add</a:t>
            </a:r>
            <a:r>
              <a:rPr lang="en-US" sz="2000" dirty="0">
                <a:solidFill>
                  <a:srgbClr val="002060"/>
                </a:solidFill>
              </a:rPr>
              <a:t>("Solaris");</a:t>
            </a:r>
          </a:p>
          <a:p>
            <a:r>
              <a:rPr lang="en-US" sz="2000" dirty="0" err="1">
                <a:solidFill>
                  <a:srgbClr val="002060"/>
                </a:solidFill>
              </a:rPr>
              <a:t>os.add</a:t>
            </a:r>
            <a:r>
              <a:rPr lang="en-US" sz="2000" dirty="0">
                <a:solidFill>
                  <a:srgbClr val="002060"/>
                </a:solidFill>
              </a:rPr>
              <a:t>("Mac OS");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228600" y="874216"/>
            <a:ext cx="8610600" cy="4154984"/>
          </a:xfrm>
          <a:prstGeom prst="rect">
            <a:avLst/>
          </a:prstGeom>
        </p:spPr>
        <p:txBody>
          <a:bodyPr wrap="square">
            <a:spAutoFit/>
          </a:bodyPr>
          <a:lstStyle/>
          <a:p>
            <a:pPr indent="796925"/>
            <a:r>
              <a:rPr lang="en-US" dirty="0"/>
              <a:t>// add items to browser list</a:t>
            </a:r>
          </a:p>
          <a:p>
            <a:pPr indent="796925"/>
            <a:r>
              <a:rPr lang="en-US" dirty="0" err="1">
                <a:solidFill>
                  <a:srgbClr val="0070C0"/>
                </a:solidFill>
              </a:rPr>
              <a:t>browser.add</a:t>
            </a:r>
            <a:r>
              <a:rPr lang="en-US" dirty="0">
                <a:solidFill>
                  <a:srgbClr val="0070C0"/>
                </a:solidFill>
              </a:rPr>
              <a:t>("Internet Explorer");</a:t>
            </a:r>
          </a:p>
          <a:p>
            <a:pPr indent="796925"/>
            <a:r>
              <a:rPr lang="en-US" dirty="0" err="1">
                <a:solidFill>
                  <a:srgbClr val="0070C0"/>
                </a:solidFill>
              </a:rPr>
              <a:t>browser.add</a:t>
            </a:r>
            <a:r>
              <a:rPr lang="en-US" dirty="0">
                <a:solidFill>
                  <a:srgbClr val="0070C0"/>
                </a:solidFill>
              </a:rPr>
              <a:t>("Firefox");</a:t>
            </a:r>
          </a:p>
          <a:p>
            <a:pPr indent="796925"/>
            <a:r>
              <a:rPr lang="en-US" dirty="0" err="1">
                <a:solidFill>
                  <a:srgbClr val="0070C0"/>
                </a:solidFill>
              </a:rPr>
              <a:t>browser.add</a:t>
            </a:r>
            <a:r>
              <a:rPr lang="en-US" dirty="0">
                <a:solidFill>
                  <a:srgbClr val="0070C0"/>
                </a:solidFill>
              </a:rPr>
              <a:t>("Opera");</a:t>
            </a:r>
          </a:p>
          <a:p>
            <a:pPr indent="796925"/>
            <a:r>
              <a:rPr lang="en-US" dirty="0"/>
              <a:t>// add choice lists to window</a:t>
            </a:r>
          </a:p>
          <a:p>
            <a:pPr indent="796925"/>
            <a:r>
              <a:rPr lang="en-US" dirty="0"/>
              <a:t>add(</a:t>
            </a:r>
            <a:r>
              <a:rPr lang="en-US" dirty="0" err="1"/>
              <a:t>os</a:t>
            </a:r>
            <a:r>
              <a:rPr lang="en-US" dirty="0"/>
              <a:t>);</a:t>
            </a:r>
          </a:p>
          <a:p>
            <a:pPr indent="796925"/>
            <a:r>
              <a:rPr lang="en-US" dirty="0"/>
              <a:t>add(browser);</a:t>
            </a:r>
          </a:p>
          <a:p>
            <a:pPr indent="796925"/>
            <a:r>
              <a:rPr lang="en-US" dirty="0"/>
              <a:t>// register to receive item events</a:t>
            </a:r>
          </a:p>
          <a:p>
            <a:pPr indent="796925"/>
            <a:r>
              <a:rPr lang="en-US" dirty="0" err="1"/>
              <a:t>os.addItemListener</a:t>
            </a:r>
            <a:r>
              <a:rPr lang="en-US" dirty="0"/>
              <a:t>(this);</a:t>
            </a:r>
          </a:p>
          <a:p>
            <a:pPr indent="796925"/>
            <a:r>
              <a:rPr lang="en-US" dirty="0" err="1"/>
              <a:t>browser.addItemListener</a:t>
            </a:r>
            <a:r>
              <a:rPr lang="en-US" dirty="0"/>
              <a:t>(this);</a:t>
            </a:r>
          </a:p>
          <a:p>
            <a:pPr indent="796925"/>
            <a:r>
              <a:rPr lang="en-US" dirty="0"/>
              <a:t>}</a:t>
            </a:r>
            <a:endParaRPr lang="en-US" dirty="0">
              <a:solidFill>
                <a:srgbClr val="00B05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sp>
        <p:nvSpPr>
          <p:cNvPr id="8" name="Rectangle 7"/>
          <p:cNvSpPr/>
          <p:nvPr/>
        </p:nvSpPr>
        <p:spPr>
          <a:xfrm>
            <a:off x="1219200" y="874216"/>
            <a:ext cx="7620000" cy="4893647"/>
          </a:xfrm>
          <a:prstGeom prst="rect">
            <a:avLst/>
          </a:prstGeom>
        </p:spPr>
        <p:txBody>
          <a:bodyPr wrap="square">
            <a:spAutoFit/>
          </a:bodyPr>
          <a:lstStyle/>
          <a:p>
            <a:r>
              <a:rPr lang="en-US" dirty="0"/>
              <a:t>public void </a:t>
            </a:r>
            <a:r>
              <a:rPr lang="en-US" dirty="0" err="1"/>
              <a:t>itemStateChanged</a:t>
            </a:r>
            <a:r>
              <a:rPr lang="en-US" dirty="0"/>
              <a:t>(</a:t>
            </a:r>
            <a:r>
              <a:rPr lang="en-US" dirty="0" err="1"/>
              <a:t>ItemEvent</a:t>
            </a:r>
            <a:r>
              <a:rPr lang="en-US" dirty="0"/>
              <a:t> </a:t>
            </a:r>
            <a:r>
              <a:rPr lang="en-US" dirty="0" err="1"/>
              <a:t>ie</a:t>
            </a:r>
            <a:r>
              <a:rPr lang="en-US" dirty="0"/>
              <a:t>) {</a:t>
            </a:r>
          </a:p>
          <a:p>
            <a:r>
              <a:rPr lang="en-US" dirty="0"/>
              <a:t>repaint();</a:t>
            </a:r>
          </a:p>
          <a:p>
            <a:r>
              <a:rPr lang="en-US" dirty="0"/>
              <a:t>}</a:t>
            </a:r>
          </a:p>
          <a:p>
            <a:r>
              <a:rPr lang="en-US" dirty="0"/>
              <a:t>// Display current selections.</a:t>
            </a:r>
          </a:p>
          <a:p>
            <a:r>
              <a:rPr lang="en-US" dirty="0"/>
              <a:t>public void paint(Graphics g) {</a:t>
            </a:r>
          </a:p>
          <a:p>
            <a:r>
              <a:rPr lang="en-US" dirty="0" err="1"/>
              <a:t>msg</a:t>
            </a:r>
            <a:r>
              <a:rPr lang="en-US" dirty="0"/>
              <a:t> = "Current OS: ";</a:t>
            </a:r>
          </a:p>
          <a:p>
            <a:r>
              <a:rPr lang="en-US" dirty="0" err="1"/>
              <a:t>msg</a:t>
            </a:r>
            <a:r>
              <a:rPr lang="en-US" dirty="0"/>
              <a:t> += </a:t>
            </a:r>
            <a:r>
              <a:rPr lang="en-US" dirty="0" err="1"/>
              <a:t>os.getSelectedItem</a:t>
            </a:r>
            <a:r>
              <a:rPr lang="en-US" dirty="0"/>
              <a:t>();</a:t>
            </a:r>
          </a:p>
          <a:p>
            <a:r>
              <a:rPr lang="en-US" dirty="0" err="1"/>
              <a:t>g.drawString</a:t>
            </a:r>
            <a:r>
              <a:rPr lang="en-US" dirty="0"/>
              <a:t>(</a:t>
            </a:r>
            <a:r>
              <a:rPr lang="en-US" dirty="0" err="1"/>
              <a:t>msg</a:t>
            </a:r>
            <a:r>
              <a:rPr lang="en-US" dirty="0"/>
              <a:t>, 6, 120);</a:t>
            </a:r>
          </a:p>
          <a:p>
            <a:r>
              <a:rPr lang="en-US" dirty="0" err="1"/>
              <a:t>msg</a:t>
            </a:r>
            <a:r>
              <a:rPr lang="en-US" dirty="0"/>
              <a:t> = "Current Browser: ";</a:t>
            </a:r>
          </a:p>
          <a:p>
            <a:r>
              <a:rPr lang="en-US" dirty="0" err="1"/>
              <a:t>msg</a:t>
            </a:r>
            <a:r>
              <a:rPr lang="en-US" dirty="0"/>
              <a:t> += </a:t>
            </a:r>
            <a:r>
              <a:rPr lang="en-US" dirty="0" err="1"/>
              <a:t>browser.getSelectedItem</a:t>
            </a:r>
            <a:r>
              <a:rPr lang="en-US" dirty="0"/>
              <a:t>();</a:t>
            </a:r>
          </a:p>
          <a:p>
            <a:r>
              <a:rPr lang="en-US" dirty="0" err="1"/>
              <a:t>g.drawString</a:t>
            </a:r>
            <a:r>
              <a:rPr lang="en-US" dirty="0"/>
              <a:t>(</a:t>
            </a:r>
            <a:r>
              <a:rPr lang="en-US" dirty="0" err="1"/>
              <a:t>msg</a:t>
            </a:r>
            <a:r>
              <a:rPr lang="en-US" dirty="0"/>
              <a:t>, 6, 140);</a:t>
            </a:r>
          </a:p>
          <a:p>
            <a:r>
              <a:rPr lang="en-US" dirty="0"/>
              <a:t>}</a:t>
            </a:r>
          </a:p>
          <a:p>
            <a:r>
              <a:rPr lang="en-US" dirty="0"/>
              <a:t>}</a:t>
            </a:r>
            <a:endParaRPr lang="en-US" dirty="0">
              <a:solidFill>
                <a:srgbClr val="00B05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Choice Controls(</a:t>
            </a:r>
            <a:r>
              <a:rPr lang="en-US" sz="2800" dirty="0" err="1">
                <a:solidFill>
                  <a:srgbClr val="7030A0"/>
                </a:solidFill>
              </a:rPr>
              <a:t>Combobox</a:t>
            </a:r>
            <a:r>
              <a:rPr lang="en-US" sz="2800" dirty="0">
                <a:solidFill>
                  <a:srgbClr val="7030A0"/>
                </a:solidFill>
              </a:rPr>
              <a:t>):</a:t>
            </a:r>
          </a:p>
        </p:txBody>
      </p:sp>
      <p:pic>
        <p:nvPicPr>
          <p:cNvPr id="3074" name="Picture 2"/>
          <p:cNvPicPr>
            <a:picLocks noChangeAspect="1" noChangeArrowheads="1"/>
          </p:cNvPicPr>
          <p:nvPr/>
        </p:nvPicPr>
        <p:blipFill>
          <a:blip r:embed="rId3" cstate="print"/>
          <a:srcRect l="35185" t="4795" r="29259" b="54109"/>
          <a:stretch>
            <a:fillRect/>
          </a:stretch>
        </p:blipFill>
        <p:spPr bwMode="auto">
          <a:xfrm>
            <a:off x="1447800" y="914400"/>
            <a:ext cx="6248400" cy="40386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0" y="806708"/>
            <a:ext cx="9144000" cy="4832092"/>
          </a:xfrm>
          <a:prstGeom prst="rect">
            <a:avLst/>
          </a:prstGeom>
        </p:spPr>
        <p:txBody>
          <a:bodyPr wrap="square">
            <a:spAutoFit/>
          </a:bodyPr>
          <a:lstStyle/>
          <a:p>
            <a:pPr algn="just">
              <a:buClr>
                <a:schemeClr val="accent1"/>
              </a:buClr>
              <a:buFont typeface="Arial" pitchFamily="34" charset="0"/>
              <a:buChar char="•"/>
            </a:pPr>
            <a:r>
              <a:rPr lang="en-US" sz="2200" dirty="0"/>
              <a:t>The List class provides a compact, multiple-choice, scrolling selection list. </a:t>
            </a:r>
          </a:p>
          <a:p>
            <a:pPr algn="just">
              <a:buClr>
                <a:schemeClr val="accent1"/>
              </a:buClr>
              <a:buFont typeface="Arial" pitchFamily="34" charset="0"/>
              <a:buChar char="•"/>
            </a:pPr>
            <a:r>
              <a:rPr lang="en-US" sz="2200" dirty="0">
                <a:solidFill>
                  <a:srgbClr val="C72929"/>
                </a:solidFill>
              </a:rPr>
              <a:t>Unlike the Choice object, which shows only the single selected item in the menu, a List object can be constructed to show any number of choices in the visible window</a:t>
            </a:r>
            <a:r>
              <a:rPr lang="en-US" sz="2200" dirty="0"/>
              <a:t>. </a:t>
            </a:r>
          </a:p>
          <a:p>
            <a:pPr algn="just">
              <a:buClr>
                <a:schemeClr val="accent1"/>
              </a:buClr>
              <a:buFont typeface="Arial" pitchFamily="34" charset="0"/>
              <a:buChar char="•"/>
            </a:pPr>
            <a:r>
              <a:rPr lang="en-US" sz="2200" dirty="0">
                <a:solidFill>
                  <a:srgbClr val="E010A5"/>
                </a:solidFill>
              </a:rPr>
              <a:t>It can also be created to allow multiple selections. </a:t>
            </a:r>
          </a:p>
          <a:p>
            <a:pPr algn="just">
              <a:buClr>
                <a:schemeClr val="accent1"/>
              </a:buClr>
              <a:buFont typeface="Arial" pitchFamily="34" charset="0"/>
              <a:buChar char="•"/>
            </a:pPr>
            <a:r>
              <a:rPr lang="en-US" sz="2200" dirty="0"/>
              <a:t>List provides these constructors:</a:t>
            </a:r>
          </a:p>
          <a:p>
            <a:pPr indent="693738" algn="just"/>
            <a:r>
              <a:rPr lang="en-US" sz="2200" dirty="0">
                <a:solidFill>
                  <a:srgbClr val="0070C0"/>
                </a:solidFill>
              </a:rPr>
              <a:t>List( ) throws </a:t>
            </a:r>
            <a:r>
              <a:rPr lang="en-US" sz="2200" dirty="0" err="1">
                <a:solidFill>
                  <a:srgbClr val="0070C0"/>
                </a:solidFill>
              </a:rPr>
              <a:t>HeadlessException</a:t>
            </a:r>
            <a:endParaRPr lang="en-US" sz="2200" dirty="0">
              <a:solidFill>
                <a:srgbClr val="0070C0"/>
              </a:solidFill>
            </a:endParaRPr>
          </a:p>
          <a:p>
            <a:pPr indent="693738" algn="just"/>
            <a:r>
              <a:rPr lang="en-US" sz="2200" dirty="0">
                <a:solidFill>
                  <a:srgbClr val="0070C0"/>
                </a:solidFill>
              </a:rPr>
              <a:t>List(int </a:t>
            </a:r>
            <a:r>
              <a:rPr lang="en-US" sz="2200" i="1" dirty="0" err="1">
                <a:solidFill>
                  <a:srgbClr val="0070C0"/>
                </a:solidFill>
              </a:rPr>
              <a:t>numRows</a:t>
            </a:r>
            <a:r>
              <a:rPr lang="en-US" sz="2200" i="1" dirty="0">
                <a:solidFill>
                  <a:srgbClr val="0070C0"/>
                </a:solidFill>
              </a:rPr>
              <a:t>) throws </a:t>
            </a:r>
            <a:r>
              <a:rPr lang="en-US" sz="2200" i="1" dirty="0" err="1">
                <a:solidFill>
                  <a:srgbClr val="0070C0"/>
                </a:solidFill>
              </a:rPr>
              <a:t>HeadlessException</a:t>
            </a:r>
            <a:endParaRPr lang="en-US" sz="2200" i="1" dirty="0">
              <a:solidFill>
                <a:srgbClr val="0070C0"/>
              </a:solidFill>
            </a:endParaRPr>
          </a:p>
          <a:p>
            <a:pPr marL="5545138" indent="-4851400" algn="just"/>
            <a:r>
              <a:rPr lang="en-US" sz="2200" dirty="0">
                <a:solidFill>
                  <a:srgbClr val="0070C0"/>
                </a:solidFill>
              </a:rPr>
              <a:t>List(int </a:t>
            </a:r>
            <a:r>
              <a:rPr lang="en-US" sz="2200" i="1" dirty="0" err="1">
                <a:solidFill>
                  <a:srgbClr val="0070C0"/>
                </a:solidFill>
              </a:rPr>
              <a:t>numRows</a:t>
            </a:r>
            <a:r>
              <a:rPr lang="en-US" sz="2200" i="1" dirty="0">
                <a:solidFill>
                  <a:srgbClr val="0070C0"/>
                </a:solidFill>
              </a:rPr>
              <a:t>, </a:t>
            </a:r>
            <a:r>
              <a:rPr lang="en-US" sz="2200" i="1" dirty="0" err="1">
                <a:solidFill>
                  <a:srgbClr val="0070C0"/>
                </a:solidFill>
              </a:rPr>
              <a:t>boolean</a:t>
            </a:r>
            <a:r>
              <a:rPr lang="en-US" sz="2200" i="1" dirty="0">
                <a:solidFill>
                  <a:srgbClr val="0070C0"/>
                </a:solidFill>
              </a:rPr>
              <a:t> </a:t>
            </a:r>
            <a:r>
              <a:rPr lang="en-US" sz="2200" i="1" dirty="0" err="1">
                <a:solidFill>
                  <a:srgbClr val="0070C0"/>
                </a:solidFill>
              </a:rPr>
              <a:t>multipleSelect</a:t>
            </a:r>
            <a:r>
              <a:rPr lang="en-US" sz="2200" i="1" dirty="0">
                <a:solidFill>
                  <a:srgbClr val="0070C0"/>
                </a:solidFill>
              </a:rPr>
              <a:t>) throws   </a:t>
            </a:r>
            <a:r>
              <a:rPr lang="en-US" sz="2200" i="1" dirty="0" err="1">
                <a:solidFill>
                  <a:srgbClr val="0070C0"/>
                </a:solidFill>
              </a:rPr>
              <a:t>HeadlessException</a:t>
            </a:r>
            <a:endParaRPr lang="en-US" sz="2200" i="1" dirty="0">
              <a:solidFill>
                <a:srgbClr val="0070C0"/>
              </a:solidFill>
            </a:endParaRPr>
          </a:p>
          <a:p>
            <a:pPr algn="just"/>
            <a:r>
              <a:rPr lang="en-US" sz="2200" dirty="0">
                <a:solidFill>
                  <a:srgbClr val="00B050"/>
                </a:solidFill>
              </a:rPr>
              <a:t>The first version creates a List control that allows only one item to be selected at any one time. </a:t>
            </a:r>
            <a:r>
              <a:rPr lang="en-US" sz="2200" dirty="0">
                <a:solidFill>
                  <a:srgbClr val="FF0000"/>
                </a:solidFill>
              </a:rPr>
              <a:t>In the second form, the value of </a:t>
            </a:r>
            <a:r>
              <a:rPr lang="en-US" sz="2200" i="1" dirty="0" err="1">
                <a:solidFill>
                  <a:srgbClr val="FF0000"/>
                </a:solidFill>
              </a:rPr>
              <a:t>numRows</a:t>
            </a:r>
            <a:r>
              <a:rPr lang="en-US" sz="2200" i="1" dirty="0">
                <a:solidFill>
                  <a:srgbClr val="FF0000"/>
                </a:solidFill>
              </a:rPr>
              <a:t> specifies the number of entries in the list </a:t>
            </a:r>
            <a:r>
              <a:rPr lang="en-US" sz="2200" dirty="0">
                <a:solidFill>
                  <a:srgbClr val="FF0000"/>
                </a:solidFill>
              </a:rPr>
              <a:t>that will always be visible (others can be scrolled into view as needed).</a:t>
            </a:r>
            <a:r>
              <a:rPr lang="en-US" sz="2200" dirty="0"/>
              <a:t> </a:t>
            </a:r>
            <a:r>
              <a:rPr lang="en-US" sz="2200" dirty="0">
                <a:solidFill>
                  <a:srgbClr val="002060"/>
                </a:solidFill>
              </a:rPr>
              <a:t>In the third form, if </a:t>
            </a:r>
            <a:r>
              <a:rPr lang="en-US" sz="2200" i="1" dirty="0" err="1">
                <a:solidFill>
                  <a:srgbClr val="002060"/>
                </a:solidFill>
              </a:rPr>
              <a:t>multipleSelect</a:t>
            </a:r>
            <a:r>
              <a:rPr lang="en-US" sz="2200" i="1" dirty="0">
                <a:solidFill>
                  <a:srgbClr val="002060"/>
                </a:solidFill>
              </a:rPr>
              <a:t> is true, then the user may select two or more items at a time. If it is false, then </a:t>
            </a:r>
            <a:r>
              <a:rPr lang="en-US" sz="2200" dirty="0">
                <a:solidFill>
                  <a:srgbClr val="002060"/>
                </a:solidFill>
              </a:rPr>
              <a:t>only one item may be selected.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109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0" y="806708"/>
            <a:ext cx="9144000" cy="4493538"/>
          </a:xfrm>
          <a:prstGeom prst="rect">
            <a:avLst/>
          </a:prstGeom>
        </p:spPr>
        <p:txBody>
          <a:bodyPr wrap="square">
            <a:spAutoFit/>
          </a:bodyPr>
          <a:lstStyle/>
          <a:p>
            <a:pPr algn="just">
              <a:buClr>
                <a:schemeClr val="accent1"/>
              </a:buClr>
              <a:buFont typeface="Arial" pitchFamily="34" charset="0"/>
              <a:buChar char="•"/>
            </a:pPr>
            <a:r>
              <a:rPr lang="en-US" sz="2200" dirty="0"/>
              <a:t>To add a selection to the list, call add( ). It has the following two forms:</a:t>
            </a:r>
          </a:p>
          <a:p>
            <a:pPr indent="1195388" algn="just"/>
            <a:r>
              <a:rPr lang="en-US" sz="2200" dirty="0">
                <a:solidFill>
                  <a:srgbClr val="00B050"/>
                </a:solidFill>
              </a:rPr>
              <a:t>void add(String </a:t>
            </a:r>
            <a:r>
              <a:rPr lang="en-US" sz="2200" i="1" dirty="0">
                <a:solidFill>
                  <a:srgbClr val="00B050"/>
                </a:solidFill>
              </a:rPr>
              <a:t>name)</a:t>
            </a:r>
          </a:p>
          <a:p>
            <a:pPr indent="1195388" algn="just"/>
            <a:r>
              <a:rPr lang="en-US" sz="2200" dirty="0">
                <a:solidFill>
                  <a:srgbClr val="00B050"/>
                </a:solidFill>
              </a:rPr>
              <a:t>void add(String </a:t>
            </a:r>
            <a:r>
              <a:rPr lang="en-US" sz="2200" i="1" dirty="0">
                <a:solidFill>
                  <a:srgbClr val="00B050"/>
                </a:solidFill>
              </a:rPr>
              <a:t>name, int index)</a:t>
            </a:r>
          </a:p>
          <a:p>
            <a:pPr indent="1195388" algn="just"/>
            <a:endParaRPr lang="en-US" sz="2200" i="1" dirty="0"/>
          </a:p>
          <a:p>
            <a:pPr algn="just">
              <a:buClr>
                <a:schemeClr val="accent1"/>
              </a:buClr>
              <a:buFont typeface="Arial" pitchFamily="34" charset="0"/>
              <a:buChar char="•"/>
            </a:pPr>
            <a:r>
              <a:rPr lang="en-US" sz="2200" dirty="0"/>
              <a:t>For lists that allow only single selection, you can determine which item is currently selected by calling either </a:t>
            </a:r>
            <a:r>
              <a:rPr lang="en-US" sz="2200" dirty="0" err="1"/>
              <a:t>getSelectedItem</a:t>
            </a:r>
            <a:r>
              <a:rPr lang="en-US" sz="2200" dirty="0"/>
              <a:t>( ) or </a:t>
            </a:r>
            <a:r>
              <a:rPr lang="en-US" sz="2200" dirty="0" err="1"/>
              <a:t>getSelectedIndex</a:t>
            </a:r>
            <a:r>
              <a:rPr lang="en-US" sz="2200" dirty="0"/>
              <a:t>( ). </a:t>
            </a:r>
          </a:p>
          <a:p>
            <a:pPr indent="1090613" algn="just"/>
            <a:r>
              <a:rPr lang="en-US" sz="2200" dirty="0">
                <a:solidFill>
                  <a:srgbClr val="00B050"/>
                </a:solidFill>
              </a:rPr>
              <a:t>String </a:t>
            </a:r>
            <a:r>
              <a:rPr lang="en-US" sz="2200" dirty="0" err="1">
                <a:solidFill>
                  <a:srgbClr val="00B050"/>
                </a:solidFill>
              </a:rPr>
              <a:t>getSelectedItem</a:t>
            </a:r>
            <a:r>
              <a:rPr lang="en-US" sz="2200" dirty="0">
                <a:solidFill>
                  <a:srgbClr val="00B050"/>
                </a:solidFill>
              </a:rPr>
              <a:t>( )</a:t>
            </a:r>
          </a:p>
          <a:p>
            <a:pPr indent="1090613" algn="just"/>
            <a:r>
              <a:rPr lang="en-US" sz="2200" dirty="0">
                <a:solidFill>
                  <a:srgbClr val="00B050"/>
                </a:solidFill>
              </a:rPr>
              <a:t>int </a:t>
            </a:r>
            <a:r>
              <a:rPr lang="en-US" sz="2200" dirty="0" err="1">
                <a:solidFill>
                  <a:srgbClr val="00B050"/>
                </a:solidFill>
              </a:rPr>
              <a:t>getSelectedIndex</a:t>
            </a:r>
            <a:r>
              <a:rPr lang="en-US" sz="2200" dirty="0">
                <a:solidFill>
                  <a:srgbClr val="00B050"/>
                </a:solidFill>
              </a:rPr>
              <a:t>( )</a:t>
            </a:r>
          </a:p>
          <a:p>
            <a:pPr algn="just"/>
            <a:r>
              <a:rPr lang="en-US" sz="2200" dirty="0"/>
              <a:t>The </a:t>
            </a:r>
            <a:r>
              <a:rPr lang="en-US" sz="2200" dirty="0" err="1"/>
              <a:t>getSelectedItem</a:t>
            </a:r>
            <a:r>
              <a:rPr lang="en-US" sz="2200" dirty="0"/>
              <a:t>( ) method returns a string containing the name of the item. If more than one item is selected, or if no selection has yet been made, </a:t>
            </a:r>
            <a:r>
              <a:rPr lang="en-US" sz="2200" dirty="0">
                <a:solidFill>
                  <a:srgbClr val="E010A5"/>
                </a:solidFill>
              </a:rPr>
              <a:t>null</a:t>
            </a:r>
            <a:r>
              <a:rPr lang="en-US" sz="2200" dirty="0"/>
              <a:t> is returned. </a:t>
            </a:r>
            <a:r>
              <a:rPr lang="en-US" sz="2200" dirty="0" err="1"/>
              <a:t>getSelectedIndex</a:t>
            </a:r>
            <a:r>
              <a:rPr lang="en-US" sz="2200" dirty="0"/>
              <a:t>( ) returns the index of the item. The first item is at index 0. If more than one item is selected, or if no selection has yet been made, </a:t>
            </a:r>
            <a:r>
              <a:rPr lang="en-US" sz="2200" dirty="0">
                <a:solidFill>
                  <a:srgbClr val="E010A5"/>
                </a:solidFill>
              </a:rPr>
              <a:t>–1</a:t>
            </a:r>
            <a:r>
              <a:rPr lang="en-US" sz="2200" dirty="0"/>
              <a:t> is returned.</a:t>
            </a:r>
            <a:endParaRPr lang="en-US" sz="22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1752600"/>
          </a:xfrm>
        </p:spPr>
        <p:txBody>
          <a:bodyPr>
            <a:normAutofit/>
          </a:bodyPr>
          <a:lstStyle/>
          <a:p>
            <a:pPr algn="just"/>
            <a:r>
              <a:rPr lang="en-US" sz="2600" dirty="0"/>
              <a:t>In the delegation event model, </a:t>
            </a:r>
            <a:r>
              <a:rPr lang="en-US" sz="2600" dirty="0">
                <a:solidFill>
                  <a:srgbClr val="C00000"/>
                </a:solidFill>
              </a:rPr>
              <a:t>listeners must register with a source in order to receive an event notification. </a:t>
            </a:r>
          </a:p>
          <a:p>
            <a:pPr algn="just"/>
            <a:r>
              <a:rPr lang="en-US" sz="2600" dirty="0"/>
              <a:t>This provides an important benefit: </a:t>
            </a:r>
            <a:r>
              <a:rPr lang="en-US" sz="2600" dirty="0">
                <a:solidFill>
                  <a:srgbClr val="00B0F0"/>
                </a:solidFill>
              </a:rPr>
              <a:t>notifications are sent only to listeners that want to receive them.</a:t>
            </a:r>
            <a:endParaRPr lang="en-US" sz="2600" u="sng" dirty="0">
              <a:solidFill>
                <a:srgbClr val="00B0F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Delegation Model</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pic>
        <p:nvPicPr>
          <p:cNvPr id="1026" name="Picture 2" descr="Dele3"/>
          <p:cNvPicPr>
            <a:picLocks noChangeAspect="1" noChangeArrowheads="1"/>
          </p:cNvPicPr>
          <p:nvPr/>
        </p:nvPicPr>
        <p:blipFill>
          <a:blip r:embed="rId2" cstate="print"/>
          <a:srcRect l="4425" t="6780" r="12389" b="11864"/>
          <a:stretch>
            <a:fillRect/>
          </a:stretch>
        </p:blipFill>
        <p:spPr bwMode="auto">
          <a:xfrm>
            <a:off x="609600" y="2743200"/>
            <a:ext cx="7543800" cy="2971800"/>
          </a:xfrm>
          <a:prstGeom prst="rect">
            <a:avLst/>
          </a:prstGeom>
          <a:noFill/>
        </p:spPr>
      </p:pic>
      <p:sp>
        <p:nvSpPr>
          <p:cNvPr id="7" name="Rectangle 6"/>
          <p:cNvSpPr/>
          <p:nvPr/>
        </p:nvSpPr>
        <p:spPr>
          <a:xfrm>
            <a:off x="0" y="5791200"/>
            <a:ext cx="9144000" cy="646331"/>
          </a:xfrm>
          <a:prstGeom prst="rect">
            <a:avLst/>
          </a:prstGeom>
        </p:spPr>
        <p:txBody>
          <a:bodyPr wrap="square">
            <a:spAutoFit/>
          </a:bodyPr>
          <a:lstStyle/>
          <a:p>
            <a:r>
              <a:rPr lang="en-US" sz="1800" dirty="0"/>
              <a:t>http://www.developer.com/java/data/understanding-and-using-the-java-delegation-event-model.html</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0" y="806708"/>
            <a:ext cx="9144000" cy="5632311"/>
          </a:xfrm>
          <a:prstGeom prst="rect">
            <a:avLst/>
          </a:prstGeom>
        </p:spPr>
        <p:txBody>
          <a:bodyPr wrap="square">
            <a:spAutoFit/>
          </a:bodyPr>
          <a:lstStyle/>
          <a:p>
            <a:pPr algn="just">
              <a:buClr>
                <a:schemeClr val="accent1"/>
              </a:buClr>
              <a:buFont typeface="Arial" pitchFamily="34" charset="0"/>
              <a:buChar char="•"/>
            </a:pPr>
            <a:r>
              <a:rPr lang="en-US" dirty="0"/>
              <a:t> </a:t>
            </a:r>
            <a:r>
              <a:rPr lang="en-US" dirty="0">
                <a:solidFill>
                  <a:srgbClr val="6699FF"/>
                </a:solidFill>
              </a:rPr>
              <a:t>For lists that allow multiple selection, you must use either </a:t>
            </a:r>
            <a:r>
              <a:rPr lang="en-US" dirty="0" err="1">
                <a:solidFill>
                  <a:srgbClr val="6699FF"/>
                </a:solidFill>
              </a:rPr>
              <a:t>getSelectedItems</a:t>
            </a:r>
            <a:r>
              <a:rPr lang="en-US" dirty="0">
                <a:solidFill>
                  <a:srgbClr val="6699FF"/>
                </a:solidFill>
              </a:rPr>
              <a:t>( ) or </a:t>
            </a:r>
            <a:r>
              <a:rPr lang="en-US" dirty="0" err="1">
                <a:solidFill>
                  <a:srgbClr val="6699FF"/>
                </a:solidFill>
              </a:rPr>
              <a:t>getSelectedIndexes</a:t>
            </a:r>
            <a:r>
              <a:rPr lang="en-US" dirty="0">
                <a:solidFill>
                  <a:srgbClr val="6699FF"/>
                </a:solidFill>
              </a:rPr>
              <a:t>( ), shown here, to determine the current selections</a:t>
            </a:r>
            <a:r>
              <a:rPr lang="en-US" dirty="0"/>
              <a:t>:</a:t>
            </a:r>
          </a:p>
          <a:p>
            <a:pPr indent="1150938" algn="just"/>
            <a:r>
              <a:rPr lang="en-US" dirty="0"/>
              <a:t>String[ ] </a:t>
            </a:r>
            <a:r>
              <a:rPr lang="en-US" dirty="0" err="1"/>
              <a:t>getSelectedItems</a:t>
            </a:r>
            <a:r>
              <a:rPr lang="en-US" dirty="0"/>
              <a:t>( )</a:t>
            </a:r>
          </a:p>
          <a:p>
            <a:pPr indent="1150938" algn="just"/>
            <a:r>
              <a:rPr lang="en-US" dirty="0"/>
              <a:t>int[ ] </a:t>
            </a:r>
            <a:r>
              <a:rPr lang="en-US" dirty="0" err="1"/>
              <a:t>getSelectedIndexes</a:t>
            </a:r>
            <a:r>
              <a:rPr lang="en-US" dirty="0"/>
              <a:t>( )</a:t>
            </a:r>
          </a:p>
          <a:p>
            <a:pPr algn="just">
              <a:buClr>
                <a:schemeClr val="accent1"/>
              </a:buClr>
              <a:buFont typeface="Arial" pitchFamily="34" charset="0"/>
              <a:buChar char="•"/>
            </a:pPr>
            <a:r>
              <a:rPr lang="en-US" dirty="0"/>
              <a:t> </a:t>
            </a:r>
            <a:r>
              <a:rPr lang="en-US" dirty="0">
                <a:solidFill>
                  <a:srgbClr val="E010A5"/>
                </a:solidFill>
              </a:rPr>
              <a:t>To obtain the number of items in the list, call </a:t>
            </a:r>
            <a:r>
              <a:rPr lang="en-US" dirty="0" err="1">
                <a:solidFill>
                  <a:srgbClr val="E010A5"/>
                </a:solidFill>
              </a:rPr>
              <a:t>getItemCount</a:t>
            </a:r>
            <a:r>
              <a:rPr lang="en-US" dirty="0">
                <a:solidFill>
                  <a:srgbClr val="E010A5"/>
                </a:solidFill>
              </a:rPr>
              <a:t>( ). You can set the currently selected item by using the select( ) method with a zero-based integer index</a:t>
            </a:r>
            <a:r>
              <a:rPr lang="en-US" dirty="0"/>
              <a:t>. </a:t>
            </a:r>
          </a:p>
          <a:p>
            <a:pPr indent="1150938" algn="just"/>
            <a:r>
              <a:rPr lang="en-US" dirty="0"/>
              <a:t>int </a:t>
            </a:r>
            <a:r>
              <a:rPr lang="en-US" dirty="0" err="1"/>
              <a:t>getItemCount</a:t>
            </a:r>
            <a:r>
              <a:rPr lang="en-US" dirty="0"/>
              <a:t>( )</a:t>
            </a:r>
          </a:p>
          <a:p>
            <a:pPr indent="1150938" algn="just"/>
            <a:r>
              <a:rPr lang="en-US" dirty="0"/>
              <a:t>void select(int </a:t>
            </a:r>
            <a:r>
              <a:rPr lang="en-US" i="1" dirty="0"/>
              <a:t>index)</a:t>
            </a:r>
          </a:p>
          <a:p>
            <a:pPr algn="just">
              <a:buClr>
                <a:schemeClr val="accent1"/>
              </a:buClr>
              <a:buFont typeface="Arial" pitchFamily="34" charset="0"/>
              <a:buChar char="•"/>
            </a:pPr>
            <a:r>
              <a:rPr lang="en-US" dirty="0">
                <a:solidFill>
                  <a:srgbClr val="00B050"/>
                </a:solidFill>
              </a:rPr>
              <a:t>Given an index, you can obtain the name associated with the item at that index by calling </a:t>
            </a:r>
            <a:r>
              <a:rPr lang="en-US" dirty="0" err="1">
                <a:solidFill>
                  <a:srgbClr val="00B050"/>
                </a:solidFill>
              </a:rPr>
              <a:t>getItem</a:t>
            </a:r>
            <a:r>
              <a:rPr lang="en-US" dirty="0">
                <a:solidFill>
                  <a:srgbClr val="00B050"/>
                </a:solidFill>
              </a:rPr>
              <a:t>( ), which has this general form:</a:t>
            </a:r>
          </a:p>
          <a:p>
            <a:pPr indent="1150938" algn="just"/>
            <a:r>
              <a:rPr lang="en-US" dirty="0"/>
              <a:t>String </a:t>
            </a:r>
            <a:r>
              <a:rPr lang="en-US" dirty="0" err="1"/>
              <a:t>getItem</a:t>
            </a:r>
            <a:r>
              <a:rPr lang="en-US" dirty="0"/>
              <a:t>(int </a:t>
            </a:r>
            <a:r>
              <a:rPr lang="en-US" i="1" dirty="0"/>
              <a:t>index)</a:t>
            </a:r>
          </a:p>
          <a:p>
            <a:pPr algn="just"/>
            <a:endParaRPr lang="en-US" dirty="0"/>
          </a:p>
          <a:p>
            <a:pPr algn="just"/>
            <a:r>
              <a:rPr lang="en-US" dirty="0"/>
              <a:t>	Here, </a:t>
            </a:r>
            <a:r>
              <a:rPr lang="en-US" i="1" dirty="0"/>
              <a:t>index specifies the index of the desired item.</a:t>
            </a:r>
            <a:endParaRPr lang="en-US" dirty="0">
              <a:solidFill>
                <a:srgbClr val="00206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533400" y="685800"/>
            <a:ext cx="9144000" cy="5262979"/>
          </a:xfrm>
          <a:prstGeom prst="rect">
            <a:avLst/>
          </a:prstGeom>
        </p:spPr>
        <p:txBody>
          <a:bodyPr wrap="square">
            <a:spAutoFit/>
          </a:bodyPr>
          <a:lstStyle/>
          <a:p>
            <a:r>
              <a:rPr lang="en-US" dirty="0"/>
              <a:t> // Demonstrate Lists.</a:t>
            </a:r>
          </a:p>
          <a:p>
            <a:r>
              <a:rPr lang="en-US" dirty="0"/>
              <a:t>import java.awt.*;</a:t>
            </a:r>
          </a:p>
          <a:p>
            <a:r>
              <a:rPr lang="en-US" dirty="0"/>
              <a:t>import </a:t>
            </a:r>
            <a:r>
              <a:rPr lang="en-US" dirty="0" err="1"/>
              <a:t>java.awt.event</a:t>
            </a:r>
            <a:r>
              <a:rPr lang="en-US" dirty="0"/>
              <a:t>.*;</a:t>
            </a:r>
          </a:p>
          <a:p>
            <a:r>
              <a:rPr lang="en-US" dirty="0"/>
              <a:t>import </a:t>
            </a:r>
            <a:r>
              <a:rPr lang="en-US" dirty="0" err="1"/>
              <a:t>java.applet</a:t>
            </a:r>
            <a:r>
              <a:rPr lang="en-US" dirty="0"/>
              <a:t>.*;</a:t>
            </a:r>
          </a:p>
          <a:p>
            <a:r>
              <a:rPr lang="en-US" dirty="0"/>
              <a:t>/*</a:t>
            </a:r>
          </a:p>
          <a:p>
            <a:r>
              <a:rPr lang="en-US" dirty="0"/>
              <a:t>&lt;applet code="</a:t>
            </a:r>
            <a:r>
              <a:rPr lang="en-US" dirty="0" err="1"/>
              <a:t>ListDemo</a:t>
            </a:r>
            <a:r>
              <a:rPr lang="en-US" dirty="0"/>
              <a:t>" width=300 height=180&gt;</a:t>
            </a:r>
          </a:p>
          <a:p>
            <a:r>
              <a:rPr lang="en-US" dirty="0"/>
              <a:t>&lt;/applet&gt;</a:t>
            </a:r>
          </a:p>
          <a:p>
            <a:r>
              <a:rPr lang="en-US" dirty="0"/>
              <a:t>*/</a:t>
            </a:r>
          </a:p>
          <a:p>
            <a:r>
              <a:rPr lang="en-US" dirty="0"/>
              <a:t>public class </a:t>
            </a:r>
            <a:r>
              <a:rPr lang="en-US" dirty="0" err="1"/>
              <a:t>ListDemo</a:t>
            </a:r>
            <a:r>
              <a:rPr lang="en-US" dirty="0"/>
              <a:t> extends Applet implements </a:t>
            </a:r>
            <a:r>
              <a:rPr lang="en-US" dirty="0" err="1"/>
              <a:t>ActionListener</a:t>
            </a:r>
            <a:r>
              <a:rPr lang="en-US" dirty="0"/>
              <a:t> {</a:t>
            </a:r>
          </a:p>
          <a:p>
            <a:r>
              <a:rPr lang="en-US" dirty="0">
                <a:solidFill>
                  <a:srgbClr val="00B050"/>
                </a:solidFill>
              </a:rPr>
              <a:t>List </a:t>
            </a:r>
            <a:r>
              <a:rPr lang="en-US" dirty="0" err="1">
                <a:solidFill>
                  <a:srgbClr val="00B050"/>
                </a:solidFill>
              </a:rPr>
              <a:t>os</a:t>
            </a:r>
            <a:r>
              <a:rPr lang="en-US" dirty="0">
                <a:solidFill>
                  <a:srgbClr val="00B050"/>
                </a:solidFill>
              </a:rPr>
              <a:t>, browser;</a:t>
            </a:r>
          </a:p>
          <a:p>
            <a:r>
              <a:rPr lang="en-US" dirty="0"/>
              <a:t>String </a:t>
            </a:r>
            <a:r>
              <a:rPr lang="en-US" dirty="0" err="1"/>
              <a:t>msg</a:t>
            </a:r>
            <a:r>
              <a:rPr lang="en-US" dirty="0"/>
              <a:t> = "";</a:t>
            </a:r>
          </a:p>
          <a:p>
            <a:r>
              <a:rPr lang="en-US" dirty="0"/>
              <a:t>public void init() {</a:t>
            </a:r>
          </a:p>
          <a:p>
            <a:r>
              <a:rPr lang="en-US" dirty="0" err="1">
                <a:solidFill>
                  <a:srgbClr val="FF0000"/>
                </a:solidFill>
              </a:rPr>
              <a:t>os</a:t>
            </a:r>
            <a:r>
              <a:rPr lang="en-US" dirty="0">
                <a:solidFill>
                  <a:srgbClr val="FF0000"/>
                </a:solidFill>
              </a:rPr>
              <a:t> = new List(4, true);</a:t>
            </a:r>
          </a:p>
          <a:p>
            <a:r>
              <a:rPr lang="en-US" dirty="0">
                <a:solidFill>
                  <a:srgbClr val="FF0000"/>
                </a:solidFill>
              </a:rPr>
              <a:t>browser = new List(4, false);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533400" y="685800"/>
            <a:ext cx="7620000" cy="6109365"/>
          </a:xfrm>
          <a:prstGeom prst="rect">
            <a:avLst/>
          </a:prstGeom>
        </p:spPr>
        <p:txBody>
          <a:bodyPr wrap="square">
            <a:spAutoFit/>
          </a:bodyPr>
          <a:lstStyle/>
          <a:p>
            <a:r>
              <a:rPr lang="en-US" sz="2300" dirty="0"/>
              <a:t> // add items to </a:t>
            </a:r>
            <a:r>
              <a:rPr lang="en-US" sz="2300" dirty="0" err="1"/>
              <a:t>os</a:t>
            </a:r>
            <a:r>
              <a:rPr lang="en-US" sz="2300" dirty="0"/>
              <a:t> list</a:t>
            </a:r>
          </a:p>
          <a:p>
            <a:r>
              <a:rPr lang="en-US" sz="2300" dirty="0" err="1"/>
              <a:t>os.add</a:t>
            </a:r>
            <a:r>
              <a:rPr lang="en-US" sz="2300" dirty="0"/>
              <a:t>("Windows XP");</a:t>
            </a:r>
          </a:p>
          <a:p>
            <a:r>
              <a:rPr lang="en-US" sz="2300" dirty="0" err="1"/>
              <a:t>os.add</a:t>
            </a:r>
            <a:r>
              <a:rPr lang="en-US" sz="2300" dirty="0"/>
              <a:t>("Windows Vista");</a:t>
            </a:r>
          </a:p>
          <a:p>
            <a:r>
              <a:rPr lang="en-US" sz="2300" dirty="0" err="1"/>
              <a:t>os.add</a:t>
            </a:r>
            <a:r>
              <a:rPr lang="en-US" sz="2300" dirty="0"/>
              <a:t>("Solaris");</a:t>
            </a:r>
          </a:p>
          <a:p>
            <a:r>
              <a:rPr lang="en-US" sz="2300" dirty="0" err="1"/>
              <a:t>os.add</a:t>
            </a:r>
            <a:r>
              <a:rPr lang="en-US" sz="2300" dirty="0"/>
              <a:t>("Mac OS");</a:t>
            </a:r>
          </a:p>
          <a:p>
            <a:r>
              <a:rPr lang="en-US" sz="2300" dirty="0"/>
              <a:t>// add items to browser list</a:t>
            </a:r>
          </a:p>
          <a:p>
            <a:r>
              <a:rPr lang="en-US" sz="2300" dirty="0" err="1"/>
              <a:t>browser.add</a:t>
            </a:r>
            <a:r>
              <a:rPr lang="en-US" sz="2300" dirty="0"/>
              <a:t>("Internet Explorer");</a:t>
            </a:r>
          </a:p>
          <a:p>
            <a:r>
              <a:rPr lang="en-US" sz="2300" dirty="0" err="1"/>
              <a:t>browser.add</a:t>
            </a:r>
            <a:r>
              <a:rPr lang="en-US" sz="2300" dirty="0"/>
              <a:t>("Firefox");</a:t>
            </a:r>
          </a:p>
          <a:p>
            <a:r>
              <a:rPr lang="en-US" sz="2300" dirty="0" err="1"/>
              <a:t>browser.add</a:t>
            </a:r>
            <a:r>
              <a:rPr lang="en-US" sz="2300" dirty="0"/>
              <a:t>("Opera");</a:t>
            </a:r>
          </a:p>
          <a:p>
            <a:r>
              <a:rPr lang="en-US" sz="2300" dirty="0" err="1"/>
              <a:t>browser.select</a:t>
            </a:r>
            <a:r>
              <a:rPr lang="en-US" sz="2300" dirty="0"/>
              <a:t>(1);</a:t>
            </a:r>
          </a:p>
          <a:p>
            <a:r>
              <a:rPr lang="en-US" sz="2300" dirty="0"/>
              <a:t>// add lists to window</a:t>
            </a:r>
          </a:p>
          <a:p>
            <a:r>
              <a:rPr lang="en-US" sz="2300" dirty="0"/>
              <a:t>add(</a:t>
            </a:r>
            <a:r>
              <a:rPr lang="en-US" sz="2300" dirty="0" err="1"/>
              <a:t>os</a:t>
            </a:r>
            <a:r>
              <a:rPr lang="en-US" sz="2300" dirty="0"/>
              <a:t>);</a:t>
            </a:r>
          </a:p>
          <a:p>
            <a:r>
              <a:rPr lang="en-US" sz="2300" dirty="0"/>
              <a:t>add(browser);</a:t>
            </a:r>
          </a:p>
          <a:p>
            <a:r>
              <a:rPr lang="en-US" sz="2300" dirty="0"/>
              <a:t>// register to receive action events</a:t>
            </a:r>
          </a:p>
          <a:p>
            <a:r>
              <a:rPr lang="en-US" sz="2300" dirty="0" err="1"/>
              <a:t>os.addActionListener</a:t>
            </a:r>
            <a:r>
              <a:rPr lang="en-US" sz="2300" dirty="0"/>
              <a:t>(this);</a:t>
            </a:r>
          </a:p>
          <a:p>
            <a:r>
              <a:rPr lang="en-US" sz="2300" dirty="0" err="1"/>
              <a:t>browser.addActionListener</a:t>
            </a:r>
            <a:r>
              <a:rPr lang="en-US" sz="2300" dirty="0"/>
              <a:t>(this);</a:t>
            </a:r>
          </a:p>
          <a:p>
            <a:r>
              <a:rPr lang="en-US" sz="2300" dirty="0"/>
              <a:t>}</a:t>
            </a:r>
            <a:endParaRPr lang="en-US" sz="2300" dirty="0">
              <a:solidFill>
                <a:srgbClr val="FF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sp>
        <p:nvSpPr>
          <p:cNvPr id="8" name="Rectangle 7"/>
          <p:cNvSpPr/>
          <p:nvPr/>
        </p:nvSpPr>
        <p:spPr>
          <a:xfrm>
            <a:off x="381000" y="762000"/>
            <a:ext cx="8153400" cy="6001643"/>
          </a:xfrm>
          <a:prstGeom prst="rect">
            <a:avLst/>
          </a:prstGeom>
        </p:spPr>
        <p:txBody>
          <a:bodyPr wrap="square">
            <a:spAutoFit/>
          </a:bodyPr>
          <a:lstStyle/>
          <a:p>
            <a:r>
              <a:rPr lang="en-US" dirty="0"/>
              <a:t> public void </a:t>
            </a:r>
            <a:r>
              <a:rPr lang="en-US" dirty="0" err="1"/>
              <a:t>actionPerformed</a:t>
            </a:r>
            <a:r>
              <a:rPr lang="en-US" dirty="0"/>
              <a:t>(</a:t>
            </a:r>
            <a:r>
              <a:rPr lang="en-US" dirty="0" err="1"/>
              <a:t>ActionEvent</a:t>
            </a:r>
            <a:r>
              <a:rPr lang="en-US" dirty="0"/>
              <a:t> </a:t>
            </a:r>
            <a:r>
              <a:rPr lang="en-US" dirty="0" err="1"/>
              <a:t>ae</a:t>
            </a:r>
            <a:r>
              <a:rPr lang="en-US" dirty="0"/>
              <a:t>) {</a:t>
            </a:r>
          </a:p>
          <a:p>
            <a:r>
              <a:rPr lang="en-US" dirty="0"/>
              <a:t>repaint();</a:t>
            </a:r>
          </a:p>
          <a:p>
            <a:r>
              <a:rPr lang="en-US" dirty="0"/>
              <a:t>}</a:t>
            </a:r>
          </a:p>
          <a:p>
            <a:r>
              <a:rPr lang="en-US" dirty="0"/>
              <a:t>// Display current selections.</a:t>
            </a:r>
          </a:p>
          <a:p>
            <a:r>
              <a:rPr lang="en-US" dirty="0"/>
              <a:t>public void paint(Graphics g) {</a:t>
            </a:r>
          </a:p>
          <a:p>
            <a:r>
              <a:rPr lang="en-US" dirty="0"/>
              <a:t>int </a:t>
            </a:r>
            <a:r>
              <a:rPr lang="en-US" dirty="0" err="1"/>
              <a:t>idx</a:t>
            </a:r>
            <a:r>
              <a:rPr lang="en-US" dirty="0"/>
              <a:t>[];</a:t>
            </a:r>
          </a:p>
          <a:p>
            <a:r>
              <a:rPr lang="en-US" dirty="0" err="1"/>
              <a:t>msg</a:t>
            </a:r>
            <a:r>
              <a:rPr lang="en-US" dirty="0"/>
              <a:t> = "Current OS: ";</a:t>
            </a:r>
          </a:p>
          <a:p>
            <a:r>
              <a:rPr lang="en-US" dirty="0" err="1"/>
              <a:t>idx</a:t>
            </a:r>
            <a:r>
              <a:rPr lang="en-US" dirty="0"/>
              <a:t> = </a:t>
            </a:r>
            <a:r>
              <a:rPr lang="en-US" dirty="0" err="1"/>
              <a:t>os.</a:t>
            </a:r>
            <a:r>
              <a:rPr lang="en-US" dirty="0" err="1">
                <a:solidFill>
                  <a:srgbClr val="002060"/>
                </a:solidFill>
              </a:rPr>
              <a:t>getSelectedIndexes</a:t>
            </a:r>
            <a:r>
              <a:rPr lang="en-US" dirty="0">
                <a:solidFill>
                  <a:srgbClr val="002060"/>
                </a:solidFill>
              </a:rPr>
              <a:t>();</a:t>
            </a:r>
          </a:p>
          <a:p>
            <a:r>
              <a:rPr lang="en-US" dirty="0"/>
              <a:t>for(int </a:t>
            </a:r>
            <a:r>
              <a:rPr lang="en-US" dirty="0" err="1"/>
              <a:t>i</a:t>
            </a:r>
            <a:r>
              <a:rPr lang="en-US" dirty="0"/>
              <a:t>=0; </a:t>
            </a:r>
            <a:r>
              <a:rPr lang="en-US" dirty="0" err="1"/>
              <a:t>i</a:t>
            </a:r>
            <a:r>
              <a:rPr lang="en-US" dirty="0"/>
              <a:t>&lt;</a:t>
            </a:r>
            <a:r>
              <a:rPr lang="en-US" dirty="0" err="1"/>
              <a:t>idx.length</a:t>
            </a:r>
            <a:r>
              <a:rPr lang="en-US" dirty="0"/>
              <a:t>; </a:t>
            </a:r>
            <a:r>
              <a:rPr lang="en-US" dirty="0" err="1"/>
              <a:t>i</a:t>
            </a:r>
            <a:r>
              <a:rPr lang="en-US" dirty="0"/>
              <a:t>++)</a:t>
            </a:r>
          </a:p>
          <a:p>
            <a:r>
              <a:rPr lang="en-US" dirty="0" err="1"/>
              <a:t>msg</a:t>
            </a:r>
            <a:r>
              <a:rPr lang="en-US" dirty="0"/>
              <a:t> += </a:t>
            </a:r>
            <a:r>
              <a:rPr lang="en-US" dirty="0" err="1"/>
              <a:t>os.</a:t>
            </a:r>
            <a:r>
              <a:rPr lang="en-US" dirty="0" err="1">
                <a:solidFill>
                  <a:srgbClr val="C72929"/>
                </a:solidFill>
              </a:rPr>
              <a:t>getItem</a:t>
            </a:r>
            <a:r>
              <a:rPr lang="en-US" dirty="0">
                <a:solidFill>
                  <a:srgbClr val="C72929"/>
                </a:solidFill>
              </a:rPr>
              <a:t>(</a:t>
            </a:r>
            <a:r>
              <a:rPr lang="en-US" dirty="0" err="1">
                <a:solidFill>
                  <a:srgbClr val="C72929"/>
                </a:solidFill>
              </a:rPr>
              <a:t>idx</a:t>
            </a:r>
            <a:r>
              <a:rPr lang="en-US" dirty="0">
                <a:solidFill>
                  <a:srgbClr val="C72929"/>
                </a:solidFill>
              </a:rPr>
              <a:t>[</a:t>
            </a:r>
            <a:r>
              <a:rPr lang="en-US" dirty="0" err="1">
                <a:solidFill>
                  <a:srgbClr val="C72929"/>
                </a:solidFill>
              </a:rPr>
              <a:t>i</a:t>
            </a:r>
            <a:r>
              <a:rPr lang="en-US" dirty="0">
                <a:solidFill>
                  <a:srgbClr val="C72929"/>
                </a:solidFill>
              </a:rPr>
              <a:t>])</a:t>
            </a:r>
            <a:r>
              <a:rPr lang="en-US" dirty="0"/>
              <a:t> + " ";</a:t>
            </a:r>
          </a:p>
          <a:p>
            <a:r>
              <a:rPr lang="en-US" dirty="0" err="1"/>
              <a:t>g.drawString</a:t>
            </a:r>
            <a:r>
              <a:rPr lang="en-US" dirty="0"/>
              <a:t>(</a:t>
            </a:r>
            <a:r>
              <a:rPr lang="en-US" dirty="0" err="1"/>
              <a:t>msg</a:t>
            </a:r>
            <a:r>
              <a:rPr lang="en-US" dirty="0"/>
              <a:t>, 6, 120);</a:t>
            </a:r>
          </a:p>
          <a:p>
            <a:r>
              <a:rPr lang="en-US" dirty="0" err="1"/>
              <a:t>msg</a:t>
            </a:r>
            <a:r>
              <a:rPr lang="en-US" dirty="0"/>
              <a:t> = "Current Browser: ";</a:t>
            </a:r>
          </a:p>
          <a:p>
            <a:r>
              <a:rPr lang="en-US" dirty="0" err="1"/>
              <a:t>msg</a:t>
            </a:r>
            <a:r>
              <a:rPr lang="en-US" dirty="0"/>
              <a:t> += </a:t>
            </a:r>
            <a:r>
              <a:rPr lang="en-US" dirty="0" err="1">
                <a:solidFill>
                  <a:srgbClr val="E010A5"/>
                </a:solidFill>
              </a:rPr>
              <a:t>browser.getSelectedItem</a:t>
            </a:r>
            <a:r>
              <a:rPr lang="en-US" dirty="0">
                <a:solidFill>
                  <a:srgbClr val="E010A5"/>
                </a:solidFill>
              </a:rPr>
              <a:t>()</a:t>
            </a:r>
            <a:r>
              <a:rPr lang="en-US" dirty="0"/>
              <a:t>;</a:t>
            </a:r>
          </a:p>
          <a:p>
            <a:r>
              <a:rPr lang="en-US" dirty="0" err="1"/>
              <a:t>g.drawString</a:t>
            </a:r>
            <a:r>
              <a:rPr lang="en-US" dirty="0"/>
              <a:t>(</a:t>
            </a:r>
            <a:r>
              <a:rPr lang="en-US" dirty="0" err="1"/>
              <a:t>msg</a:t>
            </a:r>
            <a:r>
              <a:rPr lang="en-US" dirty="0"/>
              <a:t>, 6, 140);</a:t>
            </a:r>
          </a:p>
          <a:p>
            <a:r>
              <a:rPr lang="en-US" dirty="0"/>
              <a:t>}</a:t>
            </a:r>
          </a:p>
          <a:p>
            <a:r>
              <a:rPr lang="en-US" dirty="0"/>
              <a:t>}</a:t>
            </a:r>
            <a:endParaRPr lang="en-US" dirty="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114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Listbox</a:t>
            </a:r>
            <a:r>
              <a:rPr lang="en-US" sz="2800" dirty="0">
                <a:solidFill>
                  <a:srgbClr val="7030A0"/>
                </a:solidFill>
              </a:rPr>
              <a:t> :</a:t>
            </a:r>
          </a:p>
        </p:txBody>
      </p:sp>
      <p:pic>
        <p:nvPicPr>
          <p:cNvPr id="4098" name="Picture 2"/>
          <p:cNvPicPr>
            <a:picLocks noChangeAspect="1" noChangeArrowheads="1"/>
          </p:cNvPicPr>
          <p:nvPr/>
        </p:nvPicPr>
        <p:blipFill>
          <a:blip r:embed="rId3" cstate="print"/>
          <a:srcRect l="35185" t="13014" r="29259" b="44520"/>
          <a:stretch>
            <a:fillRect/>
          </a:stretch>
        </p:blipFill>
        <p:spPr bwMode="auto">
          <a:xfrm>
            <a:off x="1295400" y="1371600"/>
            <a:ext cx="6934200" cy="4114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Delegation Model</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
        <p:nvSpPr>
          <p:cNvPr id="7" name="Rectangle 6"/>
          <p:cNvSpPr/>
          <p:nvPr/>
        </p:nvSpPr>
        <p:spPr>
          <a:xfrm>
            <a:off x="0" y="5791200"/>
            <a:ext cx="9144000" cy="369332"/>
          </a:xfrm>
          <a:prstGeom prst="rect">
            <a:avLst/>
          </a:prstGeom>
        </p:spPr>
        <p:txBody>
          <a:bodyPr wrap="square">
            <a:spAutoFit/>
          </a:bodyPr>
          <a:lstStyle/>
          <a:p>
            <a:r>
              <a:rPr lang="en-US" sz="1800" dirty="0"/>
              <a:t>http://www.jgyan.com/java-questions1.php?id=10</a:t>
            </a:r>
          </a:p>
        </p:txBody>
      </p:sp>
      <p:pic>
        <p:nvPicPr>
          <p:cNvPr id="21506" name="Picture 2" descr="Related image"/>
          <p:cNvPicPr>
            <a:picLocks noChangeAspect="1" noChangeArrowheads="1"/>
          </p:cNvPicPr>
          <p:nvPr/>
        </p:nvPicPr>
        <p:blipFill>
          <a:blip r:embed="rId2" cstate="print"/>
          <a:srcRect l="13683" r="10004"/>
          <a:stretch>
            <a:fillRect/>
          </a:stretch>
        </p:blipFill>
        <p:spPr bwMode="auto">
          <a:xfrm>
            <a:off x="76200" y="1143000"/>
            <a:ext cx="8915400" cy="4419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r>
              <a:rPr lang="en-US" sz="2800" dirty="0">
                <a:solidFill>
                  <a:srgbClr val="E010A5"/>
                </a:solidFill>
              </a:rPr>
              <a:t>An </a:t>
            </a:r>
            <a:r>
              <a:rPr lang="en-US" sz="2800" i="1" dirty="0">
                <a:solidFill>
                  <a:srgbClr val="E010A5"/>
                </a:solidFill>
              </a:rPr>
              <a:t>event </a:t>
            </a:r>
            <a:r>
              <a:rPr lang="en-US" sz="2800" dirty="0">
                <a:solidFill>
                  <a:srgbClr val="E010A5"/>
                </a:solidFill>
              </a:rPr>
              <a:t>is an object that describes a state change in a source. </a:t>
            </a:r>
          </a:p>
          <a:p>
            <a:pPr algn="just"/>
            <a:r>
              <a:rPr lang="en-US" sz="2800" dirty="0"/>
              <a:t>Can be generated as a </a:t>
            </a:r>
            <a:r>
              <a:rPr lang="en-US" sz="2800" dirty="0">
                <a:solidFill>
                  <a:srgbClr val="C00000"/>
                </a:solidFill>
              </a:rPr>
              <a:t>consequence of a person interacting with the elements in a graphical user interface</a:t>
            </a:r>
            <a:r>
              <a:rPr lang="en-US" sz="2800" dirty="0"/>
              <a:t>. Some of the activities that cause events to be generated are </a:t>
            </a:r>
            <a:r>
              <a:rPr lang="en-US" sz="2800" dirty="0">
                <a:solidFill>
                  <a:srgbClr val="002060"/>
                </a:solidFill>
              </a:rPr>
              <a:t>pressing a button, entering a character via the keyboard, selecting an item in a list, and clicking the mouse.  </a:t>
            </a:r>
          </a:p>
          <a:p>
            <a:pPr algn="just"/>
            <a:r>
              <a:rPr lang="en-US" sz="2800" dirty="0"/>
              <a:t>Events may also </a:t>
            </a:r>
            <a:r>
              <a:rPr lang="en-US" sz="2800" dirty="0">
                <a:solidFill>
                  <a:srgbClr val="C00000"/>
                </a:solidFill>
              </a:rPr>
              <a:t>occur that are not directly caused by interactions with a user interface</a:t>
            </a:r>
            <a:r>
              <a:rPr lang="en-US" sz="2800" dirty="0"/>
              <a:t>. For example, </a:t>
            </a:r>
            <a:r>
              <a:rPr lang="en-US" sz="2800" dirty="0">
                <a:solidFill>
                  <a:srgbClr val="002060"/>
                </a:solidFill>
              </a:rPr>
              <a:t>an event may be generated when </a:t>
            </a:r>
            <a:r>
              <a:rPr lang="en-US" sz="2800" dirty="0">
                <a:solidFill>
                  <a:srgbClr val="00B050"/>
                </a:solidFill>
              </a:rPr>
              <a:t>a timer expires, a counter exceeds a value, software or hardware failure occurs, or an operation is completed.</a:t>
            </a:r>
          </a:p>
          <a:p>
            <a:pPr algn="just"/>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25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Effect transition="in" filter="fade">
                                      <p:cBhvr>
                                        <p:cTn id="13" dur="1000"/>
                                        <p:tgtEl>
                                          <p:spTgt spid="382979">
                                            <p:txEl>
                                              <p:pRg st="1" end="1"/>
                                            </p:txEl>
                                          </p:spTgt>
                                        </p:tgtEl>
                                      </p:cBhvr>
                                    </p:animEffect>
                                    <p:anim calcmode="lin" valueType="num">
                                      <p:cBhvr>
                                        <p:cTn id="14" dur="10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829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382979">
                                            <p:txEl>
                                              <p:pRg st="2" end="2"/>
                                            </p:txEl>
                                          </p:spTgt>
                                        </p:tgtEl>
                                        <p:attrNameLst>
                                          <p:attrName>style.visibility</p:attrName>
                                        </p:attrNameLst>
                                      </p:cBhvr>
                                      <p:to>
                                        <p:strVal val="visible"/>
                                      </p:to>
                                    </p:set>
                                    <p:anim calcmode="lin" valueType="num">
                                      <p:cBhvr additive="base">
                                        <p:cTn id="20"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8297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14400"/>
            <a:ext cx="8915400" cy="5715000"/>
          </a:xfrm>
        </p:spPr>
        <p:txBody>
          <a:bodyPr>
            <a:normAutofit fontScale="92500" lnSpcReduction="20000"/>
          </a:bodyPr>
          <a:lstStyle/>
          <a:p>
            <a:pPr algn="just"/>
            <a:r>
              <a:rPr lang="en-US" sz="2800" dirty="0">
                <a:solidFill>
                  <a:srgbClr val="E010A5"/>
                </a:solidFill>
              </a:rPr>
              <a:t>A </a:t>
            </a:r>
            <a:r>
              <a:rPr lang="en-US" sz="2800" i="1" dirty="0">
                <a:solidFill>
                  <a:srgbClr val="E010A5"/>
                </a:solidFill>
              </a:rPr>
              <a:t>source </a:t>
            </a:r>
            <a:r>
              <a:rPr lang="en-US" sz="2800" dirty="0">
                <a:solidFill>
                  <a:srgbClr val="E010A5"/>
                </a:solidFill>
              </a:rPr>
              <a:t>is an object that generates an event. </a:t>
            </a:r>
            <a:r>
              <a:rPr lang="en-US" sz="2800" dirty="0">
                <a:solidFill>
                  <a:srgbClr val="FFC000"/>
                </a:solidFill>
              </a:rPr>
              <a:t>i.e. button, option button, checkbox, menu item, etc.</a:t>
            </a:r>
          </a:p>
          <a:p>
            <a:pPr algn="just"/>
            <a:r>
              <a:rPr lang="en-US" sz="2800" dirty="0"/>
              <a:t>This occurs when the internal state of that object changes in some way. </a:t>
            </a:r>
          </a:p>
          <a:p>
            <a:pPr algn="just"/>
            <a:r>
              <a:rPr lang="en-US" sz="2800" dirty="0">
                <a:solidFill>
                  <a:srgbClr val="C72929"/>
                </a:solidFill>
              </a:rPr>
              <a:t>Sources may generate more than one type of event. </a:t>
            </a:r>
          </a:p>
          <a:p>
            <a:pPr algn="just"/>
            <a:r>
              <a:rPr lang="en-US" sz="2800" dirty="0">
                <a:solidFill>
                  <a:srgbClr val="FF0000"/>
                </a:solidFill>
              </a:rPr>
              <a:t>A source must register listeners in order for the listeners to receive notifications about a specific type of event. </a:t>
            </a:r>
            <a:r>
              <a:rPr lang="en-US" sz="2800" dirty="0"/>
              <a:t>Each type of event has its own registration method. </a:t>
            </a:r>
          </a:p>
          <a:p>
            <a:pPr algn="just"/>
            <a:r>
              <a:rPr lang="en-US" sz="2800" dirty="0"/>
              <a:t>The general form: </a:t>
            </a:r>
          </a:p>
          <a:p>
            <a:pPr algn="just">
              <a:buNone/>
            </a:pPr>
            <a:r>
              <a:rPr lang="en-US" sz="2800" dirty="0"/>
              <a:t>   			</a:t>
            </a:r>
            <a:r>
              <a:rPr lang="en-US" sz="2800" dirty="0">
                <a:solidFill>
                  <a:srgbClr val="00B050"/>
                </a:solidFill>
              </a:rPr>
              <a:t>public void </a:t>
            </a:r>
            <a:r>
              <a:rPr lang="en-US" sz="2800" dirty="0" err="1">
                <a:solidFill>
                  <a:srgbClr val="00B050"/>
                </a:solidFill>
              </a:rPr>
              <a:t>add</a:t>
            </a:r>
            <a:r>
              <a:rPr lang="en-US" sz="2800" i="1" dirty="0" err="1">
                <a:solidFill>
                  <a:srgbClr val="00B050"/>
                </a:solidFill>
              </a:rPr>
              <a:t>Type</a:t>
            </a:r>
            <a:r>
              <a:rPr lang="en-US" sz="2800" dirty="0" err="1">
                <a:solidFill>
                  <a:srgbClr val="00B050"/>
                </a:solidFill>
              </a:rPr>
              <a:t>Listener</a:t>
            </a:r>
            <a:r>
              <a:rPr lang="en-US" sz="2800" dirty="0">
                <a:solidFill>
                  <a:srgbClr val="00B050"/>
                </a:solidFill>
              </a:rPr>
              <a:t>(</a:t>
            </a:r>
            <a:r>
              <a:rPr lang="en-US" sz="2800" i="1" dirty="0" err="1">
                <a:solidFill>
                  <a:srgbClr val="00B050"/>
                </a:solidFill>
              </a:rPr>
              <a:t>Type</a:t>
            </a:r>
            <a:r>
              <a:rPr lang="en-US" sz="2800" dirty="0" err="1">
                <a:solidFill>
                  <a:srgbClr val="00B050"/>
                </a:solidFill>
              </a:rPr>
              <a:t>Listener</a:t>
            </a:r>
            <a:r>
              <a:rPr lang="en-US" sz="2800" dirty="0">
                <a:solidFill>
                  <a:srgbClr val="00B050"/>
                </a:solidFill>
              </a:rPr>
              <a:t> </a:t>
            </a:r>
            <a:r>
              <a:rPr lang="en-US" sz="2800" i="1" dirty="0">
                <a:solidFill>
                  <a:srgbClr val="00B050"/>
                </a:solidFill>
              </a:rPr>
              <a:t>el</a:t>
            </a:r>
            <a:r>
              <a:rPr lang="en-US" sz="2800" dirty="0">
                <a:solidFill>
                  <a:srgbClr val="00B050"/>
                </a:solidFill>
              </a:rPr>
              <a:t>)</a:t>
            </a:r>
          </a:p>
          <a:p>
            <a:pPr algn="just">
              <a:buNone/>
            </a:pPr>
            <a:endParaRPr lang="en-US" sz="2800" dirty="0"/>
          </a:p>
          <a:p>
            <a:pPr algn="just"/>
            <a:r>
              <a:rPr lang="en-US" sz="2800" dirty="0"/>
              <a:t>Here, </a:t>
            </a:r>
            <a:r>
              <a:rPr lang="en-US" sz="2800" i="1" dirty="0"/>
              <a:t>Type </a:t>
            </a:r>
            <a:r>
              <a:rPr lang="en-US" sz="2800" dirty="0"/>
              <a:t>is the name of the event and </a:t>
            </a:r>
            <a:r>
              <a:rPr lang="en-US" sz="2800" i="1" dirty="0"/>
              <a:t>el </a:t>
            </a:r>
            <a:r>
              <a:rPr lang="en-US" sz="2800" dirty="0"/>
              <a:t>is a reference to the event listener. </a:t>
            </a:r>
            <a:r>
              <a:rPr lang="en-US" sz="2800" dirty="0">
                <a:solidFill>
                  <a:srgbClr val="0070C0"/>
                </a:solidFill>
              </a:rPr>
              <a:t>For example, the method that registers a keyboard event listener is called </a:t>
            </a:r>
            <a:r>
              <a:rPr lang="en-US" sz="2800" dirty="0" err="1">
                <a:solidFill>
                  <a:srgbClr val="0070C0"/>
                </a:solidFill>
              </a:rPr>
              <a:t>addKeyListener</a:t>
            </a:r>
            <a:r>
              <a:rPr lang="en-US" sz="2800" dirty="0">
                <a:solidFill>
                  <a:srgbClr val="0070C0"/>
                </a:solidFill>
              </a:rPr>
              <a:t>( ). The method that registers a mouse motion listener is called </a:t>
            </a:r>
            <a:r>
              <a:rPr lang="en-US" sz="2800" dirty="0" err="1">
                <a:solidFill>
                  <a:srgbClr val="0070C0"/>
                </a:solidFill>
              </a:rPr>
              <a:t>addMouseMotionListener</a:t>
            </a:r>
            <a:r>
              <a:rPr lang="en-US" sz="2800" dirty="0">
                <a:solidFill>
                  <a:srgbClr val="0070C0"/>
                </a:solidFill>
              </a:rPr>
              <a:t>( ).</a:t>
            </a:r>
          </a:p>
          <a:p>
            <a:pPr algn="just"/>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Sources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barn(outVertical)">
                                      <p:cBhvr>
                                        <p:cTn id="7" dur="500"/>
                                        <p:tgtEl>
                                          <p:spTgt spid="382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randombar(horizontal)">
                                      <p:cBhvr>
                                        <p:cTn id="12" dur="500"/>
                                        <p:tgtEl>
                                          <p:spTgt spid="382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wipe(down)">
                                      <p:cBhvr>
                                        <p:cTn id="17" dur="290">
                                          <p:stCondLst>
                                            <p:cond delay="0"/>
                                          </p:stCondLst>
                                        </p:cTn>
                                        <p:tgtEl>
                                          <p:spTgt spid="382979">
                                            <p:txEl>
                                              <p:pRg st="2" end="2"/>
                                            </p:txEl>
                                          </p:spTgt>
                                        </p:tgtEl>
                                      </p:cBhvr>
                                    </p:animEffect>
                                    <p:anim calcmode="lin" valueType="num">
                                      <p:cBhvr>
                                        <p:cTn id="18" dur="911" tmFilter="0,0; 0.14,0.36; 0.43,0.73; 0.71,0.91; 1.0,1.0">
                                          <p:stCondLst>
                                            <p:cond delay="0"/>
                                          </p:stCondLst>
                                        </p:cTn>
                                        <p:tgtEl>
                                          <p:spTgt spid="382979">
                                            <p:txEl>
                                              <p:pRg st="2" end="2"/>
                                            </p:txEl>
                                          </p:spTgt>
                                        </p:tgtEl>
                                        <p:attrNameLst>
                                          <p:attrName>ppt_x</p:attrName>
                                        </p:attrNameLst>
                                      </p:cBhvr>
                                      <p:tavLst>
                                        <p:tav tm="0">
                                          <p:val>
                                            <p:strVal val="#ppt_x-0.25"/>
                                          </p:val>
                                        </p:tav>
                                        <p:tav tm="100000">
                                          <p:val>
                                            <p:strVal val="#ppt_x"/>
                                          </p:val>
                                        </p:tav>
                                      </p:tavLst>
                                    </p:anim>
                                    <p:anim calcmode="lin" valueType="num">
                                      <p:cBhvr>
                                        <p:cTn id="19" dur="332" tmFilter="0.0,0.0; 0.25,0.07; 0.50,0.2; 0.75,0.467; 1.0,1.0">
                                          <p:stCondLst>
                                            <p:cond delay="0"/>
                                          </p:stCondLst>
                                        </p:cTn>
                                        <p:tgtEl>
                                          <p:spTgt spid="382979">
                                            <p:txEl>
                                              <p:pRg st="2" end="2"/>
                                            </p:txEl>
                                          </p:spTgt>
                                        </p:tgtEl>
                                        <p:attrNameLst>
                                          <p:attrName>ppt_y</p:attrName>
                                        </p:attrNameLst>
                                      </p:cBhvr>
                                      <p:tavLst>
                                        <p:tav tm="0" fmla="#ppt_y-sin(pi*$)/3">
                                          <p:val>
                                            <p:fltVal val="0.5"/>
                                          </p:val>
                                        </p:tav>
                                        <p:tav tm="100000">
                                          <p:val>
                                            <p:fltVal val="1"/>
                                          </p:val>
                                        </p:tav>
                                      </p:tavLst>
                                    </p:anim>
                                    <p:anim calcmode="lin" valueType="num">
                                      <p:cBhvr>
                                        <p:cTn id="20" dur="332" tmFilter="0, 0; 0.125,0.2665; 0.25,0.4; 0.375,0.465; 0.5,0.5;  0.625,0.535; 0.75,0.6; 0.875,0.7335; 1,1">
                                          <p:stCondLst>
                                            <p:cond delay="332"/>
                                          </p:stCondLst>
                                        </p:cTn>
                                        <p:tgtEl>
                                          <p:spTgt spid="382979">
                                            <p:txEl>
                                              <p:pRg st="2" end="2"/>
                                            </p:txEl>
                                          </p:spTgt>
                                        </p:tgtEl>
                                        <p:attrNameLst>
                                          <p:attrName>ppt_y</p:attrName>
                                        </p:attrNameLst>
                                      </p:cBhvr>
                                      <p:tavLst>
                                        <p:tav tm="0" fmla="#ppt_y-sin(pi*$)/9">
                                          <p:val>
                                            <p:fltVal val="0"/>
                                          </p:val>
                                        </p:tav>
                                        <p:tav tm="100000">
                                          <p:val>
                                            <p:fltVal val="1"/>
                                          </p:val>
                                        </p:tav>
                                      </p:tavLst>
                                    </p:anim>
                                    <p:anim calcmode="lin" valueType="num">
                                      <p:cBhvr>
                                        <p:cTn id="21" dur="166" tmFilter="0, 0; 0.125,0.2665; 0.25,0.4; 0.375,0.465; 0.5,0.5;  0.625,0.535; 0.75,0.6; 0.875,0.7335; 1,1">
                                          <p:stCondLst>
                                            <p:cond delay="662"/>
                                          </p:stCondLst>
                                        </p:cTn>
                                        <p:tgtEl>
                                          <p:spTgt spid="382979">
                                            <p:txEl>
                                              <p:pRg st="2" end="2"/>
                                            </p:txEl>
                                          </p:spTgt>
                                        </p:tgtEl>
                                        <p:attrNameLst>
                                          <p:attrName>ppt_y</p:attrName>
                                        </p:attrNameLst>
                                      </p:cBhvr>
                                      <p:tavLst>
                                        <p:tav tm="0" fmla="#ppt_y-sin(pi*$)/27">
                                          <p:val>
                                            <p:fltVal val="0"/>
                                          </p:val>
                                        </p:tav>
                                        <p:tav tm="100000">
                                          <p:val>
                                            <p:fltVal val="1"/>
                                          </p:val>
                                        </p:tav>
                                      </p:tavLst>
                                    </p:anim>
                                    <p:anim calcmode="lin" valueType="num">
                                      <p:cBhvr>
                                        <p:cTn id="22" dur="82" tmFilter="0, 0; 0.125,0.2665; 0.25,0.4; 0.375,0.465; 0.5,0.5;  0.625,0.535; 0.75,0.6; 0.875,0.7335; 1,1">
                                          <p:stCondLst>
                                            <p:cond delay="828"/>
                                          </p:stCondLst>
                                        </p:cTn>
                                        <p:tgtEl>
                                          <p:spTgt spid="382979">
                                            <p:txEl>
                                              <p:pRg st="2" end="2"/>
                                            </p:txEl>
                                          </p:spTgt>
                                        </p:tgtEl>
                                        <p:attrNameLst>
                                          <p:attrName>ppt_y</p:attrName>
                                        </p:attrNameLst>
                                      </p:cBhvr>
                                      <p:tavLst>
                                        <p:tav tm="0" fmla="#ppt_y-sin(pi*$)/81">
                                          <p:val>
                                            <p:fltVal val="0"/>
                                          </p:val>
                                        </p:tav>
                                        <p:tav tm="100000">
                                          <p:val>
                                            <p:fltVal val="1"/>
                                          </p:val>
                                        </p:tav>
                                      </p:tavLst>
                                    </p:anim>
                                    <p:animScale>
                                      <p:cBhvr>
                                        <p:cTn id="23" dur="13">
                                          <p:stCondLst>
                                            <p:cond delay="325"/>
                                          </p:stCondLst>
                                        </p:cTn>
                                        <p:tgtEl>
                                          <p:spTgt spid="382979">
                                            <p:txEl>
                                              <p:pRg st="2" end="2"/>
                                            </p:txEl>
                                          </p:spTgt>
                                        </p:tgtEl>
                                      </p:cBhvr>
                                      <p:to x="100000" y="60000"/>
                                    </p:animScale>
                                    <p:animScale>
                                      <p:cBhvr>
                                        <p:cTn id="24" dur="83" decel="50000">
                                          <p:stCondLst>
                                            <p:cond delay="338"/>
                                          </p:stCondLst>
                                        </p:cTn>
                                        <p:tgtEl>
                                          <p:spTgt spid="382979">
                                            <p:txEl>
                                              <p:pRg st="2" end="2"/>
                                            </p:txEl>
                                          </p:spTgt>
                                        </p:tgtEl>
                                      </p:cBhvr>
                                      <p:to x="100000" y="100000"/>
                                    </p:animScale>
                                    <p:animScale>
                                      <p:cBhvr>
                                        <p:cTn id="25" dur="13">
                                          <p:stCondLst>
                                            <p:cond delay="656"/>
                                          </p:stCondLst>
                                        </p:cTn>
                                        <p:tgtEl>
                                          <p:spTgt spid="382979">
                                            <p:txEl>
                                              <p:pRg st="2" end="2"/>
                                            </p:txEl>
                                          </p:spTgt>
                                        </p:tgtEl>
                                      </p:cBhvr>
                                      <p:to x="100000" y="80000"/>
                                    </p:animScale>
                                    <p:animScale>
                                      <p:cBhvr>
                                        <p:cTn id="26" dur="83" decel="50000">
                                          <p:stCondLst>
                                            <p:cond delay="669"/>
                                          </p:stCondLst>
                                        </p:cTn>
                                        <p:tgtEl>
                                          <p:spTgt spid="382979">
                                            <p:txEl>
                                              <p:pRg st="2" end="2"/>
                                            </p:txEl>
                                          </p:spTgt>
                                        </p:tgtEl>
                                      </p:cBhvr>
                                      <p:to x="100000" y="100000"/>
                                    </p:animScale>
                                    <p:animScale>
                                      <p:cBhvr>
                                        <p:cTn id="27" dur="13">
                                          <p:stCondLst>
                                            <p:cond delay="821"/>
                                          </p:stCondLst>
                                        </p:cTn>
                                        <p:tgtEl>
                                          <p:spTgt spid="382979">
                                            <p:txEl>
                                              <p:pRg st="2" end="2"/>
                                            </p:txEl>
                                          </p:spTgt>
                                        </p:tgtEl>
                                      </p:cBhvr>
                                      <p:to x="100000" y="90000"/>
                                    </p:animScale>
                                    <p:animScale>
                                      <p:cBhvr>
                                        <p:cTn id="28" dur="83" decel="50000">
                                          <p:stCondLst>
                                            <p:cond delay="834"/>
                                          </p:stCondLst>
                                        </p:cTn>
                                        <p:tgtEl>
                                          <p:spTgt spid="382979">
                                            <p:txEl>
                                              <p:pRg st="2" end="2"/>
                                            </p:txEl>
                                          </p:spTgt>
                                        </p:tgtEl>
                                      </p:cBhvr>
                                      <p:to x="100000" y="100000"/>
                                    </p:animScale>
                                    <p:animScale>
                                      <p:cBhvr>
                                        <p:cTn id="29" dur="13">
                                          <p:stCondLst>
                                            <p:cond delay="904"/>
                                          </p:stCondLst>
                                        </p:cTn>
                                        <p:tgtEl>
                                          <p:spTgt spid="382979">
                                            <p:txEl>
                                              <p:pRg st="2" end="2"/>
                                            </p:txEl>
                                          </p:spTgt>
                                        </p:tgtEl>
                                      </p:cBhvr>
                                      <p:to x="100000" y="95000"/>
                                    </p:animScale>
                                    <p:animScale>
                                      <p:cBhvr>
                                        <p:cTn id="30" dur="83" decel="50000">
                                          <p:stCondLst>
                                            <p:cond delay="917"/>
                                          </p:stCondLst>
                                        </p:cTn>
                                        <p:tgtEl>
                                          <p:spTgt spid="382979">
                                            <p:txEl>
                                              <p:pRg st="2" end="2"/>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82979">
                                            <p:txEl>
                                              <p:pRg st="3" end="3"/>
                                            </p:txEl>
                                          </p:spTgt>
                                        </p:tgtEl>
                                        <p:attrNameLst>
                                          <p:attrName>style.visibility</p:attrName>
                                        </p:attrNameLst>
                                      </p:cBhvr>
                                      <p:to>
                                        <p:strVal val="visible"/>
                                      </p:to>
                                    </p:set>
                                    <p:anim calcmode="lin" valueType="num">
                                      <p:cBhvr additive="base">
                                        <p:cTn id="35"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82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82979">
                                            <p:txEl>
                                              <p:pRg st="4" end="4"/>
                                            </p:txEl>
                                          </p:spTgt>
                                        </p:tgtEl>
                                        <p:attrNameLst>
                                          <p:attrName>style.visibility</p:attrName>
                                        </p:attrNameLst>
                                      </p:cBhvr>
                                      <p:to>
                                        <p:strVal val="visible"/>
                                      </p:to>
                                    </p:set>
                                    <p:anim calcmode="lin" valueType="num">
                                      <p:cBhvr additive="base">
                                        <p:cTn id="41" dur="500" fill="hold"/>
                                        <p:tgtEl>
                                          <p:spTgt spid="382979">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82979">
                                            <p:txEl>
                                              <p:pRg st="4" end="4"/>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382979">
                                            <p:txEl>
                                              <p:pRg st="5" end="5"/>
                                            </p:txEl>
                                          </p:spTgt>
                                        </p:tgtEl>
                                        <p:attrNameLst>
                                          <p:attrName>style.visibility</p:attrName>
                                        </p:attrNameLst>
                                      </p:cBhvr>
                                      <p:to>
                                        <p:strVal val="visible"/>
                                      </p:to>
                                    </p:set>
                                    <p:anim calcmode="lin" valueType="num">
                                      <p:cBhvr additive="base">
                                        <p:cTn id="45" dur="500" fill="hold"/>
                                        <p:tgtEl>
                                          <p:spTgt spid="382979">
                                            <p:txEl>
                                              <p:pRg st="5" end="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82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382979">
                                            <p:txEl>
                                              <p:pRg st="7" end="7"/>
                                            </p:txEl>
                                          </p:spTgt>
                                        </p:tgtEl>
                                        <p:attrNameLst>
                                          <p:attrName>style.visibility</p:attrName>
                                        </p:attrNameLst>
                                      </p:cBhvr>
                                      <p:to>
                                        <p:strVal val="visible"/>
                                      </p:to>
                                    </p:set>
                                    <p:anim calcmode="lin" valueType="num">
                                      <p:cBhvr>
                                        <p:cTn id="51" dur="1000" fill="hold"/>
                                        <p:tgtEl>
                                          <p:spTgt spid="382979">
                                            <p:txEl>
                                              <p:pRg st="7" end="7"/>
                                            </p:txEl>
                                          </p:spTgt>
                                        </p:tgtEl>
                                        <p:attrNameLst>
                                          <p:attrName>ppt_w</p:attrName>
                                        </p:attrNameLst>
                                      </p:cBhvr>
                                      <p:tavLst>
                                        <p:tav tm="0">
                                          <p:val>
                                            <p:fltVal val="0"/>
                                          </p:val>
                                        </p:tav>
                                        <p:tav tm="100000">
                                          <p:val>
                                            <p:strVal val="#ppt_w"/>
                                          </p:val>
                                        </p:tav>
                                      </p:tavLst>
                                    </p:anim>
                                    <p:anim calcmode="lin" valueType="num">
                                      <p:cBhvr>
                                        <p:cTn id="52" dur="1000" fill="hold"/>
                                        <p:tgtEl>
                                          <p:spTgt spid="382979">
                                            <p:txEl>
                                              <p:pRg st="7" end="7"/>
                                            </p:txEl>
                                          </p:spTgt>
                                        </p:tgtEl>
                                        <p:attrNameLst>
                                          <p:attrName>ppt_h</p:attrName>
                                        </p:attrNameLst>
                                      </p:cBhvr>
                                      <p:tavLst>
                                        <p:tav tm="0">
                                          <p:val>
                                            <p:fltVal val="0"/>
                                          </p:val>
                                        </p:tav>
                                        <p:tav tm="100000">
                                          <p:val>
                                            <p:strVal val="#ppt_h"/>
                                          </p:val>
                                        </p:tav>
                                      </p:tavLst>
                                    </p:anim>
                                    <p:anim calcmode="lin" valueType="num">
                                      <p:cBhvr>
                                        <p:cTn id="53" dur="1000" fill="hold"/>
                                        <p:tgtEl>
                                          <p:spTgt spid="382979">
                                            <p:txEl>
                                              <p:pRg st="7" end="7"/>
                                            </p:txEl>
                                          </p:spTgt>
                                        </p:tgtEl>
                                        <p:attrNameLst>
                                          <p:attrName>style.rotation</p:attrName>
                                        </p:attrNameLst>
                                      </p:cBhvr>
                                      <p:tavLst>
                                        <p:tav tm="0">
                                          <p:val>
                                            <p:fltVal val="90"/>
                                          </p:val>
                                        </p:tav>
                                        <p:tav tm="100000">
                                          <p:val>
                                            <p:fltVal val="0"/>
                                          </p:val>
                                        </p:tav>
                                      </p:tavLst>
                                    </p:anim>
                                    <p:animEffect transition="in" filter="fade">
                                      <p:cBhvr>
                                        <p:cTn id="54" dur="1000"/>
                                        <p:tgtEl>
                                          <p:spTgt spid="3829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14400"/>
            <a:ext cx="8915400" cy="5715000"/>
          </a:xfrm>
        </p:spPr>
        <p:txBody>
          <a:bodyPr>
            <a:normAutofit/>
          </a:bodyPr>
          <a:lstStyle/>
          <a:p>
            <a:pPr algn="just"/>
            <a:r>
              <a:rPr lang="en-US" sz="2400" dirty="0">
                <a:solidFill>
                  <a:srgbClr val="00B050"/>
                </a:solidFill>
              </a:rPr>
              <a:t>When an event occurs, all registered listeners are notified and receive a copy of the event object. This is known as </a:t>
            </a:r>
            <a:r>
              <a:rPr lang="en-US" sz="2400" i="1" dirty="0">
                <a:solidFill>
                  <a:srgbClr val="00B050"/>
                </a:solidFill>
              </a:rPr>
              <a:t>multicasting </a:t>
            </a:r>
            <a:r>
              <a:rPr lang="en-US" sz="2400" dirty="0">
                <a:solidFill>
                  <a:srgbClr val="00B050"/>
                </a:solidFill>
              </a:rPr>
              <a:t>the event</a:t>
            </a:r>
            <a:r>
              <a:rPr lang="en-US" sz="2400" dirty="0"/>
              <a:t>. In all cases, notifications are sent only to listeners that register to receive them.</a:t>
            </a:r>
          </a:p>
          <a:p>
            <a:pPr algn="just"/>
            <a:r>
              <a:rPr lang="en-US" sz="2400" dirty="0"/>
              <a:t>Some sources may allow only one listener to register. </a:t>
            </a:r>
          </a:p>
          <a:p>
            <a:pPr algn="just">
              <a:buNone/>
            </a:pPr>
            <a:r>
              <a:rPr lang="en-US" sz="2400" dirty="0"/>
              <a:t> </a:t>
            </a:r>
          </a:p>
          <a:p>
            <a:pPr algn="just"/>
            <a:r>
              <a:rPr lang="en-US" sz="2400" dirty="0"/>
              <a:t>A source must also provide a method that allows a listener to </a:t>
            </a:r>
            <a:r>
              <a:rPr lang="en-US" sz="2400" dirty="0">
                <a:solidFill>
                  <a:srgbClr val="C00000"/>
                </a:solidFill>
              </a:rPr>
              <a:t>unregister an interest in a specific type of event</a:t>
            </a:r>
            <a:r>
              <a:rPr lang="en-US" sz="2400" dirty="0"/>
              <a:t>. The general form of such a method is this:</a:t>
            </a:r>
          </a:p>
          <a:p>
            <a:pPr algn="just">
              <a:buNone/>
            </a:pPr>
            <a:endParaRPr lang="en-US" sz="2400" dirty="0"/>
          </a:p>
          <a:p>
            <a:pPr algn="just">
              <a:buNone/>
            </a:pPr>
            <a:r>
              <a:rPr lang="en-US" sz="2400" dirty="0"/>
              <a:t>			</a:t>
            </a:r>
            <a:r>
              <a:rPr lang="en-US" sz="2400" dirty="0">
                <a:solidFill>
                  <a:srgbClr val="002060"/>
                </a:solidFill>
              </a:rPr>
              <a:t>public void </a:t>
            </a:r>
            <a:r>
              <a:rPr lang="en-US" sz="2400" dirty="0" err="1">
                <a:solidFill>
                  <a:srgbClr val="002060"/>
                </a:solidFill>
              </a:rPr>
              <a:t>remove</a:t>
            </a:r>
            <a:r>
              <a:rPr lang="en-US" sz="2400" i="1" dirty="0" err="1">
                <a:solidFill>
                  <a:srgbClr val="002060"/>
                </a:solidFill>
              </a:rPr>
              <a:t>Type</a:t>
            </a:r>
            <a:r>
              <a:rPr lang="en-US" sz="2400" dirty="0" err="1">
                <a:solidFill>
                  <a:srgbClr val="002060"/>
                </a:solidFill>
              </a:rPr>
              <a:t>Listener</a:t>
            </a:r>
            <a:r>
              <a:rPr lang="en-US" sz="2400" dirty="0">
                <a:solidFill>
                  <a:srgbClr val="002060"/>
                </a:solidFill>
              </a:rPr>
              <a:t>(</a:t>
            </a:r>
            <a:r>
              <a:rPr lang="en-US" sz="2400" i="1" dirty="0" err="1">
                <a:solidFill>
                  <a:srgbClr val="002060"/>
                </a:solidFill>
              </a:rPr>
              <a:t>Type</a:t>
            </a:r>
            <a:r>
              <a:rPr lang="en-US" sz="2400" dirty="0" err="1">
                <a:solidFill>
                  <a:srgbClr val="002060"/>
                </a:solidFill>
              </a:rPr>
              <a:t>Listener</a:t>
            </a:r>
            <a:r>
              <a:rPr lang="en-US" sz="2400" dirty="0">
                <a:solidFill>
                  <a:srgbClr val="002060"/>
                </a:solidFill>
              </a:rPr>
              <a:t> </a:t>
            </a:r>
            <a:r>
              <a:rPr lang="en-US" sz="2400" i="1" dirty="0">
                <a:solidFill>
                  <a:srgbClr val="002060"/>
                </a:solidFill>
              </a:rPr>
              <a:t>el</a:t>
            </a:r>
            <a:r>
              <a:rPr lang="en-US" sz="2400" dirty="0">
                <a:solidFill>
                  <a:srgbClr val="002060"/>
                </a:solidFill>
              </a:rPr>
              <a:t>)</a:t>
            </a:r>
          </a:p>
          <a:p>
            <a:pPr algn="just"/>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Sources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Effect transition="in" filter="wipe(down)">
                                      <p:cBhvr>
                                        <p:cTn id="13" dur="500"/>
                                        <p:tgtEl>
                                          <p:spTgt spid="38297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82979">
                                            <p:txEl>
                                              <p:pRg st="3" end="3"/>
                                            </p:txEl>
                                          </p:spTgt>
                                        </p:tgtEl>
                                        <p:attrNameLst>
                                          <p:attrName>style.visibility</p:attrName>
                                        </p:attrNameLst>
                                      </p:cBhvr>
                                      <p:to>
                                        <p:strVal val="visible"/>
                                      </p:to>
                                    </p:set>
                                    <p:animEffect transition="in" filter="wipe(down)">
                                      <p:cBhvr>
                                        <p:cTn id="18" dur="145">
                                          <p:stCondLst>
                                            <p:cond delay="0"/>
                                          </p:stCondLst>
                                        </p:cTn>
                                        <p:tgtEl>
                                          <p:spTgt spid="382979">
                                            <p:txEl>
                                              <p:pRg st="3" end="3"/>
                                            </p:txEl>
                                          </p:spTgt>
                                        </p:tgtEl>
                                      </p:cBhvr>
                                    </p:animEffect>
                                    <p:anim calcmode="lin" valueType="num">
                                      <p:cBhvr>
                                        <p:cTn id="19" dur="456" tmFilter="0,0; 0.14,0.36; 0.43,0.73; 0.71,0.91; 1.0,1.0">
                                          <p:stCondLst>
                                            <p:cond delay="0"/>
                                          </p:stCondLst>
                                        </p:cTn>
                                        <p:tgtEl>
                                          <p:spTgt spid="382979">
                                            <p:txEl>
                                              <p:pRg st="3" end="3"/>
                                            </p:txEl>
                                          </p:spTgt>
                                        </p:tgtEl>
                                        <p:attrNameLst>
                                          <p:attrName>ppt_x</p:attrName>
                                        </p:attrNameLst>
                                      </p:cBhvr>
                                      <p:tavLst>
                                        <p:tav tm="0">
                                          <p:val>
                                            <p:strVal val="#ppt_x-0.25"/>
                                          </p:val>
                                        </p:tav>
                                        <p:tav tm="100000">
                                          <p:val>
                                            <p:strVal val="#ppt_x"/>
                                          </p:val>
                                        </p:tav>
                                      </p:tavLst>
                                    </p:anim>
                                    <p:anim calcmode="lin" valueType="num">
                                      <p:cBhvr>
                                        <p:cTn id="20" dur="166" tmFilter="0.0,0.0; 0.25,0.07; 0.50,0.2; 0.75,0.467; 1.0,1.0">
                                          <p:stCondLst>
                                            <p:cond delay="0"/>
                                          </p:stCondLst>
                                        </p:cTn>
                                        <p:tgtEl>
                                          <p:spTgt spid="382979">
                                            <p:txEl>
                                              <p:pRg st="3" end="3"/>
                                            </p:txEl>
                                          </p:spTgt>
                                        </p:tgtEl>
                                        <p:attrNameLst>
                                          <p:attrName>ppt_y</p:attrName>
                                        </p:attrNameLst>
                                      </p:cBhvr>
                                      <p:tavLst>
                                        <p:tav tm="0" fmla="#ppt_y-sin(pi*$)/3">
                                          <p:val>
                                            <p:fltVal val="0.5"/>
                                          </p:val>
                                        </p:tav>
                                        <p:tav tm="100000">
                                          <p:val>
                                            <p:fltVal val="1"/>
                                          </p:val>
                                        </p:tav>
                                      </p:tavLst>
                                    </p:anim>
                                    <p:anim calcmode="lin" valueType="num">
                                      <p:cBhvr>
                                        <p:cTn id="21" dur="166" tmFilter="0, 0; 0.125,0.2665; 0.25,0.4; 0.375,0.465; 0.5,0.5;  0.625,0.535; 0.75,0.6; 0.875,0.7335; 1,1">
                                          <p:stCondLst>
                                            <p:cond delay="166"/>
                                          </p:stCondLst>
                                        </p:cTn>
                                        <p:tgtEl>
                                          <p:spTgt spid="382979">
                                            <p:txEl>
                                              <p:pRg st="3" end="3"/>
                                            </p:txEl>
                                          </p:spTgt>
                                        </p:tgtEl>
                                        <p:attrNameLst>
                                          <p:attrName>ppt_y</p:attrName>
                                        </p:attrNameLst>
                                      </p:cBhvr>
                                      <p:tavLst>
                                        <p:tav tm="0" fmla="#ppt_y-sin(pi*$)/9">
                                          <p:val>
                                            <p:fltVal val="0"/>
                                          </p:val>
                                        </p:tav>
                                        <p:tav tm="100000">
                                          <p:val>
                                            <p:fltVal val="1"/>
                                          </p:val>
                                        </p:tav>
                                      </p:tavLst>
                                    </p:anim>
                                    <p:anim calcmode="lin" valueType="num">
                                      <p:cBhvr>
                                        <p:cTn id="22" dur="83" tmFilter="0, 0; 0.125,0.2665; 0.25,0.4; 0.375,0.465; 0.5,0.5;  0.625,0.535; 0.75,0.6; 0.875,0.7335; 1,1">
                                          <p:stCondLst>
                                            <p:cond delay="331"/>
                                          </p:stCondLst>
                                        </p:cTn>
                                        <p:tgtEl>
                                          <p:spTgt spid="382979">
                                            <p:txEl>
                                              <p:pRg st="3" end="3"/>
                                            </p:txEl>
                                          </p:spTgt>
                                        </p:tgtEl>
                                        <p:attrNameLst>
                                          <p:attrName>ppt_y</p:attrName>
                                        </p:attrNameLst>
                                      </p:cBhvr>
                                      <p:tavLst>
                                        <p:tav tm="0" fmla="#ppt_y-sin(pi*$)/27">
                                          <p:val>
                                            <p:fltVal val="0"/>
                                          </p:val>
                                        </p:tav>
                                        <p:tav tm="100000">
                                          <p:val>
                                            <p:fltVal val="1"/>
                                          </p:val>
                                        </p:tav>
                                      </p:tavLst>
                                    </p:anim>
                                    <p:anim calcmode="lin" valueType="num">
                                      <p:cBhvr>
                                        <p:cTn id="23" dur="41" tmFilter="0, 0; 0.125,0.2665; 0.25,0.4; 0.375,0.465; 0.5,0.5;  0.625,0.535; 0.75,0.6; 0.875,0.7335; 1,1">
                                          <p:stCondLst>
                                            <p:cond delay="414"/>
                                          </p:stCondLst>
                                        </p:cTn>
                                        <p:tgtEl>
                                          <p:spTgt spid="382979">
                                            <p:txEl>
                                              <p:pRg st="3" end="3"/>
                                            </p:txEl>
                                          </p:spTgt>
                                        </p:tgtEl>
                                        <p:attrNameLst>
                                          <p:attrName>ppt_y</p:attrName>
                                        </p:attrNameLst>
                                      </p:cBhvr>
                                      <p:tavLst>
                                        <p:tav tm="0" fmla="#ppt_y-sin(pi*$)/81">
                                          <p:val>
                                            <p:fltVal val="0"/>
                                          </p:val>
                                        </p:tav>
                                        <p:tav tm="100000">
                                          <p:val>
                                            <p:fltVal val="1"/>
                                          </p:val>
                                        </p:tav>
                                      </p:tavLst>
                                    </p:anim>
                                    <p:animScale>
                                      <p:cBhvr>
                                        <p:cTn id="24" dur="7">
                                          <p:stCondLst>
                                            <p:cond delay="162"/>
                                          </p:stCondLst>
                                        </p:cTn>
                                        <p:tgtEl>
                                          <p:spTgt spid="382979">
                                            <p:txEl>
                                              <p:pRg st="3" end="3"/>
                                            </p:txEl>
                                          </p:spTgt>
                                        </p:tgtEl>
                                      </p:cBhvr>
                                      <p:to x="100000" y="60000"/>
                                    </p:animScale>
                                    <p:animScale>
                                      <p:cBhvr>
                                        <p:cTn id="25" dur="41" decel="50000">
                                          <p:stCondLst>
                                            <p:cond delay="169"/>
                                          </p:stCondLst>
                                        </p:cTn>
                                        <p:tgtEl>
                                          <p:spTgt spid="382979">
                                            <p:txEl>
                                              <p:pRg st="3" end="3"/>
                                            </p:txEl>
                                          </p:spTgt>
                                        </p:tgtEl>
                                      </p:cBhvr>
                                      <p:to x="100000" y="100000"/>
                                    </p:animScale>
                                    <p:animScale>
                                      <p:cBhvr>
                                        <p:cTn id="26" dur="7">
                                          <p:stCondLst>
                                            <p:cond delay="328"/>
                                          </p:stCondLst>
                                        </p:cTn>
                                        <p:tgtEl>
                                          <p:spTgt spid="382979">
                                            <p:txEl>
                                              <p:pRg st="3" end="3"/>
                                            </p:txEl>
                                          </p:spTgt>
                                        </p:tgtEl>
                                      </p:cBhvr>
                                      <p:to x="100000" y="80000"/>
                                    </p:animScale>
                                    <p:animScale>
                                      <p:cBhvr>
                                        <p:cTn id="27" dur="41" decel="50000">
                                          <p:stCondLst>
                                            <p:cond delay="335"/>
                                          </p:stCondLst>
                                        </p:cTn>
                                        <p:tgtEl>
                                          <p:spTgt spid="382979">
                                            <p:txEl>
                                              <p:pRg st="3" end="3"/>
                                            </p:txEl>
                                          </p:spTgt>
                                        </p:tgtEl>
                                      </p:cBhvr>
                                      <p:to x="100000" y="100000"/>
                                    </p:animScale>
                                    <p:animScale>
                                      <p:cBhvr>
                                        <p:cTn id="28" dur="7">
                                          <p:stCondLst>
                                            <p:cond delay="410"/>
                                          </p:stCondLst>
                                        </p:cTn>
                                        <p:tgtEl>
                                          <p:spTgt spid="382979">
                                            <p:txEl>
                                              <p:pRg st="3" end="3"/>
                                            </p:txEl>
                                          </p:spTgt>
                                        </p:tgtEl>
                                      </p:cBhvr>
                                      <p:to x="100000" y="90000"/>
                                    </p:animScale>
                                    <p:animScale>
                                      <p:cBhvr>
                                        <p:cTn id="29" dur="41" decel="50000">
                                          <p:stCondLst>
                                            <p:cond delay="417"/>
                                          </p:stCondLst>
                                        </p:cTn>
                                        <p:tgtEl>
                                          <p:spTgt spid="382979">
                                            <p:txEl>
                                              <p:pRg st="3" end="3"/>
                                            </p:txEl>
                                          </p:spTgt>
                                        </p:tgtEl>
                                      </p:cBhvr>
                                      <p:to x="100000" y="100000"/>
                                    </p:animScale>
                                    <p:animScale>
                                      <p:cBhvr>
                                        <p:cTn id="30" dur="7">
                                          <p:stCondLst>
                                            <p:cond delay="452"/>
                                          </p:stCondLst>
                                        </p:cTn>
                                        <p:tgtEl>
                                          <p:spTgt spid="382979">
                                            <p:txEl>
                                              <p:pRg st="3" end="3"/>
                                            </p:txEl>
                                          </p:spTgt>
                                        </p:tgtEl>
                                      </p:cBhvr>
                                      <p:to x="100000" y="95000"/>
                                    </p:animScale>
                                    <p:animScale>
                                      <p:cBhvr>
                                        <p:cTn id="31" dur="41" decel="50000">
                                          <p:stCondLst>
                                            <p:cond delay="459"/>
                                          </p:stCondLst>
                                        </p:cTn>
                                        <p:tgtEl>
                                          <p:spTgt spid="382979">
                                            <p:txEl>
                                              <p:pRg st="3" end="3"/>
                                            </p:txEl>
                                          </p:spTgt>
                                        </p:tgtEl>
                                      </p:cBhvr>
                                      <p:to x="100000" y="100000"/>
                                    </p:animScale>
                                  </p:childTnLst>
                                </p:cTn>
                              </p:par>
                              <p:par>
                                <p:cTn id="32" presetID="26" presetClass="entr" presetSubtype="0" fill="hold" nodeType="withEffect">
                                  <p:stCondLst>
                                    <p:cond delay="0"/>
                                  </p:stCondLst>
                                  <p:childTnLst>
                                    <p:set>
                                      <p:cBhvr>
                                        <p:cTn id="33" dur="1" fill="hold">
                                          <p:stCondLst>
                                            <p:cond delay="0"/>
                                          </p:stCondLst>
                                        </p:cTn>
                                        <p:tgtEl>
                                          <p:spTgt spid="382979">
                                            <p:txEl>
                                              <p:pRg st="5" end="5"/>
                                            </p:txEl>
                                          </p:spTgt>
                                        </p:tgtEl>
                                        <p:attrNameLst>
                                          <p:attrName>style.visibility</p:attrName>
                                        </p:attrNameLst>
                                      </p:cBhvr>
                                      <p:to>
                                        <p:strVal val="visible"/>
                                      </p:to>
                                    </p:set>
                                    <p:animEffect transition="in" filter="wipe(down)">
                                      <p:cBhvr>
                                        <p:cTn id="34" dur="145">
                                          <p:stCondLst>
                                            <p:cond delay="0"/>
                                          </p:stCondLst>
                                        </p:cTn>
                                        <p:tgtEl>
                                          <p:spTgt spid="382979">
                                            <p:txEl>
                                              <p:pRg st="5" end="5"/>
                                            </p:txEl>
                                          </p:spTgt>
                                        </p:tgtEl>
                                      </p:cBhvr>
                                    </p:animEffect>
                                    <p:anim calcmode="lin" valueType="num">
                                      <p:cBhvr>
                                        <p:cTn id="35" dur="456" tmFilter="0,0; 0.14,0.36; 0.43,0.73; 0.71,0.91; 1.0,1.0">
                                          <p:stCondLst>
                                            <p:cond delay="0"/>
                                          </p:stCondLst>
                                        </p:cTn>
                                        <p:tgtEl>
                                          <p:spTgt spid="382979">
                                            <p:txEl>
                                              <p:pRg st="5" end="5"/>
                                            </p:txEl>
                                          </p:spTgt>
                                        </p:tgtEl>
                                        <p:attrNameLst>
                                          <p:attrName>ppt_x</p:attrName>
                                        </p:attrNameLst>
                                      </p:cBhvr>
                                      <p:tavLst>
                                        <p:tav tm="0">
                                          <p:val>
                                            <p:strVal val="#ppt_x-0.25"/>
                                          </p:val>
                                        </p:tav>
                                        <p:tav tm="100000">
                                          <p:val>
                                            <p:strVal val="#ppt_x"/>
                                          </p:val>
                                        </p:tav>
                                      </p:tavLst>
                                    </p:anim>
                                    <p:anim calcmode="lin" valueType="num">
                                      <p:cBhvr>
                                        <p:cTn id="36" dur="166" tmFilter="0.0,0.0; 0.25,0.07; 0.50,0.2; 0.75,0.467; 1.0,1.0">
                                          <p:stCondLst>
                                            <p:cond delay="0"/>
                                          </p:stCondLst>
                                        </p:cTn>
                                        <p:tgtEl>
                                          <p:spTgt spid="382979">
                                            <p:txEl>
                                              <p:pRg st="5" end="5"/>
                                            </p:txEl>
                                          </p:spTgt>
                                        </p:tgtEl>
                                        <p:attrNameLst>
                                          <p:attrName>ppt_y</p:attrName>
                                        </p:attrNameLst>
                                      </p:cBhvr>
                                      <p:tavLst>
                                        <p:tav tm="0" fmla="#ppt_y-sin(pi*$)/3">
                                          <p:val>
                                            <p:fltVal val="0.5"/>
                                          </p:val>
                                        </p:tav>
                                        <p:tav tm="100000">
                                          <p:val>
                                            <p:fltVal val="1"/>
                                          </p:val>
                                        </p:tav>
                                      </p:tavLst>
                                    </p:anim>
                                    <p:anim calcmode="lin" valueType="num">
                                      <p:cBhvr>
                                        <p:cTn id="37" dur="166" tmFilter="0, 0; 0.125,0.2665; 0.25,0.4; 0.375,0.465; 0.5,0.5;  0.625,0.535; 0.75,0.6; 0.875,0.7335; 1,1">
                                          <p:stCondLst>
                                            <p:cond delay="166"/>
                                          </p:stCondLst>
                                        </p:cTn>
                                        <p:tgtEl>
                                          <p:spTgt spid="382979">
                                            <p:txEl>
                                              <p:pRg st="5" end="5"/>
                                            </p:txEl>
                                          </p:spTgt>
                                        </p:tgtEl>
                                        <p:attrNameLst>
                                          <p:attrName>ppt_y</p:attrName>
                                        </p:attrNameLst>
                                      </p:cBhvr>
                                      <p:tavLst>
                                        <p:tav tm="0" fmla="#ppt_y-sin(pi*$)/9">
                                          <p:val>
                                            <p:fltVal val="0"/>
                                          </p:val>
                                        </p:tav>
                                        <p:tav tm="100000">
                                          <p:val>
                                            <p:fltVal val="1"/>
                                          </p:val>
                                        </p:tav>
                                      </p:tavLst>
                                    </p:anim>
                                    <p:anim calcmode="lin" valueType="num">
                                      <p:cBhvr>
                                        <p:cTn id="38" dur="83" tmFilter="0, 0; 0.125,0.2665; 0.25,0.4; 0.375,0.465; 0.5,0.5;  0.625,0.535; 0.75,0.6; 0.875,0.7335; 1,1">
                                          <p:stCondLst>
                                            <p:cond delay="331"/>
                                          </p:stCondLst>
                                        </p:cTn>
                                        <p:tgtEl>
                                          <p:spTgt spid="382979">
                                            <p:txEl>
                                              <p:pRg st="5" end="5"/>
                                            </p:txEl>
                                          </p:spTgt>
                                        </p:tgtEl>
                                        <p:attrNameLst>
                                          <p:attrName>ppt_y</p:attrName>
                                        </p:attrNameLst>
                                      </p:cBhvr>
                                      <p:tavLst>
                                        <p:tav tm="0" fmla="#ppt_y-sin(pi*$)/27">
                                          <p:val>
                                            <p:fltVal val="0"/>
                                          </p:val>
                                        </p:tav>
                                        <p:tav tm="100000">
                                          <p:val>
                                            <p:fltVal val="1"/>
                                          </p:val>
                                        </p:tav>
                                      </p:tavLst>
                                    </p:anim>
                                    <p:anim calcmode="lin" valueType="num">
                                      <p:cBhvr>
                                        <p:cTn id="39" dur="41" tmFilter="0, 0; 0.125,0.2665; 0.25,0.4; 0.375,0.465; 0.5,0.5;  0.625,0.535; 0.75,0.6; 0.875,0.7335; 1,1">
                                          <p:stCondLst>
                                            <p:cond delay="414"/>
                                          </p:stCondLst>
                                        </p:cTn>
                                        <p:tgtEl>
                                          <p:spTgt spid="382979">
                                            <p:txEl>
                                              <p:pRg st="5" end="5"/>
                                            </p:txEl>
                                          </p:spTgt>
                                        </p:tgtEl>
                                        <p:attrNameLst>
                                          <p:attrName>ppt_y</p:attrName>
                                        </p:attrNameLst>
                                      </p:cBhvr>
                                      <p:tavLst>
                                        <p:tav tm="0" fmla="#ppt_y-sin(pi*$)/81">
                                          <p:val>
                                            <p:fltVal val="0"/>
                                          </p:val>
                                        </p:tav>
                                        <p:tav tm="100000">
                                          <p:val>
                                            <p:fltVal val="1"/>
                                          </p:val>
                                        </p:tav>
                                      </p:tavLst>
                                    </p:anim>
                                    <p:animScale>
                                      <p:cBhvr>
                                        <p:cTn id="40" dur="7">
                                          <p:stCondLst>
                                            <p:cond delay="162"/>
                                          </p:stCondLst>
                                        </p:cTn>
                                        <p:tgtEl>
                                          <p:spTgt spid="382979">
                                            <p:txEl>
                                              <p:pRg st="5" end="5"/>
                                            </p:txEl>
                                          </p:spTgt>
                                        </p:tgtEl>
                                      </p:cBhvr>
                                      <p:to x="100000" y="60000"/>
                                    </p:animScale>
                                    <p:animScale>
                                      <p:cBhvr>
                                        <p:cTn id="41" dur="41" decel="50000">
                                          <p:stCondLst>
                                            <p:cond delay="169"/>
                                          </p:stCondLst>
                                        </p:cTn>
                                        <p:tgtEl>
                                          <p:spTgt spid="382979">
                                            <p:txEl>
                                              <p:pRg st="5" end="5"/>
                                            </p:txEl>
                                          </p:spTgt>
                                        </p:tgtEl>
                                      </p:cBhvr>
                                      <p:to x="100000" y="100000"/>
                                    </p:animScale>
                                    <p:animScale>
                                      <p:cBhvr>
                                        <p:cTn id="42" dur="7">
                                          <p:stCondLst>
                                            <p:cond delay="328"/>
                                          </p:stCondLst>
                                        </p:cTn>
                                        <p:tgtEl>
                                          <p:spTgt spid="382979">
                                            <p:txEl>
                                              <p:pRg st="5" end="5"/>
                                            </p:txEl>
                                          </p:spTgt>
                                        </p:tgtEl>
                                      </p:cBhvr>
                                      <p:to x="100000" y="80000"/>
                                    </p:animScale>
                                    <p:animScale>
                                      <p:cBhvr>
                                        <p:cTn id="43" dur="41" decel="50000">
                                          <p:stCondLst>
                                            <p:cond delay="335"/>
                                          </p:stCondLst>
                                        </p:cTn>
                                        <p:tgtEl>
                                          <p:spTgt spid="382979">
                                            <p:txEl>
                                              <p:pRg st="5" end="5"/>
                                            </p:txEl>
                                          </p:spTgt>
                                        </p:tgtEl>
                                      </p:cBhvr>
                                      <p:to x="100000" y="100000"/>
                                    </p:animScale>
                                    <p:animScale>
                                      <p:cBhvr>
                                        <p:cTn id="44" dur="7">
                                          <p:stCondLst>
                                            <p:cond delay="410"/>
                                          </p:stCondLst>
                                        </p:cTn>
                                        <p:tgtEl>
                                          <p:spTgt spid="382979">
                                            <p:txEl>
                                              <p:pRg st="5" end="5"/>
                                            </p:txEl>
                                          </p:spTgt>
                                        </p:tgtEl>
                                      </p:cBhvr>
                                      <p:to x="100000" y="90000"/>
                                    </p:animScale>
                                    <p:animScale>
                                      <p:cBhvr>
                                        <p:cTn id="45" dur="41" decel="50000">
                                          <p:stCondLst>
                                            <p:cond delay="417"/>
                                          </p:stCondLst>
                                        </p:cTn>
                                        <p:tgtEl>
                                          <p:spTgt spid="382979">
                                            <p:txEl>
                                              <p:pRg st="5" end="5"/>
                                            </p:txEl>
                                          </p:spTgt>
                                        </p:tgtEl>
                                      </p:cBhvr>
                                      <p:to x="100000" y="100000"/>
                                    </p:animScale>
                                    <p:animScale>
                                      <p:cBhvr>
                                        <p:cTn id="46" dur="7">
                                          <p:stCondLst>
                                            <p:cond delay="452"/>
                                          </p:stCondLst>
                                        </p:cTn>
                                        <p:tgtEl>
                                          <p:spTgt spid="382979">
                                            <p:txEl>
                                              <p:pRg st="5" end="5"/>
                                            </p:txEl>
                                          </p:spTgt>
                                        </p:tgtEl>
                                      </p:cBhvr>
                                      <p:to x="100000" y="95000"/>
                                    </p:animScale>
                                    <p:animScale>
                                      <p:cBhvr>
                                        <p:cTn id="47" dur="41" decel="50000">
                                          <p:stCondLst>
                                            <p:cond delay="459"/>
                                          </p:stCondLst>
                                        </p:cTn>
                                        <p:tgtEl>
                                          <p:spTgt spid="382979">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Sources </a:t>
            </a:r>
            <a:r>
              <a:rPr kumimoji="0" lang="en-US" sz="2800" b="0" i="0" u="none" strike="noStrike" kern="1200" cap="none" spc="0" normalizeH="0" baseline="0" noProof="0" dirty="0">
                <a:ln>
                  <a:noFill/>
                </a:ln>
                <a:solidFill>
                  <a:srgbClr val="7030A0"/>
                </a:solidFill>
                <a:effectLst/>
                <a:uLnTx/>
                <a:uFillTx/>
                <a:latin typeface="+mn-lt"/>
                <a:ea typeface="+mn-ea"/>
                <a:cs typeface="+mn-cs"/>
              </a:rPr>
              <a:t>: </a:t>
            </a:r>
            <a:r>
              <a:rPr kumimoji="0" lang="en-US" sz="2800" b="0" i="0" u="none" strike="noStrike" kern="1200" cap="none" spc="0" normalizeH="0" baseline="0" noProof="0" dirty="0">
                <a:ln>
                  <a:noFill/>
                </a:ln>
                <a:effectLst/>
                <a:uLnTx/>
                <a:uFillTx/>
                <a:latin typeface="+mn-lt"/>
                <a:ea typeface="+mn-ea"/>
                <a:cs typeface="+mn-cs"/>
              </a:rPr>
              <a:t>Some Event Sources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76200" y="838200"/>
          <a:ext cx="8991600" cy="5202936"/>
        </p:xfrm>
        <a:graphic>
          <a:graphicData uri="http://schemas.openxmlformats.org/drawingml/2006/table">
            <a:tbl>
              <a:tblPr/>
              <a:tblGrid>
                <a:gridCol w="1701114">
                  <a:extLst>
                    <a:ext uri="{9D8B030D-6E8A-4147-A177-3AD203B41FA5}">
                      <a16:colId xmlns:a16="http://schemas.microsoft.com/office/drawing/2014/main" val="20000"/>
                    </a:ext>
                  </a:extLst>
                </a:gridCol>
                <a:gridCol w="7290486">
                  <a:extLst>
                    <a:ext uri="{9D8B030D-6E8A-4147-A177-3AD203B41FA5}">
                      <a16:colId xmlns:a16="http://schemas.microsoft.com/office/drawing/2014/main" val="20001"/>
                    </a:ext>
                  </a:extLst>
                </a:gridCol>
              </a:tblGrid>
              <a:tr h="34925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Button </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the button is pressed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Checkbox</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item events when the check box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925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Choice</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item events when the choice is changed.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List</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an item is double-clicked; generates item events when an item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98500">
                <a:tc>
                  <a:txBody>
                    <a:bodyPr/>
                    <a:lstStyle/>
                    <a:p>
                      <a:pPr marL="0" marR="0" algn="just">
                        <a:lnSpc>
                          <a:spcPct val="115000"/>
                        </a:lnSpc>
                        <a:spcBef>
                          <a:spcPts val="0"/>
                        </a:spcBef>
                        <a:spcAft>
                          <a:spcPts val="0"/>
                        </a:spcAft>
                      </a:pPr>
                      <a:r>
                        <a:rPr lang="en-US" sz="2200" dirty="0" err="1">
                          <a:solidFill>
                            <a:schemeClr val="accent3"/>
                          </a:solidFill>
                          <a:latin typeface="Times New Roman"/>
                          <a:ea typeface="Calibri"/>
                          <a:cs typeface="Mangal"/>
                        </a:rPr>
                        <a:t>MenuItem</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a menu item is selected; generates item events when a checkable menu item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Scrollbar</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adjustment events when the scroll bar is manipulated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Text Components</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text events when the user enters a character.</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9850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Window</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window events when a window is activated, closed, deactivated, </a:t>
                      </a:r>
                      <a:r>
                        <a:rPr lang="en-US" sz="2200" dirty="0" err="1">
                          <a:solidFill>
                            <a:srgbClr val="0070C0"/>
                          </a:solidFill>
                          <a:latin typeface="Times New Roman"/>
                          <a:ea typeface="Calibri"/>
                          <a:cs typeface="Mangal"/>
                        </a:rPr>
                        <a:t>deiconified</a:t>
                      </a:r>
                      <a:r>
                        <a:rPr lang="en-US" sz="2200" dirty="0">
                          <a:solidFill>
                            <a:srgbClr val="0070C0"/>
                          </a:solidFill>
                          <a:latin typeface="Times New Roman"/>
                          <a:ea typeface="Calibri"/>
                          <a:cs typeface="Mangal"/>
                        </a:rPr>
                        <a:t>, </a:t>
                      </a:r>
                      <a:r>
                        <a:rPr lang="en-US" sz="2200" dirty="0" err="1">
                          <a:solidFill>
                            <a:srgbClr val="0070C0"/>
                          </a:solidFill>
                          <a:latin typeface="Times New Roman"/>
                          <a:ea typeface="Calibri"/>
                          <a:cs typeface="Mangal"/>
                        </a:rPr>
                        <a:t>iconified</a:t>
                      </a:r>
                      <a:r>
                        <a:rPr lang="en-US" sz="2200" dirty="0">
                          <a:solidFill>
                            <a:srgbClr val="0070C0"/>
                          </a:solidFill>
                          <a:latin typeface="Times New Roman"/>
                          <a:ea typeface="Calibri"/>
                          <a:cs typeface="Mangal"/>
                        </a:rPr>
                        <a:t>, opened, or quit.</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1295400"/>
            <a:ext cx="8915400" cy="5715000"/>
          </a:xfrm>
        </p:spPr>
        <p:txBody>
          <a:bodyPr>
            <a:normAutofit/>
          </a:bodyPr>
          <a:lstStyle/>
          <a:p>
            <a:pPr algn="just"/>
            <a:r>
              <a:rPr lang="en-US" sz="2400" dirty="0">
                <a:solidFill>
                  <a:srgbClr val="E010A5"/>
                </a:solidFill>
              </a:rPr>
              <a:t>A </a:t>
            </a:r>
            <a:r>
              <a:rPr lang="en-US" sz="2400" i="1" dirty="0">
                <a:solidFill>
                  <a:srgbClr val="E010A5"/>
                </a:solidFill>
              </a:rPr>
              <a:t>listener </a:t>
            </a:r>
            <a:r>
              <a:rPr lang="en-US" sz="2400" dirty="0">
                <a:solidFill>
                  <a:srgbClr val="E010A5"/>
                </a:solidFill>
              </a:rPr>
              <a:t>is an object that is notified when an event occurs. </a:t>
            </a:r>
          </a:p>
          <a:p>
            <a:pPr algn="just"/>
            <a:r>
              <a:rPr lang="en-US" sz="2400" dirty="0"/>
              <a:t>It has two major requirements. </a:t>
            </a:r>
          </a:p>
          <a:p>
            <a:pPr algn="just">
              <a:buNone/>
            </a:pPr>
            <a:r>
              <a:rPr lang="en-US" sz="2400" dirty="0"/>
              <a:t>	</a:t>
            </a:r>
            <a:r>
              <a:rPr lang="en-US" sz="2400" dirty="0">
                <a:solidFill>
                  <a:srgbClr val="C00000"/>
                </a:solidFill>
              </a:rPr>
              <a:t>(1)	It must have been registered with one or more sources to receive notifications about specific types of events. </a:t>
            </a:r>
          </a:p>
          <a:p>
            <a:pPr algn="just">
              <a:buNone/>
            </a:pPr>
            <a:r>
              <a:rPr lang="en-US" sz="2400" dirty="0">
                <a:solidFill>
                  <a:srgbClr val="C00000"/>
                </a:solidFill>
              </a:rPr>
              <a:t>	(2) It must implement methods to receive and process these notifications.</a:t>
            </a:r>
          </a:p>
          <a:p>
            <a:pPr algn="just"/>
            <a:r>
              <a:rPr lang="en-US" sz="2400" dirty="0">
                <a:solidFill>
                  <a:srgbClr val="0070C0"/>
                </a:solidFill>
              </a:rPr>
              <a:t>The methods that receive and process events are defined in a set of interfaces found in </a:t>
            </a:r>
            <a:r>
              <a:rPr lang="en-US" sz="2400" b="1" dirty="0" err="1">
                <a:solidFill>
                  <a:srgbClr val="E010A5"/>
                </a:solidFill>
              </a:rPr>
              <a:t>java.awt.event</a:t>
            </a:r>
            <a:r>
              <a:rPr lang="en-US" sz="2400" dirty="0"/>
              <a:t>. </a:t>
            </a:r>
            <a:r>
              <a:rPr lang="en-US" sz="2400" dirty="0">
                <a:solidFill>
                  <a:srgbClr val="00B050"/>
                </a:solidFill>
              </a:rPr>
              <a:t>For example, the </a:t>
            </a:r>
            <a:r>
              <a:rPr lang="en-US" sz="2400" b="1" dirty="0" err="1">
                <a:solidFill>
                  <a:srgbClr val="00B050"/>
                </a:solidFill>
              </a:rPr>
              <a:t>MouseMotionListener</a:t>
            </a:r>
            <a:r>
              <a:rPr lang="en-US" sz="2400" b="1" dirty="0">
                <a:solidFill>
                  <a:srgbClr val="00B050"/>
                </a:solidFill>
              </a:rPr>
              <a:t> </a:t>
            </a:r>
            <a:r>
              <a:rPr lang="en-US" sz="2400" dirty="0">
                <a:solidFill>
                  <a:srgbClr val="00B050"/>
                </a:solidFill>
              </a:rPr>
              <a:t>interface defines two methods to receive notifications when the mouse is dragged or moved.</a:t>
            </a: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p:cTn id="13" dur="1000" fill="hold"/>
                                        <p:tgtEl>
                                          <p:spTgt spid="382979">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82979">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82979">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82979">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 calcmode="lin" valueType="num">
                                      <p:cBhvr>
                                        <p:cTn id="19" dur="1000" fill="hold"/>
                                        <p:tgtEl>
                                          <p:spTgt spid="382979">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82979">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82979">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82979">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82979">
                                            <p:txEl>
                                              <p:pRg st="3" end="3"/>
                                            </p:txEl>
                                          </p:spTgt>
                                        </p:tgtEl>
                                        <p:attrNameLst>
                                          <p:attrName>style.visibility</p:attrName>
                                        </p:attrNameLst>
                                      </p:cBhvr>
                                      <p:to>
                                        <p:strVal val="visible"/>
                                      </p:to>
                                    </p:set>
                                    <p:anim calcmode="lin" valueType="num">
                                      <p:cBhvr>
                                        <p:cTn id="25" dur="1000" fill="hold"/>
                                        <p:tgtEl>
                                          <p:spTgt spid="382979">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82979">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82979">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8297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82979">
                                            <p:txEl>
                                              <p:pRg st="4" end="4"/>
                                            </p:txEl>
                                          </p:spTgt>
                                        </p:tgtEl>
                                        <p:attrNameLst>
                                          <p:attrName>style.visibility</p:attrName>
                                        </p:attrNameLst>
                                      </p:cBhvr>
                                      <p:to>
                                        <p:strVal val="visible"/>
                                      </p:to>
                                    </p:set>
                                    <p:animEffect transition="in" filter="circle(in)">
                                      <p:cBhvr>
                                        <p:cTn id="33" dur="750"/>
                                        <p:tgtEl>
                                          <p:spTgt spid="382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a:t>
            </a:r>
            <a:r>
              <a:rPr kumimoji="0" lang="en-US" sz="2800" b="0" i="0" u="none" strike="noStrike" kern="1200" cap="none" spc="0" normalizeH="0" baseline="0" noProof="0" dirty="0">
                <a:ln>
                  <a:noFill/>
                </a:ln>
                <a:solidFill>
                  <a:srgbClr val="7030A0"/>
                </a:solidFill>
                <a:effectLst/>
                <a:uLnTx/>
                <a:uFillTx/>
                <a:latin typeface="+mn-lt"/>
                <a:ea typeface="+mn-ea"/>
                <a:cs typeface="+mn-cs"/>
              </a:rPr>
              <a:t>: </a:t>
            </a:r>
            <a:r>
              <a:rPr kumimoji="0" lang="en-US" sz="2800" b="0" i="0" u="none" strike="noStrike" kern="1200" cap="none" spc="0" normalizeH="0" baseline="0" noProof="0" dirty="0">
                <a:ln>
                  <a:noFill/>
                </a:ln>
                <a:effectLst/>
                <a:uLnTx/>
                <a:uFillTx/>
                <a:latin typeface="+mn-lt"/>
                <a:ea typeface="+mn-ea"/>
                <a:cs typeface="+mn-cs"/>
              </a:rPr>
              <a:t>Some Event Listeners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152400" y="1143000"/>
          <a:ext cx="8686800" cy="4984750"/>
        </p:xfrm>
        <a:graphic>
          <a:graphicData uri="http://schemas.openxmlformats.org/drawingml/2006/table">
            <a:tbl>
              <a:tblPr/>
              <a:tblGrid>
                <a:gridCol w="2069662">
                  <a:extLst>
                    <a:ext uri="{9D8B030D-6E8A-4147-A177-3AD203B41FA5}">
                      <a16:colId xmlns:a16="http://schemas.microsoft.com/office/drawing/2014/main" val="20000"/>
                    </a:ext>
                  </a:extLst>
                </a:gridCol>
                <a:gridCol w="6617138">
                  <a:extLst>
                    <a:ext uri="{9D8B030D-6E8A-4147-A177-3AD203B41FA5}">
                      <a16:colId xmlns:a16="http://schemas.microsoft.com/office/drawing/2014/main" val="20001"/>
                    </a:ext>
                  </a:extLst>
                </a:gridCol>
              </a:tblGrid>
              <a:tr h="487680">
                <a:tc>
                  <a:txBody>
                    <a:bodyPr/>
                    <a:lstStyle/>
                    <a:p>
                      <a:pPr marL="0" marR="0" algn="just">
                        <a:lnSpc>
                          <a:spcPct val="115000"/>
                        </a:lnSpc>
                        <a:spcBef>
                          <a:spcPts val="0"/>
                        </a:spcBef>
                        <a:spcAft>
                          <a:spcPts val="0"/>
                        </a:spcAft>
                      </a:pPr>
                      <a:r>
                        <a:rPr lang="en-US" sz="2000" dirty="0" err="1">
                          <a:solidFill>
                            <a:srgbClr val="C00000"/>
                          </a:solidFill>
                          <a:latin typeface="Times New Roman"/>
                          <a:ea typeface="Calibri"/>
                          <a:cs typeface="Mangal"/>
                        </a:rPr>
                        <a:t>ActionListener</a:t>
                      </a:r>
                      <a:endParaRPr lang="en-US" sz="2000" dirty="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one method to receive action events.</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KeyListener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2060"/>
                          </a:solidFill>
                          <a:latin typeface="Times New Roman"/>
                          <a:ea typeface="Calibri"/>
                          <a:cs typeface="Mangal"/>
                        </a:rPr>
                        <a:t>Defines three methods to recognize when a key is pressed, released, or typed</a:t>
                      </a:r>
                      <a:endParaRPr lang="en-US" sz="2000" dirty="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MouseListener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five methods to recognize when the mouse is clicked, enters a component, exits a component, is pressed, or is released.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MouseMotionListener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two methods to recognize when the mouse is dragged or moved.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768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TextListener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one method to recognize when a text value changes</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75360">
                <a:tc>
                  <a:txBody>
                    <a:bodyPr/>
                    <a:lstStyle/>
                    <a:p>
                      <a:pPr marL="0" marR="0" algn="just">
                        <a:lnSpc>
                          <a:spcPct val="115000"/>
                        </a:lnSpc>
                        <a:spcBef>
                          <a:spcPts val="0"/>
                        </a:spcBef>
                        <a:spcAft>
                          <a:spcPts val="0"/>
                        </a:spcAft>
                      </a:pPr>
                      <a:r>
                        <a:rPr lang="en-US" sz="2000" dirty="0" err="1">
                          <a:solidFill>
                            <a:srgbClr val="C00000"/>
                          </a:solidFill>
                          <a:latin typeface="Times New Roman"/>
                          <a:ea typeface="Calibri"/>
                          <a:cs typeface="Mangal"/>
                        </a:rPr>
                        <a:t>WindowListener</a:t>
                      </a:r>
                      <a:endParaRPr lang="en-US" sz="2000" dirty="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2060"/>
                          </a:solidFill>
                          <a:latin typeface="Times New Roman"/>
                          <a:ea typeface="Calibri"/>
                          <a:cs typeface="Mangal"/>
                        </a:rPr>
                        <a:t>Defines seven methods to recognize when a window is activated, closed, deactivated, </a:t>
                      </a:r>
                      <a:r>
                        <a:rPr lang="en-US" sz="2000" dirty="0" err="1">
                          <a:solidFill>
                            <a:srgbClr val="002060"/>
                          </a:solidFill>
                          <a:latin typeface="Times New Roman"/>
                          <a:ea typeface="Calibri"/>
                          <a:cs typeface="Mangal"/>
                        </a:rPr>
                        <a:t>deiconified</a:t>
                      </a:r>
                      <a:r>
                        <a:rPr lang="en-US" sz="2000" dirty="0">
                          <a:solidFill>
                            <a:srgbClr val="002060"/>
                          </a:solidFill>
                          <a:latin typeface="Times New Roman"/>
                          <a:ea typeface="Calibri"/>
                          <a:cs typeface="Mangal"/>
                        </a:rPr>
                        <a:t>, </a:t>
                      </a:r>
                      <a:r>
                        <a:rPr lang="en-US" sz="2000" dirty="0" err="1">
                          <a:solidFill>
                            <a:srgbClr val="002060"/>
                          </a:solidFill>
                          <a:latin typeface="Times New Roman"/>
                          <a:ea typeface="Calibri"/>
                          <a:cs typeface="Mangal"/>
                        </a:rPr>
                        <a:t>iconified</a:t>
                      </a:r>
                      <a:r>
                        <a:rPr lang="en-US" sz="2000" dirty="0">
                          <a:solidFill>
                            <a:srgbClr val="002060"/>
                          </a:solidFill>
                          <a:latin typeface="Times New Roman"/>
                          <a:ea typeface="Calibri"/>
                          <a:cs typeface="Mangal"/>
                        </a:rPr>
                        <a:t>, opened, or quit.</a:t>
                      </a:r>
                      <a:endParaRPr lang="en-US" sz="2000" dirty="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19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1066800"/>
            <a:ext cx="8915400" cy="5715000"/>
          </a:xfrm>
        </p:spPr>
        <p:txBody>
          <a:bodyPr>
            <a:normAutofit lnSpcReduction="10000"/>
          </a:bodyPr>
          <a:lstStyle/>
          <a:p>
            <a:pPr algn="just">
              <a:buNone/>
            </a:pPr>
            <a:r>
              <a:rPr lang="en-US" sz="2400" b="1" dirty="0"/>
              <a:t>The </a:t>
            </a:r>
            <a:r>
              <a:rPr lang="en-US" sz="2400" b="1" dirty="0" err="1"/>
              <a:t>ActionListener</a:t>
            </a:r>
            <a:r>
              <a:rPr lang="en-US" sz="2400" b="1" dirty="0"/>
              <a:t> Interface</a:t>
            </a:r>
            <a:endParaRPr lang="en-US" sz="2400" dirty="0"/>
          </a:p>
          <a:p>
            <a:pPr algn="just"/>
            <a:r>
              <a:rPr lang="en-US" sz="2400" dirty="0">
                <a:solidFill>
                  <a:srgbClr val="C00000"/>
                </a:solidFill>
              </a:rPr>
              <a:t>This interface defines the </a:t>
            </a:r>
            <a:r>
              <a:rPr lang="en-US" sz="2400" dirty="0" err="1">
                <a:solidFill>
                  <a:srgbClr val="C00000"/>
                </a:solidFill>
              </a:rPr>
              <a:t>actionPerformed</a:t>
            </a:r>
            <a:r>
              <a:rPr lang="en-US" sz="2400" dirty="0">
                <a:solidFill>
                  <a:srgbClr val="C00000"/>
                </a:solidFill>
              </a:rPr>
              <a:t>( ) method that is invoked when an action event occurs. Its general form is shown here:</a:t>
            </a:r>
          </a:p>
          <a:p>
            <a:pPr algn="just">
              <a:buNone/>
            </a:pPr>
            <a:r>
              <a:rPr lang="en-US" sz="2400" dirty="0"/>
              <a:t> </a:t>
            </a:r>
          </a:p>
          <a:p>
            <a:pPr algn="just">
              <a:buNone/>
            </a:pPr>
            <a:r>
              <a:rPr lang="en-US" sz="2400" dirty="0"/>
              <a:t>			</a:t>
            </a:r>
            <a:r>
              <a:rPr lang="en-US" sz="2400" dirty="0">
                <a:solidFill>
                  <a:srgbClr val="00B050"/>
                </a:solidFill>
              </a:rPr>
              <a:t>void </a:t>
            </a:r>
            <a:r>
              <a:rPr lang="en-US" sz="2400" dirty="0" err="1">
                <a:solidFill>
                  <a:srgbClr val="00B050"/>
                </a:solidFill>
              </a:rPr>
              <a:t>actionPerformed</a:t>
            </a:r>
            <a:r>
              <a:rPr lang="en-US" sz="2400" dirty="0">
                <a:solidFill>
                  <a:srgbClr val="00B050"/>
                </a:solidFill>
              </a:rPr>
              <a:t>(</a:t>
            </a:r>
            <a:r>
              <a:rPr lang="en-US" sz="2400" dirty="0" err="1">
                <a:solidFill>
                  <a:srgbClr val="00B050"/>
                </a:solidFill>
              </a:rPr>
              <a:t>ActionEvent</a:t>
            </a:r>
            <a:r>
              <a:rPr lang="en-US" sz="2400" dirty="0">
                <a:solidFill>
                  <a:srgbClr val="00B050"/>
                </a:solidFill>
              </a:rPr>
              <a:t> </a:t>
            </a:r>
            <a:r>
              <a:rPr lang="en-US" sz="2400" dirty="0" err="1">
                <a:solidFill>
                  <a:srgbClr val="00B050"/>
                </a:solidFill>
              </a:rPr>
              <a:t>ae</a:t>
            </a:r>
            <a:r>
              <a:rPr lang="en-US" sz="2400" dirty="0">
                <a:solidFill>
                  <a:srgbClr val="00B050"/>
                </a:solidFill>
              </a:rPr>
              <a:t>)</a:t>
            </a:r>
          </a:p>
          <a:p>
            <a:pPr algn="just">
              <a:buNone/>
            </a:pPr>
            <a:r>
              <a:rPr lang="en-US" sz="2400" dirty="0"/>
              <a:t> </a:t>
            </a:r>
          </a:p>
          <a:p>
            <a:pPr algn="just">
              <a:buNone/>
            </a:pPr>
            <a:r>
              <a:rPr lang="en-US" sz="2400" b="1" dirty="0"/>
              <a:t>The </a:t>
            </a:r>
            <a:r>
              <a:rPr lang="en-US" sz="2400" b="1" dirty="0" err="1"/>
              <a:t>ItemListener</a:t>
            </a:r>
            <a:r>
              <a:rPr lang="en-US" sz="2400" b="1" dirty="0"/>
              <a:t> Interface</a:t>
            </a:r>
            <a:endParaRPr lang="en-US" sz="2400" dirty="0"/>
          </a:p>
          <a:p>
            <a:pPr algn="just"/>
            <a:r>
              <a:rPr lang="en-US" sz="2400" dirty="0">
                <a:solidFill>
                  <a:srgbClr val="C00000"/>
                </a:solidFill>
              </a:rPr>
              <a:t>This interface defines the </a:t>
            </a:r>
            <a:r>
              <a:rPr lang="en-US" sz="2400" dirty="0" err="1">
                <a:solidFill>
                  <a:srgbClr val="C00000"/>
                </a:solidFill>
              </a:rPr>
              <a:t>itemStateChanged</a:t>
            </a:r>
            <a:r>
              <a:rPr lang="en-US" sz="2400" dirty="0">
                <a:solidFill>
                  <a:srgbClr val="C00000"/>
                </a:solidFill>
              </a:rPr>
              <a:t>( ) method that is invoked when the state of an item changes. Its general form is shown here:</a:t>
            </a:r>
          </a:p>
          <a:p>
            <a:pPr algn="just">
              <a:buNone/>
            </a:pPr>
            <a:endParaRPr lang="en-US" sz="2400" dirty="0"/>
          </a:p>
          <a:p>
            <a:pPr algn="just">
              <a:buNone/>
            </a:pPr>
            <a:r>
              <a:rPr lang="en-US" sz="2400" dirty="0"/>
              <a:t>			</a:t>
            </a:r>
            <a:r>
              <a:rPr lang="en-US" sz="2400" dirty="0">
                <a:solidFill>
                  <a:srgbClr val="00B050"/>
                </a:solidFill>
              </a:rPr>
              <a:t>void </a:t>
            </a:r>
            <a:r>
              <a:rPr lang="en-US" sz="2400" dirty="0" err="1">
                <a:solidFill>
                  <a:srgbClr val="00B050"/>
                </a:solidFill>
              </a:rPr>
              <a:t>itemStateChanged</a:t>
            </a:r>
            <a:r>
              <a:rPr lang="en-US" sz="2400" dirty="0">
                <a:solidFill>
                  <a:srgbClr val="00B050"/>
                </a:solidFill>
              </a:rPr>
              <a:t>(</a:t>
            </a:r>
            <a:r>
              <a:rPr lang="en-US" sz="2400" dirty="0" err="1">
                <a:solidFill>
                  <a:srgbClr val="00B050"/>
                </a:solidFill>
              </a:rPr>
              <a:t>ItemEvent</a:t>
            </a:r>
            <a:r>
              <a:rPr lang="en-US" sz="2400" dirty="0">
                <a:solidFill>
                  <a:srgbClr val="00B050"/>
                </a:solidFill>
              </a:rPr>
              <a:t> </a:t>
            </a:r>
            <a:r>
              <a:rPr lang="en-US" sz="2400" dirty="0" err="1">
                <a:solidFill>
                  <a:srgbClr val="00B050"/>
                </a:solidFill>
              </a:rPr>
              <a:t>ie</a:t>
            </a:r>
            <a:r>
              <a:rPr lang="en-US" sz="2400" dirty="0">
                <a:solidFill>
                  <a:srgbClr val="00B050"/>
                </a:solidFill>
              </a:rPr>
              <a:t>)</a:t>
            </a:r>
          </a:p>
          <a:p>
            <a:pPr algn="just">
              <a:buNone/>
            </a:pPr>
            <a:r>
              <a:rPr lang="en-US" sz="2400" dirty="0"/>
              <a:t> </a:t>
            </a: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609600"/>
            <a:ext cx="8915400" cy="2895600"/>
          </a:xfrm>
        </p:spPr>
        <p:txBody>
          <a:bodyPr>
            <a:normAutofit/>
          </a:bodyPr>
          <a:lstStyle/>
          <a:p>
            <a:pPr algn="just"/>
            <a:r>
              <a:rPr lang="en-US" sz="2800" dirty="0">
                <a:solidFill>
                  <a:srgbClr val="6699FF"/>
                </a:solidFill>
              </a:rPr>
              <a:t>The AWT defines windows according to a class hierarchy that adds functionality and specificity with each level</a:t>
            </a:r>
            <a:r>
              <a:rPr lang="en-US" sz="2800" dirty="0"/>
              <a:t>.</a:t>
            </a:r>
          </a:p>
          <a:p>
            <a:pPr algn="just"/>
            <a:r>
              <a:rPr lang="en-US" sz="2800" dirty="0"/>
              <a:t>The two most common windows are those </a:t>
            </a:r>
            <a:r>
              <a:rPr lang="en-US" sz="2800" dirty="0">
                <a:solidFill>
                  <a:srgbClr val="C72929"/>
                </a:solidFill>
              </a:rPr>
              <a:t>derived from Panel, which is used by </a:t>
            </a:r>
            <a:r>
              <a:rPr lang="en-US" sz="2800" dirty="0">
                <a:solidFill>
                  <a:srgbClr val="E010A5"/>
                </a:solidFill>
              </a:rPr>
              <a:t>applets</a:t>
            </a:r>
            <a:r>
              <a:rPr lang="en-US" sz="2800" dirty="0"/>
              <a:t>, and those </a:t>
            </a:r>
            <a:r>
              <a:rPr lang="en-US" sz="2800" dirty="0">
                <a:solidFill>
                  <a:srgbClr val="00B050"/>
                </a:solidFill>
              </a:rPr>
              <a:t>derived from </a:t>
            </a:r>
            <a:r>
              <a:rPr lang="en-US" sz="2800" dirty="0">
                <a:solidFill>
                  <a:srgbClr val="7030A0"/>
                </a:solidFill>
              </a:rPr>
              <a:t>Window</a:t>
            </a:r>
            <a:r>
              <a:rPr lang="en-US" sz="2800" dirty="0">
                <a:solidFill>
                  <a:srgbClr val="00B050"/>
                </a:solidFill>
              </a:rPr>
              <a:t>, which is used by </a:t>
            </a:r>
            <a:r>
              <a:rPr lang="en-US" sz="2800" dirty="0">
                <a:solidFill>
                  <a:srgbClr val="FF0066"/>
                </a:solidFill>
              </a:rPr>
              <a:t>Frame. </a:t>
            </a:r>
          </a:p>
        </p:txBody>
      </p:sp>
      <p:pic>
        <p:nvPicPr>
          <p:cNvPr id="1026" name="Picture 2"/>
          <p:cNvPicPr>
            <a:picLocks noChangeAspect="1" noChangeArrowheads="1"/>
          </p:cNvPicPr>
          <p:nvPr/>
        </p:nvPicPr>
        <p:blipFill>
          <a:blip r:embed="rId2" cstate="print"/>
          <a:srcRect l="31288" t="43344" r="24289" b="17185"/>
          <a:stretch>
            <a:fillRect/>
          </a:stretch>
        </p:blipFill>
        <p:spPr bwMode="auto">
          <a:xfrm>
            <a:off x="1143000" y="3429000"/>
            <a:ext cx="7620000"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 calcmode="lin" valueType="num">
                                      <p:cBhvr additive="base">
                                        <p:cTn id="7" dur="500" fill="hold"/>
                                        <p:tgtEl>
                                          <p:spTgt spid="38297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2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500" fill="hold"/>
                                        <p:tgtEl>
                                          <p:spTgt spid="1026"/>
                                        </p:tgtEl>
                                        <p:attrNameLst>
                                          <p:attrName>ppt_w</p:attrName>
                                        </p:attrNameLst>
                                      </p:cBhvr>
                                      <p:tavLst>
                                        <p:tav tm="0">
                                          <p:val>
                                            <p:fltVal val="0"/>
                                          </p:val>
                                        </p:tav>
                                        <p:tav tm="100000">
                                          <p:val>
                                            <p:strVal val="#ppt_w"/>
                                          </p:val>
                                        </p:tav>
                                      </p:tavLst>
                                    </p:anim>
                                    <p:anim calcmode="lin" valueType="num">
                                      <p:cBhvr>
                                        <p:cTn id="14" dur="500" fill="hold"/>
                                        <p:tgtEl>
                                          <p:spTgt spid="1026"/>
                                        </p:tgtEl>
                                        <p:attrNameLst>
                                          <p:attrName>ppt_h</p:attrName>
                                        </p:attrNameLst>
                                      </p:cBhvr>
                                      <p:tavLst>
                                        <p:tav tm="0">
                                          <p:val>
                                            <p:fltVal val="0"/>
                                          </p:val>
                                        </p:tav>
                                        <p:tav tm="100000">
                                          <p:val>
                                            <p:strVal val="#ppt_h"/>
                                          </p:val>
                                        </p:tav>
                                      </p:tavLst>
                                    </p:anim>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buNone/>
            </a:pPr>
            <a:r>
              <a:rPr lang="en-US" sz="2400" b="1" dirty="0"/>
              <a:t>The </a:t>
            </a:r>
            <a:r>
              <a:rPr lang="en-US" sz="2400" b="1" dirty="0" err="1"/>
              <a:t>KeyListener</a:t>
            </a:r>
            <a:r>
              <a:rPr lang="en-US" sz="2400" b="1" dirty="0"/>
              <a:t> Interface</a:t>
            </a:r>
            <a:endParaRPr lang="en-US" sz="2400" dirty="0"/>
          </a:p>
          <a:p>
            <a:pPr algn="just"/>
            <a:r>
              <a:rPr lang="en-US" sz="2400" dirty="0">
                <a:solidFill>
                  <a:srgbClr val="00B050"/>
                </a:solidFill>
              </a:rPr>
              <a:t>This interface defines three methods. The </a:t>
            </a:r>
            <a:r>
              <a:rPr lang="en-US" sz="2400" dirty="0" err="1">
                <a:solidFill>
                  <a:srgbClr val="00B050"/>
                </a:solidFill>
              </a:rPr>
              <a:t>keyPressed</a:t>
            </a:r>
            <a:r>
              <a:rPr lang="en-US" sz="2400" dirty="0">
                <a:solidFill>
                  <a:srgbClr val="00B050"/>
                </a:solidFill>
              </a:rPr>
              <a:t>( ) and </a:t>
            </a:r>
            <a:r>
              <a:rPr lang="en-US" sz="2400" dirty="0" err="1">
                <a:solidFill>
                  <a:srgbClr val="00B050"/>
                </a:solidFill>
              </a:rPr>
              <a:t>keyReleased</a:t>
            </a:r>
            <a:r>
              <a:rPr lang="en-US" sz="2400" dirty="0">
                <a:solidFill>
                  <a:srgbClr val="00B050"/>
                </a:solidFill>
              </a:rPr>
              <a:t>( ) methods are invoked when a key is pressed and released, respectively. The </a:t>
            </a:r>
            <a:r>
              <a:rPr lang="en-US" sz="2400" dirty="0" err="1">
                <a:solidFill>
                  <a:srgbClr val="00B050"/>
                </a:solidFill>
              </a:rPr>
              <a:t>keyTyped</a:t>
            </a:r>
            <a:r>
              <a:rPr lang="en-US" sz="2400" dirty="0">
                <a:solidFill>
                  <a:srgbClr val="00B050"/>
                </a:solidFill>
              </a:rPr>
              <a:t>( ) method is invoked when a character has been entered.</a:t>
            </a:r>
          </a:p>
          <a:p>
            <a:pPr algn="just"/>
            <a:r>
              <a:rPr lang="en-US" sz="2400" dirty="0"/>
              <a:t>For example, </a:t>
            </a:r>
            <a:r>
              <a:rPr lang="en-US" sz="2400" dirty="0">
                <a:solidFill>
                  <a:srgbClr val="002060"/>
                </a:solidFill>
              </a:rPr>
              <a:t>if a user presses and releases the A key, three events are generated in sequence: key pressed, typed, and released. If a user presses and releases the HOME key, two key events are generated in sequence: key pressed and released.</a:t>
            </a:r>
          </a:p>
          <a:p>
            <a:pPr algn="just"/>
            <a:r>
              <a:rPr lang="en-US" sz="2400" dirty="0"/>
              <a:t>The general forms of these methods are shown here:</a:t>
            </a:r>
          </a:p>
          <a:p>
            <a:pPr marL="855663" indent="234950">
              <a:buNone/>
            </a:pPr>
            <a:r>
              <a:rPr lang="en-US" sz="2400" dirty="0">
                <a:solidFill>
                  <a:srgbClr val="C00000"/>
                </a:solidFill>
              </a:rPr>
              <a:t>void </a:t>
            </a:r>
            <a:r>
              <a:rPr lang="en-US" sz="2400" dirty="0" err="1">
                <a:solidFill>
                  <a:srgbClr val="C00000"/>
                </a:solidFill>
              </a:rPr>
              <a:t>keyPressed</a:t>
            </a:r>
            <a:r>
              <a:rPr lang="en-US" sz="2400" dirty="0">
                <a:solidFill>
                  <a:srgbClr val="C00000"/>
                </a:solidFill>
              </a:rPr>
              <a:t>(</a:t>
            </a:r>
            <a:r>
              <a:rPr lang="en-US" sz="2400" dirty="0" err="1">
                <a:solidFill>
                  <a:srgbClr val="C00000"/>
                </a:solidFill>
              </a:rPr>
              <a:t>KeyEvent</a:t>
            </a:r>
            <a:r>
              <a:rPr lang="en-US" sz="2400" dirty="0">
                <a:solidFill>
                  <a:srgbClr val="C00000"/>
                </a:solidFill>
              </a:rPr>
              <a:t> </a:t>
            </a:r>
            <a:r>
              <a:rPr lang="en-US" sz="2400" dirty="0" err="1">
                <a:solidFill>
                  <a:srgbClr val="C00000"/>
                </a:solidFill>
              </a:rPr>
              <a:t>ke</a:t>
            </a:r>
            <a:r>
              <a:rPr lang="en-US" sz="2400" dirty="0">
                <a:solidFill>
                  <a:srgbClr val="C00000"/>
                </a:solidFill>
              </a:rPr>
              <a:t>)</a:t>
            </a:r>
          </a:p>
          <a:p>
            <a:pPr marL="855663" indent="234950">
              <a:buNone/>
            </a:pPr>
            <a:r>
              <a:rPr lang="en-US" sz="2400" dirty="0">
                <a:solidFill>
                  <a:srgbClr val="C00000"/>
                </a:solidFill>
              </a:rPr>
              <a:t>void </a:t>
            </a:r>
            <a:r>
              <a:rPr lang="en-US" sz="2400" dirty="0" err="1">
                <a:solidFill>
                  <a:srgbClr val="C00000"/>
                </a:solidFill>
              </a:rPr>
              <a:t>keyReleased</a:t>
            </a:r>
            <a:r>
              <a:rPr lang="en-US" sz="2400" dirty="0">
                <a:solidFill>
                  <a:srgbClr val="C00000"/>
                </a:solidFill>
              </a:rPr>
              <a:t>(</a:t>
            </a:r>
            <a:r>
              <a:rPr lang="en-US" sz="2400" dirty="0" err="1">
                <a:solidFill>
                  <a:srgbClr val="C00000"/>
                </a:solidFill>
              </a:rPr>
              <a:t>KeyEvent</a:t>
            </a:r>
            <a:r>
              <a:rPr lang="en-US" sz="2400" dirty="0">
                <a:solidFill>
                  <a:srgbClr val="C00000"/>
                </a:solidFill>
              </a:rPr>
              <a:t> </a:t>
            </a:r>
            <a:r>
              <a:rPr lang="en-US" sz="2400" dirty="0" err="1">
                <a:solidFill>
                  <a:srgbClr val="C00000"/>
                </a:solidFill>
              </a:rPr>
              <a:t>ke</a:t>
            </a:r>
            <a:r>
              <a:rPr lang="en-US" sz="2400" dirty="0">
                <a:solidFill>
                  <a:srgbClr val="C00000"/>
                </a:solidFill>
              </a:rPr>
              <a:t>)</a:t>
            </a:r>
          </a:p>
          <a:p>
            <a:pPr marL="855663" indent="234950">
              <a:buNone/>
            </a:pPr>
            <a:r>
              <a:rPr lang="en-US" sz="2400" dirty="0">
                <a:solidFill>
                  <a:srgbClr val="C00000"/>
                </a:solidFill>
              </a:rPr>
              <a:t>void </a:t>
            </a:r>
            <a:r>
              <a:rPr lang="en-US" sz="2400" dirty="0" err="1">
                <a:solidFill>
                  <a:srgbClr val="C00000"/>
                </a:solidFill>
              </a:rPr>
              <a:t>keyTyped</a:t>
            </a:r>
            <a:r>
              <a:rPr lang="en-US" sz="2400" dirty="0">
                <a:solidFill>
                  <a:srgbClr val="C00000"/>
                </a:solidFill>
              </a:rPr>
              <a:t>(</a:t>
            </a:r>
            <a:r>
              <a:rPr lang="en-US" sz="2400" dirty="0" err="1">
                <a:solidFill>
                  <a:srgbClr val="C00000"/>
                </a:solidFill>
              </a:rPr>
              <a:t>KeyEvent</a:t>
            </a:r>
            <a:r>
              <a:rPr lang="en-US" sz="2400" dirty="0">
                <a:solidFill>
                  <a:srgbClr val="C00000"/>
                </a:solidFill>
              </a:rPr>
              <a:t> </a:t>
            </a:r>
            <a:r>
              <a:rPr lang="en-US" sz="2400" dirty="0" err="1">
                <a:solidFill>
                  <a:srgbClr val="C00000"/>
                </a:solidFill>
              </a:rPr>
              <a:t>ke</a:t>
            </a:r>
            <a:r>
              <a:rPr lang="en-US" sz="2400" dirty="0">
                <a:solidFill>
                  <a:srgbClr val="C00000"/>
                </a:solidFill>
              </a:rPr>
              <a:t>)</a:t>
            </a: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buNone/>
            </a:pPr>
            <a:r>
              <a:rPr lang="en-US" sz="2400" b="1" dirty="0"/>
              <a:t>The </a:t>
            </a:r>
            <a:r>
              <a:rPr lang="en-US" sz="2400" b="1" dirty="0" err="1"/>
              <a:t>MouseListener</a:t>
            </a:r>
            <a:r>
              <a:rPr lang="en-US" sz="2400" b="1" dirty="0"/>
              <a:t> Interface</a:t>
            </a:r>
            <a:endParaRPr lang="en-US" sz="2400" dirty="0"/>
          </a:p>
          <a:p>
            <a:pPr algn="just"/>
            <a:r>
              <a:rPr lang="en-US" sz="2400" dirty="0"/>
              <a:t>This interface defines five methods. </a:t>
            </a:r>
            <a:r>
              <a:rPr lang="en-US" sz="2400" dirty="0">
                <a:solidFill>
                  <a:srgbClr val="0070C0"/>
                </a:solidFill>
              </a:rPr>
              <a:t>If the mouse is pressed and released at the same point, </a:t>
            </a:r>
            <a:r>
              <a:rPr lang="en-US" sz="2400" dirty="0" err="1">
                <a:solidFill>
                  <a:srgbClr val="0070C0"/>
                </a:solidFill>
              </a:rPr>
              <a:t>mouseClicked</a:t>
            </a:r>
            <a:r>
              <a:rPr lang="en-US" sz="2400" dirty="0">
                <a:solidFill>
                  <a:srgbClr val="0070C0"/>
                </a:solidFill>
              </a:rPr>
              <a:t>( ) is invoked</a:t>
            </a:r>
            <a:r>
              <a:rPr lang="en-US" sz="2400" dirty="0"/>
              <a:t>. </a:t>
            </a:r>
            <a:r>
              <a:rPr lang="en-US" sz="2400" dirty="0">
                <a:solidFill>
                  <a:srgbClr val="E010A5"/>
                </a:solidFill>
              </a:rPr>
              <a:t>When the mouse enters a component, the </a:t>
            </a:r>
            <a:r>
              <a:rPr lang="en-US" sz="2400" dirty="0" err="1">
                <a:solidFill>
                  <a:srgbClr val="E010A5"/>
                </a:solidFill>
              </a:rPr>
              <a:t>mouseEntered</a:t>
            </a:r>
            <a:r>
              <a:rPr lang="en-US" sz="2400" dirty="0">
                <a:solidFill>
                  <a:srgbClr val="E010A5"/>
                </a:solidFill>
              </a:rPr>
              <a:t>( ) method is called</a:t>
            </a:r>
            <a:r>
              <a:rPr lang="en-US" sz="2400" dirty="0"/>
              <a:t>. </a:t>
            </a:r>
            <a:r>
              <a:rPr lang="en-US" sz="2400" dirty="0">
                <a:solidFill>
                  <a:srgbClr val="FFC000"/>
                </a:solidFill>
              </a:rPr>
              <a:t>When it leaves, </a:t>
            </a:r>
            <a:r>
              <a:rPr lang="en-US" sz="2400" dirty="0" err="1">
                <a:solidFill>
                  <a:srgbClr val="FFC000"/>
                </a:solidFill>
              </a:rPr>
              <a:t>mouseExited</a:t>
            </a:r>
            <a:r>
              <a:rPr lang="en-US" sz="2400" dirty="0">
                <a:solidFill>
                  <a:srgbClr val="FFC000"/>
                </a:solidFill>
              </a:rPr>
              <a:t>( ) is called</a:t>
            </a:r>
            <a:r>
              <a:rPr lang="en-US" sz="2400" dirty="0"/>
              <a:t>. </a:t>
            </a:r>
            <a:r>
              <a:rPr lang="en-US" sz="2400" dirty="0">
                <a:solidFill>
                  <a:srgbClr val="7030A0"/>
                </a:solidFill>
              </a:rPr>
              <a:t>The </a:t>
            </a:r>
            <a:r>
              <a:rPr lang="en-US" sz="2400" dirty="0" err="1">
                <a:solidFill>
                  <a:srgbClr val="7030A0"/>
                </a:solidFill>
              </a:rPr>
              <a:t>mousePressed</a:t>
            </a:r>
            <a:r>
              <a:rPr lang="en-US" sz="2400" dirty="0">
                <a:solidFill>
                  <a:srgbClr val="7030A0"/>
                </a:solidFill>
              </a:rPr>
              <a:t>( ) and </a:t>
            </a:r>
            <a:r>
              <a:rPr lang="en-US" sz="2400" dirty="0" err="1">
                <a:solidFill>
                  <a:srgbClr val="7030A0"/>
                </a:solidFill>
              </a:rPr>
              <a:t>mouseReleased</a:t>
            </a:r>
            <a:r>
              <a:rPr lang="en-US" sz="2400" dirty="0">
                <a:solidFill>
                  <a:srgbClr val="7030A0"/>
                </a:solidFill>
              </a:rPr>
              <a:t>( ) methods are invoked when the mouse is pressed and released, respectively.</a:t>
            </a:r>
          </a:p>
          <a:p>
            <a:pPr algn="just"/>
            <a:r>
              <a:rPr lang="en-US" sz="2400" dirty="0"/>
              <a:t>The general forms of these methods are shown here:</a:t>
            </a:r>
          </a:p>
          <a:p>
            <a:pPr algn="just">
              <a:buNone/>
            </a:pPr>
            <a:r>
              <a:rPr lang="en-US" sz="2400" dirty="0"/>
              <a:t> </a:t>
            </a:r>
          </a:p>
          <a:p>
            <a:pPr marL="365125" indent="830263" algn="just">
              <a:buNone/>
            </a:pPr>
            <a:r>
              <a:rPr lang="en-US" sz="2400" dirty="0">
                <a:solidFill>
                  <a:srgbClr val="C00000"/>
                </a:solidFill>
              </a:rPr>
              <a:t>void </a:t>
            </a:r>
            <a:r>
              <a:rPr lang="en-US" sz="2400" dirty="0" err="1">
                <a:solidFill>
                  <a:srgbClr val="C00000"/>
                </a:solidFill>
              </a:rPr>
              <a:t>mouseClicked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365125" indent="830263" algn="just">
              <a:buNone/>
            </a:pPr>
            <a:r>
              <a:rPr lang="en-US" sz="2400" dirty="0">
                <a:solidFill>
                  <a:srgbClr val="C00000"/>
                </a:solidFill>
              </a:rPr>
              <a:t>void </a:t>
            </a:r>
            <a:r>
              <a:rPr lang="en-US" sz="2400" dirty="0" err="1">
                <a:solidFill>
                  <a:srgbClr val="C00000"/>
                </a:solidFill>
              </a:rPr>
              <a:t>mouseEntered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365125" indent="830263" algn="just">
              <a:buNone/>
            </a:pPr>
            <a:r>
              <a:rPr lang="en-US" sz="2400" dirty="0">
                <a:solidFill>
                  <a:srgbClr val="C00000"/>
                </a:solidFill>
              </a:rPr>
              <a:t>void </a:t>
            </a:r>
            <a:r>
              <a:rPr lang="en-US" sz="2400" dirty="0" err="1">
                <a:solidFill>
                  <a:srgbClr val="C00000"/>
                </a:solidFill>
              </a:rPr>
              <a:t>mouseExited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365125" indent="830263" algn="just">
              <a:buNone/>
            </a:pPr>
            <a:r>
              <a:rPr lang="en-US" sz="2400" dirty="0">
                <a:solidFill>
                  <a:srgbClr val="C00000"/>
                </a:solidFill>
              </a:rPr>
              <a:t>void </a:t>
            </a:r>
            <a:r>
              <a:rPr lang="en-US" sz="2400" dirty="0" err="1">
                <a:solidFill>
                  <a:srgbClr val="C00000"/>
                </a:solidFill>
              </a:rPr>
              <a:t>mousePressed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365125" indent="830263" algn="just">
              <a:buNone/>
            </a:pPr>
            <a:r>
              <a:rPr lang="en-US" sz="2400" dirty="0">
                <a:solidFill>
                  <a:srgbClr val="C00000"/>
                </a:solidFill>
              </a:rPr>
              <a:t>void </a:t>
            </a:r>
            <a:r>
              <a:rPr lang="en-US" sz="2400" dirty="0" err="1">
                <a:solidFill>
                  <a:srgbClr val="C00000"/>
                </a:solidFill>
              </a:rPr>
              <a:t>mouseReleased</a:t>
            </a:r>
            <a:r>
              <a:rPr lang="en-US" sz="2400" dirty="0">
                <a:solidFill>
                  <a:srgbClr val="C00000"/>
                </a:solidFill>
              </a:rPr>
              <a:t>(</a:t>
            </a:r>
            <a:r>
              <a:rPr lang="en-US" sz="2400" dirty="0" err="1">
                <a:solidFill>
                  <a:srgbClr val="C00000"/>
                </a:solidFill>
              </a:rPr>
              <a:t>MouseEvent</a:t>
            </a:r>
            <a:r>
              <a:rPr lang="en-US" sz="2400" dirty="0">
                <a:solidFill>
                  <a:srgbClr val="C00000"/>
                </a:solidFill>
              </a:rPr>
              <a:t> me)</a:t>
            </a:r>
          </a:p>
          <a:p>
            <a:pPr marL="855663" indent="234950" algn="just">
              <a:buNone/>
            </a:pPr>
            <a:endParaRPr lang="en-US" sz="2400" dirty="0">
              <a:solidFill>
                <a:srgbClr val="C00000"/>
              </a:solidFill>
            </a:endParaRP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lnSpcReduction="10000"/>
          </a:bodyPr>
          <a:lstStyle/>
          <a:p>
            <a:pPr algn="just">
              <a:buNone/>
            </a:pPr>
            <a:r>
              <a:rPr lang="en-US" sz="2400" b="1" dirty="0"/>
              <a:t>The </a:t>
            </a:r>
            <a:r>
              <a:rPr lang="en-US" sz="2400" b="1" dirty="0" err="1"/>
              <a:t>MouseMotionListener</a:t>
            </a:r>
            <a:r>
              <a:rPr lang="en-US" sz="2400" b="1" dirty="0"/>
              <a:t> Interface</a:t>
            </a:r>
            <a:endParaRPr lang="en-US" sz="2400" dirty="0"/>
          </a:p>
          <a:p>
            <a:pPr algn="just"/>
            <a:r>
              <a:rPr lang="en-US" sz="2400" dirty="0"/>
              <a:t>This interface defines two methods. </a:t>
            </a:r>
            <a:r>
              <a:rPr lang="en-US" sz="2400" dirty="0">
                <a:solidFill>
                  <a:srgbClr val="E010A5"/>
                </a:solidFill>
              </a:rPr>
              <a:t>The </a:t>
            </a:r>
            <a:r>
              <a:rPr lang="en-US" sz="2400" dirty="0" err="1">
                <a:solidFill>
                  <a:srgbClr val="E010A5"/>
                </a:solidFill>
              </a:rPr>
              <a:t>mouseDragged</a:t>
            </a:r>
            <a:r>
              <a:rPr lang="en-US" sz="2400" dirty="0">
                <a:solidFill>
                  <a:srgbClr val="E010A5"/>
                </a:solidFill>
              </a:rPr>
              <a:t>( ) method is called multiple times as the mouse is dragged. </a:t>
            </a:r>
            <a:r>
              <a:rPr lang="en-US" sz="2400" dirty="0">
                <a:solidFill>
                  <a:srgbClr val="C00000"/>
                </a:solidFill>
              </a:rPr>
              <a:t>The </a:t>
            </a:r>
            <a:r>
              <a:rPr lang="en-US" sz="2400" dirty="0" err="1">
                <a:solidFill>
                  <a:srgbClr val="C00000"/>
                </a:solidFill>
              </a:rPr>
              <a:t>mouseMoved</a:t>
            </a:r>
            <a:r>
              <a:rPr lang="en-US" sz="2400" dirty="0">
                <a:solidFill>
                  <a:srgbClr val="C00000"/>
                </a:solidFill>
              </a:rPr>
              <a:t>( ) method is called multiple times as the mouse is moved. </a:t>
            </a:r>
          </a:p>
          <a:p>
            <a:pPr algn="just"/>
            <a:r>
              <a:rPr lang="en-US" sz="2400" dirty="0"/>
              <a:t>Their general forms are shown here:</a:t>
            </a:r>
          </a:p>
          <a:p>
            <a:pPr algn="just">
              <a:buNone/>
            </a:pPr>
            <a:r>
              <a:rPr lang="en-US" sz="2400" dirty="0"/>
              <a:t> </a:t>
            </a:r>
          </a:p>
          <a:p>
            <a:pPr marL="365125" indent="830263" algn="just">
              <a:buNone/>
            </a:pPr>
            <a:r>
              <a:rPr lang="en-US" sz="2400" dirty="0">
                <a:solidFill>
                  <a:srgbClr val="0070C0"/>
                </a:solidFill>
              </a:rPr>
              <a:t>void </a:t>
            </a:r>
            <a:r>
              <a:rPr lang="en-US" sz="2400" dirty="0" err="1">
                <a:solidFill>
                  <a:srgbClr val="0070C0"/>
                </a:solidFill>
              </a:rPr>
              <a:t>mouseDragged</a:t>
            </a:r>
            <a:r>
              <a:rPr lang="en-US" sz="2400" dirty="0">
                <a:solidFill>
                  <a:srgbClr val="0070C0"/>
                </a:solidFill>
              </a:rPr>
              <a:t>(</a:t>
            </a:r>
            <a:r>
              <a:rPr lang="en-US" sz="2400" dirty="0" err="1">
                <a:solidFill>
                  <a:srgbClr val="0070C0"/>
                </a:solidFill>
              </a:rPr>
              <a:t>MouseEvent</a:t>
            </a:r>
            <a:r>
              <a:rPr lang="en-US" sz="2400" dirty="0">
                <a:solidFill>
                  <a:srgbClr val="0070C0"/>
                </a:solidFill>
              </a:rPr>
              <a:t> me)</a:t>
            </a:r>
          </a:p>
          <a:p>
            <a:pPr marL="365125" indent="830263" algn="just">
              <a:buNone/>
            </a:pPr>
            <a:r>
              <a:rPr lang="en-US" sz="2400" dirty="0">
                <a:solidFill>
                  <a:srgbClr val="0070C0"/>
                </a:solidFill>
              </a:rPr>
              <a:t>void </a:t>
            </a:r>
            <a:r>
              <a:rPr lang="en-US" sz="2400" dirty="0" err="1">
                <a:solidFill>
                  <a:srgbClr val="0070C0"/>
                </a:solidFill>
              </a:rPr>
              <a:t>mouseMoved</a:t>
            </a:r>
            <a:r>
              <a:rPr lang="en-US" sz="2400" dirty="0">
                <a:solidFill>
                  <a:srgbClr val="0070C0"/>
                </a:solidFill>
              </a:rPr>
              <a:t>(</a:t>
            </a:r>
            <a:r>
              <a:rPr lang="en-US" sz="2400" dirty="0" err="1">
                <a:solidFill>
                  <a:srgbClr val="0070C0"/>
                </a:solidFill>
              </a:rPr>
              <a:t>MouseEvent</a:t>
            </a:r>
            <a:r>
              <a:rPr lang="en-US" sz="2400" dirty="0">
                <a:solidFill>
                  <a:srgbClr val="0070C0"/>
                </a:solidFill>
              </a:rPr>
              <a:t> me)</a:t>
            </a:r>
          </a:p>
          <a:p>
            <a:pPr marL="365125" indent="830263" algn="just">
              <a:buNone/>
            </a:pPr>
            <a:r>
              <a:rPr lang="en-US" sz="2400" dirty="0"/>
              <a:t> </a:t>
            </a:r>
          </a:p>
          <a:p>
            <a:pPr algn="just">
              <a:buNone/>
            </a:pPr>
            <a:r>
              <a:rPr lang="en-US" sz="2400" b="1" dirty="0"/>
              <a:t>The </a:t>
            </a:r>
            <a:r>
              <a:rPr lang="en-US" sz="2400" b="1" dirty="0" err="1"/>
              <a:t>TextListener</a:t>
            </a:r>
            <a:r>
              <a:rPr lang="en-US" sz="2400" b="1" dirty="0"/>
              <a:t> Interface</a:t>
            </a:r>
            <a:endParaRPr lang="en-US" sz="2400" dirty="0"/>
          </a:p>
          <a:p>
            <a:pPr algn="just"/>
            <a:r>
              <a:rPr lang="en-US" sz="2400" dirty="0">
                <a:solidFill>
                  <a:srgbClr val="E010A5"/>
                </a:solidFill>
              </a:rPr>
              <a:t>This interface defines the </a:t>
            </a:r>
            <a:r>
              <a:rPr lang="en-US" sz="2400" dirty="0" err="1">
                <a:solidFill>
                  <a:srgbClr val="E010A5"/>
                </a:solidFill>
              </a:rPr>
              <a:t>textChanged</a:t>
            </a:r>
            <a:r>
              <a:rPr lang="en-US" sz="2400" dirty="0">
                <a:solidFill>
                  <a:srgbClr val="E010A5"/>
                </a:solidFill>
              </a:rPr>
              <a:t>( ) method that is invoked when a change occurs in a text area or text field</a:t>
            </a:r>
            <a:r>
              <a:rPr lang="en-US" sz="2400" dirty="0"/>
              <a:t>. Its general form is shown here:</a:t>
            </a:r>
          </a:p>
          <a:p>
            <a:pPr algn="just">
              <a:buNone/>
            </a:pPr>
            <a:r>
              <a:rPr lang="en-US" sz="2400" dirty="0"/>
              <a:t> 			</a:t>
            </a:r>
            <a:r>
              <a:rPr lang="en-US" sz="2400" dirty="0">
                <a:solidFill>
                  <a:srgbClr val="0070C0"/>
                </a:solidFill>
              </a:rPr>
              <a:t>void </a:t>
            </a:r>
            <a:r>
              <a:rPr lang="en-US" sz="2400" dirty="0" err="1">
                <a:solidFill>
                  <a:srgbClr val="0070C0"/>
                </a:solidFill>
              </a:rPr>
              <a:t>textChanged</a:t>
            </a:r>
            <a:r>
              <a:rPr lang="en-US" sz="2400" dirty="0">
                <a:solidFill>
                  <a:srgbClr val="0070C0"/>
                </a:solidFill>
              </a:rPr>
              <a:t>(</a:t>
            </a:r>
            <a:r>
              <a:rPr lang="en-US" sz="2400" dirty="0" err="1">
                <a:solidFill>
                  <a:srgbClr val="0070C0"/>
                </a:solidFill>
              </a:rPr>
              <a:t>TextEvent</a:t>
            </a:r>
            <a:r>
              <a:rPr lang="en-US" sz="2400" dirty="0">
                <a:solidFill>
                  <a:srgbClr val="0070C0"/>
                </a:solidFill>
              </a:rPr>
              <a:t> </a:t>
            </a:r>
            <a:r>
              <a:rPr lang="en-US" sz="2400" dirty="0" err="1">
                <a:solidFill>
                  <a:srgbClr val="0070C0"/>
                </a:solidFill>
              </a:rPr>
              <a:t>te</a:t>
            </a:r>
            <a:r>
              <a:rPr lang="en-US" sz="2400" dirty="0">
                <a:solidFill>
                  <a:srgbClr val="0070C0"/>
                </a:solidFill>
              </a:rPr>
              <a:t>)</a:t>
            </a:r>
          </a:p>
          <a:p>
            <a:pPr marL="855663" indent="234950" algn="just">
              <a:buNone/>
            </a:pPr>
            <a:endParaRPr lang="en-US" sz="2400" dirty="0">
              <a:solidFill>
                <a:srgbClr val="C00000"/>
              </a:solidFill>
            </a:endParaRP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20000"/>
          </a:bodyPr>
          <a:lstStyle/>
          <a:p>
            <a:pPr algn="just">
              <a:buNone/>
            </a:pPr>
            <a:r>
              <a:rPr lang="en-US" sz="2400" b="1" dirty="0"/>
              <a:t>The </a:t>
            </a:r>
            <a:r>
              <a:rPr lang="en-US" sz="2400" b="1" dirty="0" err="1"/>
              <a:t>WindowListener</a:t>
            </a:r>
            <a:r>
              <a:rPr lang="en-US" sz="2400" b="1" dirty="0"/>
              <a:t> Interface</a:t>
            </a:r>
            <a:endParaRPr lang="en-US" sz="2400" dirty="0"/>
          </a:p>
          <a:p>
            <a:pPr algn="just"/>
            <a:r>
              <a:rPr lang="en-US" sz="2400" dirty="0"/>
              <a:t>This interface defines seven methods. </a:t>
            </a:r>
            <a:r>
              <a:rPr lang="en-US" sz="2400" dirty="0">
                <a:solidFill>
                  <a:srgbClr val="FF0000"/>
                </a:solidFill>
              </a:rPr>
              <a:t>The </a:t>
            </a:r>
            <a:r>
              <a:rPr lang="en-US" sz="2400" dirty="0" err="1">
                <a:solidFill>
                  <a:srgbClr val="FF0000"/>
                </a:solidFill>
              </a:rPr>
              <a:t>windowActivated</a:t>
            </a:r>
            <a:r>
              <a:rPr lang="en-US" sz="2400" dirty="0">
                <a:solidFill>
                  <a:srgbClr val="FF0000"/>
                </a:solidFill>
              </a:rPr>
              <a:t>( ) and </a:t>
            </a:r>
            <a:r>
              <a:rPr lang="en-US" sz="2400" dirty="0" err="1">
                <a:solidFill>
                  <a:srgbClr val="FF0000"/>
                </a:solidFill>
              </a:rPr>
              <a:t>windowDeactivated</a:t>
            </a:r>
            <a:r>
              <a:rPr lang="en-US" sz="2400" dirty="0">
                <a:solidFill>
                  <a:srgbClr val="FF0000"/>
                </a:solidFill>
              </a:rPr>
              <a:t>( )  methods are invoked when a window is activated or deactivated, respectively</a:t>
            </a:r>
            <a:r>
              <a:rPr lang="en-US" sz="2400" dirty="0"/>
              <a:t>. </a:t>
            </a:r>
            <a:r>
              <a:rPr lang="en-US" sz="2400" dirty="0">
                <a:solidFill>
                  <a:schemeClr val="accent2"/>
                </a:solidFill>
              </a:rPr>
              <a:t>If a window is </a:t>
            </a:r>
            <a:r>
              <a:rPr lang="en-US" sz="2400" dirty="0" err="1">
                <a:solidFill>
                  <a:schemeClr val="accent2"/>
                </a:solidFill>
              </a:rPr>
              <a:t>iconified</a:t>
            </a:r>
            <a:r>
              <a:rPr lang="en-US" sz="2400" dirty="0">
                <a:solidFill>
                  <a:schemeClr val="accent2"/>
                </a:solidFill>
              </a:rPr>
              <a:t>, the </a:t>
            </a:r>
            <a:r>
              <a:rPr lang="en-US" sz="2400" dirty="0" err="1">
                <a:solidFill>
                  <a:schemeClr val="accent2"/>
                </a:solidFill>
              </a:rPr>
              <a:t>windowIconified</a:t>
            </a:r>
            <a:r>
              <a:rPr lang="en-US" sz="2400" dirty="0">
                <a:solidFill>
                  <a:schemeClr val="accent2"/>
                </a:solidFill>
              </a:rPr>
              <a:t>( ) method is called. When a window is </a:t>
            </a:r>
            <a:r>
              <a:rPr lang="en-US" sz="2400" dirty="0" err="1">
                <a:solidFill>
                  <a:schemeClr val="accent2"/>
                </a:solidFill>
              </a:rPr>
              <a:t>deiconified</a:t>
            </a:r>
            <a:r>
              <a:rPr lang="en-US" sz="2400" dirty="0">
                <a:solidFill>
                  <a:schemeClr val="accent2"/>
                </a:solidFill>
              </a:rPr>
              <a:t>, the </a:t>
            </a:r>
            <a:r>
              <a:rPr lang="en-US" sz="2400" dirty="0" err="1">
                <a:solidFill>
                  <a:schemeClr val="accent2"/>
                </a:solidFill>
              </a:rPr>
              <a:t>windowDeiconified</a:t>
            </a:r>
            <a:r>
              <a:rPr lang="en-US" sz="2400" dirty="0">
                <a:solidFill>
                  <a:schemeClr val="accent2"/>
                </a:solidFill>
              </a:rPr>
              <a:t>( ) method is called. </a:t>
            </a:r>
            <a:r>
              <a:rPr lang="en-US" sz="2400" dirty="0">
                <a:solidFill>
                  <a:schemeClr val="accent1"/>
                </a:solidFill>
              </a:rPr>
              <a:t>When a window is opened or closed, the </a:t>
            </a:r>
            <a:r>
              <a:rPr lang="en-US" sz="2400" dirty="0" err="1">
                <a:solidFill>
                  <a:schemeClr val="accent1"/>
                </a:solidFill>
              </a:rPr>
              <a:t>windowOpened</a:t>
            </a:r>
            <a:r>
              <a:rPr lang="en-US" sz="2400" dirty="0">
                <a:solidFill>
                  <a:schemeClr val="accent1"/>
                </a:solidFill>
              </a:rPr>
              <a:t>( ) or </a:t>
            </a:r>
            <a:r>
              <a:rPr lang="en-US" sz="2400" dirty="0" err="1">
                <a:solidFill>
                  <a:schemeClr val="accent1"/>
                </a:solidFill>
              </a:rPr>
              <a:t>windowClosed</a:t>
            </a:r>
            <a:r>
              <a:rPr lang="en-US" sz="2400" dirty="0">
                <a:solidFill>
                  <a:schemeClr val="accent1"/>
                </a:solidFill>
              </a:rPr>
              <a:t>( ) methods are called, respectively</a:t>
            </a:r>
            <a:r>
              <a:rPr lang="en-US" sz="2400" dirty="0"/>
              <a:t>. </a:t>
            </a:r>
            <a:r>
              <a:rPr lang="en-US" sz="2400" dirty="0">
                <a:solidFill>
                  <a:srgbClr val="E010A5"/>
                </a:solidFill>
              </a:rPr>
              <a:t>The </a:t>
            </a:r>
            <a:r>
              <a:rPr lang="en-US" sz="2400" dirty="0" err="1">
                <a:solidFill>
                  <a:srgbClr val="E010A5"/>
                </a:solidFill>
              </a:rPr>
              <a:t>windowClosing</a:t>
            </a:r>
            <a:r>
              <a:rPr lang="en-US" sz="2400" dirty="0">
                <a:solidFill>
                  <a:srgbClr val="E010A5"/>
                </a:solidFill>
              </a:rPr>
              <a:t>( ) method is called when a window is being closed. </a:t>
            </a:r>
            <a:r>
              <a:rPr lang="en-US" sz="2400" dirty="0"/>
              <a:t>The general forms of these methods are:</a:t>
            </a:r>
          </a:p>
          <a:p>
            <a:pPr algn="just">
              <a:buNone/>
            </a:pPr>
            <a:r>
              <a:rPr lang="en-US" sz="2400" dirty="0"/>
              <a:t> </a:t>
            </a:r>
          </a:p>
          <a:p>
            <a:pPr marL="365125" indent="830263" algn="just">
              <a:buNone/>
            </a:pPr>
            <a:r>
              <a:rPr lang="en-US" sz="2400" dirty="0">
                <a:solidFill>
                  <a:srgbClr val="C00000"/>
                </a:solidFill>
              </a:rPr>
              <a:t>void </a:t>
            </a:r>
            <a:r>
              <a:rPr lang="en-US" sz="2400" dirty="0" err="1">
                <a:solidFill>
                  <a:srgbClr val="C00000"/>
                </a:solidFill>
              </a:rPr>
              <a:t>windowActivated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windowClosed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windowClosing</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windowDeactivated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windowDeiconified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windowIconified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365125" indent="830263" algn="just">
              <a:buNone/>
            </a:pPr>
            <a:r>
              <a:rPr lang="en-US" sz="2400" dirty="0">
                <a:solidFill>
                  <a:srgbClr val="C00000"/>
                </a:solidFill>
              </a:rPr>
              <a:t>void </a:t>
            </a:r>
            <a:r>
              <a:rPr lang="en-US" sz="2400" dirty="0" err="1">
                <a:solidFill>
                  <a:srgbClr val="C00000"/>
                </a:solidFill>
              </a:rPr>
              <a:t>windowOpened</a:t>
            </a:r>
            <a:r>
              <a:rPr lang="en-US" sz="2400" dirty="0">
                <a:solidFill>
                  <a:srgbClr val="C00000"/>
                </a:solidFill>
              </a:rPr>
              <a:t>(</a:t>
            </a:r>
            <a:r>
              <a:rPr lang="en-US" sz="2400" dirty="0" err="1">
                <a:solidFill>
                  <a:srgbClr val="C00000"/>
                </a:solidFill>
              </a:rPr>
              <a:t>WindowEvent</a:t>
            </a:r>
            <a:r>
              <a:rPr lang="en-US" sz="2400" dirty="0">
                <a:solidFill>
                  <a:srgbClr val="C00000"/>
                </a:solidFill>
              </a:rPr>
              <a:t> we)</a:t>
            </a:r>
          </a:p>
          <a:p>
            <a:pPr marL="855663" indent="234950" algn="just">
              <a:buNone/>
            </a:pPr>
            <a:endParaRPr lang="en-US" sz="2400" dirty="0">
              <a:solidFill>
                <a:srgbClr val="C00000"/>
              </a:solidFill>
            </a:endParaRP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Listeners Interfaces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fontScale="92500" lnSpcReduction="20000"/>
          </a:bodyPr>
          <a:lstStyle/>
          <a:p>
            <a:pPr algn="just">
              <a:buNone/>
            </a:pPr>
            <a:r>
              <a:rPr lang="en-US" sz="2400" b="1" dirty="0"/>
              <a:t>Event Classes</a:t>
            </a:r>
          </a:p>
          <a:p>
            <a:pPr algn="just"/>
            <a:r>
              <a:rPr lang="en-US" sz="2400" dirty="0">
                <a:solidFill>
                  <a:srgbClr val="C00000"/>
                </a:solidFill>
              </a:rPr>
              <a:t>At the root of the Java event class hierarchy is </a:t>
            </a:r>
            <a:r>
              <a:rPr lang="en-US" sz="2400" dirty="0" err="1">
                <a:solidFill>
                  <a:srgbClr val="C00000"/>
                </a:solidFill>
              </a:rPr>
              <a:t>EventObject</a:t>
            </a:r>
            <a:r>
              <a:rPr lang="en-US" sz="2400" dirty="0">
                <a:solidFill>
                  <a:srgbClr val="C00000"/>
                </a:solidFill>
              </a:rPr>
              <a:t>, which is in </a:t>
            </a:r>
            <a:r>
              <a:rPr lang="en-US" sz="2400" dirty="0" err="1">
                <a:solidFill>
                  <a:srgbClr val="C00000"/>
                </a:solidFill>
              </a:rPr>
              <a:t>java.util</a:t>
            </a:r>
            <a:r>
              <a:rPr lang="en-US" sz="2400" dirty="0">
                <a:solidFill>
                  <a:srgbClr val="C00000"/>
                </a:solidFill>
              </a:rPr>
              <a:t>. It is the </a:t>
            </a:r>
            <a:r>
              <a:rPr lang="en-US" sz="2400" dirty="0" err="1">
                <a:solidFill>
                  <a:srgbClr val="C00000"/>
                </a:solidFill>
              </a:rPr>
              <a:t>superclass</a:t>
            </a:r>
            <a:r>
              <a:rPr lang="en-US" sz="2400" dirty="0">
                <a:solidFill>
                  <a:srgbClr val="C00000"/>
                </a:solidFill>
              </a:rPr>
              <a:t> for all events. Its one constructor is shown here:</a:t>
            </a:r>
          </a:p>
          <a:p>
            <a:pPr algn="just">
              <a:buNone/>
            </a:pPr>
            <a:r>
              <a:rPr lang="en-US" sz="2400" dirty="0"/>
              <a:t>			</a:t>
            </a:r>
            <a:r>
              <a:rPr lang="en-US" sz="2400" dirty="0" err="1">
                <a:solidFill>
                  <a:srgbClr val="00B050"/>
                </a:solidFill>
              </a:rPr>
              <a:t>EventObject</a:t>
            </a:r>
            <a:r>
              <a:rPr lang="en-US" sz="2400" dirty="0">
                <a:solidFill>
                  <a:srgbClr val="00B050"/>
                </a:solidFill>
              </a:rPr>
              <a:t>(Object </a:t>
            </a:r>
            <a:r>
              <a:rPr lang="en-US" sz="2400" i="1" dirty="0" err="1">
                <a:solidFill>
                  <a:srgbClr val="00B050"/>
                </a:solidFill>
              </a:rPr>
              <a:t>src</a:t>
            </a:r>
            <a:r>
              <a:rPr lang="en-US" sz="2400" dirty="0">
                <a:solidFill>
                  <a:srgbClr val="00B050"/>
                </a:solidFill>
              </a:rPr>
              <a:t>)</a:t>
            </a:r>
          </a:p>
          <a:p>
            <a:pPr algn="just">
              <a:buNone/>
            </a:pPr>
            <a:r>
              <a:rPr lang="en-US" sz="2400" dirty="0"/>
              <a:t>		Here, </a:t>
            </a:r>
            <a:r>
              <a:rPr lang="en-US" sz="2400" i="1" dirty="0" err="1"/>
              <a:t>src</a:t>
            </a:r>
            <a:r>
              <a:rPr lang="en-US" sz="2400" i="1" dirty="0"/>
              <a:t> </a:t>
            </a:r>
            <a:r>
              <a:rPr lang="en-US" sz="2400" dirty="0"/>
              <a:t>is the object that generates this event.</a:t>
            </a:r>
          </a:p>
          <a:p>
            <a:pPr algn="just">
              <a:buNone/>
            </a:pPr>
            <a:r>
              <a:rPr lang="en-US" sz="2400" dirty="0"/>
              <a:t> </a:t>
            </a:r>
          </a:p>
          <a:p>
            <a:pPr algn="just"/>
            <a:r>
              <a:rPr lang="en-US" sz="2400" dirty="0" err="1">
                <a:solidFill>
                  <a:srgbClr val="E010A5"/>
                </a:solidFill>
              </a:rPr>
              <a:t>EventObject</a:t>
            </a:r>
            <a:r>
              <a:rPr lang="en-US" sz="2400" dirty="0">
                <a:solidFill>
                  <a:srgbClr val="E010A5"/>
                </a:solidFill>
              </a:rPr>
              <a:t> contains two methods: </a:t>
            </a:r>
            <a:r>
              <a:rPr lang="en-US" sz="2400" dirty="0" err="1">
                <a:solidFill>
                  <a:srgbClr val="E010A5"/>
                </a:solidFill>
              </a:rPr>
              <a:t>getSource</a:t>
            </a:r>
            <a:r>
              <a:rPr lang="en-US" sz="2400" dirty="0">
                <a:solidFill>
                  <a:srgbClr val="E010A5"/>
                </a:solidFill>
              </a:rPr>
              <a:t>( ) and </a:t>
            </a:r>
            <a:r>
              <a:rPr lang="en-US" sz="2400" dirty="0" err="1">
                <a:solidFill>
                  <a:srgbClr val="E010A5"/>
                </a:solidFill>
              </a:rPr>
              <a:t>toString</a:t>
            </a:r>
            <a:r>
              <a:rPr lang="en-US" sz="2400" dirty="0">
                <a:solidFill>
                  <a:srgbClr val="E010A5"/>
                </a:solidFill>
              </a:rPr>
              <a:t>( ). The </a:t>
            </a:r>
            <a:r>
              <a:rPr lang="en-US" sz="2400" dirty="0" err="1">
                <a:solidFill>
                  <a:srgbClr val="E010A5"/>
                </a:solidFill>
              </a:rPr>
              <a:t>getSource</a:t>
            </a:r>
            <a:r>
              <a:rPr lang="en-US" sz="2400" dirty="0">
                <a:solidFill>
                  <a:srgbClr val="E010A5"/>
                </a:solidFill>
              </a:rPr>
              <a:t>( ) method returns the source of the event. Its general form is shown here:</a:t>
            </a:r>
          </a:p>
          <a:p>
            <a:pPr algn="just">
              <a:buNone/>
            </a:pPr>
            <a:r>
              <a:rPr lang="en-US" sz="2400" dirty="0"/>
              <a:t>				</a:t>
            </a:r>
            <a:r>
              <a:rPr lang="en-US" sz="2200" dirty="0">
                <a:solidFill>
                  <a:srgbClr val="00B050"/>
                </a:solidFill>
              </a:rPr>
              <a:t>Object </a:t>
            </a:r>
            <a:r>
              <a:rPr lang="en-US" sz="2200" dirty="0" err="1">
                <a:solidFill>
                  <a:srgbClr val="00B050"/>
                </a:solidFill>
              </a:rPr>
              <a:t>getSource</a:t>
            </a:r>
            <a:r>
              <a:rPr lang="en-US" sz="2200" dirty="0">
                <a:solidFill>
                  <a:srgbClr val="00B050"/>
                </a:solidFill>
              </a:rPr>
              <a:t>( )</a:t>
            </a:r>
          </a:p>
          <a:p>
            <a:pPr algn="just">
              <a:buNone/>
            </a:pPr>
            <a:endParaRPr lang="en-US" sz="2400" dirty="0"/>
          </a:p>
          <a:p>
            <a:pPr algn="just"/>
            <a:r>
              <a:rPr lang="en-US" sz="2400" dirty="0">
                <a:solidFill>
                  <a:srgbClr val="E010A5"/>
                </a:solidFill>
              </a:rPr>
              <a:t>As expected, </a:t>
            </a:r>
            <a:r>
              <a:rPr lang="en-US" sz="2400" dirty="0" err="1">
                <a:solidFill>
                  <a:srgbClr val="E010A5"/>
                </a:solidFill>
              </a:rPr>
              <a:t>toString</a:t>
            </a:r>
            <a:r>
              <a:rPr lang="en-US" sz="2400" dirty="0">
                <a:solidFill>
                  <a:srgbClr val="E010A5"/>
                </a:solidFill>
              </a:rPr>
              <a:t>( ) returns the string equivalent of the event.</a:t>
            </a:r>
          </a:p>
          <a:p>
            <a:pPr algn="just">
              <a:buNone/>
            </a:pPr>
            <a:r>
              <a:rPr lang="en-US" sz="2400" dirty="0"/>
              <a:t> </a:t>
            </a:r>
          </a:p>
          <a:p>
            <a:pPr algn="just"/>
            <a:r>
              <a:rPr lang="en-US" sz="2400" dirty="0">
                <a:solidFill>
                  <a:schemeClr val="accent5"/>
                </a:solidFill>
              </a:rPr>
              <a:t>The class </a:t>
            </a:r>
            <a:r>
              <a:rPr lang="en-US" sz="2400" dirty="0" err="1">
                <a:solidFill>
                  <a:schemeClr val="accent5"/>
                </a:solidFill>
              </a:rPr>
              <a:t>AWTEvent</a:t>
            </a:r>
            <a:r>
              <a:rPr lang="en-US" sz="2400" dirty="0">
                <a:solidFill>
                  <a:schemeClr val="accent5"/>
                </a:solidFill>
              </a:rPr>
              <a:t>, defined within the java.awt package, is a subclass of </a:t>
            </a:r>
            <a:r>
              <a:rPr lang="en-US" sz="2400" dirty="0" err="1">
                <a:solidFill>
                  <a:schemeClr val="accent5"/>
                </a:solidFill>
              </a:rPr>
              <a:t>EventObject</a:t>
            </a:r>
            <a:r>
              <a:rPr lang="en-US" sz="2400" dirty="0">
                <a:solidFill>
                  <a:schemeClr val="accent5"/>
                </a:solidFill>
              </a:rPr>
              <a:t>. It is the </a:t>
            </a:r>
            <a:r>
              <a:rPr lang="en-US" sz="2400" dirty="0" err="1">
                <a:solidFill>
                  <a:schemeClr val="accent5"/>
                </a:solidFill>
              </a:rPr>
              <a:t>superclass</a:t>
            </a:r>
            <a:r>
              <a:rPr lang="en-US" sz="2400" dirty="0">
                <a:solidFill>
                  <a:schemeClr val="accent5"/>
                </a:solidFill>
              </a:rPr>
              <a:t> (either directly or indirectly) of all AWT-based events used by the delegation event model</a:t>
            </a:r>
          </a:p>
          <a:p>
            <a:pPr algn="just">
              <a:buNone/>
            </a:pPr>
            <a:endParaRPr lang="en-US" sz="28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Classes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Event Handling Mechanism</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Classes </a:t>
            </a:r>
            <a:r>
              <a:rPr kumimoji="0" lang="en-US" sz="2800" b="0" i="0" u="none" strike="noStrike" kern="1200" cap="none" spc="0" normalizeH="0" baseline="0" noProof="0" dirty="0">
                <a:ln>
                  <a:noFill/>
                </a:ln>
                <a:solidFill>
                  <a:srgbClr val="7030A0"/>
                </a:solidFill>
                <a:effectLst/>
                <a:uLnTx/>
                <a:uFillTx/>
                <a:latin typeface="+mn-lt"/>
                <a:ea typeface="+mn-ea"/>
                <a:cs typeface="+mn-cs"/>
              </a:rPr>
              <a:t>: </a:t>
            </a:r>
            <a:r>
              <a:rPr kumimoji="0" lang="en-US" sz="2800" b="0" i="0" u="none" strike="noStrike" kern="1200" cap="none" spc="0" normalizeH="0" baseline="0" noProof="0" dirty="0">
                <a:ln>
                  <a:noFill/>
                </a:ln>
                <a:effectLst/>
                <a:uLnTx/>
                <a:uFillTx/>
                <a:latin typeface="+mn-lt"/>
                <a:ea typeface="+mn-ea"/>
                <a:cs typeface="+mn-cs"/>
              </a:rPr>
              <a:t>Some Event Classes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76200" y="1066800"/>
          <a:ext cx="8915400" cy="5259601"/>
        </p:xfrm>
        <a:graphic>
          <a:graphicData uri="http://schemas.openxmlformats.org/drawingml/2006/table">
            <a:tbl>
              <a:tblPr/>
              <a:tblGrid>
                <a:gridCol w="18288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845127">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ActionEvent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a button is pressed, a list item is double-clicked, or a menu item is selected</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2564">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KeyEvent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input is received from the keyboard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5127">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MouseEvent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the mouse is dragged, moved, </a:t>
                      </a:r>
                      <a:r>
                        <a:rPr lang="en-US" sz="2200" dirty="0" err="1">
                          <a:solidFill>
                            <a:srgbClr val="002060"/>
                          </a:solidFill>
                          <a:latin typeface="Times New Roman"/>
                          <a:ea typeface="Calibri"/>
                          <a:cs typeface="Mangal"/>
                        </a:rPr>
                        <a:t>clicked,pressed</a:t>
                      </a:r>
                      <a:r>
                        <a:rPr lang="en-US" sz="2200" dirty="0">
                          <a:solidFill>
                            <a:srgbClr val="002060"/>
                          </a:solidFill>
                          <a:latin typeface="Times New Roman"/>
                          <a:ea typeface="Calibri"/>
                          <a:cs typeface="Mangal"/>
                        </a:rPr>
                        <a:t>, or released; also generated when the mouse enters or exits a component</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7691">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ItemEvent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a check box or list item is clicked; also occurs when a choice selection is made or a checkable menu item is selected or deselected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2564">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TextEvent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the value of a text area or text field is changed.</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45127">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WindowEvent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a window is activated, closed, deactivated, </a:t>
                      </a:r>
                      <a:r>
                        <a:rPr lang="en-US" sz="2200" dirty="0" err="1">
                          <a:solidFill>
                            <a:srgbClr val="002060"/>
                          </a:solidFill>
                          <a:latin typeface="Times New Roman"/>
                          <a:ea typeface="Calibri"/>
                          <a:cs typeface="Mangal"/>
                        </a:rPr>
                        <a:t>deiconified</a:t>
                      </a:r>
                      <a:r>
                        <a:rPr lang="en-US" sz="2200" dirty="0">
                          <a:solidFill>
                            <a:srgbClr val="002060"/>
                          </a:solidFill>
                          <a:latin typeface="Times New Roman"/>
                          <a:ea typeface="Calibri"/>
                          <a:cs typeface="Mangal"/>
                        </a:rPr>
                        <a:t>, </a:t>
                      </a:r>
                      <a:r>
                        <a:rPr lang="en-US" sz="2200" dirty="0" err="1">
                          <a:solidFill>
                            <a:srgbClr val="002060"/>
                          </a:solidFill>
                          <a:latin typeface="Times New Roman"/>
                          <a:ea typeface="Calibri"/>
                          <a:cs typeface="Mangal"/>
                        </a:rPr>
                        <a:t>iconified</a:t>
                      </a:r>
                      <a:r>
                        <a:rPr lang="en-US" sz="2200" dirty="0">
                          <a:solidFill>
                            <a:srgbClr val="002060"/>
                          </a:solidFill>
                          <a:latin typeface="Times New Roman"/>
                          <a:ea typeface="Calibri"/>
                          <a:cs typeface="Mangal"/>
                        </a:rPr>
                        <a:t>, opened, or quit.</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GUI Basics and Programs</a:t>
            </a:r>
            <a:endParaRPr lang="en-US" sz="3600" dirty="0">
              <a:solidFill>
                <a:schemeClr val="tx1"/>
              </a:solidFill>
            </a:endParaRPr>
          </a:p>
        </p:txBody>
      </p:sp>
      <p:sp>
        <p:nvSpPr>
          <p:cNvPr id="382979" name="Rectangle 3"/>
          <p:cNvSpPr>
            <a:spLocks noGrp="1" noChangeArrowheads="1"/>
          </p:cNvSpPr>
          <p:nvPr>
            <p:ph idx="4294967295"/>
          </p:nvPr>
        </p:nvSpPr>
        <p:spPr>
          <a:xfrm>
            <a:off x="0" y="990600"/>
            <a:ext cx="8915400" cy="5715000"/>
          </a:xfrm>
        </p:spPr>
        <p:txBody>
          <a:bodyPr>
            <a:normAutofit/>
          </a:bodyPr>
          <a:lstStyle/>
          <a:p>
            <a:pPr algn="just">
              <a:buNone/>
            </a:pPr>
            <a:r>
              <a:rPr lang="en-US" sz="2400" b="1" dirty="0"/>
              <a:t>Constructors:</a:t>
            </a:r>
          </a:p>
          <a:p>
            <a:pPr algn="just">
              <a:buNone/>
            </a:pPr>
            <a:r>
              <a:rPr lang="en-US" sz="2400" dirty="0"/>
              <a:t>			</a:t>
            </a:r>
            <a:r>
              <a:rPr lang="en-US" sz="2400" dirty="0">
                <a:solidFill>
                  <a:srgbClr val="00B050"/>
                </a:solidFill>
              </a:rPr>
              <a:t>Frame()</a:t>
            </a:r>
          </a:p>
          <a:p>
            <a:pPr algn="just">
              <a:buNone/>
            </a:pPr>
            <a:r>
              <a:rPr lang="en-US" sz="2400" dirty="0">
                <a:solidFill>
                  <a:srgbClr val="00B050"/>
                </a:solidFill>
              </a:rPr>
              <a:t>			Frame(String title) // </a:t>
            </a:r>
            <a:r>
              <a:rPr lang="en-US" sz="2400" dirty="0">
                <a:solidFill>
                  <a:srgbClr val="002060"/>
                </a:solidFill>
              </a:rPr>
              <a:t>sets the title of a frame</a:t>
            </a:r>
          </a:p>
          <a:p>
            <a:pPr algn="just">
              <a:buNone/>
            </a:pPr>
            <a:r>
              <a:rPr lang="en-US" sz="2400" dirty="0"/>
              <a:t>		</a:t>
            </a:r>
          </a:p>
          <a:p>
            <a:pPr algn="just">
              <a:buNone/>
            </a:pPr>
            <a:r>
              <a:rPr lang="en-US" sz="2400" b="1" dirty="0"/>
              <a:t> Methods:</a:t>
            </a:r>
          </a:p>
          <a:p>
            <a:pPr algn="just">
              <a:buNone/>
            </a:pPr>
            <a:r>
              <a:rPr lang="en-US" sz="2400" dirty="0"/>
              <a:t>		</a:t>
            </a:r>
            <a:r>
              <a:rPr lang="en-US" sz="2200" dirty="0">
                <a:solidFill>
                  <a:srgbClr val="00B050"/>
                </a:solidFill>
              </a:rPr>
              <a:t>void </a:t>
            </a:r>
            <a:r>
              <a:rPr lang="en-US" sz="2200" dirty="0" err="1">
                <a:solidFill>
                  <a:srgbClr val="00B050"/>
                </a:solidFill>
              </a:rPr>
              <a:t>setTitle</a:t>
            </a:r>
            <a:r>
              <a:rPr lang="en-US" sz="2200" dirty="0">
                <a:solidFill>
                  <a:srgbClr val="00B050"/>
                </a:solidFill>
              </a:rPr>
              <a:t>(String title) </a:t>
            </a:r>
            <a:r>
              <a:rPr lang="en-US" sz="2200" dirty="0">
                <a:solidFill>
                  <a:srgbClr val="002060"/>
                </a:solidFill>
              </a:rPr>
              <a:t>//sets the title of a frame</a:t>
            </a:r>
          </a:p>
          <a:p>
            <a:pPr algn="just">
              <a:buNone/>
            </a:pPr>
            <a:r>
              <a:rPr lang="en-US" sz="2200" dirty="0">
                <a:solidFill>
                  <a:srgbClr val="002060"/>
                </a:solidFill>
              </a:rPr>
              <a:t>		</a:t>
            </a:r>
            <a:r>
              <a:rPr lang="en-US" sz="2400" dirty="0">
                <a:solidFill>
                  <a:srgbClr val="0070C0"/>
                </a:solidFill>
              </a:rPr>
              <a:t>void </a:t>
            </a:r>
            <a:r>
              <a:rPr lang="en-US" sz="2400" dirty="0" err="1">
                <a:solidFill>
                  <a:srgbClr val="0070C0"/>
                </a:solidFill>
              </a:rPr>
              <a:t>setSize</a:t>
            </a:r>
            <a:r>
              <a:rPr lang="en-US" sz="2400" dirty="0">
                <a:solidFill>
                  <a:srgbClr val="0070C0"/>
                </a:solidFill>
              </a:rPr>
              <a:t>(int width, int height) </a:t>
            </a:r>
            <a:r>
              <a:rPr lang="en-US" sz="2400" dirty="0"/>
              <a:t>// </a:t>
            </a:r>
            <a:r>
              <a:rPr lang="en-US" sz="2400" dirty="0">
                <a:solidFill>
                  <a:srgbClr val="C00000"/>
                </a:solidFill>
              </a:rPr>
              <a:t>sets size of  a frame</a:t>
            </a:r>
          </a:p>
          <a:p>
            <a:pPr algn="just">
              <a:buNone/>
            </a:pPr>
            <a:r>
              <a:rPr lang="en-US" sz="2400" dirty="0">
                <a:solidFill>
                  <a:srgbClr val="002060"/>
                </a:solidFill>
              </a:rPr>
              <a:t>		</a:t>
            </a:r>
            <a:r>
              <a:rPr lang="en-US" sz="2400" dirty="0">
                <a:solidFill>
                  <a:srgbClr val="E010A5"/>
                </a:solidFill>
              </a:rPr>
              <a:t>void </a:t>
            </a:r>
            <a:r>
              <a:rPr lang="en-US" sz="2400" dirty="0" err="1">
                <a:solidFill>
                  <a:srgbClr val="E010A5"/>
                </a:solidFill>
              </a:rPr>
              <a:t>setVisible</a:t>
            </a:r>
            <a:r>
              <a:rPr lang="en-US" sz="2400" dirty="0">
                <a:solidFill>
                  <a:srgbClr val="E010A5"/>
                </a:solidFill>
              </a:rPr>
              <a:t>(</a:t>
            </a:r>
            <a:r>
              <a:rPr lang="en-US" sz="2400" dirty="0" err="1">
                <a:solidFill>
                  <a:srgbClr val="E010A5"/>
                </a:solidFill>
              </a:rPr>
              <a:t>boolean</a:t>
            </a:r>
            <a:r>
              <a:rPr lang="en-US" sz="2400" dirty="0">
                <a:solidFill>
                  <a:srgbClr val="E010A5"/>
                </a:solidFill>
              </a:rPr>
              <a:t> state) </a:t>
            </a:r>
            <a:r>
              <a:rPr lang="en-US" sz="2400" dirty="0">
                <a:solidFill>
                  <a:srgbClr val="002060"/>
                </a:solidFill>
              </a:rPr>
              <a:t>// true – to make a frame visible</a:t>
            </a:r>
            <a:endParaRPr lang="en-US" sz="2200" dirty="0">
              <a:solidFill>
                <a:srgbClr val="00206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a:solidFill>
                  <a:srgbClr val="7030A0"/>
                </a:solidFill>
                <a:latin typeface="+mn-lt"/>
              </a:rPr>
              <a:t>Frame</a:t>
            </a:r>
            <a:r>
              <a:rPr lang="en-US" sz="2800" noProof="0" dirty="0">
                <a:solidFill>
                  <a:srgbClr val="7030A0"/>
                </a:solidFill>
                <a:latin typeface="+mn-lt"/>
              </a:rPr>
              <a:t> Class  </a:t>
            </a:r>
            <a:r>
              <a:rPr kumimoji="0" lang="en-US" sz="2800" b="0" i="0" u="none" strike="noStrike" kern="1200" cap="none" spc="0" normalizeH="0" baseline="0" noProof="0" dirty="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683993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400" dirty="0"/>
              <a:t>GUI Basics and Programs</a:t>
            </a:r>
            <a:endParaRPr lang="en-US" sz="3400" dirty="0">
              <a:solidFill>
                <a:schemeClr val="tx1"/>
              </a:solidFill>
            </a:endParaRPr>
          </a:p>
        </p:txBody>
      </p:sp>
      <p:sp>
        <p:nvSpPr>
          <p:cNvPr id="382979" name="Rectangle 3"/>
          <p:cNvSpPr>
            <a:spLocks noGrp="1" noChangeArrowheads="1"/>
          </p:cNvSpPr>
          <p:nvPr>
            <p:ph idx="4294967295"/>
          </p:nvPr>
        </p:nvSpPr>
        <p:spPr>
          <a:xfrm>
            <a:off x="0" y="838200"/>
            <a:ext cx="8915400" cy="5867400"/>
          </a:xfrm>
        </p:spPr>
        <p:txBody>
          <a:bodyPr>
            <a:normAutofit fontScale="92500" lnSpcReduction="10000"/>
          </a:bodyPr>
          <a:lstStyle/>
          <a:p>
            <a:pPr>
              <a:buNone/>
            </a:pPr>
            <a:r>
              <a:rPr lang="en-US" sz="2400" dirty="0">
                <a:solidFill>
                  <a:srgbClr val="00B050"/>
                </a:solidFill>
              </a:rPr>
              <a:t>import java.awt.Frame;</a:t>
            </a:r>
          </a:p>
          <a:p>
            <a:pPr>
              <a:buNone/>
            </a:pPr>
            <a:r>
              <a:rPr lang="en-US" sz="2400" dirty="0"/>
              <a:t>public class MyFrame1 extends Frame</a:t>
            </a:r>
          </a:p>
          <a:p>
            <a:pPr>
              <a:buNone/>
            </a:pPr>
            <a:r>
              <a:rPr lang="en-US" sz="2400" dirty="0"/>
              <a:t>{</a:t>
            </a:r>
          </a:p>
          <a:p>
            <a:pPr>
              <a:buNone/>
            </a:pPr>
            <a:r>
              <a:rPr lang="en-US" sz="2400" dirty="0"/>
              <a:t>  MyFrame1(String title)</a:t>
            </a:r>
          </a:p>
          <a:p>
            <a:pPr>
              <a:buNone/>
            </a:pPr>
            <a:r>
              <a:rPr lang="en-US" sz="2400" dirty="0"/>
              <a:t>  {               </a:t>
            </a:r>
          </a:p>
          <a:p>
            <a:pPr>
              <a:buNone/>
            </a:pPr>
            <a:r>
              <a:rPr lang="en-US" sz="2400" dirty="0"/>
              <a:t>  	</a:t>
            </a:r>
            <a:r>
              <a:rPr lang="en-US" sz="2400" dirty="0">
                <a:solidFill>
                  <a:srgbClr val="C00000"/>
                </a:solidFill>
              </a:rPr>
              <a:t>//call the </a:t>
            </a:r>
            <a:r>
              <a:rPr lang="en-US" sz="2400" dirty="0" err="1">
                <a:solidFill>
                  <a:srgbClr val="C00000"/>
                </a:solidFill>
              </a:rPr>
              <a:t>superclass</a:t>
            </a:r>
            <a:r>
              <a:rPr lang="en-US" sz="2400" dirty="0">
                <a:solidFill>
                  <a:srgbClr val="C00000"/>
                </a:solidFill>
              </a:rPr>
              <a:t> constructor </a:t>
            </a:r>
          </a:p>
          <a:p>
            <a:pPr>
              <a:buNone/>
            </a:pPr>
            <a:r>
              <a:rPr lang="en-US" sz="2400" dirty="0">
                <a:solidFill>
                  <a:srgbClr val="C00000"/>
                </a:solidFill>
              </a:rPr>
              <a:t>  	super(title);  // This will set the title of frame can be done by </a:t>
            </a:r>
            <a:r>
              <a:rPr lang="en-US" sz="2400" dirty="0" err="1">
                <a:solidFill>
                  <a:srgbClr val="C00000"/>
                </a:solidFill>
              </a:rPr>
              <a:t>setTitle</a:t>
            </a:r>
            <a:r>
              <a:rPr lang="en-US" sz="2400" dirty="0">
                <a:solidFill>
                  <a:srgbClr val="C00000"/>
                </a:solidFill>
              </a:rPr>
              <a:t>() also</a:t>
            </a:r>
          </a:p>
          <a:p>
            <a:pPr>
              <a:buNone/>
            </a:pPr>
            <a:r>
              <a:rPr lang="en-US" sz="2400" dirty="0">
                <a:solidFill>
                  <a:srgbClr val="C00000"/>
                </a:solidFill>
              </a:rPr>
              <a:t>	</a:t>
            </a:r>
            <a:r>
              <a:rPr lang="en-US" sz="2400" dirty="0" err="1">
                <a:solidFill>
                  <a:srgbClr val="C00000"/>
                </a:solidFill>
              </a:rPr>
              <a:t>setSize</a:t>
            </a:r>
            <a:r>
              <a:rPr lang="en-US" sz="2400" dirty="0">
                <a:solidFill>
                  <a:srgbClr val="C00000"/>
                </a:solidFill>
              </a:rPr>
              <a:t>(300,300);   </a:t>
            </a:r>
          </a:p>
          <a:p>
            <a:pPr>
              <a:buNone/>
            </a:pPr>
            <a:r>
              <a:rPr lang="en-US" sz="2400" dirty="0">
                <a:solidFill>
                  <a:srgbClr val="C00000"/>
                </a:solidFill>
              </a:rPr>
              <a:t>	</a:t>
            </a:r>
            <a:r>
              <a:rPr lang="en-US" sz="2400" dirty="0" err="1">
                <a:solidFill>
                  <a:srgbClr val="C00000"/>
                </a:solidFill>
              </a:rPr>
              <a:t>this.setVisible</a:t>
            </a:r>
            <a:r>
              <a:rPr lang="en-US" sz="2400" dirty="0">
                <a:solidFill>
                  <a:srgbClr val="C00000"/>
                </a:solidFill>
              </a:rPr>
              <a:t>(true);</a:t>
            </a:r>
          </a:p>
          <a:p>
            <a:pPr>
              <a:buNone/>
            </a:pPr>
            <a:r>
              <a:rPr lang="en-US" sz="2400" dirty="0"/>
              <a:t>  }</a:t>
            </a:r>
          </a:p>
          <a:p>
            <a:pPr>
              <a:buNone/>
            </a:pPr>
            <a:r>
              <a:rPr lang="en-US" sz="2400" dirty="0"/>
              <a:t> public static void main(String </a:t>
            </a:r>
            <a:r>
              <a:rPr lang="en-US" sz="2400" dirty="0" err="1"/>
              <a:t>args</a:t>
            </a:r>
            <a:r>
              <a:rPr lang="en-US" sz="2400" dirty="0"/>
              <a:t>[])</a:t>
            </a:r>
          </a:p>
          <a:p>
            <a:pPr>
              <a:buNone/>
            </a:pPr>
            <a:r>
              <a:rPr lang="en-US" sz="2400" dirty="0"/>
              <a:t> {</a:t>
            </a:r>
          </a:p>
          <a:p>
            <a:pPr>
              <a:buNone/>
            </a:pPr>
            <a:r>
              <a:rPr lang="en-US" sz="2400" dirty="0"/>
              <a:t>   </a:t>
            </a:r>
            <a:r>
              <a:rPr lang="en-US" sz="2400" dirty="0">
                <a:solidFill>
                  <a:srgbClr val="0070C0"/>
                </a:solidFill>
              </a:rPr>
              <a:t>MyFrame1 window = new MyFrame1(“Hello My First Frame");</a:t>
            </a:r>
          </a:p>
          <a:p>
            <a:pPr>
              <a:buNone/>
            </a:pPr>
            <a:r>
              <a:rPr lang="en-US" sz="2400" dirty="0"/>
              <a:t> } }</a:t>
            </a:r>
          </a:p>
          <a:p>
            <a:pPr algn="just">
              <a:buNone/>
            </a:pPr>
            <a:endParaRPr lang="en-US" sz="2200" dirty="0">
              <a:solidFill>
                <a:srgbClr val="002060"/>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Creating a frame by extending (“is-a” relationship) Frame class  </a:t>
            </a:r>
            <a:r>
              <a:rPr kumimoji="0" lang="en-US" sz="2500" b="0" i="0" u="none" strike="noStrike" kern="1200" cap="none" spc="0" normalizeH="0" baseline="0" noProof="0" dirty="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20054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400" dirty="0"/>
              <a:t>GUI Basics and Programs</a:t>
            </a:r>
            <a:endParaRPr lang="en-US" sz="34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Creating a frame by extending Frame class  </a:t>
            </a:r>
            <a:r>
              <a:rPr kumimoji="0" lang="en-US" sz="2500" b="0" i="0" u="none" strike="noStrike" kern="1200" cap="none" spc="0" normalizeH="0" baseline="0" noProof="0" dirty="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pic>
        <p:nvPicPr>
          <p:cNvPr id="51202" name="Picture 2"/>
          <p:cNvPicPr>
            <a:picLocks noChangeAspect="1" noChangeArrowheads="1"/>
          </p:cNvPicPr>
          <p:nvPr/>
        </p:nvPicPr>
        <p:blipFill>
          <a:blip r:embed="rId3" cstate="print"/>
          <a:srcRect/>
          <a:stretch>
            <a:fillRect/>
          </a:stretch>
        </p:blipFill>
        <p:spPr bwMode="auto">
          <a:xfrm>
            <a:off x="2133600" y="1676400"/>
            <a:ext cx="5486400" cy="4114800"/>
          </a:xfrm>
          <a:prstGeom prst="rect">
            <a:avLst/>
          </a:prstGeom>
          <a:noFill/>
          <a:ln w="9525">
            <a:noFill/>
            <a:miter lim="800000"/>
            <a:headEnd/>
            <a:tailEnd/>
          </a:ln>
        </p:spPr>
      </p:pic>
    </p:spTree>
    <p:extLst>
      <p:ext uri="{BB962C8B-B14F-4D97-AF65-F5344CB8AC3E}">
        <p14:creationId xmlns:p14="http://schemas.microsoft.com/office/powerpoint/2010/main" val="3026051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29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pPr>
              <a:buNone/>
            </a:pPr>
            <a:r>
              <a:rPr lang="en-US" sz="2000" dirty="0">
                <a:solidFill>
                  <a:srgbClr val="C00000"/>
                </a:solidFill>
              </a:rPr>
              <a:t>import java.awt.Frame;</a:t>
            </a:r>
          </a:p>
          <a:p>
            <a:pPr>
              <a:buNone/>
            </a:pPr>
            <a:r>
              <a:rPr lang="en-US" sz="2000" dirty="0">
                <a:solidFill>
                  <a:srgbClr val="C00000"/>
                </a:solidFill>
              </a:rPr>
              <a:t>public class </a:t>
            </a:r>
            <a:r>
              <a:rPr lang="en-US" sz="2000" dirty="0" err="1">
                <a:solidFill>
                  <a:srgbClr val="C00000"/>
                </a:solidFill>
              </a:rPr>
              <a:t>MyFrameHasARelation</a:t>
            </a:r>
            <a:r>
              <a:rPr lang="en-US" sz="2000" dirty="0">
                <a:solidFill>
                  <a:srgbClr val="C00000"/>
                </a:solidFill>
              </a:rPr>
              <a:t> {</a:t>
            </a:r>
          </a:p>
          <a:p>
            <a:pPr>
              <a:buNone/>
            </a:pPr>
            <a:r>
              <a:rPr lang="en-US" sz="2000" dirty="0">
                <a:solidFill>
                  <a:srgbClr val="C00000"/>
                </a:solidFill>
              </a:rPr>
              <a:t>  </a:t>
            </a:r>
            <a:r>
              <a:rPr lang="en-US" sz="2000" dirty="0">
                <a:solidFill>
                  <a:srgbClr val="E010A5"/>
                </a:solidFill>
              </a:rPr>
              <a:t>Frame f;</a:t>
            </a:r>
          </a:p>
          <a:p>
            <a:pPr>
              <a:buNone/>
            </a:pPr>
            <a:r>
              <a:rPr lang="en-US" sz="2000" dirty="0">
                <a:solidFill>
                  <a:srgbClr val="C00000"/>
                </a:solidFill>
              </a:rPr>
              <a:t>  </a:t>
            </a:r>
            <a:r>
              <a:rPr lang="en-US" sz="2000" dirty="0" err="1">
                <a:solidFill>
                  <a:srgbClr val="C00000"/>
                </a:solidFill>
              </a:rPr>
              <a:t>MyFrameHasARelation</a:t>
            </a:r>
            <a:r>
              <a:rPr lang="en-US" sz="2000" dirty="0">
                <a:solidFill>
                  <a:srgbClr val="C00000"/>
                </a:solidFill>
              </a:rPr>
              <a:t>(String title)   {               </a:t>
            </a:r>
          </a:p>
          <a:p>
            <a:pPr>
              <a:buNone/>
            </a:pPr>
            <a:r>
              <a:rPr lang="en-US" sz="2000" dirty="0">
                <a:solidFill>
                  <a:srgbClr val="C00000"/>
                </a:solidFill>
              </a:rPr>
              <a:t>  //call the </a:t>
            </a:r>
            <a:r>
              <a:rPr lang="en-US" sz="2000" dirty="0" err="1">
                <a:solidFill>
                  <a:srgbClr val="C00000"/>
                </a:solidFill>
              </a:rPr>
              <a:t>superclass</a:t>
            </a:r>
            <a:r>
              <a:rPr lang="en-US" sz="2000" dirty="0">
                <a:solidFill>
                  <a:srgbClr val="C00000"/>
                </a:solidFill>
              </a:rPr>
              <a:t> constructor </a:t>
            </a:r>
          </a:p>
          <a:p>
            <a:pPr>
              <a:buNone/>
            </a:pPr>
            <a:r>
              <a:rPr lang="en-US" sz="2000" dirty="0">
                <a:solidFill>
                  <a:srgbClr val="E010A5"/>
                </a:solidFill>
              </a:rPr>
              <a:t>  f = new Frame(title);</a:t>
            </a:r>
          </a:p>
          <a:p>
            <a:pPr>
              <a:buNone/>
            </a:pPr>
            <a:r>
              <a:rPr lang="en-US" sz="2000" dirty="0">
                <a:solidFill>
                  <a:srgbClr val="E010A5"/>
                </a:solidFill>
              </a:rPr>
              <a:t>  </a:t>
            </a:r>
            <a:r>
              <a:rPr lang="en-US" sz="2000" dirty="0" err="1">
                <a:solidFill>
                  <a:srgbClr val="E010A5"/>
                </a:solidFill>
              </a:rPr>
              <a:t>f.setSize</a:t>
            </a:r>
            <a:r>
              <a:rPr lang="en-US" sz="2000" dirty="0">
                <a:solidFill>
                  <a:srgbClr val="E010A5"/>
                </a:solidFill>
              </a:rPr>
              <a:t>(300,300);   </a:t>
            </a:r>
          </a:p>
          <a:p>
            <a:pPr>
              <a:buNone/>
            </a:pPr>
            <a:r>
              <a:rPr lang="en-US" sz="2000" dirty="0">
                <a:solidFill>
                  <a:srgbClr val="E010A5"/>
                </a:solidFill>
              </a:rPr>
              <a:t>  </a:t>
            </a:r>
            <a:r>
              <a:rPr lang="en-US" sz="2000" dirty="0" err="1">
                <a:solidFill>
                  <a:srgbClr val="E010A5"/>
                </a:solidFill>
              </a:rPr>
              <a:t>f.setVisible</a:t>
            </a:r>
            <a:r>
              <a:rPr lang="en-US" sz="2000" dirty="0">
                <a:solidFill>
                  <a:srgbClr val="E010A5"/>
                </a:solidFill>
              </a:rPr>
              <a:t>(true);</a:t>
            </a:r>
          </a:p>
          <a:p>
            <a:pPr>
              <a:buNone/>
            </a:pPr>
            <a:r>
              <a:rPr lang="en-US" sz="2000" dirty="0">
                <a:solidFill>
                  <a:srgbClr val="C00000"/>
                </a:solidFill>
              </a:rPr>
              <a:t>  }</a:t>
            </a:r>
          </a:p>
          <a:p>
            <a:pPr>
              <a:buNone/>
            </a:pPr>
            <a:r>
              <a:rPr lang="en-US" sz="2000" dirty="0">
                <a:solidFill>
                  <a:srgbClr val="C00000"/>
                </a:solidFill>
              </a:rPr>
              <a:t>public static void main(String </a:t>
            </a:r>
            <a:r>
              <a:rPr lang="en-US" sz="2000" dirty="0" err="1">
                <a:solidFill>
                  <a:srgbClr val="C00000"/>
                </a:solidFill>
              </a:rPr>
              <a:t>args</a:t>
            </a:r>
            <a:r>
              <a:rPr lang="en-US" sz="2000" dirty="0">
                <a:solidFill>
                  <a:srgbClr val="C00000"/>
                </a:solidFill>
              </a:rPr>
              <a:t>[])  {</a:t>
            </a:r>
          </a:p>
          <a:p>
            <a:pPr>
              <a:buNone/>
            </a:pPr>
            <a:r>
              <a:rPr lang="en-US" sz="2000" dirty="0">
                <a:solidFill>
                  <a:srgbClr val="C00000"/>
                </a:solidFill>
              </a:rPr>
              <a:t>   </a:t>
            </a:r>
            <a:r>
              <a:rPr lang="en-US" sz="2000" dirty="0" err="1">
                <a:solidFill>
                  <a:srgbClr val="C00000"/>
                </a:solidFill>
              </a:rPr>
              <a:t>MyFrameHasARelation</a:t>
            </a:r>
            <a:r>
              <a:rPr lang="en-US" sz="2000" dirty="0">
                <a:solidFill>
                  <a:srgbClr val="C00000"/>
                </a:solidFill>
              </a:rPr>
              <a:t> window = new </a:t>
            </a:r>
            <a:r>
              <a:rPr lang="en-US" sz="2000" dirty="0" err="1">
                <a:solidFill>
                  <a:srgbClr val="C00000"/>
                </a:solidFill>
              </a:rPr>
              <a:t>MyFrameHasARelation</a:t>
            </a:r>
            <a:r>
              <a:rPr lang="en-US" sz="2000" dirty="0">
                <a:solidFill>
                  <a:srgbClr val="C00000"/>
                </a:solidFill>
              </a:rPr>
              <a:t>("Hello My First Frame");</a:t>
            </a:r>
          </a:p>
          <a:p>
            <a:pPr>
              <a:buNone/>
            </a:pPr>
            <a:r>
              <a:rPr lang="en-US" sz="2000" dirty="0">
                <a:solidFill>
                  <a:srgbClr val="7030A0"/>
                </a:solidFill>
              </a:rPr>
              <a:t>   /* frame creation</a:t>
            </a:r>
          </a:p>
          <a:p>
            <a:pPr>
              <a:buNone/>
            </a:pPr>
            <a:r>
              <a:rPr lang="en-US" sz="2000" dirty="0">
                <a:solidFill>
                  <a:srgbClr val="7030A0"/>
                </a:solidFill>
              </a:rPr>
              <a:t>    </a:t>
            </a:r>
            <a:r>
              <a:rPr lang="en-US" sz="2000" dirty="0" err="1">
                <a:solidFill>
                  <a:srgbClr val="7030A0"/>
                </a:solidFill>
              </a:rPr>
              <a:t>window.f</a:t>
            </a:r>
            <a:r>
              <a:rPr lang="en-US" sz="2000" dirty="0">
                <a:solidFill>
                  <a:srgbClr val="7030A0"/>
                </a:solidFill>
              </a:rPr>
              <a:t> = new Frame("Hello My First Frame");</a:t>
            </a:r>
          </a:p>
          <a:p>
            <a:pPr>
              <a:buNone/>
            </a:pPr>
            <a:r>
              <a:rPr lang="en-US" sz="2000" dirty="0">
                <a:solidFill>
                  <a:srgbClr val="7030A0"/>
                </a:solidFill>
              </a:rPr>
              <a:t>    </a:t>
            </a:r>
            <a:r>
              <a:rPr lang="en-US" sz="2000" dirty="0" err="1">
                <a:solidFill>
                  <a:srgbClr val="7030A0"/>
                </a:solidFill>
              </a:rPr>
              <a:t>window.f.setSize</a:t>
            </a:r>
            <a:r>
              <a:rPr lang="en-US" sz="2000" dirty="0">
                <a:solidFill>
                  <a:srgbClr val="7030A0"/>
                </a:solidFill>
              </a:rPr>
              <a:t>(300,300);   </a:t>
            </a:r>
          </a:p>
          <a:p>
            <a:pPr>
              <a:buNone/>
            </a:pPr>
            <a:r>
              <a:rPr lang="en-US" sz="2000" dirty="0">
                <a:solidFill>
                  <a:srgbClr val="7030A0"/>
                </a:solidFill>
              </a:rPr>
              <a:t>    </a:t>
            </a:r>
            <a:r>
              <a:rPr lang="en-US" sz="2000" dirty="0" err="1">
                <a:solidFill>
                  <a:srgbClr val="7030A0"/>
                </a:solidFill>
              </a:rPr>
              <a:t>window.f.setVisible</a:t>
            </a:r>
            <a:r>
              <a:rPr lang="en-US" sz="2000" dirty="0">
                <a:solidFill>
                  <a:srgbClr val="7030A0"/>
                </a:solidFill>
              </a:rPr>
              <a:t>(true);*/</a:t>
            </a:r>
          </a:p>
          <a:p>
            <a:pPr>
              <a:buNone/>
            </a:pPr>
            <a:r>
              <a:rPr lang="en-US" sz="2000" dirty="0">
                <a:solidFill>
                  <a:srgbClr val="C00000"/>
                </a:solidFill>
              </a:rPr>
              <a:t> } }</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Creating a frame by using “has-a” relationship   </a:t>
            </a:r>
            <a:r>
              <a:rPr kumimoji="0" lang="en-US" sz="2500" b="0" i="0" u="none" strike="noStrike" kern="1200" cap="none" spc="0" normalizeH="0" baseline="0" noProof="0" dirty="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138194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pic>
        <p:nvPicPr>
          <p:cNvPr id="48130" name="Picture 2" descr="Java AWT hierarchy diagram"/>
          <p:cNvPicPr>
            <a:picLocks noChangeAspect="1" noChangeArrowheads="1"/>
          </p:cNvPicPr>
          <p:nvPr/>
        </p:nvPicPr>
        <p:blipFill>
          <a:blip r:embed="rId2" cstate="print"/>
          <a:srcRect/>
          <a:stretch>
            <a:fillRect/>
          </a:stretch>
        </p:blipFill>
        <p:spPr bwMode="auto">
          <a:xfrm>
            <a:off x="914400" y="609600"/>
            <a:ext cx="8077200" cy="54102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GUI Basics and Programs</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Handling Example </a:t>
            </a:r>
            <a:r>
              <a:rPr kumimoji="0" lang="en-US" sz="28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3078B241-FCB9-8047-F79C-A60EA7498EA0}"/>
              </a:ext>
            </a:extLst>
          </p:cNvPr>
          <p:cNvSpPr txBox="1"/>
          <p:nvPr/>
        </p:nvSpPr>
        <p:spPr>
          <a:xfrm>
            <a:off x="-29497" y="914400"/>
            <a:ext cx="8915400" cy="5632311"/>
          </a:xfrm>
          <a:prstGeom prst="rect">
            <a:avLst/>
          </a:prstGeom>
          <a:noFill/>
        </p:spPr>
        <p:txBody>
          <a:bodyPr wrap="square">
            <a:spAutoFit/>
          </a:bodyPr>
          <a:lstStyle/>
          <a:p>
            <a:r>
              <a:rPr lang="en-IN" b="1" dirty="0">
                <a:solidFill>
                  <a:srgbClr val="008000"/>
                </a:solidFill>
                <a:latin typeface=""/>
              </a:rPr>
              <a:t>import </a:t>
            </a:r>
            <a:r>
              <a:rPr lang="en-IN" b="1" dirty="0" err="1">
                <a:solidFill>
                  <a:srgbClr val="0000FF"/>
                </a:solidFill>
                <a:latin typeface=""/>
              </a:rPr>
              <a:t>java.awt.event</a:t>
            </a:r>
            <a:r>
              <a:rPr lang="en-IN" b="1" dirty="0">
                <a:solidFill>
                  <a:srgbClr val="0000FF"/>
                </a:solidFill>
                <a:latin typeface=""/>
              </a:rPr>
              <a:t>.*</a:t>
            </a:r>
            <a:r>
              <a:rPr lang="en-IN" b="1" dirty="0">
                <a:solidFill>
                  <a:srgbClr val="666666"/>
                </a:solidFill>
                <a:latin typeface=""/>
              </a:rPr>
              <a:t>;</a:t>
            </a:r>
          </a:p>
          <a:p>
            <a:r>
              <a:rPr lang="en-IN" b="1" dirty="0">
                <a:solidFill>
                  <a:srgbClr val="008000"/>
                </a:solidFill>
                <a:latin typeface=""/>
              </a:rPr>
              <a:t>import </a:t>
            </a:r>
            <a:r>
              <a:rPr lang="en-IN" b="1" dirty="0" err="1">
                <a:solidFill>
                  <a:srgbClr val="0000FF"/>
                </a:solidFill>
                <a:latin typeface=""/>
              </a:rPr>
              <a:t>java.awt</a:t>
            </a:r>
            <a:r>
              <a:rPr lang="en-IN" b="1" dirty="0">
                <a:solidFill>
                  <a:srgbClr val="0000FF"/>
                </a:solidFill>
                <a:latin typeface=""/>
              </a:rPr>
              <a:t>.*</a:t>
            </a:r>
            <a:r>
              <a:rPr lang="en-IN" b="1" dirty="0">
                <a:solidFill>
                  <a:srgbClr val="666666"/>
                </a:solidFill>
                <a:latin typeface=""/>
              </a:rPr>
              <a:t>;</a:t>
            </a:r>
          </a:p>
          <a:p>
            <a:r>
              <a:rPr lang="en-IN" b="1" dirty="0">
                <a:solidFill>
                  <a:srgbClr val="008000"/>
                </a:solidFill>
                <a:latin typeface=""/>
              </a:rPr>
              <a:t>public class </a:t>
            </a:r>
            <a:r>
              <a:rPr lang="en-IN" b="1" dirty="0" err="1">
                <a:solidFill>
                  <a:srgbClr val="0000FF"/>
                </a:solidFill>
                <a:latin typeface=""/>
              </a:rPr>
              <a:t>MyEventsFrame</a:t>
            </a:r>
            <a:r>
              <a:rPr lang="en-IN" b="1" dirty="0">
                <a:solidFill>
                  <a:srgbClr val="0000FF"/>
                </a:solidFill>
                <a:latin typeface=""/>
              </a:rPr>
              <a:t> </a:t>
            </a:r>
            <a:r>
              <a:rPr lang="en-IN" b="1" dirty="0">
                <a:solidFill>
                  <a:srgbClr val="008000"/>
                </a:solidFill>
                <a:latin typeface=""/>
              </a:rPr>
              <a:t>extends Frame implements </a:t>
            </a:r>
            <a:r>
              <a:rPr lang="en-IN" b="1" dirty="0" err="1">
                <a:solidFill>
                  <a:srgbClr val="008000"/>
                </a:solidFill>
                <a:latin typeface=""/>
              </a:rPr>
              <a:t>MouseListener</a:t>
            </a:r>
            <a:r>
              <a:rPr lang="en-IN" b="1" dirty="0" err="1">
                <a:solidFill>
                  <a:srgbClr val="666666"/>
                </a:solidFill>
                <a:latin typeface=""/>
              </a:rPr>
              <a:t>,</a:t>
            </a:r>
            <a:r>
              <a:rPr lang="en-IN" dirty="0" err="1">
                <a:latin typeface=""/>
              </a:rPr>
              <a:t>MouseMotionListener</a:t>
            </a:r>
            <a:r>
              <a:rPr lang="en-IN" dirty="0">
                <a:latin typeface=""/>
              </a:rPr>
              <a:t> </a:t>
            </a:r>
            <a:r>
              <a:rPr lang="en-IN" dirty="0">
                <a:solidFill>
                  <a:srgbClr val="666666"/>
                </a:solidFill>
                <a:latin typeface=""/>
              </a:rPr>
              <a:t>{</a:t>
            </a:r>
          </a:p>
          <a:p>
            <a:r>
              <a:rPr lang="en-IN" dirty="0">
                <a:latin typeface=""/>
              </a:rPr>
              <a:t>    </a:t>
            </a:r>
            <a:r>
              <a:rPr lang="en-IN" b="1" dirty="0">
                <a:solidFill>
                  <a:srgbClr val="008000"/>
                </a:solidFill>
                <a:latin typeface=""/>
              </a:rPr>
              <a:t>public </a:t>
            </a:r>
            <a:r>
              <a:rPr lang="en-IN" b="1" dirty="0" err="1">
                <a:solidFill>
                  <a:srgbClr val="0000FF"/>
                </a:solidFill>
                <a:latin typeface=""/>
              </a:rPr>
              <a:t>MyEventsFrame</a:t>
            </a:r>
            <a:r>
              <a:rPr lang="en-IN" b="1" dirty="0">
                <a:solidFill>
                  <a:srgbClr val="666666"/>
                </a:solidFill>
                <a:latin typeface=""/>
              </a:rPr>
              <a:t>() {</a:t>
            </a:r>
          </a:p>
          <a:p>
            <a:r>
              <a:rPr lang="en-IN" dirty="0">
                <a:latin typeface=""/>
              </a:rPr>
              <a:t>        </a:t>
            </a:r>
            <a:r>
              <a:rPr lang="en-IN" dirty="0" err="1">
                <a:latin typeface=""/>
              </a:rPr>
              <a:t>setTitle</a:t>
            </a:r>
            <a:r>
              <a:rPr lang="en-IN" dirty="0">
                <a:solidFill>
                  <a:srgbClr val="666666"/>
                </a:solidFill>
                <a:latin typeface=""/>
              </a:rPr>
              <a:t>(</a:t>
            </a:r>
            <a:r>
              <a:rPr lang="en-IN" dirty="0">
                <a:solidFill>
                  <a:srgbClr val="BA2121"/>
                </a:solidFill>
                <a:latin typeface=""/>
              </a:rPr>
              <a:t>"My Event Frame"</a:t>
            </a:r>
            <a:r>
              <a:rPr lang="en-IN" dirty="0">
                <a:solidFill>
                  <a:srgbClr val="666666"/>
                </a:solidFill>
                <a:latin typeface=""/>
              </a:rPr>
              <a:t>);</a:t>
            </a:r>
          </a:p>
          <a:p>
            <a:r>
              <a:rPr lang="en-IN" dirty="0">
                <a:latin typeface=""/>
              </a:rPr>
              <a:t>        </a:t>
            </a:r>
            <a:r>
              <a:rPr lang="en-IN" dirty="0" err="1">
                <a:latin typeface=""/>
              </a:rPr>
              <a:t>addMouseListener</a:t>
            </a:r>
            <a:r>
              <a:rPr lang="en-IN" dirty="0">
                <a:solidFill>
                  <a:srgbClr val="666666"/>
                </a:solidFill>
                <a:latin typeface=""/>
              </a:rPr>
              <a:t>(</a:t>
            </a:r>
            <a:r>
              <a:rPr lang="en-IN" b="1" dirty="0">
                <a:solidFill>
                  <a:srgbClr val="008000"/>
                </a:solidFill>
                <a:latin typeface=""/>
              </a:rPr>
              <a:t>this</a:t>
            </a:r>
            <a:r>
              <a:rPr lang="en-IN" b="1" dirty="0">
                <a:solidFill>
                  <a:srgbClr val="666666"/>
                </a:solidFill>
                <a:latin typeface=""/>
              </a:rPr>
              <a:t>);</a:t>
            </a:r>
          </a:p>
          <a:p>
            <a:r>
              <a:rPr lang="en-IN" dirty="0">
                <a:latin typeface=""/>
              </a:rPr>
              <a:t>        </a:t>
            </a:r>
            <a:r>
              <a:rPr lang="en-IN" dirty="0" err="1">
                <a:latin typeface=""/>
              </a:rPr>
              <a:t>addMouseMotionListener</a:t>
            </a:r>
            <a:r>
              <a:rPr lang="en-IN" dirty="0">
                <a:solidFill>
                  <a:srgbClr val="666666"/>
                </a:solidFill>
                <a:latin typeface=""/>
              </a:rPr>
              <a:t>(</a:t>
            </a:r>
            <a:r>
              <a:rPr lang="en-IN" b="1" dirty="0">
                <a:solidFill>
                  <a:srgbClr val="008000"/>
                </a:solidFill>
                <a:latin typeface=""/>
              </a:rPr>
              <a:t>this</a:t>
            </a:r>
            <a:r>
              <a:rPr lang="en-IN" b="1" dirty="0">
                <a:solidFill>
                  <a:srgbClr val="666666"/>
                </a:solidFill>
                <a:latin typeface=""/>
              </a:rPr>
              <a:t>);</a:t>
            </a:r>
          </a:p>
          <a:p>
            <a:r>
              <a:rPr lang="en-IN" dirty="0">
                <a:latin typeface=""/>
              </a:rPr>
              <a:t>    </a:t>
            </a:r>
            <a:r>
              <a:rPr lang="en-IN" dirty="0">
                <a:solidFill>
                  <a:srgbClr val="666666"/>
                </a:solidFill>
                <a:latin typeface=""/>
              </a:rPr>
              <a:t>}</a:t>
            </a:r>
          </a:p>
          <a:p>
            <a:r>
              <a:rPr lang="en-IN" dirty="0">
                <a:latin typeface=""/>
              </a:rPr>
              <a:t>    </a:t>
            </a:r>
          </a:p>
          <a:p>
            <a:r>
              <a:rPr lang="en-US" dirty="0">
                <a:latin typeface=""/>
              </a:rPr>
              <a:t>    </a:t>
            </a:r>
            <a:r>
              <a:rPr lang="en-US" b="1" dirty="0">
                <a:solidFill>
                  <a:srgbClr val="008000"/>
                </a:solidFill>
                <a:latin typeface=""/>
              </a:rPr>
              <a:t>public </a:t>
            </a:r>
            <a:r>
              <a:rPr lang="en-US" b="1" dirty="0">
                <a:solidFill>
                  <a:srgbClr val="B00040"/>
                </a:solidFill>
                <a:latin typeface=""/>
              </a:rPr>
              <a:t>void </a:t>
            </a:r>
            <a:r>
              <a:rPr lang="en-US" b="1" dirty="0" err="1">
                <a:solidFill>
                  <a:srgbClr val="0000FF"/>
                </a:solidFill>
                <a:latin typeface=""/>
              </a:rPr>
              <a:t>mouseClicked</a:t>
            </a:r>
            <a:r>
              <a:rPr lang="en-US" b="1" dirty="0">
                <a:solidFill>
                  <a:srgbClr val="666666"/>
                </a:solidFill>
                <a:latin typeface=""/>
              </a:rPr>
              <a:t>(</a:t>
            </a:r>
            <a:r>
              <a:rPr lang="en-US" b="1" dirty="0" err="1">
                <a:solidFill>
                  <a:srgbClr val="666666"/>
                </a:solidFill>
                <a:latin typeface=""/>
              </a:rPr>
              <a:t>MouseEvent</a:t>
            </a:r>
            <a:r>
              <a:rPr lang="en-US" b="1" dirty="0">
                <a:solidFill>
                  <a:srgbClr val="666666"/>
                </a:solidFill>
                <a:latin typeface=""/>
              </a:rPr>
              <a:t> e) {</a:t>
            </a:r>
          </a:p>
          <a:p>
            <a:r>
              <a:rPr lang="en-IN" dirty="0">
                <a:latin typeface=""/>
              </a:rPr>
              <a:t>        </a:t>
            </a:r>
            <a:r>
              <a:rPr lang="en-IN" dirty="0">
                <a:solidFill>
                  <a:srgbClr val="B00040"/>
                </a:solidFill>
                <a:latin typeface=""/>
              </a:rPr>
              <a:t>int x </a:t>
            </a:r>
            <a:r>
              <a:rPr lang="en-IN" dirty="0">
                <a:solidFill>
                  <a:srgbClr val="666666"/>
                </a:solidFill>
                <a:latin typeface=""/>
              </a:rPr>
              <a:t>= </a:t>
            </a:r>
            <a:r>
              <a:rPr lang="en-IN" dirty="0" err="1">
                <a:solidFill>
                  <a:srgbClr val="666666"/>
                </a:solidFill>
                <a:latin typeface=""/>
              </a:rPr>
              <a:t>e.</a:t>
            </a:r>
            <a:r>
              <a:rPr lang="en-IN" dirty="0" err="1">
                <a:solidFill>
                  <a:srgbClr val="7D9029"/>
                </a:solidFill>
                <a:latin typeface=""/>
              </a:rPr>
              <a:t>getX</a:t>
            </a:r>
            <a:r>
              <a:rPr lang="en-IN" dirty="0">
                <a:solidFill>
                  <a:srgbClr val="666666"/>
                </a:solidFill>
                <a:latin typeface=""/>
              </a:rPr>
              <a:t>();</a:t>
            </a:r>
          </a:p>
          <a:p>
            <a:r>
              <a:rPr lang="en-IN" dirty="0">
                <a:latin typeface=""/>
              </a:rPr>
              <a:t>        </a:t>
            </a:r>
            <a:r>
              <a:rPr lang="en-IN" dirty="0">
                <a:solidFill>
                  <a:srgbClr val="B00040"/>
                </a:solidFill>
                <a:latin typeface=""/>
              </a:rPr>
              <a:t>int y </a:t>
            </a:r>
            <a:r>
              <a:rPr lang="en-IN" dirty="0">
                <a:solidFill>
                  <a:srgbClr val="666666"/>
                </a:solidFill>
                <a:latin typeface=""/>
              </a:rPr>
              <a:t>= </a:t>
            </a:r>
            <a:r>
              <a:rPr lang="en-IN" dirty="0" err="1">
                <a:solidFill>
                  <a:srgbClr val="666666"/>
                </a:solidFill>
                <a:latin typeface=""/>
              </a:rPr>
              <a:t>e.</a:t>
            </a:r>
            <a:r>
              <a:rPr lang="en-IN" dirty="0" err="1">
                <a:solidFill>
                  <a:srgbClr val="7D9029"/>
                </a:solidFill>
                <a:latin typeface=""/>
              </a:rPr>
              <a:t>getY</a:t>
            </a:r>
            <a:r>
              <a:rPr lang="en-IN" dirty="0">
                <a:solidFill>
                  <a:srgbClr val="666666"/>
                </a:solidFill>
                <a:latin typeface=""/>
              </a:rPr>
              <a:t>();</a:t>
            </a:r>
          </a:p>
          <a:p>
            <a:r>
              <a:rPr lang="en-US" dirty="0">
                <a:latin typeface=""/>
              </a:rPr>
              <a:t>        </a:t>
            </a:r>
            <a:r>
              <a:rPr lang="en-US" dirty="0" err="1">
                <a:latin typeface=""/>
              </a:rPr>
              <a:t>System</a:t>
            </a:r>
            <a:r>
              <a:rPr lang="en-US" dirty="0" err="1">
                <a:solidFill>
                  <a:srgbClr val="666666"/>
                </a:solidFill>
                <a:latin typeface=""/>
              </a:rPr>
              <a:t>.</a:t>
            </a:r>
            <a:r>
              <a:rPr lang="en-US" dirty="0" err="1">
                <a:solidFill>
                  <a:srgbClr val="7D9029"/>
                </a:solidFill>
                <a:latin typeface=""/>
              </a:rPr>
              <a:t>out</a:t>
            </a:r>
            <a:r>
              <a:rPr lang="en-US" dirty="0" err="1">
                <a:solidFill>
                  <a:srgbClr val="666666"/>
                </a:solidFill>
                <a:latin typeface=""/>
              </a:rPr>
              <a:t>.</a:t>
            </a:r>
            <a:r>
              <a:rPr lang="en-US" dirty="0" err="1">
                <a:solidFill>
                  <a:srgbClr val="7D9029"/>
                </a:solidFill>
                <a:latin typeface=""/>
              </a:rPr>
              <a:t>println</a:t>
            </a:r>
            <a:r>
              <a:rPr lang="en-US" dirty="0">
                <a:solidFill>
                  <a:srgbClr val="666666"/>
                </a:solidFill>
                <a:latin typeface=""/>
              </a:rPr>
              <a:t>(</a:t>
            </a:r>
            <a:r>
              <a:rPr lang="en-US" dirty="0">
                <a:solidFill>
                  <a:srgbClr val="BA2121"/>
                </a:solidFill>
                <a:latin typeface=""/>
              </a:rPr>
              <a:t>"Mouse Clicked at X: " </a:t>
            </a:r>
            <a:r>
              <a:rPr lang="en-US" dirty="0">
                <a:solidFill>
                  <a:srgbClr val="666666"/>
                </a:solidFill>
                <a:latin typeface=""/>
              </a:rPr>
              <a:t>+ x + </a:t>
            </a:r>
            <a:r>
              <a:rPr lang="en-US" dirty="0">
                <a:solidFill>
                  <a:srgbClr val="BA2121"/>
                </a:solidFill>
                <a:latin typeface=""/>
              </a:rPr>
              <a:t>" - Y: " </a:t>
            </a:r>
            <a:r>
              <a:rPr lang="en-US" dirty="0">
                <a:solidFill>
                  <a:srgbClr val="666666"/>
                </a:solidFill>
                <a:latin typeface=""/>
              </a:rPr>
              <a:t>+ y);</a:t>
            </a:r>
          </a:p>
          <a:p>
            <a:r>
              <a:rPr lang="en-IN" dirty="0">
                <a:latin typeface=""/>
              </a:rPr>
              <a:t>    </a:t>
            </a:r>
            <a:r>
              <a:rPr lang="en-IN" dirty="0">
                <a:solidFill>
                  <a:srgbClr val="666666"/>
                </a:solidFill>
                <a:latin typeface=""/>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GUI Basics and Programs</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Handling Example </a:t>
            </a:r>
            <a:r>
              <a:rPr kumimoji="0" lang="en-US" sz="28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FD0BC437-E72C-6283-2E04-FEF82C3BFE03}"/>
              </a:ext>
            </a:extLst>
          </p:cNvPr>
          <p:cNvSpPr txBox="1"/>
          <p:nvPr/>
        </p:nvSpPr>
        <p:spPr>
          <a:xfrm>
            <a:off x="-38100" y="1066800"/>
            <a:ext cx="9182100" cy="5509200"/>
          </a:xfrm>
          <a:prstGeom prst="rect">
            <a:avLst/>
          </a:prstGeom>
          <a:noFill/>
        </p:spPr>
        <p:txBody>
          <a:bodyPr wrap="square">
            <a:spAutoFit/>
          </a:bodyPr>
          <a:lstStyle/>
          <a:p>
            <a:r>
              <a:rPr lang="en-US" sz="2200" b="1" dirty="0">
                <a:solidFill>
                  <a:srgbClr val="008000"/>
                </a:solidFill>
                <a:latin typeface=""/>
              </a:rPr>
              <a:t>public </a:t>
            </a:r>
            <a:r>
              <a:rPr lang="en-US" sz="2200" b="1" dirty="0">
                <a:solidFill>
                  <a:srgbClr val="B00040"/>
                </a:solidFill>
                <a:latin typeface=""/>
              </a:rPr>
              <a:t>void </a:t>
            </a:r>
            <a:r>
              <a:rPr lang="en-US" sz="2200" b="1" dirty="0" err="1">
                <a:solidFill>
                  <a:srgbClr val="0000FF"/>
                </a:solidFill>
                <a:latin typeface=""/>
              </a:rPr>
              <a:t>mouseEntered</a:t>
            </a:r>
            <a:r>
              <a:rPr lang="en-US" sz="2200" b="1" dirty="0">
                <a:solidFill>
                  <a:srgbClr val="666666"/>
                </a:solidFill>
                <a:latin typeface=""/>
              </a:rPr>
              <a:t>(</a:t>
            </a:r>
            <a:r>
              <a:rPr lang="en-US" sz="2200" b="1" dirty="0" err="1">
                <a:solidFill>
                  <a:srgbClr val="666666"/>
                </a:solidFill>
                <a:latin typeface=""/>
              </a:rPr>
              <a:t>MouseEvent</a:t>
            </a:r>
            <a:r>
              <a:rPr lang="en-US" sz="2200" b="1" dirty="0">
                <a:solidFill>
                  <a:srgbClr val="666666"/>
                </a:solidFill>
                <a:latin typeface=""/>
              </a:rPr>
              <a:t> e) {</a:t>
            </a:r>
          </a:p>
          <a:p>
            <a:r>
              <a:rPr lang="en-IN" sz="2200" dirty="0">
                <a:latin typeface=""/>
              </a:rPr>
              <a:t>        </a:t>
            </a:r>
            <a:r>
              <a:rPr lang="en-IN" sz="2200" dirty="0">
                <a:solidFill>
                  <a:srgbClr val="B00040"/>
                </a:solidFill>
                <a:latin typeface=""/>
              </a:rPr>
              <a:t>int x </a:t>
            </a:r>
            <a:r>
              <a:rPr lang="en-IN" sz="2200" dirty="0">
                <a:solidFill>
                  <a:srgbClr val="666666"/>
                </a:solidFill>
                <a:latin typeface=""/>
              </a:rPr>
              <a:t>= </a:t>
            </a:r>
            <a:r>
              <a:rPr lang="en-IN" sz="2200" dirty="0" err="1">
                <a:solidFill>
                  <a:srgbClr val="666666"/>
                </a:solidFill>
                <a:latin typeface=""/>
              </a:rPr>
              <a:t>e.</a:t>
            </a:r>
            <a:r>
              <a:rPr lang="en-IN" sz="2200" dirty="0" err="1">
                <a:solidFill>
                  <a:srgbClr val="7D9029"/>
                </a:solidFill>
                <a:latin typeface=""/>
              </a:rPr>
              <a:t>getX</a:t>
            </a:r>
            <a:r>
              <a:rPr lang="en-IN" sz="2200" dirty="0">
                <a:solidFill>
                  <a:srgbClr val="666666"/>
                </a:solidFill>
                <a:latin typeface=""/>
              </a:rPr>
              <a:t>();</a:t>
            </a:r>
          </a:p>
          <a:p>
            <a:r>
              <a:rPr lang="en-IN" sz="2200" dirty="0">
                <a:latin typeface=""/>
              </a:rPr>
              <a:t>        </a:t>
            </a:r>
            <a:r>
              <a:rPr lang="en-IN" sz="2200" dirty="0">
                <a:solidFill>
                  <a:srgbClr val="B00040"/>
                </a:solidFill>
                <a:latin typeface=""/>
              </a:rPr>
              <a:t>int y </a:t>
            </a:r>
            <a:r>
              <a:rPr lang="en-IN" sz="2200" dirty="0">
                <a:solidFill>
                  <a:srgbClr val="666666"/>
                </a:solidFill>
                <a:latin typeface=""/>
              </a:rPr>
              <a:t>= </a:t>
            </a:r>
            <a:r>
              <a:rPr lang="en-IN" sz="2200" dirty="0" err="1">
                <a:solidFill>
                  <a:srgbClr val="666666"/>
                </a:solidFill>
                <a:latin typeface=""/>
              </a:rPr>
              <a:t>e.</a:t>
            </a:r>
            <a:r>
              <a:rPr lang="en-IN" sz="2200" dirty="0" err="1">
                <a:solidFill>
                  <a:srgbClr val="7D9029"/>
                </a:solidFill>
                <a:latin typeface=""/>
              </a:rPr>
              <a:t>getY</a:t>
            </a:r>
            <a:r>
              <a:rPr lang="en-IN" sz="2200" dirty="0">
                <a:solidFill>
                  <a:srgbClr val="666666"/>
                </a:solidFill>
                <a:latin typeface=""/>
              </a:rPr>
              <a:t>();</a:t>
            </a:r>
          </a:p>
          <a:p>
            <a:r>
              <a:rPr lang="en-IN" sz="2200" dirty="0">
                <a:latin typeface=""/>
              </a:rPr>
              <a:t>        </a:t>
            </a:r>
            <a:r>
              <a:rPr lang="en-IN" sz="2200" dirty="0" err="1">
                <a:latin typeface=""/>
              </a:rPr>
              <a:t>System</a:t>
            </a:r>
            <a:r>
              <a:rPr lang="en-IN" sz="2200" dirty="0" err="1">
                <a:solidFill>
                  <a:srgbClr val="666666"/>
                </a:solidFill>
                <a:latin typeface=""/>
              </a:rPr>
              <a:t>.</a:t>
            </a:r>
            <a:r>
              <a:rPr lang="en-IN" sz="2200" dirty="0" err="1">
                <a:solidFill>
                  <a:srgbClr val="7D9029"/>
                </a:solidFill>
                <a:latin typeface=""/>
              </a:rPr>
              <a:t>out</a:t>
            </a:r>
            <a:r>
              <a:rPr lang="en-IN" sz="2200" dirty="0" err="1">
                <a:solidFill>
                  <a:srgbClr val="666666"/>
                </a:solidFill>
                <a:latin typeface=""/>
              </a:rPr>
              <a:t>.</a:t>
            </a:r>
            <a:r>
              <a:rPr lang="en-IN" sz="2200" dirty="0" err="1">
                <a:solidFill>
                  <a:srgbClr val="7D9029"/>
                </a:solidFill>
                <a:latin typeface=""/>
              </a:rPr>
              <a:t>println</a:t>
            </a:r>
            <a:r>
              <a:rPr lang="en-IN" sz="2200" dirty="0">
                <a:solidFill>
                  <a:srgbClr val="666666"/>
                </a:solidFill>
                <a:latin typeface=""/>
              </a:rPr>
              <a:t>(</a:t>
            </a:r>
            <a:r>
              <a:rPr lang="en-IN" sz="2200" dirty="0">
                <a:solidFill>
                  <a:srgbClr val="BA2121"/>
                </a:solidFill>
                <a:latin typeface=""/>
              </a:rPr>
              <a:t>"Mouse Entered frame at X: " </a:t>
            </a:r>
            <a:r>
              <a:rPr lang="en-IN" sz="2200" dirty="0">
                <a:solidFill>
                  <a:srgbClr val="666666"/>
                </a:solidFill>
                <a:latin typeface=""/>
              </a:rPr>
              <a:t>+ x + </a:t>
            </a:r>
            <a:r>
              <a:rPr lang="en-IN" sz="2200" dirty="0">
                <a:solidFill>
                  <a:srgbClr val="BA2121"/>
                </a:solidFill>
                <a:latin typeface=""/>
              </a:rPr>
              <a:t>" - Y: " </a:t>
            </a:r>
            <a:r>
              <a:rPr lang="en-IN" sz="2200" dirty="0">
                <a:solidFill>
                  <a:srgbClr val="666666"/>
                </a:solidFill>
                <a:latin typeface=""/>
              </a:rPr>
              <a:t>+ y);</a:t>
            </a:r>
          </a:p>
          <a:p>
            <a:r>
              <a:rPr lang="en-IN" sz="2200" dirty="0">
                <a:latin typeface=""/>
              </a:rPr>
              <a:t>    </a:t>
            </a:r>
            <a:r>
              <a:rPr lang="en-IN" sz="2200" dirty="0">
                <a:solidFill>
                  <a:srgbClr val="666666"/>
                </a:solidFill>
                <a:latin typeface=""/>
              </a:rPr>
              <a:t>}</a:t>
            </a:r>
          </a:p>
          <a:p>
            <a:r>
              <a:rPr lang="en-US" sz="2200" dirty="0">
                <a:latin typeface=""/>
              </a:rPr>
              <a:t>    </a:t>
            </a:r>
            <a:r>
              <a:rPr lang="en-US" sz="2200" b="1" dirty="0">
                <a:solidFill>
                  <a:srgbClr val="008000"/>
                </a:solidFill>
                <a:latin typeface=""/>
              </a:rPr>
              <a:t>public </a:t>
            </a:r>
            <a:r>
              <a:rPr lang="en-US" sz="2200" b="1" dirty="0">
                <a:solidFill>
                  <a:srgbClr val="B00040"/>
                </a:solidFill>
                <a:latin typeface=""/>
              </a:rPr>
              <a:t>void </a:t>
            </a:r>
            <a:r>
              <a:rPr lang="en-US" sz="2200" b="1" dirty="0" err="1">
                <a:solidFill>
                  <a:srgbClr val="0000FF"/>
                </a:solidFill>
                <a:latin typeface=""/>
              </a:rPr>
              <a:t>mouseExited</a:t>
            </a:r>
            <a:r>
              <a:rPr lang="en-US" sz="2200" b="1" dirty="0">
                <a:solidFill>
                  <a:srgbClr val="666666"/>
                </a:solidFill>
                <a:latin typeface=""/>
              </a:rPr>
              <a:t>(</a:t>
            </a:r>
            <a:r>
              <a:rPr lang="en-US" sz="2200" b="1" dirty="0" err="1">
                <a:solidFill>
                  <a:srgbClr val="666666"/>
                </a:solidFill>
                <a:latin typeface=""/>
              </a:rPr>
              <a:t>MouseEvent</a:t>
            </a:r>
            <a:r>
              <a:rPr lang="en-US" sz="2200" b="1" dirty="0">
                <a:solidFill>
                  <a:srgbClr val="666666"/>
                </a:solidFill>
                <a:latin typeface=""/>
              </a:rPr>
              <a:t> e) {</a:t>
            </a:r>
          </a:p>
          <a:p>
            <a:r>
              <a:rPr lang="en-IN" sz="2200" dirty="0">
                <a:latin typeface=""/>
              </a:rPr>
              <a:t>        </a:t>
            </a:r>
            <a:r>
              <a:rPr lang="en-IN" sz="2200" dirty="0">
                <a:solidFill>
                  <a:srgbClr val="B00040"/>
                </a:solidFill>
                <a:latin typeface=""/>
              </a:rPr>
              <a:t>int x </a:t>
            </a:r>
            <a:r>
              <a:rPr lang="en-IN" sz="2200" dirty="0">
                <a:solidFill>
                  <a:srgbClr val="666666"/>
                </a:solidFill>
                <a:latin typeface=""/>
              </a:rPr>
              <a:t>= </a:t>
            </a:r>
            <a:r>
              <a:rPr lang="en-IN" sz="2200" dirty="0" err="1">
                <a:solidFill>
                  <a:srgbClr val="666666"/>
                </a:solidFill>
                <a:latin typeface=""/>
              </a:rPr>
              <a:t>e.</a:t>
            </a:r>
            <a:r>
              <a:rPr lang="en-IN" sz="2200" dirty="0" err="1">
                <a:solidFill>
                  <a:srgbClr val="7D9029"/>
                </a:solidFill>
                <a:latin typeface=""/>
              </a:rPr>
              <a:t>getX</a:t>
            </a:r>
            <a:r>
              <a:rPr lang="en-IN" sz="2200" dirty="0">
                <a:solidFill>
                  <a:srgbClr val="666666"/>
                </a:solidFill>
                <a:latin typeface=""/>
              </a:rPr>
              <a:t>();</a:t>
            </a:r>
          </a:p>
          <a:p>
            <a:r>
              <a:rPr lang="en-IN" sz="2200" dirty="0">
                <a:latin typeface=""/>
              </a:rPr>
              <a:t>        </a:t>
            </a:r>
            <a:r>
              <a:rPr lang="en-IN" sz="2200" dirty="0">
                <a:solidFill>
                  <a:srgbClr val="B00040"/>
                </a:solidFill>
                <a:latin typeface=""/>
              </a:rPr>
              <a:t>int y </a:t>
            </a:r>
            <a:r>
              <a:rPr lang="en-IN" sz="2200" dirty="0">
                <a:solidFill>
                  <a:srgbClr val="666666"/>
                </a:solidFill>
                <a:latin typeface=""/>
              </a:rPr>
              <a:t>= </a:t>
            </a:r>
            <a:r>
              <a:rPr lang="en-IN" sz="2200" dirty="0" err="1">
                <a:solidFill>
                  <a:srgbClr val="666666"/>
                </a:solidFill>
                <a:latin typeface=""/>
              </a:rPr>
              <a:t>e.</a:t>
            </a:r>
            <a:r>
              <a:rPr lang="en-IN" sz="2200" dirty="0" err="1">
                <a:solidFill>
                  <a:srgbClr val="7D9029"/>
                </a:solidFill>
                <a:latin typeface=""/>
              </a:rPr>
              <a:t>getY</a:t>
            </a:r>
            <a:r>
              <a:rPr lang="en-IN" sz="2200" dirty="0">
                <a:solidFill>
                  <a:srgbClr val="666666"/>
                </a:solidFill>
                <a:latin typeface=""/>
              </a:rPr>
              <a:t>();</a:t>
            </a:r>
          </a:p>
          <a:p>
            <a:r>
              <a:rPr lang="en-US" sz="2200" dirty="0">
                <a:latin typeface=""/>
              </a:rPr>
              <a:t>        </a:t>
            </a:r>
            <a:r>
              <a:rPr lang="en-US" sz="2200" dirty="0" err="1">
                <a:latin typeface=""/>
              </a:rPr>
              <a:t>System</a:t>
            </a:r>
            <a:r>
              <a:rPr lang="en-US" sz="2200" dirty="0" err="1">
                <a:solidFill>
                  <a:srgbClr val="666666"/>
                </a:solidFill>
                <a:latin typeface=""/>
              </a:rPr>
              <a:t>.</a:t>
            </a:r>
            <a:r>
              <a:rPr lang="en-US" sz="2200" dirty="0" err="1">
                <a:solidFill>
                  <a:srgbClr val="7D9029"/>
                </a:solidFill>
                <a:latin typeface=""/>
              </a:rPr>
              <a:t>out</a:t>
            </a:r>
            <a:r>
              <a:rPr lang="en-US" sz="2200" dirty="0" err="1">
                <a:solidFill>
                  <a:srgbClr val="666666"/>
                </a:solidFill>
                <a:latin typeface=""/>
              </a:rPr>
              <a:t>.</a:t>
            </a:r>
            <a:r>
              <a:rPr lang="en-US" sz="2200" dirty="0" err="1">
                <a:solidFill>
                  <a:srgbClr val="7D9029"/>
                </a:solidFill>
                <a:latin typeface=""/>
              </a:rPr>
              <a:t>println</a:t>
            </a:r>
            <a:r>
              <a:rPr lang="en-US" sz="2200" dirty="0">
                <a:solidFill>
                  <a:srgbClr val="666666"/>
                </a:solidFill>
                <a:latin typeface=""/>
              </a:rPr>
              <a:t>(</a:t>
            </a:r>
            <a:r>
              <a:rPr lang="en-US" sz="2200" dirty="0">
                <a:solidFill>
                  <a:srgbClr val="BA2121"/>
                </a:solidFill>
                <a:latin typeface=""/>
              </a:rPr>
              <a:t>"Mouse Exited frame at X: " </a:t>
            </a:r>
            <a:r>
              <a:rPr lang="en-US" sz="2200" dirty="0">
                <a:solidFill>
                  <a:srgbClr val="666666"/>
                </a:solidFill>
                <a:latin typeface=""/>
              </a:rPr>
              <a:t>+ x + </a:t>
            </a:r>
            <a:r>
              <a:rPr lang="en-US" sz="2200" dirty="0">
                <a:solidFill>
                  <a:srgbClr val="BA2121"/>
                </a:solidFill>
                <a:latin typeface=""/>
              </a:rPr>
              <a:t>" - Y: " </a:t>
            </a:r>
            <a:r>
              <a:rPr lang="en-US" sz="2200" dirty="0">
                <a:solidFill>
                  <a:srgbClr val="666666"/>
                </a:solidFill>
                <a:latin typeface=""/>
              </a:rPr>
              <a:t>+ y);</a:t>
            </a:r>
          </a:p>
          <a:p>
            <a:r>
              <a:rPr lang="en-IN" sz="2200" dirty="0">
                <a:latin typeface=""/>
              </a:rPr>
              <a:t>    </a:t>
            </a:r>
            <a:r>
              <a:rPr lang="en-IN" sz="2200" dirty="0">
                <a:solidFill>
                  <a:srgbClr val="666666"/>
                </a:solidFill>
                <a:latin typeface=""/>
              </a:rPr>
              <a:t>}</a:t>
            </a:r>
          </a:p>
          <a:p>
            <a:r>
              <a:rPr lang="en-IN" sz="2200" dirty="0">
                <a:latin typeface=""/>
              </a:rPr>
              <a:t>    </a:t>
            </a:r>
          </a:p>
          <a:p>
            <a:r>
              <a:rPr lang="en-US" sz="2200" dirty="0">
                <a:latin typeface=""/>
              </a:rPr>
              <a:t>    </a:t>
            </a:r>
            <a:r>
              <a:rPr lang="en-US" sz="2200" b="1" dirty="0">
                <a:solidFill>
                  <a:srgbClr val="008000"/>
                </a:solidFill>
                <a:latin typeface=""/>
              </a:rPr>
              <a:t>public </a:t>
            </a:r>
            <a:r>
              <a:rPr lang="en-US" sz="2200" b="1" dirty="0">
                <a:solidFill>
                  <a:srgbClr val="B00040"/>
                </a:solidFill>
                <a:latin typeface=""/>
              </a:rPr>
              <a:t>void </a:t>
            </a:r>
            <a:r>
              <a:rPr lang="en-US" sz="2200" b="1" dirty="0" err="1">
                <a:solidFill>
                  <a:srgbClr val="0000FF"/>
                </a:solidFill>
                <a:latin typeface=""/>
              </a:rPr>
              <a:t>mousePressed</a:t>
            </a:r>
            <a:r>
              <a:rPr lang="en-US" sz="2200" b="1" dirty="0">
                <a:solidFill>
                  <a:srgbClr val="666666"/>
                </a:solidFill>
                <a:latin typeface=""/>
              </a:rPr>
              <a:t>(</a:t>
            </a:r>
            <a:r>
              <a:rPr lang="en-US" sz="2200" b="1" dirty="0" err="1">
                <a:solidFill>
                  <a:srgbClr val="666666"/>
                </a:solidFill>
                <a:latin typeface=""/>
              </a:rPr>
              <a:t>MouseEvent</a:t>
            </a:r>
            <a:r>
              <a:rPr lang="en-US" sz="2200" b="1" dirty="0">
                <a:solidFill>
                  <a:srgbClr val="666666"/>
                </a:solidFill>
                <a:latin typeface=""/>
              </a:rPr>
              <a:t> e) {</a:t>
            </a:r>
          </a:p>
          <a:p>
            <a:r>
              <a:rPr lang="en-IN" sz="2200" dirty="0">
                <a:latin typeface=""/>
              </a:rPr>
              <a:t>        </a:t>
            </a:r>
            <a:r>
              <a:rPr lang="en-IN" sz="2200" dirty="0">
                <a:solidFill>
                  <a:srgbClr val="B00040"/>
                </a:solidFill>
                <a:latin typeface=""/>
              </a:rPr>
              <a:t>int x </a:t>
            </a:r>
            <a:r>
              <a:rPr lang="en-IN" sz="2200" dirty="0">
                <a:solidFill>
                  <a:srgbClr val="666666"/>
                </a:solidFill>
                <a:latin typeface=""/>
              </a:rPr>
              <a:t>= </a:t>
            </a:r>
            <a:r>
              <a:rPr lang="en-IN" sz="2200" dirty="0" err="1">
                <a:solidFill>
                  <a:srgbClr val="666666"/>
                </a:solidFill>
                <a:latin typeface=""/>
              </a:rPr>
              <a:t>e.</a:t>
            </a:r>
            <a:r>
              <a:rPr lang="en-IN" sz="2200" dirty="0" err="1">
                <a:solidFill>
                  <a:srgbClr val="7D9029"/>
                </a:solidFill>
                <a:latin typeface=""/>
              </a:rPr>
              <a:t>getX</a:t>
            </a:r>
            <a:r>
              <a:rPr lang="en-IN" sz="2200" dirty="0">
                <a:solidFill>
                  <a:srgbClr val="666666"/>
                </a:solidFill>
                <a:latin typeface=""/>
              </a:rPr>
              <a:t>();</a:t>
            </a:r>
          </a:p>
          <a:p>
            <a:r>
              <a:rPr lang="en-IN" sz="2200" dirty="0">
                <a:latin typeface=""/>
              </a:rPr>
              <a:t>        </a:t>
            </a:r>
            <a:r>
              <a:rPr lang="en-IN" sz="2200" dirty="0">
                <a:solidFill>
                  <a:srgbClr val="B00040"/>
                </a:solidFill>
                <a:latin typeface=""/>
              </a:rPr>
              <a:t>int y </a:t>
            </a:r>
            <a:r>
              <a:rPr lang="en-IN" sz="2200" dirty="0">
                <a:solidFill>
                  <a:srgbClr val="666666"/>
                </a:solidFill>
                <a:latin typeface=""/>
              </a:rPr>
              <a:t>= </a:t>
            </a:r>
            <a:r>
              <a:rPr lang="en-IN" sz="2200" dirty="0" err="1">
                <a:solidFill>
                  <a:srgbClr val="666666"/>
                </a:solidFill>
                <a:latin typeface=""/>
              </a:rPr>
              <a:t>e.</a:t>
            </a:r>
            <a:r>
              <a:rPr lang="en-IN" sz="2200" dirty="0" err="1">
                <a:solidFill>
                  <a:srgbClr val="7D9029"/>
                </a:solidFill>
                <a:latin typeface=""/>
              </a:rPr>
              <a:t>getY</a:t>
            </a:r>
            <a:r>
              <a:rPr lang="en-IN" sz="2200" dirty="0">
                <a:solidFill>
                  <a:srgbClr val="666666"/>
                </a:solidFill>
                <a:latin typeface=""/>
              </a:rPr>
              <a:t>();</a:t>
            </a:r>
          </a:p>
          <a:p>
            <a:r>
              <a:rPr lang="en-US" sz="2200" dirty="0">
                <a:latin typeface=""/>
              </a:rPr>
              <a:t>        </a:t>
            </a:r>
            <a:r>
              <a:rPr lang="en-US" sz="2200" dirty="0" err="1">
                <a:latin typeface=""/>
              </a:rPr>
              <a:t>System</a:t>
            </a:r>
            <a:r>
              <a:rPr lang="en-US" sz="2200" dirty="0" err="1">
                <a:solidFill>
                  <a:srgbClr val="666666"/>
                </a:solidFill>
                <a:latin typeface=""/>
              </a:rPr>
              <a:t>.</a:t>
            </a:r>
            <a:r>
              <a:rPr lang="en-US" sz="2200" dirty="0" err="1">
                <a:solidFill>
                  <a:srgbClr val="7D9029"/>
                </a:solidFill>
                <a:latin typeface=""/>
              </a:rPr>
              <a:t>out</a:t>
            </a:r>
            <a:r>
              <a:rPr lang="en-US" sz="2200" dirty="0" err="1">
                <a:solidFill>
                  <a:srgbClr val="666666"/>
                </a:solidFill>
                <a:latin typeface=""/>
              </a:rPr>
              <a:t>.</a:t>
            </a:r>
            <a:r>
              <a:rPr lang="en-US" sz="2200" dirty="0" err="1">
                <a:solidFill>
                  <a:srgbClr val="7D9029"/>
                </a:solidFill>
                <a:latin typeface=""/>
              </a:rPr>
              <a:t>println</a:t>
            </a:r>
            <a:r>
              <a:rPr lang="en-US" sz="2200" dirty="0">
                <a:solidFill>
                  <a:srgbClr val="666666"/>
                </a:solidFill>
                <a:latin typeface=""/>
              </a:rPr>
              <a:t>(</a:t>
            </a:r>
            <a:r>
              <a:rPr lang="en-US" sz="2200" dirty="0">
                <a:solidFill>
                  <a:srgbClr val="BA2121"/>
                </a:solidFill>
                <a:latin typeface=""/>
              </a:rPr>
              <a:t>"Mouse Pressed at X: " </a:t>
            </a:r>
            <a:r>
              <a:rPr lang="en-US" sz="2200" dirty="0">
                <a:solidFill>
                  <a:srgbClr val="666666"/>
                </a:solidFill>
                <a:latin typeface=""/>
              </a:rPr>
              <a:t>+ x + </a:t>
            </a:r>
            <a:r>
              <a:rPr lang="en-US" sz="2200" dirty="0">
                <a:solidFill>
                  <a:srgbClr val="BA2121"/>
                </a:solidFill>
                <a:latin typeface=""/>
              </a:rPr>
              <a:t>" - Y: " </a:t>
            </a:r>
            <a:r>
              <a:rPr lang="en-US" sz="2200" dirty="0">
                <a:solidFill>
                  <a:srgbClr val="666666"/>
                </a:solidFill>
                <a:latin typeface=""/>
              </a:rPr>
              <a:t>+ y);</a:t>
            </a:r>
          </a:p>
          <a:p>
            <a:r>
              <a:rPr lang="en-IN" sz="2200" dirty="0">
                <a:latin typeface=""/>
              </a:rPr>
              <a:t>    </a:t>
            </a:r>
            <a:r>
              <a:rPr lang="en-IN" sz="2200" dirty="0">
                <a:solidFill>
                  <a:srgbClr val="666666"/>
                </a:solidFill>
                <a:latin typeface=""/>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GUI Basics and Programs</a:t>
            </a:r>
            <a:endParaRPr lang="en-US" sz="3600" dirty="0">
              <a:solidFill>
                <a:schemeClr val="tx1"/>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Event Handling Example </a:t>
            </a:r>
            <a:r>
              <a:rPr kumimoji="0" lang="en-US" sz="28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3BBFD4D4-2A0F-49F5-5EE9-9306857B604F}"/>
              </a:ext>
            </a:extLst>
          </p:cNvPr>
          <p:cNvSpPr txBox="1"/>
          <p:nvPr/>
        </p:nvSpPr>
        <p:spPr>
          <a:xfrm>
            <a:off x="73152" y="1066800"/>
            <a:ext cx="8915400" cy="5262979"/>
          </a:xfrm>
          <a:prstGeom prst="rect">
            <a:avLst/>
          </a:prstGeom>
          <a:noFill/>
        </p:spPr>
        <p:txBody>
          <a:bodyPr wrap="square">
            <a:spAutoFit/>
          </a:bodyPr>
          <a:lstStyle/>
          <a:p>
            <a:r>
              <a:rPr lang="en-US" b="1" dirty="0">
                <a:solidFill>
                  <a:srgbClr val="008000"/>
                </a:solidFill>
                <a:latin typeface=""/>
              </a:rPr>
              <a:t>public </a:t>
            </a:r>
            <a:r>
              <a:rPr lang="en-US" b="1" dirty="0">
                <a:solidFill>
                  <a:srgbClr val="B00040"/>
                </a:solidFill>
                <a:latin typeface=""/>
              </a:rPr>
              <a:t>void </a:t>
            </a:r>
            <a:r>
              <a:rPr lang="en-US" b="1" dirty="0" err="1">
                <a:solidFill>
                  <a:srgbClr val="0000FF"/>
                </a:solidFill>
                <a:latin typeface=""/>
              </a:rPr>
              <a:t>mouseReleased</a:t>
            </a:r>
            <a:r>
              <a:rPr lang="en-US" b="1" dirty="0">
                <a:solidFill>
                  <a:srgbClr val="666666"/>
                </a:solidFill>
                <a:latin typeface=""/>
              </a:rPr>
              <a:t>(</a:t>
            </a:r>
            <a:r>
              <a:rPr lang="en-US" b="1" dirty="0" err="1">
                <a:solidFill>
                  <a:srgbClr val="666666"/>
                </a:solidFill>
                <a:latin typeface=""/>
              </a:rPr>
              <a:t>MouseEvent</a:t>
            </a:r>
            <a:r>
              <a:rPr lang="en-US" b="1" dirty="0">
                <a:solidFill>
                  <a:srgbClr val="666666"/>
                </a:solidFill>
                <a:latin typeface=""/>
              </a:rPr>
              <a:t> e) {</a:t>
            </a:r>
          </a:p>
          <a:p>
            <a:r>
              <a:rPr lang="en-IN" dirty="0">
                <a:latin typeface=""/>
              </a:rPr>
              <a:t>        </a:t>
            </a:r>
            <a:r>
              <a:rPr lang="en-IN" dirty="0">
                <a:solidFill>
                  <a:srgbClr val="B00040"/>
                </a:solidFill>
                <a:latin typeface=""/>
              </a:rPr>
              <a:t>int x </a:t>
            </a:r>
            <a:r>
              <a:rPr lang="en-IN" dirty="0">
                <a:solidFill>
                  <a:srgbClr val="666666"/>
                </a:solidFill>
                <a:latin typeface=""/>
              </a:rPr>
              <a:t>= </a:t>
            </a:r>
            <a:r>
              <a:rPr lang="en-IN" dirty="0" err="1">
                <a:solidFill>
                  <a:srgbClr val="666666"/>
                </a:solidFill>
                <a:latin typeface=""/>
              </a:rPr>
              <a:t>e.</a:t>
            </a:r>
            <a:r>
              <a:rPr lang="en-IN" dirty="0" err="1">
                <a:solidFill>
                  <a:srgbClr val="7D9029"/>
                </a:solidFill>
                <a:latin typeface=""/>
              </a:rPr>
              <a:t>getX</a:t>
            </a:r>
            <a:r>
              <a:rPr lang="en-IN" dirty="0">
                <a:solidFill>
                  <a:srgbClr val="666666"/>
                </a:solidFill>
                <a:latin typeface=""/>
              </a:rPr>
              <a:t>();</a:t>
            </a:r>
          </a:p>
          <a:p>
            <a:r>
              <a:rPr lang="en-IN" dirty="0">
                <a:latin typeface=""/>
              </a:rPr>
              <a:t>        </a:t>
            </a:r>
            <a:r>
              <a:rPr lang="en-IN" dirty="0">
                <a:solidFill>
                  <a:srgbClr val="B00040"/>
                </a:solidFill>
                <a:latin typeface=""/>
              </a:rPr>
              <a:t>int y </a:t>
            </a:r>
            <a:r>
              <a:rPr lang="en-IN" dirty="0">
                <a:solidFill>
                  <a:srgbClr val="666666"/>
                </a:solidFill>
                <a:latin typeface=""/>
              </a:rPr>
              <a:t>= </a:t>
            </a:r>
            <a:r>
              <a:rPr lang="en-IN" dirty="0" err="1">
                <a:solidFill>
                  <a:srgbClr val="666666"/>
                </a:solidFill>
                <a:latin typeface=""/>
              </a:rPr>
              <a:t>e.</a:t>
            </a:r>
            <a:r>
              <a:rPr lang="en-IN" dirty="0" err="1">
                <a:solidFill>
                  <a:srgbClr val="7D9029"/>
                </a:solidFill>
                <a:latin typeface=""/>
              </a:rPr>
              <a:t>getY</a:t>
            </a:r>
            <a:r>
              <a:rPr lang="en-IN" dirty="0">
                <a:solidFill>
                  <a:srgbClr val="666666"/>
                </a:solidFill>
                <a:latin typeface=""/>
              </a:rPr>
              <a:t>();</a:t>
            </a:r>
          </a:p>
          <a:p>
            <a:r>
              <a:rPr lang="en-US" dirty="0">
                <a:latin typeface=""/>
              </a:rPr>
              <a:t>        </a:t>
            </a:r>
            <a:r>
              <a:rPr lang="en-US" dirty="0" err="1">
                <a:latin typeface=""/>
              </a:rPr>
              <a:t>System</a:t>
            </a:r>
            <a:r>
              <a:rPr lang="en-US" dirty="0" err="1">
                <a:solidFill>
                  <a:srgbClr val="666666"/>
                </a:solidFill>
                <a:latin typeface=""/>
              </a:rPr>
              <a:t>.</a:t>
            </a:r>
            <a:r>
              <a:rPr lang="en-US" dirty="0" err="1">
                <a:solidFill>
                  <a:srgbClr val="7D9029"/>
                </a:solidFill>
                <a:latin typeface=""/>
              </a:rPr>
              <a:t>out</a:t>
            </a:r>
            <a:r>
              <a:rPr lang="en-US" dirty="0" err="1">
                <a:solidFill>
                  <a:srgbClr val="666666"/>
                </a:solidFill>
                <a:latin typeface=""/>
              </a:rPr>
              <a:t>.</a:t>
            </a:r>
            <a:r>
              <a:rPr lang="en-US" dirty="0" err="1">
                <a:solidFill>
                  <a:srgbClr val="7D9029"/>
                </a:solidFill>
                <a:latin typeface=""/>
              </a:rPr>
              <a:t>println</a:t>
            </a:r>
            <a:r>
              <a:rPr lang="en-US" dirty="0">
                <a:solidFill>
                  <a:srgbClr val="666666"/>
                </a:solidFill>
                <a:latin typeface=""/>
              </a:rPr>
              <a:t>(</a:t>
            </a:r>
            <a:r>
              <a:rPr lang="en-US" dirty="0">
                <a:solidFill>
                  <a:srgbClr val="BA2121"/>
                </a:solidFill>
                <a:latin typeface=""/>
              </a:rPr>
              <a:t>"Mouse Released at X: " </a:t>
            </a:r>
            <a:r>
              <a:rPr lang="en-US" dirty="0">
                <a:solidFill>
                  <a:srgbClr val="666666"/>
                </a:solidFill>
                <a:latin typeface=""/>
              </a:rPr>
              <a:t>+ x + </a:t>
            </a:r>
            <a:r>
              <a:rPr lang="en-US" dirty="0">
                <a:solidFill>
                  <a:srgbClr val="BA2121"/>
                </a:solidFill>
                <a:latin typeface=""/>
              </a:rPr>
              <a:t>" - Y: " </a:t>
            </a:r>
            <a:r>
              <a:rPr lang="en-US" dirty="0">
                <a:solidFill>
                  <a:srgbClr val="666666"/>
                </a:solidFill>
                <a:latin typeface=""/>
              </a:rPr>
              <a:t>+ y);</a:t>
            </a:r>
          </a:p>
          <a:p>
            <a:r>
              <a:rPr lang="en-IN" dirty="0">
                <a:latin typeface=""/>
              </a:rPr>
              <a:t>    </a:t>
            </a:r>
            <a:r>
              <a:rPr lang="en-IN" dirty="0">
                <a:solidFill>
                  <a:srgbClr val="666666"/>
                </a:solidFill>
                <a:latin typeface=""/>
              </a:rPr>
              <a:t>}</a:t>
            </a:r>
          </a:p>
          <a:p>
            <a:r>
              <a:rPr lang="en-IN" dirty="0">
                <a:latin typeface=""/>
              </a:rPr>
              <a:t> </a:t>
            </a:r>
          </a:p>
          <a:p>
            <a:r>
              <a:rPr lang="en-US" dirty="0">
                <a:latin typeface=""/>
              </a:rPr>
              <a:t>   </a:t>
            </a:r>
            <a:r>
              <a:rPr lang="en-US" b="1" dirty="0">
                <a:solidFill>
                  <a:srgbClr val="008000"/>
                </a:solidFill>
                <a:latin typeface=""/>
              </a:rPr>
              <a:t>public </a:t>
            </a:r>
            <a:r>
              <a:rPr lang="en-US" b="1" dirty="0">
                <a:solidFill>
                  <a:srgbClr val="B00040"/>
                </a:solidFill>
                <a:latin typeface=""/>
              </a:rPr>
              <a:t>void </a:t>
            </a:r>
            <a:r>
              <a:rPr lang="en-US" b="1" dirty="0" err="1">
                <a:solidFill>
                  <a:srgbClr val="0000FF"/>
                </a:solidFill>
                <a:latin typeface=""/>
              </a:rPr>
              <a:t>mouseDragged</a:t>
            </a:r>
            <a:r>
              <a:rPr lang="en-US" b="1" dirty="0">
                <a:solidFill>
                  <a:srgbClr val="666666"/>
                </a:solidFill>
                <a:latin typeface=""/>
              </a:rPr>
              <a:t>(</a:t>
            </a:r>
            <a:r>
              <a:rPr lang="en-US" b="1" dirty="0" err="1">
                <a:solidFill>
                  <a:srgbClr val="666666"/>
                </a:solidFill>
                <a:latin typeface=""/>
              </a:rPr>
              <a:t>MouseEvent</a:t>
            </a:r>
            <a:r>
              <a:rPr lang="en-US" b="1" dirty="0">
                <a:solidFill>
                  <a:srgbClr val="666666"/>
                </a:solidFill>
                <a:latin typeface=""/>
              </a:rPr>
              <a:t> me) </a:t>
            </a:r>
          </a:p>
          <a:p>
            <a:r>
              <a:rPr lang="en-IN" dirty="0">
                <a:latin typeface=""/>
              </a:rPr>
              <a:t>   </a:t>
            </a:r>
            <a:r>
              <a:rPr lang="en-IN" dirty="0">
                <a:solidFill>
                  <a:srgbClr val="666666"/>
                </a:solidFill>
                <a:latin typeface=""/>
              </a:rPr>
              <a:t>{</a:t>
            </a:r>
          </a:p>
          <a:p>
            <a:r>
              <a:rPr lang="en-IN" dirty="0">
                <a:latin typeface=""/>
              </a:rPr>
              <a:t>        </a:t>
            </a:r>
            <a:r>
              <a:rPr lang="en-IN" i="1" dirty="0">
                <a:solidFill>
                  <a:srgbClr val="408080"/>
                </a:solidFill>
                <a:latin typeface=""/>
              </a:rPr>
              <a:t>// save coordinates</a:t>
            </a:r>
          </a:p>
          <a:p>
            <a:r>
              <a:rPr lang="en-IN" dirty="0">
                <a:latin typeface=""/>
              </a:rPr>
              <a:t>        </a:t>
            </a:r>
            <a:r>
              <a:rPr lang="en-IN" dirty="0">
                <a:solidFill>
                  <a:srgbClr val="B00040"/>
                </a:solidFill>
                <a:latin typeface=""/>
              </a:rPr>
              <a:t>int x </a:t>
            </a:r>
            <a:r>
              <a:rPr lang="en-IN" dirty="0">
                <a:solidFill>
                  <a:srgbClr val="666666"/>
                </a:solidFill>
                <a:latin typeface=""/>
              </a:rPr>
              <a:t>= </a:t>
            </a:r>
            <a:r>
              <a:rPr lang="en-IN" dirty="0" err="1">
                <a:solidFill>
                  <a:srgbClr val="666666"/>
                </a:solidFill>
                <a:latin typeface=""/>
              </a:rPr>
              <a:t>me.</a:t>
            </a:r>
            <a:r>
              <a:rPr lang="en-IN" dirty="0" err="1">
                <a:solidFill>
                  <a:srgbClr val="7D9029"/>
                </a:solidFill>
                <a:latin typeface=""/>
              </a:rPr>
              <a:t>getX</a:t>
            </a:r>
            <a:r>
              <a:rPr lang="en-IN" dirty="0">
                <a:solidFill>
                  <a:srgbClr val="666666"/>
                </a:solidFill>
                <a:latin typeface=""/>
              </a:rPr>
              <a:t>();</a:t>
            </a:r>
          </a:p>
          <a:p>
            <a:r>
              <a:rPr lang="en-IN" dirty="0">
                <a:latin typeface=""/>
              </a:rPr>
              <a:t>        </a:t>
            </a:r>
            <a:r>
              <a:rPr lang="en-IN" dirty="0">
                <a:solidFill>
                  <a:srgbClr val="B00040"/>
                </a:solidFill>
                <a:latin typeface=""/>
              </a:rPr>
              <a:t>int y </a:t>
            </a:r>
            <a:r>
              <a:rPr lang="en-IN" dirty="0">
                <a:solidFill>
                  <a:srgbClr val="666666"/>
                </a:solidFill>
                <a:latin typeface=""/>
              </a:rPr>
              <a:t>= </a:t>
            </a:r>
            <a:r>
              <a:rPr lang="en-IN" dirty="0" err="1">
                <a:solidFill>
                  <a:srgbClr val="666666"/>
                </a:solidFill>
                <a:latin typeface=""/>
              </a:rPr>
              <a:t>me.</a:t>
            </a:r>
            <a:r>
              <a:rPr lang="en-IN" dirty="0" err="1">
                <a:solidFill>
                  <a:srgbClr val="7D9029"/>
                </a:solidFill>
                <a:latin typeface=""/>
              </a:rPr>
              <a:t>getY</a:t>
            </a:r>
            <a:r>
              <a:rPr lang="en-IN" dirty="0">
                <a:solidFill>
                  <a:srgbClr val="666666"/>
                </a:solidFill>
                <a:latin typeface=""/>
              </a:rPr>
              <a:t>();</a:t>
            </a:r>
          </a:p>
          <a:p>
            <a:r>
              <a:rPr lang="en-IN" dirty="0">
                <a:latin typeface=""/>
              </a:rPr>
              <a:t>        </a:t>
            </a:r>
            <a:r>
              <a:rPr lang="en-IN" dirty="0" err="1">
                <a:latin typeface=""/>
              </a:rPr>
              <a:t>System</a:t>
            </a:r>
            <a:r>
              <a:rPr lang="en-IN" dirty="0" err="1">
                <a:solidFill>
                  <a:srgbClr val="666666"/>
                </a:solidFill>
                <a:latin typeface=""/>
              </a:rPr>
              <a:t>.</a:t>
            </a:r>
            <a:r>
              <a:rPr lang="en-IN" dirty="0" err="1">
                <a:solidFill>
                  <a:srgbClr val="7D9029"/>
                </a:solidFill>
                <a:latin typeface=""/>
              </a:rPr>
              <a:t>out</a:t>
            </a:r>
            <a:r>
              <a:rPr lang="en-IN" dirty="0" err="1">
                <a:solidFill>
                  <a:srgbClr val="666666"/>
                </a:solidFill>
                <a:latin typeface=""/>
              </a:rPr>
              <a:t>.</a:t>
            </a:r>
            <a:r>
              <a:rPr lang="en-IN" dirty="0" err="1">
                <a:solidFill>
                  <a:srgbClr val="7D9029"/>
                </a:solidFill>
                <a:latin typeface=""/>
              </a:rPr>
              <a:t>println</a:t>
            </a:r>
            <a:r>
              <a:rPr lang="en-IN" dirty="0">
                <a:solidFill>
                  <a:srgbClr val="666666"/>
                </a:solidFill>
                <a:latin typeface=""/>
              </a:rPr>
              <a:t>(</a:t>
            </a:r>
            <a:r>
              <a:rPr lang="en-IN" dirty="0">
                <a:solidFill>
                  <a:srgbClr val="BA2121"/>
                </a:solidFill>
                <a:latin typeface=""/>
              </a:rPr>
              <a:t>"Dragging mouse at " </a:t>
            </a:r>
            <a:r>
              <a:rPr lang="en-IN" dirty="0">
                <a:solidFill>
                  <a:srgbClr val="666666"/>
                </a:solidFill>
                <a:latin typeface=""/>
              </a:rPr>
              <a:t>+ x + </a:t>
            </a:r>
            <a:r>
              <a:rPr lang="en-IN" dirty="0">
                <a:solidFill>
                  <a:srgbClr val="BA2121"/>
                </a:solidFill>
                <a:latin typeface=""/>
              </a:rPr>
              <a:t>", " </a:t>
            </a:r>
            <a:r>
              <a:rPr lang="en-IN" dirty="0">
                <a:solidFill>
                  <a:srgbClr val="666666"/>
                </a:solidFill>
                <a:latin typeface=""/>
              </a:rPr>
              <a:t>+ y);</a:t>
            </a:r>
          </a:p>
          <a:p>
            <a:r>
              <a:rPr lang="en-IN" dirty="0">
                <a:latin typeface=""/>
              </a:rPr>
              <a:t>    </a:t>
            </a:r>
            <a:r>
              <a:rPr lang="en-IN" dirty="0">
                <a:solidFill>
                  <a:srgbClr val="666666"/>
                </a:solidFill>
                <a:latin typeface=""/>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6BF5F3FB-CB92-C5DC-5545-B212144229A8}"/>
              </a:ext>
            </a:extLst>
          </p:cNvPr>
          <p:cNvSpPr txBox="1"/>
          <p:nvPr/>
        </p:nvSpPr>
        <p:spPr>
          <a:xfrm>
            <a:off x="73152" y="947928"/>
            <a:ext cx="8842248" cy="5632311"/>
          </a:xfrm>
          <a:prstGeom prst="rect">
            <a:avLst/>
          </a:prstGeom>
          <a:noFill/>
        </p:spPr>
        <p:txBody>
          <a:bodyPr wrap="square">
            <a:spAutoFit/>
          </a:bodyPr>
          <a:lstStyle/>
          <a:p>
            <a:r>
              <a:rPr lang="en-US" b="1" dirty="0">
                <a:solidFill>
                  <a:srgbClr val="008000"/>
                </a:solidFill>
                <a:latin typeface=""/>
              </a:rPr>
              <a:t>public </a:t>
            </a:r>
            <a:r>
              <a:rPr lang="en-US" b="1" dirty="0">
                <a:solidFill>
                  <a:srgbClr val="B00040"/>
                </a:solidFill>
                <a:latin typeface=""/>
              </a:rPr>
              <a:t>void </a:t>
            </a:r>
            <a:r>
              <a:rPr lang="en-US" b="1" dirty="0" err="1">
                <a:solidFill>
                  <a:srgbClr val="0000FF"/>
                </a:solidFill>
                <a:latin typeface=""/>
              </a:rPr>
              <a:t>mouseMoved</a:t>
            </a:r>
            <a:r>
              <a:rPr lang="en-US" b="1" dirty="0">
                <a:solidFill>
                  <a:srgbClr val="666666"/>
                </a:solidFill>
                <a:latin typeface=""/>
              </a:rPr>
              <a:t>(</a:t>
            </a:r>
            <a:r>
              <a:rPr lang="en-US" b="1" dirty="0" err="1">
                <a:solidFill>
                  <a:srgbClr val="666666"/>
                </a:solidFill>
                <a:latin typeface=""/>
              </a:rPr>
              <a:t>MouseEvent</a:t>
            </a:r>
            <a:r>
              <a:rPr lang="en-US" b="1" dirty="0">
                <a:solidFill>
                  <a:srgbClr val="666666"/>
                </a:solidFill>
                <a:latin typeface=""/>
              </a:rPr>
              <a:t> me) </a:t>
            </a:r>
          </a:p>
          <a:p>
            <a:r>
              <a:rPr lang="en-IN" dirty="0">
                <a:latin typeface=""/>
              </a:rPr>
              <a:t>    </a:t>
            </a:r>
            <a:r>
              <a:rPr lang="en-IN" dirty="0">
                <a:solidFill>
                  <a:srgbClr val="666666"/>
                </a:solidFill>
                <a:latin typeface=""/>
              </a:rPr>
              <a:t>{</a:t>
            </a:r>
          </a:p>
          <a:p>
            <a:r>
              <a:rPr lang="en-IN" dirty="0">
                <a:latin typeface=""/>
              </a:rPr>
              <a:t>        </a:t>
            </a:r>
            <a:r>
              <a:rPr lang="en-IN" i="1" dirty="0">
                <a:solidFill>
                  <a:srgbClr val="408080"/>
                </a:solidFill>
                <a:latin typeface=""/>
              </a:rPr>
              <a:t>// show status</a:t>
            </a:r>
          </a:p>
          <a:p>
            <a:r>
              <a:rPr lang="en-IN" dirty="0">
                <a:latin typeface=""/>
              </a:rPr>
              <a:t>        </a:t>
            </a:r>
            <a:r>
              <a:rPr lang="en-IN" dirty="0" err="1">
                <a:latin typeface=""/>
              </a:rPr>
              <a:t>System</a:t>
            </a:r>
            <a:r>
              <a:rPr lang="en-IN" dirty="0" err="1">
                <a:solidFill>
                  <a:srgbClr val="666666"/>
                </a:solidFill>
                <a:latin typeface=""/>
              </a:rPr>
              <a:t>.</a:t>
            </a:r>
            <a:r>
              <a:rPr lang="en-IN" dirty="0" err="1">
                <a:solidFill>
                  <a:srgbClr val="7D9029"/>
                </a:solidFill>
                <a:latin typeface=""/>
              </a:rPr>
              <a:t>out</a:t>
            </a:r>
            <a:r>
              <a:rPr lang="en-IN" dirty="0" err="1">
                <a:solidFill>
                  <a:srgbClr val="666666"/>
                </a:solidFill>
                <a:latin typeface=""/>
              </a:rPr>
              <a:t>.</a:t>
            </a:r>
            <a:r>
              <a:rPr lang="en-IN" dirty="0" err="1">
                <a:solidFill>
                  <a:srgbClr val="7D9029"/>
                </a:solidFill>
                <a:latin typeface=""/>
              </a:rPr>
              <a:t>println</a:t>
            </a:r>
            <a:r>
              <a:rPr lang="en-IN" dirty="0">
                <a:solidFill>
                  <a:srgbClr val="666666"/>
                </a:solidFill>
                <a:latin typeface=""/>
              </a:rPr>
              <a:t>(</a:t>
            </a:r>
            <a:r>
              <a:rPr lang="en-IN" dirty="0">
                <a:solidFill>
                  <a:srgbClr val="BA2121"/>
                </a:solidFill>
                <a:latin typeface=""/>
              </a:rPr>
              <a:t>"Moving mouse at " </a:t>
            </a:r>
            <a:r>
              <a:rPr lang="en-IN" dirty="0">
                <a:solidFill>
                  <a:srgbClr val="666666"/>
                </a:solidFill>
                <a:latin typeface=""/>
              </a:rPr>
              <a:t>+ </a:t>
            </a:r>
            <a:r>
              <a:rPr lang="en-IN" dirty="0" err="1">
                <a:solidFill>
                  <a:srgbClr val="666666"/>
                </a:solidFill>
                <a:latin typeface=""/>
              </a:rPr>
              <a:t>me.</a:t>
            </a:r>
            <a:r>
              <a:rPr lang="en-IN" dirty="0" err="1">
                <a:solidFill>
                  <a:srgbClr val="7D9029"/>
                </a:solidFill>
                <a:latin typeface=""/>
              </a:rPr>
              <a:t>getX</a:t>
            </a:r>
            <a:r>
              <a:rPr lang="en-IN" dirty="0">
                <a:solidFill>
                  <a:srgbClr val="666666"/>
                </a:solidFill>
                <a:latin typeface=""/>
              </a:rPr>
              <a:t>() + </a:t>
            </a:r>
            <a:r>
              <a:rPr lang="en-IN" dirty="0">
                <a:solidFill>
                  <a:srgbClr val="BA2121"/>
                </a:solidFill>
                <a:latin typeface=""/>
              </a:rPr>
              <a:t>", " </a:t>
            </a:r>
            <a:r>
              <a:rPr lang="en-IN" dirty="0">
                <a:solidFill>
                  <a:srgbClr val="666666"/>
                </a:solidFill>
                <a:latin typeface=""/>
              </a:rPr>
              <a:t>+ </a:t>
            </a:r>
            <a:r>
              <a:rPr lang="en-IN" dirty="0" err="1">
                <a:solidFill>
                  <a:srgbClr val="666666"/>
                </a:solidFill>
                <a:latin typeface=""/>
              </a:rPr>
              <a:t>me.</a:t>
            </a:r>
            <a:r>
              <a:rPr lang="en-IN" dirty="0" err="1">
                <a:solidFill>
                  <a:srgbClr val="7D9029"/>
                </a:solidFill>
                <a:latin typeface=""/>
              </a:rPr>
              <a:t>getY</a:t>
            </a:r>
            <a:r>
              <a:rPr lang="en-IN" dirty="0">
                <a:solidFill>
                  <a:srgbClr val="666666"/>
                </a:solidFill>
                <a:latin typeface=""/>
              </a:rPr>
              <a:t>());</a:t>
            </a:r>
          </a:p>
          <a:p>
            <a:r>
              <a:rPr lang="en-IN" dirty="0">
                <a:latin typeface=""/>
              </a:rPr>
              <a:t>    </a:t>
            </a:r>
            <a:r>
              <a:rPr lang="en-IN" dirty="0">
                <a:solidFill>
                  <a:srgbClr val="666666"/>
                </a:solidFill>
                <a:latin typeface=""/>
              </a:rPr>
              <a:t>}</a:t>
            </a:r>
          </a:p>
          <a:p>
            <a:endParaRPr lang="en-IN" dirty="0">
              <a:latin typeface=""/>
            </a:endParaRPr>
          </a:p>
          <a:p>
            <a:r>
              <a:rPr lang="en-US" b="1" dirty="0">
                <a:solidFill>
                  <a:srgbClr val="008000"/>
                </a:solidFill>
                <a:latin typeface=""/>
              </a:rPr>
              <a:t>public static </a:t>
            </a:r>
            <a:r>
              <a:rPr lang="en-US" b="1" dirty="0">
                <a:solidFill>
                  <a:srgbClr val="B00040"/>
                </a:solidFill>
                <a:latin typeface=""/>
              </a:rPr>
              <a:t>void </a:t>
            </a:r>
            <a:r>
              <a:rPr lang="en-US" b="1" dirty="0">
                <a:solidFill>
                  <a:srgbClr val="0000FF"/>
                </a:solidFill>
                <a:latin typeface=""/>
              </a:rPr>
              <a:t>main</a:t>
            </a:r>
            <a:r>
              <a:rPr lang="en-US" b="1" dirty="0">
                <a:solidFill>
                  <a:srgbClr val="666666"/>
                </a:solidFill>
                <a:latin typeface=""/>
              </a:rPr>
              <a:t>(String[] </a:t>
            </a:r>
            <a:r>
              <a:rPr lang="en-US" b="1" dirty="0" err="1">
                <a:solidFill>
                  <a:srgbClr val="666666"/>
                </a:solidFill>
                <a:latin typeface=""/>
              </a:rPr>
              <a:t>args</a:t>
            </a:r>
            <a:r>
              <a:rPr lang="en-US" b="1" dirty="0">
                <a:solidFill>
                  <a:srgbClr val="666666"/>
                </a:solidFill>
                <a:latin typeface=""/>
              </a:rPr>
              <a:t>) </a:t>
            </a:r>
          </a:p>
          <a:p>
            <a:r>
              <a:rPr lang="en-IN" dirty="0">
                <a:solidFill>
                  <a:srgbClr val="666666"/>
                </a:solidFill>
                <a:latin typeface=""/>
              </a:rPr>
              <a:t>{</a:t>
            </a:r>
          </a:p>
          <a:p>
            <a:r>
              <a:rPr lang="en-IN" dirty="0">
                <a:latin typeface=""/>
              </a:rPr>
              <a:t>   </a:t>
            </a:r>
            <a:r>
              <a:rPr lang="en-IN" dirty="0" err="1">
                <a:latin typeface=""/>
              </a:rPr>
              <a:t>MyEventsFrame</a:t>
            </a:r>
            <a:r>
              <a:rPr lang="en-IN" dirty="0">
                <a:latin typeface=""/>
              </a:rPr>
              <a:t> frame </a:t>
            </a:r>
            <a:r>
              <a:rPr lang="en-IN" dirty="0">
                <a:solidFill>
                  <a:srgbClr val="666666"/>
                </a:solidFill>
                <a:latin typeface=""/>
              </a:rPr>
              <a:t>= </a:t>
            </a:r>
            <a:r>
              <a:rPr lang="en-IN" b="1" dirty="0">
                <a:solidFill>
                  <a:srgbClr val="008000"/>
                </a:solidFill>
                <a:latin typeface=""/>
              </a:rPr>
              <a:t>new </a:t>
            </a:r>
            <a:r>
              <a:rPr lang="en-IN" b="1" dirty="0" err="1">
                <a:solidFill>
                  <a:srgbClr val="008000"/>
                </a:solidFill>
                <a:latin typeface=""/>
              </a:rPr>
              <a:t>MyEventsFrame</a:t>
            </a:r>
            <a:r>
              <a:rPr lang="en-IN" b="1" dirty="0">
                <a:solidFill>
                  <a:srgbClr val="666666"/>
                </a:solidFill>
                <a:latin typeface=""/>
              </a:rPr>
              <a:t>();</a:t>
            </a:r>
          </a:p>
          <a:p>
            <a:r>
              <a:rPr lang="en-IN" dirty="0">
                <a:latin typeface=""/>
              </a:rPr>
              <a:t>   </a:t>
            </a:r>
            <a:r>
              <a:rPr lang="en-IN" i="1" dirty="0">
                <a:solidFill>
                  <a:srgbClr val="408080"/>
                </a:solidFill>
                <a:latin typeface=""/>
              </a:rPr>
              <a:t>//Display the window.</a:t>
            </a:r>
          </a:p>
          <a:p>
            <a:r>
              <a:rPr lang="en-IN" dirty="0">
                <a:latin typeface=""/>
              </a:rPr>
              <a:t>  </a:t>
            </a:r>
            <a:r>
              <a:rPr lang="en-IN" dirty="0" err="1">
                <a:latin typeface=""/>
              </a:rPr>
              <a:t>frame</a:t>
            </a:r>
            <a:r>
              <a:rPr lang="en-IN" dirty="0" err="1">
                <a:solidFill>
                  <a:srgbClr val="666666"/>
                </a:solidFill>
                <a:latin typeface=""/>
              </a:rPr>
              <a:t>.</a:t>
            </a:r>
            <a:r>
              <a:rPr lang="en-IN" dirty="0" err="1">
                <a:solidFill>
                  <a:srgbClr val="7D9029"/>
                </a:solidFill>
                <a:latin typeface=""/>
              </a:rPr>
              <a:t>setSize</a:t>
            </a:r>
            <a:r>
              <a:rPr lang="en-IN" dirty="0">
                <a:solidFill>
                  <a:srgbClr val="666666"/>
                </a:solidFill>
                <a:latin typeface=""/>
              </a:rPr>
              <a:t>(400,350);</a:t>
            </a:r>
          </a:p>
          <a:p>
            <a:r>
              <a:rPr lang="en-IN" dirty="0">
                <a:latin typeface=""/>
              </a:rPr>
              <a:t>  </a:t>
            </a:r>
            <a:r>
              <a:rPr lang="en-IN" dirty="0" err="1">
                <a:latin typeface=""/>
              </a:rPr>
              <a:t>frame</a:t>
            </a:r>
            <a:r>
              <a:rPr lang="en-IN" dirty="0" err="1">
                <a:solidFill>
                  <a:srgbClr val="666666"/>
                </a:solidFill>
                <a:latin typeface=""/>
              </a:rPr>
              <a:t>.</a:t>
            </a:r>
            <a:r>
              <a:rPr lang="en-IN" dirty="0" err="1">
                <a:solidFill>
                  <a:srgbClr val="7D9029"/>
                </a:solidFill>
                <a:latin typeface=""/>
              </a:rPr>
              <a:t>setVisible</a:t>
            </a:r>
            <a:r>
              <a:rPr lang="en-IN" dirty="0">
                <a:solidFill>
                  <a:srgbClr val="666666"/>
                </a:solidFill>
                <a:latin typeface=""/>
              </a:rPr>
              <a:t>(</a:t>
            </a:r>
            <a:r>
              <a:rPr lang="en-IN" b="1" dirty="0">
                <a:solidFill>
                  <a:srgbClr val="008000"/>
                </a:solidFill>
                <a:latin typeface=""/>
              </a:rPr>
              <a:t>true</a:t>
            </a:r>
            <a:r>
              <a:rPr lang="en-IN" b="1" dirty="0">
                <a:solidFill>
                  <a:srgbClr val="666666"/>
                </a:solidFill>
                <a:latin typeface=""/>
              </a:rPr>
              <a:t>);</a:t>
            </a:r>
          </a:p>
          <a:p>
            <a:r>
              <a:rPr lang="en-IN" dirty="0">
                <a:latin typeface=""/>
              </a:rPr>
              <a:t> </a:t>
            </a:r>
            <a:r>
              <a:rPr lang="en-IN" dirty="0">
                <a:solidFill>
                  <a:srgbClr val="666666"/>
                </a:solidFill>
                <a:latin typeface=""/>
              </a:rPr>
              <a:t>}</a:t>
            </a:r>
          </a:p>
          <a:p>
            <a:r>
              <a:rPr lang="en-IN" dirty="0">
                <a:latin typeface=""/>
              </a:rPr>
              <a:t> </a:t>
            </a:r>
            <a:r>
              <a:rPr lang="en-IN" dirty="0">
                <a:solidFill>
                  <a:srgbClr val="666666"/>
                </a:solidFill>
                <a:latin typeface=""/>
              </a:rPr>
              <a:t>} </a:t>
            </a:r>
            <a:r>
              <a:rPr lang="en-IN" i="1" dirty="0">
                <a:solidFill>
                  <a:srgbClr val="408080"/>
                </a:solidFill>
                <a:latin typeface=""/>
              </a:rPr>
              <a:t>// end of class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pic>
        <p:nvPicPr>
          <p:cNvPr id="3" name="Picture 2">
            <a:extLst>
              <a:ext uri="{FF2B5EF4-FFF2-40B4-BE49-F238E27FC236}">
                <a16:creationId xmlns:a16="http://schemas.microsoft.com/office/drawing/2014/main" id="{809064CC-7AD8-1FB9-6867-B594775ED2C0}"/>
              </a:ext>
            </a:extLst>
          </p:cNvPr>
          <p:cNvPicPr>
            <a:picLocks noChangeAspect="1"/>
          </p:cNvPicPr>
          <p:nvPr/>
        </p:nvPicPr>
        <p:blipFill rotWithShape="1">
          <a:blip r:embed="rId3"/>
          <a:srcRect r="45833" b="36027"/>
          <a:stretch/>
        </p:blipFill>
        <p:spPr>
          <a:xfrm>
            <a:off x="228600" y="942975"/>
            <a:ext cx="8610600" cy="4495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0DF5C953-662A-A7B9-EED9-5DEB5AAE6B1D}"/>
              </a:ext>
            </a:extLst>
          </p:cNvPr>
          <p:cNvSpPr txBox="1"/>
          <p:nvPr/>
        </p:nvSpPr>
        <p:spPr>
          <a:xfrm>
            <a:off x="73152" y="748202"/>
            <a:ext cx="9448800" cy="6001643"/>
          </a:xfrm>
          <a:prstGeom prst="rect">
            <a:avLst/>
          </a:prstGeom>
          <a:noFill/>
        </p:spPr>
        <p:txBody>
          <a:bodyPr wrap="square">
            <a:spAutoFit/>
          </a:bodyPr>
          <a:lstStyle/>
          <a:p>
            <a:r>
              <a:rPr lang="en-IN" b="1" dirty="0">
                <a:solidFill>
                  <a:srgbClr val="008000"/>
                </a:solidFill>
                <a:latin typeface=""/>
              </a:rPr>
              <a:t>import </a:t>
            </a:r>
            <a:r>
              <a:rPr lang="en-IN" b="1" dirty="0" err="1">
                <a:solidFill>
                  <a:srgbClr val="0000FF"/>
                </a:solidFill>
                <a:latin typeface=""/>
              </a:rPr>
              <a:t>java.awt</a:t>
            </a:r>
            <a:r>
              <a:rPr lang="en-IN" b="1" dirty="0">
                <a:solidFill>
                  <a:srgbClr val="0000FF"/>
                </a:solidFill>
                <a:latin typeface=""/>
              </a:rPr>
              <a:t>.*</a:t>
            </a:r>
            <a:r>
              <a:rPr lang="en-IN" b="1" dirty="0">
                <a:solidFill>
                  <a:srgbClr val="666666"/>
                </a:solidFill>
                <a:latin typeface=""/>
              </a:rPr>
              <a:t>;</a:t>
            </a:r>
          </a:p>
          <a:p>
            <a:r>
              <a:rPr lang="en-IN" b="1" dirty="0">
                <a:solidFill>
                  <a:srgbClr val="008000"/>
                </a:solidFill>
                <a:latin typeface=""/>
              </a:rPr>
              <a:t>import </a:t>
            </a:r>
            <a:r>
              <a:rPr lang="en-IN" b="1" dirty="0" err="1">
                <a:solidFill>
                  <a:srgbClr val="0000FF"/>
                </a:solidFill>
                <a:latin typeface=""/>
              </a:rPr>
              <a:t>java.awt.event</a:t>
            </a:r>
            <a:r>
              <a:rPr lang="en-IN" b="1" dirty="0">
                <a:solidFill>
                  <a:srgbClr val="0000FF"/>
                </a:solidFill>
                <a:latin typeface=""/>
              </a:rPr>
              <a:t>.*</a:t>
            </a:r>
            <a:r>
              <a:rPr lang="en-IN" b="1" dirty="0">
                <a:solidFill>
                  <a:srgbClr val="666666"/>
                </a:solidFill>
                <a:latin typeface=""/>
              </a:rPr>
              <a:t>;</a:t>
            </a:r>
          </a:p>
          <a:p>
            <a:r>
              <a:rPr lang="en-IN" b="1" dirty="0">
                <a:solidFill>
                  <a:srgbClr val="008000"/>
                </a:solidFill>
                <a:latin typeface=""/>
              </a:rPr>
              <a:t>import </a:t>
            </a:r>
            <a:r>
              <a:rPr lang="en-IN" b="1" dirty="0" err="1">
                <a:solidFill>
                  <a:srgbClr val="0000FF"/>
                </a:solidFill>
                <a:latin typeface=""/>
              </a:rPr>
              <a:t>java.applet</a:t>
            </a:r>
            <a:r>
              <a:rPr lang="en-IN" b="1" dirty="0">
                <a:solidFill>
                  <a:srgbClr val="0000FF"/>
                </a:solidFill>
                <a:latin typeface=""/>
              </a:rPr>
              <a:t>.*</a:t>
            </a:r>
            <a:r>
              <a:rPr lang="en-IN" b="1" dirty="0">
                <a:solidFill>
                  <a:srgbClr val="666666"/>
                </a:solidFill>
                <a:latin typeface=""/>
              </a:rPr>
              <a:t>;</a:t>
            </a:r>
          </a:p>
          <a:p>
            <a:r>
              <a:rPr lang="en-US" b="1" dirty="0">
                <a:solidFill>
                  <a:srgbClr val="008000"/>
                </a:solidFill>
                <a:latin typeface=""/>
              </a:rPr>
              <a:t>public class </a:t>
            </a:r>
            <a:r>
              <a:rPr lang="en-US" b="1" dirty="0" err="1">
                <a:solidFill>
                  <a:srgbClr val="0000FF"/>
                </a:solidFill>
                <a:latin typeface=""/>
              </a:rPr>
              <a:t>KeyEventsFrame</a:t>
            </a:r>
            <a:r>
              <a:rPr lang="en-US" b="1" dirty="0">
                <a:solidFill>
                  <a:srgbClr val="0000FF"/>
                </a:solidFill>
                <a:latin typeface=""/>
              </a:rPr>
              <a:t> </a:t>
            </a:r>
            <a:r>
              <a:rPr lang="en-US" b="1" dirty="0">
                <a:solidFill>
                  <a:srgbClr val="008000"/>
                </a:solidFill>
                <a:latin typeface=""/>
              </a:rPr>
              <a:t>extends Frame</a:t>
            </a:r>
          </a:p>
          <a:p>
            <a:r>
              <a:rPr lang="en-IN" b="1" dirty="0">
                <a:solidFill>
                  <a:srgbClr val="008000"/>
                </a:solidFill>
                <a:latin typeface=""/>
              </a:rPr>
              <a:t>implements </a:t>
            </a:r>
            <a:r>
              <a:rPr lang="en-IN" b="1" dirty="0" err="1">
                <a:solidFill>
                  <a:srgbClr val="008000"/>
                </a:solidFill>
                <a:latin typeface=""/>
              </a:rPr>
              <a:t>KeyListener</a:t>
            </a:r>
            <a:r>
              <a:rPr lang="en-IN" b="1" dirty="0">
                <a:solidFill>
                  <a:srgbClr val="008000"/>
                </a:solidFill>
                <a:latin typeface=""/>
              </a:rPr>
              <a:t> </a:t>
            </a:r>
            <a:r>
              <a:rPr lang="en-IN" b="1" dirty="0">
                <a:solidFill>
                  <a:srgbClr val="666666"/>
                </a:solidFill>
                <a:latin typeface=""/>
              </a:rPr>
              <a:t>{</a:t>
            </a:r>
          </a:p>
          <a:p>
            <a:r>
              <a:rPr lang="en-IN" dirty="0">
                <a:latin typeface=""/>
              </a:rPr>
              <a:t>String </a:t>
            </a:r>
            <a:r>
              <a:rPr lang="en-IN" dirty="0" err="1">
                <a:latin typeface=""/>
              </a:rPr>
              <a:t>msg</a:t>
            </a:r>
            <a:r>
              <a:rPr lang="en-IN" dirty="0">
                <a:latin typeface=""/>
              </a:rPr>
              <a:t> </a:t>
            </a:r>
            <a:r>
              <a:rPr lang="en-IN" dirty="0">
                <a:solidFill>
                  <a:srgbClr val="666666"/>
                </a:solidFill>
                <a:latin typeface=""/>
              </a:rPr>
              <a:t>= </a:t>
            </a:r>
            <a:r>
              <a:rPr lang="en-IN" dirty="0">
                <a:solidFill>
                  <a:srgbClr val="BA2121"/>
                </a:solidFill>
                <a:latin typeface=""/>
              </a:rPr>
              <a:t>""</a:t>
            </a:r>
            <a:r>
              <a:rPr lang="en-IN" dirty="0">
                <a:solidFill>
                  <a:srgbClr val="666666"/>
                </a:solidFill>
                <a:latin typeface=""/>
              </a:rPr>
              <a:t>;</a:t>
            </a:r>
          </a:p>
          <a:p>
            <a:r>
              <a:rPr lang="en-IN" i="1" dirty="0">
                <a:solidFill>
                  <a:srgbClr val="408080"/>
                </a:solidFill>
                <a:latin typeface=""/>
              </a:rPr>
              <a:t>//int X = 10, Y = 20; // output coordinates</a:t>
            </a:r>
          </a:p>
          <a:p>
            <a:r>
              <a:rPr lang="en-IN" b="1" dirty="0">
                <a:solidFill>
                  <a:srgbClr val="008000"/>
                </a:solidFill>
                <a:latin typeface=""/>
              </a:rPr>
              <a:t>public </a:t>
            </a:r>
            <a:r>
              <a:rPr lang="en-IN" b="1" dirty="0" err="1">
                <a:solidFill>
                  <a:srgbClr val="0000FF"/>
                </a:solidFill>
                <a:latin typeface=""/>
              </a:rPr>
              <a:t>KeyEventsFrame</a:t>
            </a:r>
            <a:r>
              <a:rPr lang="en-IN" b="1" dirty="0">
                <a:solidFill>
                  <a:srgbClr val="666666"/>
                </a:solidFill>
                <a:latin typeface=""/>
              </a:rPr>
              <a:t>()</a:t>
            </a:r>
          </a:p>
          <a:p>
            <a:r>
              <a:rPr lang="en-IN" dirty="0">
                <a:solidFill>
                  <a:srgbClr val="666666"/>
                </a:solidFill>
                <a:latin typeface=""/>
              </a:rPr>
              <a:t>{</a:t>
            </a:r>
          </a:p>
          <a:p>
            <a:r>
              <a:rPr lang="en-IN" dirty="0" err="1">
                <a:latin typeface=""/>
              </a:rPr>
              <a:t>addKeyListener</a:t>
            </a:r>
            <a:r>
              <a:rPr lang="en-IN" dirty="0">
                <a:solidFill>
                  <a:srgbClr val="666666"/>
                </a:solidFill>
                <a:latin typeface=""/>
              </a:rPr>
              <a:t>(</a:t>
            </a:r>
            <a:r>
              <a:rPr lang="en-IN" b="1" dirty="0">
                <a:solidFill>
                  <a:srgbClr val="008000"/>
                </a:solidFill>
                <a:latin typeface=""/>
              </a:rPr>
              <a:t>this</a:t>
            </a:r>
            <a:r>
              <a:rPr lang="en-IN" b="1" dirty="0">
                <a:solidFill>
                  <a:srgbClr val="666666"/>
                </a:solidFill>
                <a:latin typeface=""/>
              </a:rPr>
              <a:t>);</a:t>
            </a:r>
          </a:p>
          <a:p>
            <a:r>
              <a:rPr lang="en-IN" dirty="0">
                <a:solidFill>
                  <a:srgbClr val="666666"/>
                </a:solidFill>
                <a:latin typeface=""/>
              </a:rPr>
              <a:t>}</a:t>
            </a:r>
          </a:p>
          <a:p>
            <a:endParaRPr lang="en-IN" dirty="0">
              <a:latin typeface=""/>
            </a:endParaRPr>
          </a:p>
          <a:p>
            <a:r>
              <a:rPr lang="en-IN" b="1" dirty="0">
                <a:solidFill>
                  <a:srgbClr val="008000"/>
                </a:solidFill>
                <a:latin typeface=""/>
              </a:rPr>
              <a:t>public </a:t>
            </a:r>
            <a:r>
              <a:rPr lang="en-IN" b="1" dirty="0">
                <a:solidFill>
                  <a:srgbClr val="B00040"/>
                </a:solidFill>
                <a:latin typeface=""/>
              </a:rPr>
              <a:t>void </a:t>
            </a:r>
            <a:r>
              <a:rPr lang="en-IN" b="1" dirty="0">
                <a:solidFill>
                  <a:srgbClr val="0000FF"/>
                </a:solidFill>
                <a:latin typeface=""/>
              </a:rPr>
              <a:t>display</a:t>
            </a:r>
            <a:r>
              <a:rPr lang="en-IN" b="1" dirty="0">
                <a:solidFill>
                  <a:srgbClr val="666666"/>
                </a:solidFill>
                <a:latin typeface=""/>
              </a:rPr>
              <a:t>()</a:t>
            </a:r>
          </a:p>
          <a:p>
            <a:r>
              <a:rPr lang="en-IN" dirty="0">
                <a:solidFill>
                  <a:srgbClr val="666666"/>
                </a:solidFill>
                <a:latin typeface=""/>
              </a:rPr>
              <a:t>{</a:t>
            </a:r>
          </a:p>
          <a:p>
            <a:r>
              <a:rPr lang="en-IN" dirty="0" err="1">
                <a:latin typeface=""/>
              </a:rPr>
              <a:t>System</a:t>
            </a:r>
            <a:r>
              <a:rPr lang="en-IN" dirty="0" err="1">
                <a:solidFill>
                  <a:srgbClr val="666666"/>
                </a:solidFill>
                <a:latin typeface=""/>
              </a:rPr>
              <a:t>.</a:t>
            </a:r>
            <a:r>
              <a:rPr lang="en-IN" dirty="0" err="1">
                <a:solidFill>
                  <a:srgbClr val="7D9029"/>
                </a:solidFill>
                <a:latin typeface=""/>
              </a:rPr>
              <a:t>out</a:t>
            </a:r>
            <a:r>
              <a:rPr lang="en-IN" dirty="0" err="1">
                <a:solidFill>
                  <a:srgbClr val="666666"/>
                </a:solidFill>
                <a:latin typeface=""/>
              </a:rPr>
              <a:t>.</a:t>
            </a:r>
            <a:r>
              <a:rPr lang="en-IN" dirty="0" err="1">
                <a:solidFill>
                  <a:srgbClr val="7D9029"/>
                </a:solidFill>
                <a:latin typeface=""/>
              </a:rPr>
              <a:t>println</a:t>
            </a:r>
            <a:r>
              <a:rPr lang="en-IN" dirty="0">
                <a:solidFill>
                  <a:srgbClr val="666666"/>
                </a:solidFill>
                <a:latin typeface=""/>
              </a:rPr>
              <a:t>(</a:t>
            </a:r>
            <a:r>
              <a:rPr lang="en-IN" dirty="0" err="1">
                <a:solidFill>
                  <a:srgbClr val="666666"/>
                </a:solidFill>
                <a:latin typeface=""/>
              </a:rPr>
              <a:t>msg</a:t>
            </a:r>
            <a:r>
              <a:rPr lang="en-IN" dirty="0">
                <a:solidFill>
                  <a:srgbClr val="666666"/>
                </a:solidFill>
                <a:latin typeface=""/>
              </a:rPr>
              <a:t>);</a:t>
            </a:r>
          </a:p>
          <a:p>
            <a:r>
              <a:rPr lang="en-IN" dirty="0">
                <a:solidFill>
                  <a:srgbClr val="666666"/>
                </a:solidFill>
                <a:latin typeface=""/>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5B63DEB1-AA3A-5D27-8656-5CD53052DB42}"/>
              </a:ext>
            </a:extLst>
          </p:cNvPr>
          <p:cNvSpPr txBox="1"/>
          <p:nvPr/>
        </p:nvSpPr>
        <p:spPr>
          <a:xfrm>
            <a:off x="0" y="1012954"/>
            <a:ext cx="8458200" cy="4832092"/>
          </a:xfrm>
          <a:prstGeom prst="rect">
            <a:avLst/>
          </a:prstGeom>
          <a:noFill/>
        </p:spPr>
        <p:txBody>
          <a:bodyPr wrap="square">
            <a:spAutoFit/>
          </a:bodyPr>
          <a:lstStyle/>
          <a:p>
            <a:r>
              <a:rPr lang="en-IN" sz="2200" b="1" dirty="0">
                <a:solidFill>
                  <a:srgbClr val="008000"/>
                </a:solidFill>
                <a:latin typeface=""/>
              </a:rPr>
              <a:t>public </a:t>
            </a:r>
            <a:r>
              <a:rPr lang="en-IN" sz="2200" b="1" dirty="0">
                <a:solidFill>
                  <a:srgbClr val="B00040"/>
                </a:solidFill>
                <a:latin typeface=""/>
              </a:rPr>
              <a:t>void </a:t>
            </a:r>
            <a:r>
              <a:rPr lang="en-IN" sz="2200" b="1" dirty="0" err="1">
                <a:solidFill>
                  <a:srgbClr val="0000FF"/>
                </a:solidFill>
                <a:latin typeface=""/>
              </a:rPr>
              <a:t>keyPressed</a:t>
            </a:r>
            <a:r>
              <a:rPr lang="en-IN" sz="2200" b="1" dirty="0">
                <a:solidFill>
                  <a:srgbClr val="666666"/>
                </a:solidFill>
                <a:latin typeface=""/>
              </a:rPr>
              <a:t>(</a:t>
            </a:r>
            <a:r>
              <a:rPr lang="en-IN" sz="2200" b="1" dirty="0" err="1">
                <a:solidFill>
                  <a:srgbClr val="666666"/>
                </a:solidFill>
                <a:latin typeface=""/>
              </a:rPr>
              <a:t>KeyEvent</a:t>
            </a:r>
            <a:r>
              <a:rPr lang="en-IN" sz="2200" b="1" dirty="0">
                <a:solidFill>
                  <a:srgbClr val="666666"/>
                </a:solidFill>
                <a:latin typeface=""/>
              </a:rPr>
              <a:t> </a:t>
            </a:r>
            <a:r>
              <a:rPr lang="en-IN" sz="2200" b="1" dirty="0" err="1">
                <a:solidFill>
                  <a:srgbClr val="666666"/>
                </a:solidFill>
                <a:latin typeface=""/>
              </a:rPr>
              <a:t>ke</a:t>
            </a:r>
            <a:r>
              <a:rPr lang="en-IN" sz="2200" b="1" dirty="0">
                <a:solidFill>
                  <a:srgbClr val="666666"/>
                </a:solidFill>
                <a:latin typeface=""/>
              </a:rPr>
              <a:t>) {</a:t>
            </a:r>
          </a:p>
          <a:p>
            <a:r>
              <a:rPr lang="en-US" sz="2200" dirty="0" err="1">
                <a:latin typeface=""/>
              </a:rPr>
              <a:t>System</a:t>
            </a:r>
            <a:r>
              <a:rPr lang="en-US" sz="2200" dirty="0" err="1">
                <a:solidFill>
                  <a:srgbClr val="666666"/>
                </a:solidFill>
                <a:latin typeface=""/>
              </a:rPr>
              <a:t>.</a:t>
            </a:r>
            <a:r>
              <a:rPr lang="en-US" sz="2200" dirty="0" err="1">
                <a:solidFill>
                  <a:srgbClr val="7D9029"/>
                </a:solidFill>
                <a:latin typeface=""/>
              </a:rPr>
              <a:t>out</a:t>
            </a:r>
            <a:r>
              <a:rPr lang="en-US" sz="2200" dirty="0" err="1">
                <a:solidFill>
                  <a:srgbClr val="666666"/>
                </a:solidFill>
                <a:latin typeface=""/>
              </a:rPr>
              <a:t>.</a:t>
            </a:r>
            <a:r>
              <a:rPr lang="en-US" sz="2200" dirty="0" err="1">
                <a:solidFill>
                  <a:srgbClr val="7D9029"/>
                </a:solidFill>
                <a:latin typeface=""/>
              </a:rPr>
              <a:t>println</a:t>
            </a:r>
            <a:r>
              <a:rPr lang="en-US" sz="2200" dirty="0">
                <a:solidFill>
                  <a:srgbClr val="666666"/>
                </a:solidFill>
                <a:latin typeface=""/>
              </a:rPr>
              <a:t>(</a:t>
            </a:r>
            <a:r>
              <a:rPr lang="en-US" sz="2200" dirty="0">
                <a:solidFill>
                  <a:srgbClr val="BA2121"/>
                </a:solidFill>
                <a:latin typeface=""/>
              </a:rPr>
              <a:t>"Key Down"</a:t>
            </a:r>
            <a:r>
              <a:rPr lang="en-US" sz="2200" dirty="0">
                <a:solidFill>
                  <a:srgbClr val="666666"/>
                </a:solidFill>
                <a:latin typeface=""/>
              </a:rPr>
              <a:t>);</a:t>
            </a:r>
          </a:p>
          <a:p>
            <a:r>
              <a:rPr lang="en-IN" sz="2200" dirty="0">
                <a:solidFill>
                  <a:srgbClr val="B00040"/>
                </a:solidFill>
                <a:latin typeface=""/>
              </a:rPr>
              <a:t>int key </a:t>
            </a:r>
            <a:r>
              <a:rPr lang="en-IN" sz="2200" dirty="0">
                <a:solidFill>
                  <a:srgbClr val="666666"/>
                </a:solidFill>
                <a:latin typeface=""/>
              </a:rPr>
              <a:t>= </a:t>
            </a:r>
            <a:r>
              <a:rPr lang="en-IN" sz="2200" dirty="0" err="1">
                <a:solidFill>
                  <a:srgbClr val="666666"/>
                </a:solidFill>
                <a:latin typeface=""/>
              </a:rPr>
              <a:t>ke.</a:t>
            </a:r>
            <a:r>
              <a:rPr lang="en-IN" sz="2200" dirty="0" err="1">
                <a:solidFill>
                  <a:srgbClr val="7D9029"/>
                </a:solidFill>
                <a:latin typeface=""/>
              </a:rPr>
              <a:t>getKeyCode</a:t>
            </a:r>
            <a:r>
              <a:rPr lang="en-IN" sz="2200" dirty="0">
                <a:solidFill>
                  <a:srgbClr val="666666"/>
                </a:solidFill>
                <a:latin typeface=""/>
              </a:rPr>
              <a:t>();</a:t>
            </a:r>
          </a:p>
          <a:p>
            <a:r>
              <a:rPr lang="en-IN" sz="2200" b="1" dirty="0">
                <a:solidFill>
                  <a:srgbClr val="008000"/>
                </a:solidFill>
                <a:latin typeface=""/>
              </a:rPr>
              <a:t>switch</a:t>
            </a:r>
            <a:r>
              <a:rPr lang="en-IN" sz="2200" b="1" dirty="0">
                <a:solidFill>
                  <a:srgbClr val="666666"/>
                </a:solidFill>
                <a:latin typeface=""/>
              </a:rPr>
              <a:t>(key) {</a:t>
            </a:r>
          </a:p>
          <a:p>
            <a:r>
              <a:rPr lang="en-IN" sz="2200" b="1" dirty="0">
                <a:solidFill>
                  <a:srgbClr val="008000"/>
                </a:solidFill>
                <a:latin typeface=""/>
              </a:rPr>
              <a:t>case KeyEvent</a:t>
            </a:r>
            <a:r>
              <a:rPr lang="en-IN" sz="2200" b="1" dirty="0">
                <a:solidFill>
                  <a:srgbClr val="666666"/>
                </a:solidFill>
                <a:latin typeface=""/>
              </a:rPr>
              <a:t>.</a:t>
            </a:r>
            <a:r>
              <a:rPr lang="en-IN" sz="2200" b="1" dirty="0">
                <a:solidFill>
                  <a:srgbClr val="7D9029"/>
                </a:solidFill>
                <a:latin typeface=""/>
              </a:rPr>
              <a:t>VK_F1</a:t>
            </a:r>
            <a:r>
              <a:rPr lang="en-IN" sz="2200" b="1" dirty="0">
                <a:solidFill>
                  <a:srgbClr val="666666"/>
                </a:solidFill>
                <a:latin typeface=""/>
              </a:rPr>
              <a:t>:</a:t>
            </a:r>
          </a:p>
          <a:p>
            <a:r>
              <a:rPr lang="en-IN" sz="2200" dirty="0" err="1">
                <a:latin typeface=""/>
              </a:rPr>
              <a:t>msg</a:t>
            </a:r>
            <a:r>
              <a:rPr lang="en-IN" sz="2200" dirty="0">
                <a:latin typeface=""/>
              </a:rPr>
              <a:t> </a:t>
            </a:r>
            <a:r>
              <a:rPr lang="en-IN" sz="2200" dirty="0">
                <a:solidFill>
                  <a:srgbClr val="666666"/>
                </a:solidFill>
                <a:latin typeface=""/>
              </a:rPr>
              <a:t>+= </a:t>
            </a:r>
            <a:r>
              <a:rPr lang="en-IN" sz="2200" dirty="0">
                <a:solidFill>
                  <a:srgbClr val="BA2121"/>
                </a:solidFill>
                <a:latin typeface=""/>
              </a:rPr>
              <a:t>"&lt;F1&gt;"</a:t>
            </a:r>
            <a:r>
              <a:rPr lang="en-IN" sz="2200" dirty="0">
                <a:solidFill>
                  <a:srgbClr val="666666"/>
                </a:solidFill>
                <a:latin typeface=""/>
              </a:rPr>
              <a:t>;</a:t>
            </a:r>
          </a:p>
          <a:p>
            <a:r>
              <a:rPr lang="en-IN" sz="2200" b="1" dirty="0">
                <a:solidFill>
                  <a:srgbClr val="008000"/>
                </a:solidFill>
                <a:latin typeface=""/>
              </a:rPr>
              <a:t>break</a:t>
            </a:r>
            <a:r>
              <a:rPr lang="en-IN" sz="2200" b="1" dirty="0">
                <a:solidFill>
                  <a:srgbClr val="666666"/>
                </a:solidFill>
                <a:latin typeface=""/>
              </a:rPr>
              <a:t>;</a:t>
            </a:r>
          </a:p>
          <a:p>
            <a:r>
              <a:rPr lang="en-IN" sz="2200" b="1" dirty="0">
                <a:solidFill>
                  <a:srgbClr val="008000"/>
                </a:solidFill>
                <a:latin typeface=""/>
              </a:rPr>
              <a:t>case KeyEvent</a:t>
            </a:r>
            <a:r>
              <a:rPr lang="en-IN" sz="2200" b="1" dirty="0">
                <a:solidFill>
                  <a:srgbClr val="666666"/>
                </a:solidFill>
                <a:latin typeface=""/>
              </a:rPr>
              <a:t>.</a:t>
            </a:r>
            <a:r>
              <a:rPr lang="en-IN" sz="2200" b="1" dirty="0">
                <a:solidFill>
                  <a:srgbClr val="7D9029"/>
                </a:solidFill>
                <a:latin typeface=""/>
              </a:rPr>
              <a:t>VK_F2</a:t>
            </a:r>
            <a:r>
              <a:rPr lang="en-IN" sz="2200" b="1" dirty="0">
                <a:solidFill>
                  <a:srgbClr val="666666"/>
                </a:solidFill>
                <a:latin typeface=""/>
              </a:rPr>
              <a:t>:</a:t>
            </a:r>
          </a:p>
          <a:p>
            <a:r>
              <a:rPr lang="en-IN" sz="2200" dirty="0" err="1">
                <a:latin typeface=""/>
              </a:rPr>
              <a:t>msg</a:t>
            </a:r>
            <a:r>
              <a:rPr lang="en-IN" sz="2200" dirty="0">
                <a:latin typeface=""/>
              </a:rPr>
              <a:t> </a:t>
            </a:r>
            <a:r>
              <a:rPr lang="en-IN" sz="2200" dirty="0">
                <a:solidFill>
                  <a:srgbClr val="666666"/>
                </a:solidFill>
                <a:latin typeface=""/>
              </a:rPr>
              <a:t>+= </a:t>
            </a:r>
            <a:r>
              <a:rPr lang="en-IN" sz="2200" dirty="0">
                <a:solidFill>
                  <a:srgbClr val="BA2121"/>
                </a:solidFill>
                <a:latin typeface=""/>
              </a:rPr>
              <a:t>"&lt;F2&gt;"</a:t>
            </a:r>
            <a:r>
              <a:rPr lang="en-IN" sz="2200" dirty="0">
                <a:solidFill>
                  <a:srgbClr val="666666"/>
                </a:solidFill>
                <a:latin typeface=""/>
              </a:rPr>
              <a:t>;</a:t>
            </a:r>
          </a:p>
          <a:p>
            <a:r>
              <a:rPr lang="en-IN" sz="2200" b="1" dirty="0">
                <a:solidFill>
                  <a:srgbClr val="008000"/>
                </a:solidFill>
                <a:latin typeface=""/>
              </a:rPr>
              <a:t>break</a:t>
            </a:r>
            <a:r>
              <a:rPr lang="en-IN" sz="2200" b="1" dirty="0">
                <a:solidFill>
                  <a:srgbClr val="666666"/>
                </a:solidFill>
                <a:latin typeface=""/>
              </a:rPr>
              <a:t>;</a:t>
            </a:r>
          </a:p>
          <a:p>
            <a:r>
              <a:rPr lang="en-IN" sz="2200" b="1" dirty="0">
                <a:solidFill>
                  <a:srgbClr val="008000"/>
                </a:solidFill>
                <a:latin typeface=""/>
              </a:rPr>
              <a:t>case KeyEvent</a:t>
            </a:r>
            <a:r>
              <a:rPr lang="en-IN" sz="2200" b="1" dirty="0">
                <a:solidFill>
                  <a:srgbClr val="666666"/>
                </a:solidFill>
                <a:latin typeface=""/>
              </a:rPr>
              <a:t>.</a:t>
            </a:r>
            <a:r>
              <a:rPr lang="en-IN" sz="2200" b="1" dirty="0">
                <a:solidFill>
                  <a:srgbClr val="7D9029"/>
                </a:solidFill>
                <a:latin typeface=""/>
              </a:rPr>
              <a:t>VK_F3</a:t>
            </a:r>
            <a:r>
              <a:rPr lang="en-IN" sz="2200" b="1" dirty="0">
                <a:solidFill>
                  <a:srgbClr val="666666"/>
                </a:solidFill>
                <a:latin typeface=""/>
              </a:rPr>
              <a:t>:</a:t>
            </a:r>
          </a:p>
          <a:p>
            <a:r>
              <a:rPr lang="en-IN" sz="2200" dirty="0" err="1">
                <a:latin typeface=""/>
              </a:rPr>
              <a:t>msg</a:t>
            </a:r>
            <a:r>
              <a:rPr lang="en-IN" sz="2200" dirty="0">
                <a:latin typeface=""/>
              </a:rPr>
              <a:t> </a:t>
            </a:r>
            <a:r>
              <a:rPr lang="en-IN" sz="2200" dirty="0">
                <a:solidFill>
                  <a:srgbClr val="666666"/>
                </a:solidFill>
                <a:latin typeface=""/>
              </a:rPr>
              <a:t>+= </a:t>
            </a:r>
            <a:r>
              <a:rPr lang="en-IN" sz="2200" dirty="0">
                <a:solidFill>
                  <a:srgbClr val="BA2121"/>
                </a:solidFill>
                <a:latin typeface=""/>
              </a:rPr>
              <a:t>"&lt;F3&gt;"</a:t>
            </a:r>
            <a:r>
              <a:rPr lang="en-IN" sz="2200" dirty="0">
                <a:solidFill>
                  <a:srgbClr val="666666"/>
                </a:solidFill>
                <a:latin typeface=""/>
              </a:rPr>
              <a:t>;</a:t>
            </a:r>
          </a:p>
          <a:p>
            <a:r>
              <a:rPr lang="en-IN" sz="2200" b="1" dirty="0">
                <a:solidFill>
                  <a:srgbClr val="008000"/>
                </a:solidFill>
                <a:latin typeface=""/>
              </a:rPr>
              <a:t>break</a:t>
            </a:r>
            <a:r>
              <a:rPr lang="en-IN" sz="2200" b="1" dirty="0">
                <a:solidFill>
                  <a:srgbClr val="666666"/>
                </a:solidFill>
                <a:latin typeface=""/>
              </a:rPr>
              <a:t>;</a:t>
            </a:r>
          </a:p>
          <a:p>
            <a:endParaRPr lang="en-IN" sz="2200" dirty="0">
              <a:solidFill>
                <a:srgbClr val="666666"/>
              </a:solidFill>
              <a:latin typefac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5384CEEA-2D73-6921-C809-51A73054C2E8}"/>
              </a:ext>
            </a:extLst>
          </p:cNvPr>
          <p:cNvSpPr txBox="1"/>
          <p:nvPr/>
        </p:nvSpPr>
        <p:spPr>
          <a:xfrm>
            <a:off x="152400" y="838200"/>
            <a:ext cx="8839200" cy="5262979"/>
          </a:xfrm>
          <a:prstGeom prst="rect">
            <a:avLst/>
          </a:prstGeom>
          <a:noFill/>
        </p:spPr>
        <p:txBody>
          <a:bodyPr wrap="square">
            <a:spAutoFit/>
          </a:bodyPr>
          <a:lstStyle/>
          <a:p>
            <a:r>
              <a:rPr lang="en-US" b="1" dirty="0">
                <a:solidFill>
                  <a:srgbClr val="008000"/>
                </a:solidFill>
                <a:latin typeface=""/>
              </a:rPr>
              <a:t>case </a:t>
            </a:r>
            <a:r>
              <a:rPr lang="en-US" b="1" dirty="0" err="1">
                <a:solidFill>
                  <a:srgbClr val="008000"/>
                </a:solidFill>
                <a:latin typeface=""/>
              </a:rPr>
              <a:t>KeyEvent</a:t>
            </a:r>
            <a:r>
              <a:rPr lang="en-US" b="1" dirty="0" err="1">
                <a:solidFill>
                  <a:srgbClr val="666666"/>
                </a:solidFill>
                <a:latin typeface=""/>
              </a:rPr>
              <a:t>.</a:t>
            </a:r>
            <a:r>
              <a:rPr lang="en-US" b="1" dirty="0" err="1">
                <a:solidFill>
                  <a:srgbClr val="7D9029"/>
                </a:solidFill>
                <a:latin typeface=""/>
              </a:rPr>
              <a:t>VK_PAGE_DOWN</a:t>
            </a:r>
            <a:r>
              <a:rPr lang="en-US" b="1" dirty="0">
                <a:solidFill>
                  <a:srgbClr val="666666"/>
                </a:solidFill>
                <a:latin typeface=""/>
              </a:rPr>
              <a:t>:</a:t>
            </a:r>
          </a:p>
          <a:p>
            <a:r>
              <a:rPr lang="en-IN" dirty="0" err="1">
                <a:latin typeface=""/>
              </a:rPr>
              <a:t>msg</a:t>
            </a:r>
            <a:r>
              <a:rPr lang="en-IN" dirty="0">
                <a:latin typeface=""/>
              </a:rPr>
              <a:t> </a:t>
            </a:r>
            <a:r>
              <a:rPr lang="en-IN" dirty="0">
                <a:solidFill>
                  <a:srgbClr val="666666"/>
                </a:solidFill>
                <a:latin typeface=""/>
              </a:rPr>
              <a:t>+= </a:t>
            </a:r>
            <a:r>
              <a:rPr lang="en-IN" dirty="0">
                <a:solidFill>
                  <a:srgbClr val="BA2121"/>
                </a:solidFill>
                <a:latin typeface=""/>
              </a:rPr>
              <a:t>"&lt;</a:t>
            </a:r>
            <a:r>
              <a:rPr lang="en-IN" dirty="0" err="1">
                <a:solidFill>
                  <a:srgbClr val="BA2121"/>
                </a:solidFill>
                <a:latin typeface=""/>
              </a:rPr>
              <a:t>PgDn</a:t>
            </a:r>
            <a:r>
              <a:rPr lang="en-IN" dirty="0">
                <a:solidFill>
                  <a:srgbClr val="BA2121"/>
                </a:solidFill>
                <a:latin typeface=""/>
              </a:rPr>
              <a:t>&gt;"</a:t>
            </a:r>
            <a:r>
              <a:rPr lang="en-IN" dirty="0">
                <a:solidFill>
                  <a:srgbClr val="666666"/>
                </a:solidFill>
                <a:latin typeface=""/>
              </a:rPr>
              <a:t>;</a:t>
            </a:r>
          </a:p>
          <a:p>
            <a:r>
              <a:rPr lang="en-IN" b="1" dirty="0">
                <a:solidFill>
                  <a:srgbClr val="008000"/>
                </a:solidFill>
                <a:latin typeface=""/>
              </a:rPr>
              <a:t>break</a:t>
            </a:r>
            <a:r>
              <a:rPr lang="en-IN" b="1" dirty="0">
                <a:solidFill>
                  <a:srgbClr val="666666"/>
                </a:solidFill>
                <a:latin typeface=""/>
              </a:rPr>
              <a:t>;</a:t>
            </a:r>
          </a:p>
          <a:p>
            <a:r>
              <a:rPr lang="en-US" b="1" dirty="0">
                <a:solidFill>
                  <a:srgbClr val="008000"/>
                </a:solidFill>
                <a:latin typeface=""/>
              </a:rPr>
              <a:t>case </a:t>
            </a:r>
            <a:r>
              <a:rPr lang="en-US" b="1" dirty="0" err="1">
                <a:solidFill>
                  <a:srgbClr val="008000"/>
                </a:solidFill>
                <a:latin typeface=""/>
              </a:rPr>
              <a:t>KeyEvent</a:t>
            </a:r>
            <a:r>
              <a:rPr lang="en-US" b="1" dirty="0" err="1">
                <a:solidFill>
                  <a:srgbClr val="666666"/>
                </a:solidFill>
                <a:latin typeface=""/>
              </a:rPr>
              <a:t>.</a:t>
            </a:r>
            <a:r>
              <a:rPr lang="en-US" b="1" dirty="0" err="1">
                <a:solidFill>
                  <a:srgbClr val="7D9029"/>
                </a:solidFill>
                <a:latin typeface=""/>
              </a:rPr>
              <a:t>VK_PAGE_UP</a:t>
            </a:r>
            <a:r>
              <a:rPr lang="en-US" b="1" dirty="0">
                <a:solidFill>
                  <a:srgbClr val="666666"/>
                </a:solidFill>
                <a:latin typeface=""/>
              </a:rPr>
              <a:t>:</a:t>
            </a:r>
          </a:p>
          <a:p>
            <a:r>
              <a:rPr lang="en-IN" dirty="0" err="1">
                <a:latin typeface=""/>
              </a:rPr>
              <a:t>msg</a:t>
            </a:r>
            <a:r>
              <a:rPr lang="en-IN" dirty="0">
                <a:latin typeface=""/>
              </a:rPr>
              <a:t> </a:t>
            </a:r>
            <a:r>
              <a:rPr lang="en-IN" dirty="0">
                <a:solidFill>
                  <a:srgbClr val="666666"/>
                </a:solidFill>
                <a:latin typeface=""/>
              </a:rPr>
              <a:t>+= </a:t>
            </a:r>
            <a:r>
              <a:rPr lang="en-IN" dirty="0">
                <a:solidFill>
                  <a:srgbClr val="BA2121"/>
                </a:solidFill>
                <a:latin typeface=""/>
              </a:rPr>
              <a:t>"&lt;</a:t>
            </a:r>
            <a:r>
              <a:rPr lang="en-IN" dirty="0" err="1">
                <a:solidFill>
                  <a:srgbClr val="BA2121"/>
                </a:solidFill>
                <a:latin typeface=""/>
              </a:rPr>
              <a:t>PgUp</a:t>
            </a:r>
            <a:r>
              <a:rPr lang="en-IN" dirty="0">
                <a:solidFill>
                  <a:srgbClr val="BA2121"/>
                </a:solidFill>
                <a:latin typeface=""/>
              </a:rPr>
              <a:t>&gt;"</a:t>
            </a:r>
            <a:r>
              <a:rPr lang="en-IN" dirty="0">
                <a:solidFill>
                  <a:srgbClr val="666666"/>
                </a:solidFill>
                <a:latin typeface=""/>
              </a:rPr>
              <a:t>;</a:t>
            </a:r>
          </a:p>
          <a:p>
            <a:r>
              <a:rPr lang="en-IN" b="1" dirty="0">
                <a:solidFill>
                  <a:srgbClr val="008000"/>
                </a:solidFill>
                <a:latin typeface=""/>
              </a:rPr>
              <a:t>break</a:t>
            </a:r>
            <a:r>
              <a:rPr lang="en-IN" b="1" dirty="0">
                <a:solidFill>
                  <a:srgbClr val="666666"/>
                </a:solidFill>
                <a:latin typeface=""/>
              </a:rPr>
              <a:t>;</a:t>
            </a:r>
          </a:p>
          <a:p>
            <a:r>
              <a:rPr lang="en-IN" b="1" dirty="0">
                <a:solidFill>
                  <a:srgbClr val="008000"/>
                </a:solidFill>
                <a:latin typeface=""/>
              </a:rPr>
              <a:t>case </a:t>
            </a:r>
            <a:r>
              <a:rPr lang="en-IN" b="1" dirty="0" err="1">
                <a:solidFill>
                  <a:srgbClr val="008000"/>
                </a:solidFill>
                <a:latin typeface=""/>
              </a:rPr>
              <a:t>KeyEvent</a:t>
            </a:r>
            <a:r>
              <a:rPr lang="en-IN" b="1" dirty="0" err="1">
                <a:solidFill>
                  <a:srgbClr val="666666"/>
                </a:solidFill>
                <a:latin typeface=""/>
              </a:rPr>
              <a:t>.</a:t>
            </a:r>
            <a:r>
              <a:rPr lang="en-IN" b="1" dirty="0" err="1">
                <a:solidFill>
                  <a:srgbClr val="7D9029"/>
                </a:solidFill>
                <a:latin typeface=""/>
              </a:rPr>
              <a:t>VK_LEFT</a:t>
            </a:r>
            <a:r>
              <a:rPr lang="en-IN" b="1" dirty="0">
                <a:solidFill>
                  <a:srgbClr val="666666"/>
                </a:solidFill>
                <a:latin typeface=""/>
              </a:rPr>
              <a:t>:</a:t>
            </a:r>
          </a:p>
          <a:p>
            <a:r>
              <a:rPr lang="en-IN" dirty="0" err="1">
                <a:latin typeface=""/>
              </a:rPr>
              <a:t>msg</a:t>
            </a:r>
            <a:r>
              <a:rPr lang="en-IN" dirty="0">
                <a:latin typeface=""/>
              </a:rPr>
              <a:t> </a:t>
            </a:r>
            <a:r>
              <a:rPr lang="en-IN" dirty="0">
                <a:solidFill>
                  <a:srgbClr val="666666"/>
                </a:solidFill>
                <a:latin typeface=""/>
              </a:rPr>
              <a:t>+= </a:t>
            </a:r>
            <a:r>
              <a:rPr lang="en-IN" dirty="0">
                <a:solidFill>
                  <a:srgbClr val="BA2121"/>
                </a:solidFill>
                <a:latin typeface=""/>
              </a:rPr>
              <a:t>"&lt;Left Arrow&gt;"</a:t>
            </a:r>
            <a:r>
              <a:rPr lang="en-IN" dirty="0">
                <a:solidFill>
                  <a:srgbClr val="666666"/>
                </a:solidFill>
                <a:latin typeface=""/>
              </a:rPr>
              <a:t>;</a:t>
            </a:r>
          </a:p>
          <a:p>
            <a:r>
              <a:rPr lang="en-IN" b="1" dirty="0">
                <a:solidFill>
                  <a:srgbClr val="008000"/>
                </a:solidFill>
                <a:latin typeface=""/>
              </a:rPr>
              <a:t>break</a:t>
            </a:r>
            <a:r>
              <a:rPr lang="en-IN" b="1" dirty="0">
                <a:solidFill>
                  <a:srgbClr val="666666"/>
                </a:solidFill>
                <a:latin typeface=""/>
              </a:rPr>
              <a:t>;</a:t>
            </a:r>
          </a:p>
          <a:p>
            <a:r>
              <a:rPr lang="en-IN" b="1" dirty="0">
                <a:solidFill>
                  <a:srgbClr val="008000"/>
                </a:solidFill>
                <a:latin typeface=""/>
              </a:rPr>
              <a:t>case </a:t>
            </a:r>
            <a:r>
              <a:rPr lang="en-IN" b="1" dirty="0" err="1">
                <a:solidFill>
                  <a:srgbClr val="008000"/>
                </a:solidFill>
                <a:latin typeface=""/>
              </a:rPr>
              <a:t>KeyEvent</a:t>
            </a:r>
            <a:r>
              <a:rPr lang="en-IN" b="1" dirty="0" err="1">
                <a:solidFill>
                  <a:srgbClr val="666666"/>
                </a:solidFill>
                <a:latin typeface=""/>
              </a:rPr>
              <a:t>.</a:t>
            </a:r>
            <a:r>
              <a:rPr lang="en-IN" b="1" dirty="0" err="1">
                <a:solidFill>
                  <a:srgbClr val="7D9029"/>
                </a:solidFill>
                <a:latin typeface=""/>
              </a:rPr>
              <a:t>VK_RIGHT</a:t>
            </a:r>
            <a:r>
              <a:rPr lang="en-IN" b="1" dirty="0">
                <a:solidFill>
                  <a:srgbClr val="666666"/>
                </a:solidFill>
                <a:latin typeface=""/>
              </a:rPr>
              <a:t>:</a:t>
            </a:r>
          </a:p>
          <a:p>
            <a:r>
              <a:rPr lang="en-IN" dirty="0" err="1">
                <a:latin typeface=""/>
              </a:rPr>
              <a:t>msg</a:t>
            </a:r>
            <a:r>
              <a:rPr lang="en-IN" dirty="0">
                <a:latin typeface=""/>
              </a:rPr>
              <a:t> </a:t>
            </a:r>
            <a:r>
              <a:rPr lang="en-IN" dirty="0">
                <a:solidFill>
                  <a:srgbClr val="666666"/>
                </a:solidFill>
                <a:latin typeface=""/>
              </a:rPr>
              <a:t>+= </a:t>
            </a:r>
            <a:r>
              <a:rPr lang="en-IN" dirty="0">
                <a:solidFill>
                  <a:srgbClr val="BA2121"/>
                </a:solidFill>
                <a:latin typeface=""/>
              </a:rPr>
              <a:t>"&lt;Right Arrow&gt;"</a:t>
            </a:r>
            <a:r>
              <a:rPr lang="en-IN" dirty="0">
                <a:solidFill>
                  <a:srgbClr val="666666"/>
                </a:solidFill>
                <a:latin typeface=""/>
              </a:rPr>
              <a:t>;</a:t>
            </a:r>
          </a:p>
          <a:p>
            <a:r>
              <a:rPr lang="en-IN" b="1" dirty="0">
                <a:solidFill>
                  <a:srgbClr val="008000"/>
                </a:solidFill>
                <a:latin typeface=""/>
              </a:rPr>
              <a:t>break</a:t>
            </a:r>
            <a:r>
              <a:rPr lang="en-IN" b="1" dirty="0">
                <a:solidFill>
                  <a:srgbClr val="666666"/>
                </a:solidFill>
                <a:latin typeface=""/>
              </a:rPr>
              <a:t>;</a:t>
            </a:r>
          </a:p>
          <a:p>
            <a:r>
              <a:rPr lang="en-IN" dirty="0">
                <a:solidFill>
                  <a:srgbClr val="666666"/>
                </a:solidFill>
                <a:latin typeface=""/>
              </a:rPr>
              <a:t>}</a:t>
            </a:r>
          </a:p>
          <a:p>
            <a:r>
              <a:rPr lang="en-IN" dirty="0">
                <a:latin typeface=""/>
              </a:rPr>
              <a:t>display</a:t>
            </a:r>
            <a:r>
              <a:rPr lang="en-IN" dirty="0">
                <a:solidFill>
                  <a:srgbClr val="666666"/>
                </a:solidFill>
                <a:latin typeface=""/>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
        <p:nvSpPr>
          <p:cNvPr id="3" name="TextBox 2">
            <a:extLst>
              <a:ext uri="{FF2B5EF4-FFF2-40B4-BE49-F238E27FC236}">
                <a16:creationId xmlns:a16="http://schemas.microsoft.com/office/drawing/2014/main" id="{304DAD2E-2172-27CC-26AD-1888D4DE1EFF}"/>
              </a:ext>
            </a:extLst>
          </p:cNvPr>
          <p:cNvSpPr txBox="1"/>
          <p:nvPr/>
        </p:nvSpPr>
        <p:spPr>
          <a:xfrm>
            <a:off x="43654" y="685800"/>
            <a:ext cx="9557545" cy="6001643"/>
          </a:xfrm>
          <a:prstGeom prst="rect">
            <a:avLst/>
          </a:prstGeom>
          <a:noFill/>
        </p:spPr>
        <p:txBody>
          <a:bodyPr wrap="square">
            <a:spAutoFit/>
          </a:bodyPr>
          <a:lstStyle/>
          <a:p>
            <a:r>
              <a:rPr lang="en-US" b="1" dirty="0">
                <a:solidFill>
                  <a:srgbClr val="008000"/>
                </a:solidFill>
                <a:latin typeface=""/>
              </a:rPr>
              <a:t>public </a:t>
            </a:r>
            <a:r>
              <a:rPr lang="en-US" b="1" dirty="0">
                <a:solidFill>
                  <a:srgbClr val="B00040"/>
                </a:solidFill>
                <a:latin typeface=""/>
              </a:rPr>
              <a:t>void </a:t>
            </a:r>
            <a:r>
              <a:rPr lang="en-US" b="1" dirty="0" err="1">
                <a:solidFill>
                  <a:srgbClr val="0000FF"/>
                </a:solidFill>
                <a:latin typeface=""/>
              </a:rPr>
              <a:t>keyReleased</a:t>
            </a:r>
            <a:r>
              <a:rPr lang="en-US" b="1" dirty="0">
                <a:solidFill>
                  <a:srgbClr val="666666"/>
                </a:solidFill>
                <a:latin typeface=""/>
              </a:rPr>
              <a:t>(</a:t>
            </a:r>
            <a:r>
              <a:rPr lang="en-US" b="1" dirty="0" err="1">
                <a:solidFill>
                  <a:srgbClr val="666666"/>
                </a:solidFill>
                <a:latin typeface=""/>
              </a:rPr>
              <a:t>KeyEvent</a:t>
            </a:r>
            <a:r>
              <a:rPr lang="en-US" b="1" dirty="0">
                <a:solidFill>
                  <a:srgbClr val="666666"/>
                </a:solidFill>
                <a:latin typeface=""/>
              </a:rPr>
              <a:t> </a:t>
            </a:r>
            <a:r>
              <a:rPr lang="en-US" b="1" dirty="0" err="1">
                <a:solidFill>
                  <a:srgbClr val="666666"/>
                </a:solidFill>
                <a:latin typeface=""/>
              </a:rPr>
              <a:t>ke</a:t>
            </a:r>
            <a:r>
              <a:rPr lang="en-US" b="1" dirty="0">
                <a:solidFill>
                  <a:srgbClr val="666666"/>
                </a:solidFill>
                <a:latin typeface=""/>
              </a:rPr>
              <a:t>) {</a:t>
            </a:r>
          </a:p>
          <a:p>
            <a:r>
              <a:rPr lang="en-US" dirty="0" err="1">
                <a:latin typeface=""/>
              </a:rPr>
              <a:t>System</a:t>
            </a:r>
            <a:r>
              <a:rPr lang="en-US" dirty="0" err="1">
                <a:solidFill>
                  <a:srgbClr val="666666"/>
                </a:solidFill>
                <a:latin typeface=""/>
              </a:rPr>
              <a:t>.</a:t>
            </a:r>
            <a:r>
              <a:rPr lang="en-US" dirty="0" err="1">
                <a:solidFill>
                  <a:srgbClr val="7D9029"/>
                </a:solidFill>
                <a:latin typeface=""/>
              </a:rPr>
              <a:t>out</a:t>
            </a:r>
            <a:r>
              <a:rPr lang="en-US" dirty="0" err="1">
                <a:solidFill>
                  <a:srgbClr val="666666"/>
                </a:solidFill>
                <a:latin typeface=""/>
              </a:rPr>
              <a:t>.</a:t>
            </a:r>
            <a:r>
              <a:rPr lang="en-US" dirty="0" err="1">
                <a:solidFill>
                  <a:srgbClr val="7D9029"/>
                </a:solidFill>
                <a:latin typeface=""/>
              </a:rPr>
              <a:t>println</a:t>
            </a:r>
            <a:r>
              <a:rPr lang="en-US" dirty="0">
                <a:solidFill>
                  <a:srgbClr val="666666"/>
                </a:solidFill>
                <a:latin typeface=""/>
              </a:rPr>
              <a:t>(</a:t>
            </a:r>
            <a:r>
              <a:rPr lang="en-US" dirty="0">
                <a:solidFill>
                  <a:srgbClr val="BA2121"/>
                </a:solidFill>
                <a:latin typeface=""/>
              </a:rPr>
              <a:t>"Key Up"</a:t>
            </a:r>
            <a:r>
              <a:rPr lang="en-US" dirty="0">
                <a:solidFill>
                  <a:srgbClr val="666666"/>
                </a:solidFill>
                <a:latin typeface=""/>
              </a:rPr>
              <a:t>);</a:t>
            </a:r>
          </a:p>
          <a:p>
            <a:r>
              <a:rPr lang="en-IN" dirty="0">
                <a:solidFill>
                  <a:srgbClr val="666666"/>
                </a:solidFill>
                <a:latin typeface=""/>
              </a:rPr>
              <a:t>}</a:t>
            </a:r>
          </a:p>
          <a:p>
            <a:r>
              <a:rPr lang="en-IN" b="1" dirty="0">
                <a:solidFill>
                  <a:srgbClr val="008000"/>
                </a:solidFill>
                <a:latin typeface=""/>
              </a:rPr>
              <a:t>public </a:t>
            </a:r>
            <a:r>
              <a:rPr lang="en-IN" b="1" dirty="0">
                <a:solidFill>
                  <a:srgbClr val="B00040"/>
                </a:solidFill>
                <a:latin typeface=""/>
              </a:rPr>
              <a:t>void </a:t>
            </a:r>
            <a:r>
              <a:rPr lang="en-IN" b="1" dirty="0" err="1">
                <a:solidFill>
                  <a:srgbClr val="0000FF"/>
                </a:solidFill>
                <a:latin typeface=""/>
              </a:rPr>
              <a:t>keyTyped</a:t>
            </a:r>
            <a:r>
              <a:rPr lang="en-IN" b="1" dirty="0">
                <a:solidFill>
                  <a:srgbClr val="666666"/>
                </a:solidFill>
                <a:latin typeface=""/>
              </a:rPr>
              <a:t>(</a:t>
            </a:r>
            <a:r>
              <a:rPr lang="en-IN" b="1" dirty="0" err="1">
                <a:solidFill>
                  <a:srgbClr val="666666"/>
                </a:solidFill>
                <a:latin typeface=""/>
              </a:rPr>
              <a:t>KeyEvent</a:t>
            </a:r>
            <a:r>
              <a:rPr lang="en-IN" b="1" dirty="0">
                <a:solidFill>
                  <a:srgbClr val="666666"/>
                </a:solidFill>
                <a:latin typeface=""/>
              </a:rPr>
              <a:t> </a:t>
            </a:r>
            <a:r>
              <a:rPr lang="en-IN" b="1" dirty="0" err="1">
                <a:solidFill>
                  <a:srgbClr val="666666"/>
                </a:solidFill>
                <a:latin typeface=""/>
              </a:rPr>
              <a:t>ke</a:t>
            </a:r>
            <a:r>
              <a:rPr lang="en-IN" b="1" dirty="0">
                <a:solidFill>
                  <a:srgbClr val="666666"/>
                </a:solidFill>
                <a:latin typeface=""/>
              </a:rPr>
              <a:t>) {</a:t>
            </a:r>
          </a:p>
          <a:p>
            <a:r>
              <a:rPr lang="en-IN" dirty="0" err="1">
                <a:latin typeface=""/>
              </a:rPr>
              <a:t>msg</a:t>
            </a:r>
            <a:r>
              <a:rPr lang="en-IN" dirty="0">
                <a:latin typeface=""/>
              </a:rPr>
              <a:t> </a:t>
            </a:r>
            <a:r>
              <a:rPr lang="en-IN" dirty="0">
                <a:solidFill>
                  <a:srgbClr val="666666"/>
                </a:solidFill>
                <a:latin typeface=""/>
              </a:rPr>
              <a:t>+= </a:t>
            </a:r>
            <a:r>
              <a:rPr lang="en-IN" dirty="0" err="1">
                <a:solidFill>
                  <a:srgbClr val="666666"/>
                </a:solidFill>
                <a:latin typeface=""/>
              </a:rPr>
              <a:t>ke.</a:t>
            </a:r>
            <a:r>
              <a:rPr lang="en-IN" dirty="0" err="1">
                <a:solidFill>
                  <a:srgbClr val="7D9029"/>
                </a:solidFill>
                <a:latin typeface=""/>
              </a:rPr>
              <a:t>getKeyChar</a:t>
            </a:r>
            <a:r>
              <a:rPr lang="en-IN" dirty="0">
                <a:solidFill>
                  <a:srgbClr val="666666"/>
                </a:solidFill>
                <a:latin typeface=""/>
              </a:rPr>
              <a:t>();</a:t>
            </a:r>
          </a:p>
          <a:p>
            <a:r>
              <a:rPr lang="en-IN" dirty="0">
                <a:latin typeface=""/>
              </a:rPr>
              <a:t>display</a:t>
            </a:r>
            <a:r>
              <a:rPr lang="en-IN" dirty="0">
                <a:solidFill>
                  <a:srgbClr val="666666"/>
                </a:solidFill>
                <a:latin typeface=""/>
              </a:rPr>
              <a:t>();</a:t>
            </a:r>
          </a:p>
          <a:p>
            <a:r>
              <a:rPr lang="en-IN" dirty="0">
                <a:solidFill>
                  <a:srgbClr val="666666"/>
                </a:solidFill>
                <a:latin typeface=""/>
              </a:rPr>
              <a:t>}</a:t>
            </a:r>
          </a:p>
          <a:p>
            <a:r>
              <a:rPr lang="en-IN" i="1" dirty="0">
                <a:solidFill>
                  <a:srgbClr val="408080"/>
                </a:solidFill>
                <a:latin typeface=""/>
              </a:rPr>
              <a:t>// Display keystrokes.</a:t>
            </a:r>
          </a:p>
          <a:p>
            <a:r>
              <a:rPr lang="en-US" b="1" dirty="0">
                <a:solidFill>
                  <a:srgbClr val="008000"/>
                </a:solidFill>
                <a:latin typeface=""/>
              </a:rPr>
              <a:t>public static </a:t>
            </a:r>
            <a:r>
              <a:rPr lang="en-US" b="1" dirty="0">
                <a:solidFill>
                  <a:srgbClr val="B00040"/>
                </a:solidFill>
                <a:latin typeface=""/>
              </a:rPr>
              <a:t>void </a:t>
            </a:r>
            <a:r>
              <a:rPr lang="en-US" b="1" dirty="0">
                <a:solidFill>
                  <a:srgbClr val="0000FF"/>
                </a:solidFill>
                <a:latin typeface=""/>
              </a:rPr>
              <a:t>main</a:t>
            </a:r>
            <a:r>
              <a:rPr lang="en-US" b="1" dirty="0">
                <a:solidFill>
                  <a:srgbClr val="666666"/>
                </a:solidFill>
                <a:latin typeface=""/>
              </a:rPr>
              <a:t>(String </a:t>
            </a:r>
            <a:r>
              <a:rPr lang="en-US" b="1" dirty="0" err="1">
                <a:solidFill>
                  <a:srgbClr val="666666"/>
                </a:solidFill>
                <a:latin typeface=""/>
              </a:rPr>
              <a:t>args</a:t>
            </a:r>
            <a:r>
              <a:rPr lang="en-US" b="1" dirty="0">
                <a:solidFill>
                  <a:srgbClr val="666666"/>
                </a:solidFill>
                <a:latin typeface=""/>
              </a:rPr>
              <a:t>[])</a:t>
            </a:r>
          </a:p>
          <a:p>
            <a:r>
              <a:rPr lang="en-IN" dirty="0">
                <a:solidFill>
                  <a:srgbClr val="666666"/>
                </a:solidFill>
                <a:latin typeface=""/>
              </a:rPr>
              <a:t>{</a:t>
            </a:r>
          </a:p>
          <a:p>
            <a:r>
              <a:rPr lang="en-IN" dirty="0" err="1">
                <a:latin typeface=""/>
              </a:rPr>
              <a:t>KeyEventsFrame</a:t>
            </a:r>
            <a:r>
              <a:rPr lang="en-IN" dirty="0">
                <a:latin typeface=""/>
              </a:rPr>
              <a:t> frame </a:t>
            </a:r>
            <a:r>
              <a:rPr lang="en-IN" dirty="0">
                <a:solidFill>
                  <a:srgbClr val="666666"/>
                </a:solidFill>
                <a:latin typeface=""/>
              </a:rPr>
              <a:t>= </a:t>
            </a:r>
            <a:r>
              <a:rPr lang="en-IN" b="1" dirty="0">
                <a:solidFill>
                  <a:srgbClr val="008000"/>
                </a:solidFill>
                <a:latin typeface=""/>
              </a:rPr>
              <a:t>new </a:t>
            </a:r>
            <a:r>
              <a:rPr lang="en-IN" b="1" dirty="0" err="1">
                <a:solidFill>
                  <a:srgbClr val="008000"/>
                </a:solidFill>
                <a:latin typeface=""/>
              </a:rPr>
              <a:t>KeyEventsFrame</a:t>
            </a:r>
            <a:r>
              <a:rPr lang="en-IN" b="1" dirty="0">
                <a:solidFill>
                  <a:srgbClr val="666666"/>
                </a:solidFill>
                <a:latin typeface=""/>
              </a:rPr>
              <a:t>();</a:t>
            </a:r>
          </a:p>
          <a:p>
            <a:r>
              <a:rPr lang="en-IN" dirty="0">
                <a:latin typeface=""/>
              </a:rPr>
              <a:t>  </a:t>
            </a:r>
            <a:r>
              <a:rPr lang="en-IN" i="1" dirty="0">
                <a:solidFill>
                  <a:srgbClr val="408080"/>
                </a:solidFill>
                <a:latin typeface=""/>
              </a:rPr>
              <a:t>//Display the window.</a:t>
            </a:r>
          </a:p>
          <a:p>
            <a:r>
              <a:rPr lang="en-IN" dirty="0">
                <a:latin typeface=""/>
              </a:rPr>
              <a:t>  </a:t>
            </a:r>
            <a:r>
              <a:rPr lang="en-IN" dirty="0" err="1">
                <a:latin typeface=""/>
              </a:rPr>
              <a:t>frame</a:t>
            </a:r>
            <a:r>
              <a:rPr lang="en-IN" dirty="0" err="1">
                <a:solidFill>
                  <a:srgbClr val="666666"/>
                </a:solidFill>
                <a:latin typeface=""/>
              </a:rPr>
              <a:t>.</a:t>
            </a:r>
            <a:r>
              <a:rPr lang="en-IN" dirty="0" err="1">
                <a:solidFill>
                  <a:srgbClr val="7D9029"/>
                </a:solidFill>
                <a:latin typeface=""/>
              </a:rPr>
              <a:t>setSize</a:t>
            </a:r>
            <a:r>
              <a:rPr lang="en-IN" dirty="0">
                <a:solidFill>
                  <a:srgbClr val="666666"/>
                </a:solidFill>
                <a:latin typeface=""/>
              </a:rPr>
              <a:t>(400,400);</a:t>
            </a:r>
          </a:p>
          <a:p>
            <a:r>
              <a:rPr lang="en-IN" dirty="0">
                <a:latin typeface=""/>
              </a:rPr>
              <a:t>  </a:t>
            </a:r>
            <a:r>
              <a:rPr lang="en-IN" dirty="0" err="1">
                <a:latin typeface=""/>
              </a:rPr>
              <a:t>frame</a:t>
            </a:r>
            <a:r>
              <a:rPr lang="en-IN" dirty="0" err="1">
                <a:solidFill>
                  <a:srgbClr val="666666"/>
                </a:solidFill>
                <a:latin typeface=""/>
              </a:rPr>
              <a:t>.</a:t>
            </a:r>
            <a:r>
              <a:rPr lang="en-IN" dirty="0" err="1">
                <a:solidFill>
                  <a:srgbClr val="7D9029"/>
                </a:solidFill>
                <a:latin typeface=""/>
              </a:rPr>
              <a:t>setVisible</a:t>
            </a:r>
            <a:r>
              <a:rPr lang="en-IN" dirty="0">
                <a:solidFill>
                  <a:srgbClr val="666666"/>
                </a:solidFill>
                <a:latin typeface=""/>
              </a:rPr>
              <a:t>(</a:t>
            </a:r>
            <a:r>
              <a:rPr lang="en-IN" b="1" dirty="0">
                <a:solidFill>
                  <a:srgbClr val="008000"/>
                </a:solidFill>
                <a:latin typeface=""/>
              </a:rPr>
              <a:t>true</a:t>
            </a:r>
            <a:r>
              <a:rPr lang="en-IN" b="1" dirty="0">
                <a:solidFill>
                  <a:srgbClr val="666666"/>
                </a:solidFill>
                <a:latin typeface=""/>
              </a:rPr>
              <a:t>);</a:t>
            </a:r>
          </a:p>
          <a:p>
            <a:r>
              <a:rPr lang="en-IN" dirty="0">
                <a:solidFill>
                  <a:srgbClr val="666666"/>
                </a:solidFill>
                <a:latin typeface=""/>
              </a:rPr>
              <a:t>}</a:t>
            </a:r>
          </a:p>
          <a:p>
            <a:r>
              <a:rPr lang="en-IN" dirty="0">
                <a:solidFill>
                  <a:srgbClr val="666666"/>
                </a:solidFill>
                <a:latin typeface=""/>
              </a:rPr>
              <a:t>}// end of class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39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a:solidFill>
                  <a:srgbClr val="7030A0"/>
                </a:solidFill>
                <a:latin typeface="+mn-lt"/>
              </a:rPr>
              <a:t>Event Handling Example </a:t>
            </a:r>
            <a:r>
              <a:rPr kumimoji="0" lang="en-US" sz="2600" b="0" i="0" u="none" strike="noStrike" kern="1200" cap="none" spc="0" normalizeH="0" baseline="0" noProof="0" dirty="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pic>
        <p:nvPicPr>
          <p:cNvPr id="3" name="Picture 2">
            <a:extLst>
              <a:ext uri="{FF2B5EF4-FFF2-40B4-BE49-F238E27FC236}">
                <a16:creationId xmlns:a16="http://schemas.microsoft.com/office/drawing/2014/main" id="{63745698-4648-CAD3-17D5-56A2BD87C054}"/>
              </a:ext>
            </a:extLst>
          </p:cNvPr>
          <p:cNvPicPr>
            <a:picLocks noChangeAspect="1"/>
          </p:cNvPicPr>
          <p:nvPr/>
        </p:nvPicPr>
        <p:blipFill rotWithShape="1">
          <a:blip r:embed="rId3"/>
          <a:srcRect r="44167" b="50000"/>
          <a:stretch/>
        </p:blipFill>
        <p:spPr>
          <a:xfrm>
            <a:off x="152400" y="974912"/>
            <a:ext cx="8382000" cy="41304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990600"/>
            <a:ext cx="8915400" cy="5105400"/>
          </a:xfrm>
        </p:spPr>
        <p:txBody>
          <a:bodyPr>
            <a:normAutofit fontScale="92500"/>
          </a:bodyPr>
          <a:lstStyle/>
          <a:p>
            <a:pPr algn="just"/>
            <a:r>
              <a:rPr lang="en-US" sz="2800" dirty="0"/>
              <a:t>At the </a:t>
            </a:r>
            <a:r>
              <a:rPr lang="en-US" sz="2800" dirty="0">
                <a:solidFill>
                  <a:srgbClr val="FF0066"/>
                </a:solidFill>
              </a:rPr>
              <a:t>top </a:t>
            </a:r>
            <a:r>
              <a:rPr lang="en-US" sz="2800" dirty="0"/>
              <a:t>in AWT class hierarchy</a:t>
            </a:r>
          </a:p>
          <a:p>
            <a:pPr algn="just"/>
            <a:r>
              <a:rPr lang="en-US" sz="2800" dirty="0">
                <a:solidFill>
                  <a:srgbClr val="C72929"/>
                </a:solidFill>
              </a:rPr>
              <a:t>An abstract class </a:t>
            </a:r>
            <a:r>
              <a:rPr lang="en-US" sz="2800" dirty="0"/>
              <a:t>that encapsulates all of the attributes of a visual component. </a:t>
            </a:r>
          </a:p>
          <a:p>
            <a:pPr algn="just"/>
            <a:r>
              <a:rPr lang="en-US" sz="2800" dirty="0"/>
              <a:t>All user interface elements that are displayed on the screen and that interact with the user are subclasses of Component. </a:t>
            </a:r>
          </a:p>
          <a:p>
            <a:pPr algn="just"/>
            <a:r>
              <a:rPr lang="en-US" sz="2800" dirty="0">
                <a:solidFill>
                  <a:srgbClr val="E010A5"/>
                </a:solidFill>
              </a:rPr>
              <a:t>Defines over a hundred public methods that are responsible for managing events, such as mouse and keyboard input, positioning and sizing the window, and repainting</a:t>
            </a:r>
            <a:r>
              <a:rPr lang="en-US" sz="2800" dirty="0"/>
              <a:t>. </a:t>
            </a:r>
          </a:p>
          <a:p>
            <a:pPr algn="just"/>
            <a:r>
              <a:rPr lang="en-US" sz="2800" dirty="0">
                <a:solidFill>
                  <a:srgbClr val="00B050"/>
                </a:solidFill>
              </a:rPr>
              <a:t>A Component object is responsible for </a:t>
            </a:r>
            <a:r>
              <a:rPr lang="en-US" sz="2800" dirty="0">
                <a:solidFill>
                  <a:srgbClr val="0070C0"/>
                </a:solidFill>
              </a:rPr>
              <a:t>remembering the current foreground and background colors and the currently</a:t>
            </a:r>
          </a:p>
          <a:p>
            <a:pPr algn="just">
              <a:buNone/>
            </a:pPr>
            <a:r>
              <a:rPr lang="en-US" sz="2800" dirty="0">
                <a:solidFill>
                  <a:srgbClr val="0070C0"/>
                </a:solidFill>
              </a:rPr>
              <a:t>	selected text font.</a:t>
            </a:r>
            <a:endParaRPr lang="en-US" sz="2800" u="sng" dirty="0">
              <a:solidFill>
                <a:srgbClr val="0070C0"/>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rgbClr val="7030A0"/>
                </a:solidFill>
                <a:effectLst/>
                <a:uLnTx/>
                <a:uFillTx/>
                <a:latin typeface="+mn-lt"/>
                <a:ea typeface="+mn-ea"/>
                <a:cs typeface="+mn-cs"/>
              </a:rPr>
              <a:t>Component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1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 calcmode="lin" valueType="num">
                                      <p:cBhvr additive="base">
                                        <p:cTn id="19"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82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82979">
                                            <p:txEl>
                                              <p:pRg st="3" end="3"/>
                                            </p:txEl>
                                          </p:spTgt>
                                        </p:tgtEl>
                                        <p:attrNameLst>
                                          <p:attrName>style.visibility</p:attrName>
                                        </p:attrNameLst>
                                      </p:cBhvr>
                                      <p:to>
                                        <p:strVal val="visible"/>
                                      </p:to>
                                    </p:set>
                                    <p:anim calcmode="lin" valueType="num">
                                      <p:cBhvr additive="base">
                                        <p:cTn id="25"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2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382979">
                                            <p:txEl>
                                              <p:pRg st="4" end="4"/>
                                            </p:txEl>
                                          </p:spTgt>
                                        </p:tgtEl>
                                        <p:attrNameLst>
                                          <p:attrName>style.visibility</p:attrName>
                                        </p:attrNameLst>
                                      </p:cBhvr>
                                      <p:to>
                                        <p:strVal val="visible"/>
                                      </p:to>
                                    </p:set>
                                    <p:anim calcmode="lin" valueType="num">
                                      <p:cBhvr additive="base">
                                        <p:cTn id="31" dur="500" fill="hold"/>
                                        <p:tgtEl>
                                          <p:spTgt spid="3829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2979">
                                            <p:txEl>
                                              <p:pRg st="4" end="4"/>
                                            </p:txEl>
                                          </p:spTgt>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382979">
                                            <p:txEl>
                                              <p:pRg st="5" end="5"/>
                                            </p:txEl>
                                          </p:spTgt>
                                        </p:tgtEl>
                                        <p:attrNameLst>
                                          <p:attrName>style.visibility</p:attrName>
                                        </p:attrNameLst>
                                      </p:cBhvr>
                                      <p:to>
                                        <p:strVal val="visible"/>
                                      </p:to>
                                    </p:set>
                                    <p:anim calcmode="lin" valueType="num">
                                      <p:cBhvr additive="base">
                                        <p:cTn id="35" dur="500" fill="hold"/>
                                        <p:tgtEl>
                                          <p:spTgt spid="38297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8297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r>
              <a:rPr lang="en-US" sz="2000" dirty="0">
                <a:solidFill>
                  <a:srgbClr val="C00000"/>
                </a:solidFill>
              </a:rPr>
              <a:t>A frame window can not be closed by default.</a:t>
            </a:r>
          </a:p>
          <a:p>
            <a:r>
              <a:rPr lang="en-US" sz="2000" dirty="0">
                <a:solidFill>
                  <a:srgbClr val="C00000"/>
                </a:solidFill>
              </a:rPr>
              <a:t>We have to handle the window close event using </a:t>
            </a:r>
            <a:r>
              <a:rPr lang="en-US" sz="2000" dirty="0" err="1">
                <a:solidFill>
                  <a:srgbClr val="6699FF"/>
                </a:solidFill>
              </a:rPr>
              <a:t>windowClosing</a:t>
            </a:r>
            <a:r>
              <a:rPr lang="en-US" sz="2000" dirty="0">
                <a:solidFill>
                  <a:srgbClr val="6699FF"/>
                </a:solidFill>
              </a:rPr>
              <a:t>() </a:t>
            </a:r>
            <a:r>
              <a:rPr lang="en-US" sz="2000" dirty="0">
                <a:solidFill>
                  <a:srgbClr val="C00000"/>
                </a:solidFill>
              </a:rPr>
              <a:t>method of </a:t>
            </a:r>
            <a:r>
              <a:rPr lang="en-US" sz="2000" dirty="0" err="1">
                <a:solidFill>
                  <a:srgbClr val="C00000"/>
                </a:solidFill>
              </a:rPr>
              <a:t>WindowListener</a:t>
            </a:r>
            <a:r>
              <a:rPr lang="en-US" sz="2000" dirty="0">
                <a:solidFill>
                  <a:srgbClr val="C00000"/>
                </a:solidFill>
              </a:rPr>
              <a:t> interface</a:t>
            </a:r>
          </a:p>
          <a:p>
            <a:pPr marL="365125" indent="-25400">
              <a:buNone/>
            </a:pPr>
            <a:r>
              <a:rPr lang="en-US" sz="2000" dirty="0"/>
              <a:t>import java.awt.Frame;</a:t>
            </a:r>
          </a:p>
          <a:p>
            <a:pPr marL="365125" indent="-25400">
              <a:buNone/>
            </a:pPr>
            <a:r>
              <a:rPr lang="en-US" sz="2000" dirty="0">
                <a:solidFill>
                  <a:srgbClr val="00B050"/>
                </a:solidFill>
              </a:rPr>
              <a:t>import </a:t>
            </a:r>
            <a:r>
              <a:rPr lang="en-US" sz="2000" dirty="0" err="1">
                <a:solidFill>
                  <a:srgbClr val="00B050"/>
                </a:solidFill>
              </a:rPr>
              <a:t>java.awt.event</a:t>
            </a:r>
            <a:r>
              <a:rPr lang="en-US" sz="2000" dirty="0">
                <a:solidFill>
                  <a:srgbClr val="00B050"/>
                </a:solidFill>
              </a:rPr>
              <a:t>.*;</a:t>
            </a:r>
          </a:p>
          <a:p>
            <a:pPr marL="365125" indent="-25400">
              <a:buNone/>
            </a:pPr>
            <a:r>
              <a:rPr lang="en-US" sz="2000" dirty="0"/>
              <a:t>public class </a:t>
            </a:r>
            <a:r>
              <a:rPr lang="en-US" sz="2000" dirty="0" err="1"/>
              <a:t>MyFrameWindowClose</a:t>
            </a:r>
            <a:r>
              <a:rPr lang="en-US" sz="2000" dirty="0"/>
              <a:t> extends Frame </a:t>
            </a:r>
            <a:r>
              <a:rPr lang="en-US" sz="2000" dirty="0">
                <a:solidFill>
                  <a:srgbClr val="E010A5"/>
                </a:solidFill>
              </a:rPr>
              <a:t>implements </a:t>
            </a:r>
            <a:r>
              <a:rPr lang="en-US" sz="2000" dirty="0" err="1">
                <a:solidFill>
                  <a:srgbClr val="E010A5"/>
                </a:solidFill>
              </a:rPr>
              <a:t>WindowListener</a:t>
            </a:r>
            <a:r>
              <a:rPr lang="en-US" sz="2000" dirty="0"/>
              <a:t>{</a:t>
            </a:r>
          </a:p>
          <a:p>
            <a:pPr marL="365125" indent="-25400">
              <a:buNone/>
            </a:pPr>
            <a:r>
              <a:rPr lang="en-US" sz="2000" dirty="0"/>
              <a:t>  </a:t>
            </a:r>
            <a:r>
              <a:rPr lang="en-US" sz="2000" dirty="0" err="1"/>
              <a:t>MyFrameWindowClose</a:t>
            </a:r>
            <a:r>
              <a:rPr lang="en-US" sz="2000" dirty="0"/>
              <a:t>(String title)</a:t>
            </a:r>
          </a:p>
          <a:p>
            <a:pPr marL="365125" indent="-25400">
              <a:buNone/>
            </a:pPr>
            <a:r>
              <a:rPr lang="en-US" sz="2000" dirty="0"/>
              <a:t>  {</a:t>
            </a:r>
          </a:p>
          <a:p>
            <a:pPr marL="365125" indent="549275">
              <a:buNone/>
            </a:pPr>
            <a:r>
              <a:rPr lang="en-US" sz="2000" dirty="0"/>
              <a:t>//Register the Listeners</a:t>
            </a:r>
          </a:p>
          <a:p>
            <a:pPr marL="365125" indent="549275">
              <a:buNone/>
            </a:pPr>
            <a:r>
              <a:rPr lang="en-US" sz="2000" dirty="0" err="1">
                <a:solidFill>
                  <a:srgbClr val="C00000"/>
                </a:solidFill>
              </a:rPr>
              <a:t>addWindowListener</a:t>
            </a:r>
            <a:r>
              <a:rPr lang="en-US" sz="2000" dirty="0">
                <a:solidFill>
                  <a:srgbClr val="C00000"/>
                </a:solidFill>
              </a:rPr>
              <a:t>(this);  </a:t>
            </a:r>
            <a:r>
              <a:rPr lang="en-US" sz="2000" dirty="0"/>
              <a:t>// frame object has to register itself to listener</a:t>
            </a:r>
          </a:p>
          <a:p>
            <a:pPr marL="365125" indent="549275">
              <a:buNone/>
            </a:pPr>
            <a:r>
              <a:rPr lang="en-US" sz="2000" dirty="0"/>
              <a:t>//set window title using </a:t>
            </a:r>
            <a:r>
              <a:rPr lang="en-US" sz="2000" dirty="0" err="1"/>
              <a:t>setTitle</a:t>
            </a:r>
            <a:r>
              <a:rPr lang="en-US" sz="2000" dirty="0"/>
              <a:t> method</a:t>
            </a:r>
          </a:p>
          <a:p>
            <a:pPr marL="365125" indent="549275">
              <a:buNone/>
            </a:pPr>
            <a:r>
              <a:rPr lang="en-US" sz="2000" dirty="0" err="1"/>
              <a:t>this.setTitle</a:t>
            </a:r>
            <a:r>
              <a:rPr lang="en-US" sz="2000" dirty="0"/>
              <a:t>(title);  </a:t>
            </a:r>
          </a:p>
          <a:p>
            <a:pPr marL="365125" indent="549275">
              <a:buNone/>
            </a:pPr>
            <a:r>
              <a:rPr lang="en-US" sz="2000" dirty="0" err="1"/>
              <a:t>setSize</a:t>
            </a:r>
            <a:r>
              <a:rPr lang="en-US" sz="2000" dirty="0"/>
              <a:t>(300,300);      </a:t>
            </a:r>
          </a:p>
          <a:p>
            <a:pPr marL="365125" indent="-25400">
              <a:buNone/>
            </a:pPr>
            <a:r>
              <a:rPr lang="en-US" sz="2000" dirty="0"/>
              <a:t>		</a:t>
            </a:r>
            <a:r>
              <a:rPr lang="en-US" sz="2000" dirty="0" err="1"/>
              <a:t>this.setVisible</a:t>
            </a:r>
            <a:r>
              <a:rPr lang="en-US" sz="2000" dirty="0"/>
              <a:t>(true);</a:t>
            </a:r>
          </a:p>
          <a:p>
            <a:pPr marL="365125" indent="-25400">
              <a:buNone/>
            </a:pPr>
            <a:r>
              <a:rPr lang="en-US" sz="2000" dirty="0"/>
              <a:t>  }</a:t>
            </a:r>
          </a:p>
          <a:p>
            <a:pPr marL="365125" indent="-25400">
              <a:buNone/>
            </a:pPr>
            <a:endParaRPr lang="en-US" sz="20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Handling Window based events </a:t>
            </a:r>
            <a:r>
              <a:rPr kumimoji="0" lang="en-US" sz="2500" b="0" i="0" u="none" strike="noStrike" kern="1200" cap="none" spc="0" normalizeH="0" baseline="0" noProof="0" dirty="0">
                <a:ln>
                  <a:noFill/>
                </a:ln>
                <a:solidFill>
                  <a:srgbClr val="7030A0"/>
                </a:solidFill>
                <a:effectLst/>
                <a:uLnTx/>
                <a:uFillTx/>
                <a:latin typeface="+mn-lt"/>
                <a:ea typeface="+mn-ea"/>
                <a:cs typeface="+mn-cs"/>
              </a:rPr>
              <a:t>: </a:t>
            </a:r>
            <a:r>
              <a:rPr kumimoji="0" lang="en-US" sz="2500" b="0" i="0" u="none" strike="noStrike" kern="1200" cap="none" spc="0" normalizeH="0" baseline="0" noProof="0" dirty="0" err="1">
                <a:ln>
                  <a:noFill/>
                </a:ln>
                <a:effectLst/>
                <a:uLnTx/>
                <a:uFillTx/>
                <a:latin typeface="+mn-lt"/>
                <a:ea typeface="+mn-ea"/>
                <a:cs typeface="+mn-cs"/>
              </a:rPr>
              <a:t>windowClosing</a:t>
            </a:r>
            <a:r>
              <a:rPr kumimoji="0" lang="en-US" sz="2500" b="0" i="0" u="none" strike="noStrike" kern="1200" cap="none" spc="0" normalizeH="0" baseline="0" noProof="0" dirty="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533400"/>
            <a:ext cx="8915400" cy="6172200"/>
          </a:xfrm>
        </p:spPr>
        <p:txBody>
          <a:bodyPr>
            <a:noAutofit/>
          </a:bodyPr>
          <a:lstStyle/>
          <a:p>
            <a:pPr marL="365125" indent="549275">
              <a:buNone/>
            </a:pPr>
            <a:r>
              <a:rPr lang="en-US" sz="2000" dirty="0">
                <a:solidFill>
                  <a:srgbClr val="C00000"/>
                </a:solidFill>
              </a:rPr>
              <a:t>public void </a:t>
            </a:r>
            <a:r>
              <a:rPr lang="en-US" sz="2000" dirty="0" err="1">
                <a:solidFill>
                  <a:srgbClr val="C00000"/>
                </a:solidFill>
              </a:rPr>
              <a:t>windowClosing</a:t>
            </a:r>
            <a:r>
              <a:rPr lang="en-US" sz="2000" dirty="0">
                <a:solidFill>
                  <a:srgbClr val="C00000"/>
                </a:solidFill>
              </a:rPr>
              <a:t>(</a:t>
            </a:r>
            <a:r>
              <a:rPr lang="en-US" sz="2000" dirty="0" err="1">
                <a:solidFill>
                  <a:srgbClr val="C00000"/>
                </a:solidFill>
              </a:rPr>
              <a:t>WindowEvent</a:t>
            </a:r>
            <a:r>
              <a:rPr lang="en-US" sz="2000" dirty="0">
                <a:solidFill>
                  <a:srgbClr val="C00000"/>
                </a:solidFill>
              </a:rPr>
              <a:t> e)  {</a:t>
            </a:r>
          </a:p>
          <a:p>
            <a:pPr marL="365125" indent="725488">
              <a:buNone/>
            </a:pPr>
            <a:r>
              <a:rPr lang="en-US" sz="2000" dirty="0">
                <a:solidFill>
                  <a:srgbClr val="C00000"/>
                </a:solidFill>
              </a:rPr>
              <a:t>  //hide the window when window's close button is clicked</a:t>
            </a:r>
          </a:p>
          <a:p>
            <a:pPr marL="365125" indent="725488">
              <a:buNone/>
            </a:pPr>
            <a:r>
              <a:rPr lang="en-US" sz="2000" dirty="0">
                <a:solidFill>
                  <a:srgbClr val="C00000"/>
                </a:solidFill>
              </a:rPr>
              <a:t>	</a:t>
            </a:r>
            <a:r>
              <a:rPr lang="en-US" sz="2000" dirty="0" err="1">
                <a:solidFill>
                  <a:srgbClr val="C00000"/>
                </a:solidFill>
              </a:rPr>
              <a:t>System.out.println</a:t>
            </a:r>
            <a:r>
              <a:rPr lang="en-US" sz="2000" dirty="0">
                <a:solidFill>
                  <a:srgbClr val="C00000"/>
                </a:solidFill>
              </a:rPr>
              <a:t>("Frame Closed");</a:t>
            </a:r>
          </a:p>
          <a:p>
            <a:pPr marL="365125" indent="725488">
              <a:buNone/>
            </a:pPr>
            <a:r>
              <a:rPr lang="en-US" sz="2000" dirty="0">
                <a:solidFill>
                  <a:srgbClr val="C00000"/>
                </a:solidFill>
              </a:rPr>
              <a:t>	</a:t>
            </a:r>
            <a:r>
              <a:rPr lang="en-US" sz="2000" dirty="0" err="1">
                <a:solidFill>
                  <a:srgbClr val="C00000"/>
                </a:solidFill>
              </a:rPr>
              <a:t>this.setVisible</a:t>
            </a:r>
            <a:r>
              <a:rPr lang="en-US" sz="2000" dirty="0">
                <a:solidFill>
                  <a:srgbClr val="C00000"/>
                </a:solidFill>
              </a:rPr>
              <a:t>(false);    </a:t>
            </a:r>
          </a:p>
          <a:p>
            <a:pPr marL="365125" indent="725488">
              <a:buNone/>
            </a:pPr>
            <a:r>
              <a:rPr lang="en-US" sz="2000" dirty="0">
                <a:solidFill>
                  <a:srgbClr val="C00000"/>
                </a:solidFill>
              </a:rPr>
              <a:t>	dispose();</a:t>
            </a:r>
          </a:p>
          <a:p>
            <a:pPr marL="365125" indent="725488">
              <a:buNone/>
            </a:pPr>
            <a:r>
              <a:rPr lang="en-US" sz="2000" dirty="0">
                <a:solidFill>
                  <a:srgbClr val="C00000"/>
                </a:solidFill>
              </a:rPr>
              <a:t>	//</a:t>
            </a:r>
            <a:r>
              <a:rPr lang="en-US" sz="2000" dirty="0" err="1">
                <a:solidFill>
                  <a:srgbClr val="C00000"/>
                </a:solidFill>
              </a:rPr>
              <a:t>System.exit</a:t>
            </a:r>
            <a:r>
              <a:rPr lang="en-US" sz="2000" dirty="0">
                <a:solidFill>
                  <a:srgbClr val="C00000"/>
                </a:solidFill>
              </a:rPr>
              <a:t>(0);	</a:t>
            </a:r>
          </a:p>
          <a:p>
            <a:pPr marL="365125" indent="725488">
              <a:buNone/>
            </a:pPr>
            <a:r>
              <a:rPr lang="en-US" sz="2000" dirty="0">
                <a:solidFill>
                  <a:srgbClr val="C00000"/>
                </a:solidFill>
              </a:rPr>
              <a:t>  }</a:t>
            </a:r>
          </a:p>
          <a:p>
            <a:pPr marL="365125" indent="725488">
              <a:buNone/>
            </a:pPr>
            <a:r>
              <a:rPr lang="en-US" sz="2000" dirty="0">
                <a:solidFill>
                  <a:srgbClr val="6699FF"/>
                </a:solidFill>
              </a:rPr>
              <a:t>public void </a:t>
            </a:r>
            <a:r>
              <a:rPr lang="en-US" sz="2000" dirty="0" err="1">
                <a:solidFill>
                  <a:srgbClr val="6699FF"/>
                </a:solidFill>
              </a:rPr>
              <a:t>windowActivated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windowClosed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windowDeactivated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windowDeiconified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windowIconified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solidFill>
                  <a:srgbClr val="6699FF"/>
                </a:solidFill>
              </a:rPr>
              <a:t>public void </a:t>
            </a:r>
            <a:r>
              <a:rPr lang="en-US" sz="2000" dirty="0" err="1">
                <a:solidFill>
                  <a:srgbClr val="6699FF"/>
                </a:solidFill>
              </a:rPr>
              <a:t>windowOpened</a:t>
            </a:r>
            <a:r>
              <a:rPr lang="en-US" sz="2000" dirty="0">
                <a:solidFill>
                  <a:srgbClr val="6699FF"/>
                </a:solidFill>
              </a:rPr>
              <a:t>(</a:t>
            </a:r>
            <a:r>
              <a:rPr lang="en-US" sz="2000" dirty="0" err="1">
                <a:solidFill>
                  <a:srgbClr val="6699FF"/>
                </a:solidFill>
              </a:rPr>
              <a:t>WindowEvent</a:t>
            </a:r>
            <a:r>
              <a:rPr lang="en-US" sz="2000" dirty="0">
                <a:solidFill>
                  <a:srgbClr val="6699FF"/>
                </a:solidFill>
              </a:rPr>
              <a:t> we){}</a:t>
            </a:r>
          </a:p>
          <a:p>
            <a:pPr marL="365125" indent="725488">
              <a:buNone/>
            </a:pPr>
            <a:r>
              <a:rPr lang="en-US" sz="2000" dirty="0"/>
              <a:t> public static void main(String </a:t>
            </a:r>
            <a:r>
              <a:rPr lang="en-US" sz="2000" dirty="0" err="1"/>
              <a:t>args</a:t>
            </a:r>
            <a:r>
              <a:rPr lang="en-US" sz="2000" dirty="0"/>
              <a:t>[])</a:t>
            </a:r>
          </a:p>
          <a:p>
            <a:pPr marL="365125" indent="725488">
              <a:buNone/>
            </a:pPr>
            <a:r>
              <a:rPr lang="en-US" sz="2000" dirty="0"/>
              <a:t> {</a:t>
            </a:r>
          </a:p>
          <a:p>
            <a:pPr marL="365125" indent="725488">
              <a:buNone/>
            </a:pPr>
            <a:r>
              <a:rPr lang="en-US" sz="2000" dirty="0"/>
              <a:t>   </a:t>
            </a:r>
            <a:r>
              <a:rPr lang="en-US" sz="2000" dirty="0" err="1"/>
              <a:t>MyFrameWindowClose</a:t>
            </a:r>
            <a:r>
              <a:rPr lang="en-US" sz="2000" dirty="0"/>
              <a:t> window = new </a:t>
            </a:r>
            <a:r>
              <a:rPr lang="en-US" sz="2000" dirty="0" err="1"/>
              <a:t>MyFrameWindowClose</a:t>
            </a:r>
            <a:r>
              <a:rPr lang="en-US" sz="2000" dirty="0"/>
              <a:t>("My 								First Frame");</a:t>
            </a:r>
          </a:p>
          <a:p>
            <a:pPr marL="365125" indent="725488">
              <a:buNone/>
            </a:pPr>
            <a:r>
              <a:rPr lang="en-US" sz="2000" dirty="0"/>
              <a:t> } }</a:t>
            </a:r>
          </a:p>
          <a:p>
            <a:pPr marL="365125" indent="-25400">
              <a:buNone/>
            </a:pPr>
            <a:endParaRPr lang="en-US" sz="2000" dirty="0"/>
          </a:p>
          <a:p>
            <a:pPr marL="365125" indent="-25400">
              <a:buNone/>
            </a:pPr>
            <a:endParaRPr lang="en-US" sz="20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Handling Window based events </a:t>
            </a:r>
            <a:r>
              <a:rPr kumimoji="0" lang="en-US" sz="2500" b="0" i="0" u="none" strike="noStrike" kern="1200" cap="none" spc="0" normalizeH="0" baseline="0" noProof="0" dirty="0">
                <a:ln>
                  <a:noFill/>
                </a:ln>
                <a:solidFill>
                  <a:srgbClr val="7030A0"/>
                </a:solidFill>
                <a:effectLst/>
                <a:uLnTx/>
                <a:uFillTx/>
                <a:latin typeface="+mn-lt"/>
                <a:ea typeface="+mn-ea"/>
                <a:cs typeface="+mn-cs"/>
              </a:rPr>
              <a:t>: </a:t>
            </a:r>
            <a:r>
              <a:rPr kumimoji="0" lang="en-US" sz="2500" b="0" i="0" u="none" strike="noStrike" kern="1200" cap="none" spc="0" normalizeH="0" baseline="0" noProof="0" dirty="0" err="1">
                <a:ln>
                  <a:noFill/>
                </a:ln>
                <a:effectLst/>
                <a:uLnTx/>
                <a:uFillTx/>
                <a:latin typeface="+mn-lt"/>
                <a:ea typeface="+mn-ea"/>
                <a:cs typeface="+mn-cs"/>
              </a:rPr>
              <a:t>windowClosing</a:t>
            </a:r>
            <a:r>
              <a:rPr kumimoji="0" lang="en-US" sz="2500" b="0" i="0" u="none" strike="noStrike" kern="1200" cap="none" spc="0" normalizeH="0" baseline="0" noProof="0" dirty="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a:solidFill>
                  <a:srgbClr val="7030A0"/>
                </a:solidFill>
                <a:latin typeface="+mn-lt"/>
              </a:rPr>
              <a:t>Handling Window based events </a:t>
            </a:r>
            <a:r>
              <a:rPr kumimoji="0" lang="en-US" sz="2500" b="0" i="0" u="none" strike="noStrike" kern="1200" cap="none" spc="0" normalizeH="0" baseline="0" noProof="0" dirty="0">
                <a:ln>
                  <a:noFill/>
                </a:ln>
                <a:solidFill>
                  <a:srgbClr val="7030A0"/>
                </a:solidFill>
                <a:effectLst/>
                <a:uLnTx/>
                <a:uFillTx/>
                <a:latin typeface="+mn-lt"/>
                <a:ea typeface="+mn-ea"/>
                <a:cs typeface="+mn-cs"/>
              </a:rPr>
              <a:t>: </a:t>
            </a:r>
            <a:r>
              <a:rPr kumimoji="0" lang="en-US" sz="2500" b="0" i="0" u="none" strike="noStrike" kern="1200" cap="none" spc="0" normalizeH="0" baseline="0" noProof="0" dirty="0" err="1">
                <a:ln>
                  <a:noFill/>
                </a:ln>
                <a:effectLst/>
                <a:uLnTx/>
                <a:uFillTx/>
                <a:latin typeface="+mn-lt"/>
                <a:ea typeface="+mn-ea"/>
                <a:cs typeface="+mn-cs"/>
              </a:rPr>
              <a:t>windowClosing</a:t>
            </a:r>
            <a:r>
              <a:rPr kumimoji="0" lang="en-US" sz="2500" b="0" i="0" u="none" strike="noStrike" kern="1200" cap="none" spc="0" normalizeH="0" baseline="0" noProof="0" dirty="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pic>
        <p:nvPicPr>
          <p:cNvPr id="3" name="Picture 2">
            <a:extLst>
              <a:ext uri="{FF2B5EF4-FFF2-40B4-BE49-F238E27FC236}">
                <a16:creationId xmlns:a16="http://schemas.microsoft.com/office/drawing/2014/main" id="{93BB9900-9153-D1C5-BD3D-CC48F52E6A13}"/>
              </a:ext>
            </a:extLst>
          </p:cNvPr>
          <p:cNvPicPr>
            <a:picLocks noChangeAspect="1"/>
          </p:cNvPicPr>
          <p:nvPr/>
        </p:nvPicPr>
        <p:blipFill rotWithShape="1">
          <a:blip r:embed="rId3"/>
          <a:srcRect r="35833" b="57762"/>
          <a:stretch/>
        </p:blipFill>
        <p:spPr>
          <a:xfrm>
            <a:off x="152400" y="1117786"/>
            <a:ext cx="8461248" cy="3454213"/>
          </a:xfrm>
          <a:prstGeom prst="rect">
            <a:avLst/>
          </a:prstGeom>
        </p:spPr>
      </p:pic>
    </p:spTree>
    <p:extLst>
      <p:ext uri="{BB962C8B-B14F-4D97-AF65-F5344CB8AC3E}">
        <p14:creationId xmlns:p14="http://schemas.microsoft.com/office/powerpoint/2010/main" val="3015188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09800" y="1143000"/>
            <a:ext cx="6934200" cy="3581400"/>
          </a:xfrm>
        </p:spPr>
        <p:txBody>
          <a:bodyPr>
            <a:noAutofit/>
          </a:bodyPr>
          <a:lstStyle/>
          <a:p>
            <a:pPr>
              <a:buNone/>
            </a:pPr>
            <a:r>
              <a:rPr lang="en-US" sz="2400" dirty="0"/>
              <a:t>The AWT supports the following types of controls:</a:t>
            </a:r>
          </a:p>
          <a:p>
            <a:r>
              <a:rPr lang="en-US" sz="2400" dirty="0">
                <a:solidFill>
                  <a:srgbClr val="E010A5"/>
                </a:solidFill>
              </a:rPr>
              <a:t> Labels</a:t>
            </a:r>
          </a:p>
          <a:p>
            <a:r>
              <a:rPr lang="en-US" sz="2400" dirty="0">
                <a:solidFill>
                  <a:srgbClr val="E010A5"/>
                </a:solidFill>
              </a:rPr>
              <a:t> Push buttons</a:t>
            </a:r>
          </a:p>
          <a:p>
            <a:r>
              <a:rPr lang="en-US" sz="2400" dirty="0">
                <a:solidFill>
                  <a:srgbClr val="E010A5"/>
                </a:solidFill>
              </a:rPr>
              <a:t> Check boxes</a:t>
            </a:r>
          </a:p>
          <a:p>
            <a:r>
              <a:rPr lang="en-US" sz="2400" dirty="0">
                <a:solidFill>
                  <a:srgbClr val="E010A5"/>
                </a:solidFill>
              </a:rPr>
              <a:t> Choice lists</a:t>
            </a:r>
          </a:p>
          <a:p>
            <a:r>
              <a:rPr lang="en-US" sz="2400" dirty="0">
                <a:solidFill>
                  <a:srgbClr val="E010A5"/>
                </a:solidFill>
              </a:rPr>
              <a:t> Lists</a:t>
            </a:r>
          </a:p>
          <a:p>
            <a:r>
              <a:rPr lang="en-US" sz="2400" dirty="0">
                <a:solidFill>
                  <a:srgbClr val="E010A5"/>
                </a:solidFill>
              </a:rPr>
              <a:t> Scroll bars</a:t>
            </a:r>
          </a:p>
          <a:p>
            <a:r>
              <a:rPr lang="en-US" sz="2400" dirty="0">
                <a:solidFill>
                  <a:srgbClr val="E010A5"/>
                </a:solidFill>
              </a:rPr>
              <a:t>Text editing</a:t>
            </a:r>
          </a:p>
          <a:p>
            <a:pPr marL="365125" indent="-25400">
              <a:buNone/>
            </a:pPr>
            <a:endParaRPr lang="en-US" sz="2000" dirty="0">
              <a:solidFill>
                <a:srgbClr val="C00000"/>
              </a:solidFill>
            </a:endParaRPr>
          </a:p>
        </p:txBody>
      </p:sp>
      <p:sp>
        <p:nvSpPr>
          <p:cNvPr id="6" name="Rectangle 3"/>
          <p:cNvSpPr txBox="1">
            <a:spLocks noChangeArrowheads="1"/>
          </p:cNvSpPr>
          <p:nvPr/>
        </p:nvSpPr>
        <p:spPr>
          <a:xfrm>
            <a:off x="990600" y="2286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dirty="0">
                <a:solidFill>
                  <a:srgbClr val="7030A0"/>
                </a:solidFill>
                <a:latin typeface="+mn-lt"/>
              </a:rPr>
              <a:t>AWT Components</a:t>
            </a:r>
            <a:r>
              <a:rPr kumimoji="0" lang="en-US" sz="2500" b="0" i="0" u="none" strike="noStrike" kern="1200" cap="none" spc="0" normalizeH="0" baseline="0" noProof="0" dirty="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200" dirty="0">
                <a:solidFill>
                  <a:srgbClr val="0070C0"/>
                </a:solidFill>
              </a:rPr>
              <a:t>To include a control in a window, you must add it to the window. </a:t>
            </a:r>
          </a:p>
          <a:p>
            <a:pPr algn="just"/>
            <a:r>
              <a:rPr lang="en-US" sz="2200" dirty="0">
                <a:solidFill>
                  <a:srgbClr val="C00000"/>
                </a:solidFill>
              </a:rPr>
              <a:t>To do this, you must first create an instance of the desired control and then add it to a window by calling </a:t>
            </a:r>
            <a:r>
              <a:rPr lang="en-US" sz="2200" b="1" dirty="0">
                <a:solidFill>
                  <a:srgbClr val="C00000"/>
                </a:solidFill>
              </a:rPr>
              <a:t>add( ), </a:t>
            </a:r>
            <a:r>
              <a:rPr lang="en-US" sz="2200" dirty="0">
                <a:solidFill>
                  <a:srgbClr val="C00000"/>
                </a:solidFill>
              </a:rPr>
              <a:t>which is defined by Container</a:t>
            </a:r>
            <a:r>
              <a:rPr lang="en-US" sz="2200" b="1" dirty="0">
                <a:solidFill>
                  <a:srgbClr val="C00000"/>
                </a:solidFill>
              </a:rPr>
              <a:t>. </a:t>
            </a:r>
          </a:p>
          <a:p>
            <a:pPr algn="just"/>
            <a:r>
              <a:rPr lang="en-US" sz="2200" dirty="0">
                <a:solidFill>
                  <a:srgbClr val="C00000"/>
                </a:solidFill>
              </a:rPr>
              <a:t>The add( ) method has several forms. </a:t>
            </a:r>
          </a:p>
          <a:p>
            <a:pPr algn="just">
              <a:buNone/>
            </a:pPr>
            <a:r>
              <a:rPr lang="en-US" sz="2200" b="1" dirty="0"/>
              <a:t>			</a:t>
            </a:r>
            <a:r>
              <a:rPr lang="en-US" sz="2200" b="1" dirty="0">
                <a:solidFill>
                  <a:srgbClr val="00B050"/>
                </a:solidFill>
              </a:rPr>
              <a:t>void</a:t>
            </a:r>
            <a:r>
              <a:rPr lang="en-US" sz="2200" dirty="0">
                <a:solidFill>
                  <a:srgbClr val="00B050"/>
                </a:solidFill>
              </a:rPr>
              <a:t> add(Component </a:t>
            </a:r>
            <a:r>
              <a:rPr lang="en-US" sz="2200" i="1" dirty="0" err="1">
                <a:solidFill>
                  <a:srgbClr val="00B050"/>
                </a:solidFill>
              </a:rPr>
              <a:t>compObj</a:t>
            </a:r>
            <a:r>
              <a:rPr lang="en-US" sz="2200" i="1" dirty="0">
                <a:solidFill>
                  <a:srgbClr val="00B050"/>
                </a:solidFill>
              </a:rPr>
              <a:t>)</a:t>
            </a:r>
          </a:p>
          <a:p>
            <a:pPr algn="just">
              <a:buNone/>
            </a:pPr>
            <a:r>
              <a:rPr lang="en-US" sz="2200" dirty="0"/>
              <a:t>		Here, </a:t>
            </a:r>
            <a:r>
              <a:rPr lang="en-US" sz="2200" i="1" dirty="0" err="1"/>
              <a:t>compObj</a:t>
            </a:r>
            <a:r>
              <a:rPr lang="en-US" sz="2200" i="1" dirty="0"/>
              <a:t> is an instance of the control that you want to add. </a:t>
            </a:r>
          </a:p>
          <a:p>
            <a:pPr algn="just">
              <a:buNone/>
            </a:pPr>
            <a:endParaRPr lang="en-US" sz="2200" i="1" dirty="0"/>
          </a:p>
          <a:p>
            <a:pPr algn="just"/>
            <a:r>
              <a:rPr lang="en-US" sz="2200" dirty="0"/>
              <a:t>Once a control has been added, it will automatically be visible whenever its parent window is displayed.</a:t>
            </a:r>
          </a:p>
          <a:p>
            <a:pPr algn="just"/>
            <a:r>
              <a:rPr lang="en-US" sz="2200" dirty="0"/>
              <a:t>Sometimes you will want to remove a control from a window when the control is no longer needed. </a:t>
            </a:r>
            <a:r>
              <a:rPr lang="en-US" sz="2200" dirty="0">
                <a:solidFill>
                  <a:srgbClr val="C00000"/>
                </a:solidFill>
              </a:rPr>
              <a:t>To do this, call </a:t>
            </a:r>
            <a:r>
              <a:rPr lang="en-US" sz="2200" b="1" dirty="0">
                <a:solidFill>
                  <a:srgbClr val="C00000"/>
                </a:solidFill>
              </a:rPr>
              <a:t>remove( </a:t>
            </a:r>
            <a:r>
              <a:rPr lang="en-US" sz="2200" dirty="0">
                <a:solidFill>
                  <a:srgbClr val="C00000"/>
                </a:solidFill>
              </a:rPr>
              <a:t>). This method is also defined by Container. It has this general form:</a:t>
            </a:r>
          </a:p>
          <a:p>
            <a:pPr algn="just">
              <a:buNone/>
            </a:pPr>
            <a:r>
              <a:rPr lang="en-US" sz="2200" dirty="0"/>
              <a:t>			</a:t>
            </a:r>
            <a:r>
              <a:rPr lang="en-US" sz="2200" dirty="0">
                <a:solidFill>
                  <a:srgbClr val="00B050"/>
                </a:solidFill>
              </a:rPr>
              <a:t>void remove(Component </a:t>
            </a:r>
            <a:r>
              <a:rPr lang="en-US" sz="2200" i="1" dirty="0" err="1">
                <a:solidFill>
                  <a:srgbClr val="00B050"/>
                </a:solidFill>
              </a:rPr>
              <a:t>obj</a:t>
            </a:r>
            <a:r>
              <a:rPr lang="en-US" sz="2200" i="1" dirty="0">
                <a:solidFill>
                  <a:srgbClr val="00B050"/>
                </a:solidFill>
              </a:rPr>
              <a:t>)</a:t>
            </a:r>
          </a:p>
          <a:p>
            <a:pPr algn="just">
              <a:buNone/>
            </a:pPr>
            <a:r>
              <a:rPr lang="en-US" sz="2200" dirty="0"/>
              <a:t>		Here, </a:t>
            </a:r>
            <a:r>
              <a:rPr lang="en-US" sz="2200" i="1" dirty="0" err="1"/>
              <a:t>obj</a:t>
            </a:r>
            <a:r>
              <a:rPr lang="en-US" sz="2200" i="1" dirty="0"/>
              <a:t> is a reference to the control you want to remove. </a:t>
            </a:r>
          </a:p>
          <a:p>
            <a:pPr algn="just"/>
            <a:r>
              <a:rPr lang="en-US" sz="2200" i="1" dirty="0"/>
              <a:t>You can remove all controls by </a:t>
            </a:r>
            <a:r>
              <a:rPr lang="en-US" sz="2200" dirty="0"/>
              <a:t>calling </a:t>
            </a:r>
            <a:r>
              <a:rPr lang="en-US" sz="2200" b="1" dirty="0" err="1">
                <a:solidFill>
                  <a:srgbClr val="00B050"/>
                </a:solidFill>
              </a:rPr>
              <a:t>removeAll</a:t>
            </a:r>
            <a:r>
              <a:rPr lang="en-US" sz="2200" b="1" dirty="0">
                <a:solidFill>
                  <a:srgbClr val="00B050"/>
                </a:solidFill>
              </a:rPr>
              <a:t>( )</a:t>
            </a:r>
            <a:endParaRPr lang="en-US" sz="2200" dirty="0">
              <a:solidFill>
                <a:srgbClr val="00B050"/>
              </a:solidFill>
            </a:endParaRPr>
          </a:p>
          <a:p>
            <a:pPr marL="365125" indent="-25400" algn="just">
              <a:buNone/>
            </a:pP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Adding and Removing Controls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400" dirty="0">
                <a:solidFill>
                  <a:srgbClr val="E010A5"/>
                </a:solidFill>
              </a:rPr>
              <a:t>A </a:t>
            </a:r>
            <a:r>
              <a:rPr lang="en-US" sz="2400" i="1" dirty="0">
                <a:solidFill>
                  <a:srgbClr val="E010A5"/>
                </a:solidFill>
              </a:rPr>
              <a:t>label is an object of type Label, and it contains a string, </a:t>
            </a:r>
            <a:r>
              <a:rPr lang="en-US" sz="2400" dirty="0">
                <a:solidFill>
                  <a:srgbClr val="E010A5"/>
                </a:solidFill>
              </a:rPr>
              <a:t>which it displays. </a:t>
            </a:r>
          </a:p>
          <a:p>
            <a:pPr algn="just"/>
            <a:r>
              <a:rPr lang="en-US" sz="2400" dirty="0"/>
              <a:t>Labels are passive controls that do not support any interaction with the user. </a:t>
            </a:r>
          </a:p>
          <a:p>
            <a:pPr algn="just"/>
            <a:r>
              <a:rPr lang="en-US" sz="2400" dirty="0"/>
              <a:t>Label defines the following constructors:</a:t>
            </a:r>
          </a:p>
          <a:p>
            <a:pPr marL="365125" indent="608013" algn="just">
              <a:buNone/>
            </a:pPr>
            <a:r>
              <a:rPr lang="en-US" sz="2400" dirty="0">
                <a:solidFill>
                  <a:srgbClr val="C00000"/>
                </a:solidFill>
              </a:rPr>
              <a:t>Label( ) throws </a:t>
            </a:r>
            <a:r>
              <a:rPr lang="en-US" sz="2400" dirty="0" err="1">
                <a:solidFill>
                  <a:srgbClr val="C00000"/>
                </a:solidFill>
              </a:rPr>
              <a:t>HeadlessException</a:t>
            </a:r>
            <a:endParaRPr lang="en-US" sz="2400" dirty="0">
              <a:solidFill>
                <a:srgbClr val="C00000"/>
              </a:solidFill>
            </a:endParaRPr>
          </a:p>
          <a:p>
            <a:pPr marL="365125" indent="608013" algn="just">
              <a:buNone/>
            </a:pPr>
            <a:r>
              <a:rPr lang="en-US" sz="2400" dirty="0">
                <a:solidFill>
                  <a:srgbClr val="C00000"/>
                </a:solidFill>
              </a:rPr>
              <a:t>Label(String </a:t>
            </a:r>
            <a:r>
              <a:rPr lang="en-US" sz="2400" i="1" dirty="0" err="1">
                <a:solidFill>
                  <a:srgbClr val="C00000"/>
                </a:solidFill>
              </a:rPr>
              <a:t>str</a:t>
            </a:r>
            <a:r>
              <a:rPr lang="en-US" sz="2400" i="1" dirty="0">
                <a:solidFill>
                  <a:srgbClr val="C00000"/>
                </a:solidFill>
              </a:rPr>
              <a:t>) throws </a:t>
            </a:r>
            <a:r>
              <a:rPr lang="en-US" sz="2400" i="1" dirty="0" err="1">
                <a:solidFill>
                  <a:srgbClr val="C00000"/>
                </a:solidFill>
              </a:rPr>
              <a:t>HeadlessException</a:t>
            </a:r>
            <a:endParaRPr lang="en-US" sz="2400" i="1" dirty="0">
              <a:solidFill>
                <a:srgbClr val="C00000"/>
              </a:solidFill>
            </a:endParaRPr>
          </a:p>
          <a:p>
            <a:pPr marL="365125" indent="608013" algn="just">
              <a:buNone/>
            </a:pPr>
            <a:r>
              <a:rPr lang="en-US" sz="2400" dirty="0">
                <a:solidFill>
                  <a:srgbClr val="C00000"/>
                </a:solidFill>
              </a:rPr>
              <a:t>Label(String </a:t>
            </a:r>
            <a:r>
              <a:rPr lang="en-US" sz="2400" i="1" dirty="0" err="1">
                <a:solidFill>
                  <a:srgbClr val="C00000"/>
                </a:solidFill>
              </a:rPr>
              <a:t>str</a:t>
            </a:r>
            <a:r>
              <a:rPr lang="en-US" sz="2400" i="1" dirty="0">
                <a:solidFill>
                  <a:srgbClr val="C00000"/>
                </a:solidFill>
              </a:rPr>
              <a:t>, int how) throws </a:t>
            </a:r>
            <a:r>
              <a:rPr lang="en-US" sz="2400" i="1" dirty="0" err="1">
                <a:solidFill>
                  <a:srgbClr val="C00000"/>
                </a:solidFill>
              </a:rPr>
              <a:t>HeadlessException</a:t>
            </a:r>
            <a:endParaRPr lang="en-US" sz="2400" i="1" dirty="0">
              <a:solidFill>
                <a:srgbClr val="C00000"/>
              </a:solidFill>
            </a:endParaRPr>
          </a:p>
          <a:p>
            <a:pPr algn="just"/>
            <a:r>
              <a:rPr lang="en-US" sz="2400" dirty="0"/>
              <a:t>The first version creates </a:t>
            </a:r>
            <a:r>
              <a:rPr lang="en-US" sz="2400" dirty="0">
                <a:solidFill>
                  <a:srgbClr val="00B0F0"/>
                </a:solidFill>
              </a:rPr>
              <a:t>a blank label. </a:t>
            </a:r>
          </a:p>
          <a:p>
            <a:pPr algn="just"/>
            <a:r>
              <a:rPr lang="en-US" sz="2400" dirty="0"/>
              <a:t>The second version creates a label that </a:t>
            </a:r>
            <a:r>
              <a:rPr lang="en-US" sz="2400" dirty="0">
                <a:solidFill>
                  <a:srgbClr val="00B0F0"/>
                </a:solidFill>
              </a:rPr>
              <a:t>contains the string specified by </a:t>
            </a:r>
            <a:r>
              <a:rPr lang="en-US" sz="2400" i="1" dirty="0">
                <a:solidFill>
                  <a:srgbClr val="00B0F0"/>
                </a:solidFill>
              </a:rPr>
              <a:t>str. This string is left-justified. </a:t>
            </a:r>
          </a:p>
          <a:p>
            <a:pPr algn="just"/>
            <a:r>
              <a:rPr lang="en-US" sz="2400" i="1" dirty="0"/>
              <a:t>The third version creates a label that </a:t>
            </a:r>
            <a:r>
              <a:rPr lang="en-US" sz="2400" dirty="0"/>
              <a:t>contains the string specified by </a:t>
            </a:r>
            <a:r>
              <a:rPr lang="en-US" sz="2400" i="1" dirty="0" err="1"/>
              <a:t>str</a:t>
            </a:r>
            <a:r>
              <a:rPr lang="en-US" sz="2400" i="1" dirty="0"/>
              <a:t> using the alignment specified by how. </a:t>
            </a:r>
            <a:r>
              <a:rPr lang="en-US" sz="2400" i="1" dirty="0">
                <a:solidFill>
                  <a:srgbClr val="00B0F0"/>
                </a:solidFill>
              </a:rPr>
              <a:t>The value of how </a:t>
            </a:r>
            <a:r>
              <a:rPr lang="en-US" sz="2400" dirty="0">
                <a:solidFill>
                  <a:srgbClr val="00B0F0"/>
                </a:solidFill>
              </a:rPr>
              <a:t>must be one of these three constants: </a:t>
            </a:r>
            <a:r>
              <a:rPr lang="en-US" sz="2400" dirty="0" err="1">
                <a:solidFill>
                  <a:srgbClr val="00B0F0"/>
                </a:solidFill>
              </a:rPr>
              <a:t>Label.LEFT</a:t>
            </a:r>
            <a:r>
              <a:rPr lang="en-US" sz="2400" dirty="0">
                <a:solidFill>
                  <a:srgbClr val="00B0F0"/>
                </a:solidFill>
              </a:rPr>
              <a:t>, </a:t>
            </a:r>
            <a:r>
              <a:rPr lang="en-US" sz="2400" dirty="0" err="1">
                <a:solidFill>
                  <a:srgbClr val="00B0F0"/>
                </a:solidFill>
              </a:rPr>
              <a:t>Label.RIGHT</a:t>
            </a:r>
            <a:r>
              <a:rPr lang="en-US" sz="2400" dirty="0">
                <a:solidFill>
                  <a:srgbClr val="00B0F0"/>
                </a:solidFill>
              </a:rPr>
              <a:t>, or </a:t>
            </a:r>
            <a:r>
              <a:rPr lang="en-US" sz="2400" dirty="0" err="1">
                <a:solidFill>
                  <a:srgbClr val="00B0F0"/>
                </a:solidFill>
              </a:rPr>
              <a:t>Label.CENTER</a:t>
            </a:r>
            <a:r>
              <a:rPr lang="en-US" sz="2400" dirty="0">
                <a:solidFill>
                  <a:srgbClr val="00B0F0"/>
                </a:solidFill>
              </a:rPr>
              <a:t>.</a:t>
            </a:r>
            <a:endParaRPr lang="en-US" sz="2200" dirty="0">
              <a:solidFill>
                <a:srgbClr val="00B0F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Labels: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0" y="609600"/>
            <a:ext cx="8915400" cy="6172200"/>
          </a:xfrm>
        </p:spPr>
        <p:txBody>
          <a:bodyPr>
            <a:noAutofit/>
          </a:bodyPr>
          <a:lstStyle/>
          <a:p>
            <a:pPr algn="just"/>
            <a:r>
              <a:rPr lang="en-US" sz="2400" dirty="0">
                <a:solidFill>
                  <a:srgbClr val="C00000"/>
                </a:solidFill>
              </a:rPr>
              <a:t>You can set or change the text in a label by using the </a:t>
            </a:r>
            <a:r>
              <a:rPr lang="en-US" sz="2400" dirty="0" err="1">
                <a:solidFill>
                  <a:srgbClr val="C00000"/>
                </a:solidFill>
              </a:rPr>
              <a:t>setText</a:t>
            </a:r>
            <a:r>
              <a:rPr lang="en-US" sz="2400" dirty="0">
                <a:solidFill>
                  <a:srgbClr val="C00000"/>
                </a:solidFill>
              </a:rPr>
              <a:t>( ) method. You can obtain the current label text by calling </a:t>
            </a:r>
            <a:r>
              <a:rPr lang="en-US" sz="2400" dirty="0" err="1">
                <a:solidFill>
                  <a:srgbClr val="C00000"/>
                </a:solidFill>
              </a:rPr>
              <a:t>getText</a:t>
            </a:r>
            <a:r>
              <a:rPr lang="en-US" sz="2400" dirty="0">
                <a:solidFill>
                  <a:srgbClr val="C00000"/>
                </a:solidFill>
              </a:rPr>
              <a:t>( ) as shown below</a:t>
            </a:r>
            <a:r>
              <a:rPr lang="en-US" sz="2400" b="1" dirty="0">
                <a:solidFill>
                  <a:srgbClr val="C00000"/>
                </a:solidFill>
              </a:rPr>
              <a:t>:</a:t>
            </a:r>
          </a:p>
          <a:p>
            <a:pPr marL="365125" indent="889000" algn="just">
              <a:buNone/>
            </a:pPr>
            <a:r>
              <a:rPr lang="en-US" sz="2400" dirty="0">
                <a:solidFill>
                  <a:srgbClr val="E010A5"/>
                </a:solidFill>
              </a:rPr>
              <a:t>void </a:t>
            </a:r>
            <a:r>
              <a:rPr lang="en-US" sz="2400" dirty="0" err="1">
                <a:solidFill>
                  <a:srgbClr val="E010A5"/>
                </a:solidFill>
              </a:rPr>
              <a:t>setText</a:t>
            </a:r>
            <a:r>
              <a:rPr lang="en-US" sz="2400" dirty="0">
                <a:solidFill>
                  <a:srgbClr val="E010A5"/>
                </a:solidFill>
              </a:rPr>
              <a:t>(String </a:t>
            </a:r>
            <a:r>
              <a:rPr lang="en-US" sz="2400" i="1" dirty="0" err="1">
                <a:solidFill>
                  <a:srgbClr val="E010A5"/>
                </a:solidFill>
              </a:rPr>
              <a:t>str</a:t>
            </a:r>
            <a:r>
              <a:rPr lang="en-US" sz="2400" i="1" dirty="0">
                <a:solidFill>
                  <a:srgbClr val="E010A5"/>
                </a:solidFill>
              </a:rPr>
              <a:t>)</a:t>
            </a:r>
          </a:p>
          <a:p>
            <a:pPr marL="365125" indent="889000" algn="just">
              <a:buNone/>
            </a:pPr>
            <a:r>
              <a:rPr lang="en-US" sz="2400" dirty="0">
                <a:solidFill>
                  <a:srgbClr val="E010A5"/>
                </a:solidFill>
              </a:rPr>
              <a:t>String </a:t>
            </a:r>
            <a:r>
              <a:rPr lang="en-US" sz="2400" dirty="0" err="1">
                <a:solidFill>
                  <a:srgbClr val="E010A5"/>
                </a:solidFill>
              </a:rPr>
              <a:t>getText</a:t>
            </a:r>
            <a:r>
              <a:rPr lang="en-US" sz="2400" dirty="0">
                <a:solidFill>
                  <a:srgbClr val="E010A5"/>
                </a:solidFill>
              </a:rPr>
              <a:t>( )</a:t>
            </a:r>
          </a:p>
          <a:p>
            <a:pPr algn="just">
              <a:buNone/>
            </a:pPr>
            <a:r>
              <a:rPr lang="en-US" sz="2400" dirty="0"/>
              <a:t>		For </a:t>
            </a:r>
            <a:r>
              <a:rPr lang="en-US" sz="2400" dirty="0" err="1"/>
              <a:t>setText</a:t>
            </a:r>
            <a:r>
              <a:rPr lang="en-US" sz="2400" dirty="0"/>
              <a:t>( ), </a:t>
            </a:r>
            <a:r>
              <a:rPr lang="en-US" sz="2400" i="1" dirty="0" err="1"/>
              <a:t>str</a:t>
            </a:r>
            <a:r>
              <a:rPr lang="en-US" sz="2400" i="1" dirty="0"/>
              <a:t> specifies the new label. For </a:t>
            </a:r>
            <a:r>
              <a:rPr lang="en-US" sz="2400" i="1" dirty="0" err="1"/>
              <a:t>getText</a:t>
            </a:r>
            <a:r>
              <a:rPr lang="en-US" sz="2400" i="1" dirty="0"/>
              <a:t>( ), the current label text is returned</a:t>
            </a:r>
            <a:r>
              <a:rPr lang="en-US" sz="2400" b="1" i="1" dirty="0"/>
              <a:t>.</a:t>
            </a:r>
          </a:p>
          <a:p>
            <a:pPr algn="just"/>
            <a:r>
              <a:rPr lang="en-US" sz="2400" dirty="0">
                <a:solidFill>
                  <a:srgbClr val="C00000"/>
                </a:solidFill>
              </a:rPr>
              <a:t>You can set the alignment of the string within the label by calling </a:t>
            </a:r>
            <a:r>
              <a:rPr lang="en-US" sz="2400" dirty="0" err="1">
                <a:solidFill>
                  <a:srgbClr val="C00000"/>
                </a:solidFill>
              </a:rPr>
              <a:t>setAlignment</a:t>
            </a:r>
            <a:r>
              <a:rPr lang="en-US" sz="2400" dirty="0">
                <a:solidFill>
                  <a:srgbClr val="C00000"/>
                </a:solidFill>
              </a:rPr>
              <a:t>( ). To obtain the current alignment, call </a:t>
            </a:r>
            <a:r>
              <a:rPr lang="en-US" sz="2400" dirty="0" err="1">
                <a:solidFill>
                  <a:srgbClr val="C00000"/>
                </a:solidFill>
              </a:rPr>
              <a:t>getAlignment</a:t>
            </a:r>
            <a:r>
              <a:rPr lang="en-US" sz="2400" dirty="0">
                <a:solidFill>
                  <a:srgbClr val="C00000"/>
                </a:solidFill>
              </a:rPr>
              <a:t>( ) as follows:</a:t>
            </a:r>
          </a:p>
          <a:p>
            <a:pPr marL="365125" indent="830263" algn="just">
              <a:buNone/>
            </a:pPr>
            <a:r>
              <a:rPr lang="en-US" sz="2400" dirty="0">
                <a:solidFill>
                  <a:srgbClr val="E010A5"/>
                </a:solidFill>
              </a:rPr>
              <a:t>void </a:t>
            </a:r>
            <a:r>
              <a:rPr lang="en-US" sz="2400" dirty="0" err="1">
                <a:solidFill>
                  <a:srgbClr val="E010A5"/>
                </a:solidFill>
              </a:rPr>
              <a:t>setAlignment</a:t>
            </a:r>
            <a:r>
              <a:rPr lang="en-US" sz="2400" dirty="0">
                <a:solidFill>
                  <a:srgbClr val="E010A5"/>
                </a:solidFill>
              </a:rPr>
              <a:t>(int </a:t>
            </a:r>
            <a:r>
              <a:rPr lang="en-US" sz="2400" i="1" dirty="0">
                <a:solidFill>
                  <a:srgbClr val="E010A5"/>
                </a:solidFill>
              </a:rPr>
              <a:t>how)</a:t>
            </a:r>
          </a:p>
          <a:p>
            <a:pPr marL="365125" indent="830263" algn="just">
              <a:buNone/>
            </a:pPr>
            <a:r>
              <a:rPr lang="en-US" sz="2400" dirty="0">
                <a:solidFill>
                  <a:srgbClr val="E010A5"/>
                </a:solidFill>
              </a:rPr>
              <a:t>int </a:t>
            </a:r>
            <a:r>
              <a:rPr lang="en-US" sz="2400" dirty="0" err="1">
                <a:solidFill>
                  <a:srgbClr val="E010A5"/>
                </a:solidFill>
              </a:rPr>
              <a:t>getAlignment</a:t>
            </a:r>
            <a:r>
              <a:rPr lang="en-US" sz="2400" dirty="0">
                <a:solidFill>
                  <a:srgbClr val="E010A5"/>
                </a:solidFill>
              </a:rPr>
              <a:t>( )</a:t>
            </a:r>
          </a:p>
          <a:p>
            <a:pPr marL="365125" indent="830263" algn="just">
              <a:buNone/>
            </a:pPr>
            <a:endParaRPr lang="en-US" sz="2400" dirty="0"/>
          </a:p>
          <a:p>
            <a:pPr marL="365125" indent="830263" algn="just">
              <a:buNone/>
            </a:pPr>
            <a:r>
              <a:rPr lang="en-US" sz="2400" dirty="0"/>
              <a:t>Here, </a:t>
            </a:r>
            <a:r>
              <a:rPr lang="en-US" sz="2400" i="1" dirty="0"/>
              <a:t>how must be one of the alignment constants shown earlier.</a:t>
            </a: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Label: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Label:</a:t>
            </a:r>
          </a:p>
        </p:txBody>
      </p:sp>
      <p:sp>
        <p:nvSpPr>
          <p:cNvPr id="8" name="Rectangle 7"/>
          <p:cNvSpPr/>
          <p:nvPr/>
        </p:nvSpPr>
        <p:spPr>
          <a:xfrm>
            <a:off x="76200" y="850880"/>
            <a:ext cx="5257800" cy="4154984"/>
          </a:xfrm>
          <a:prstGeom prst="rect">
            <a:avLst/>
          </a:prstGeom>
        </p:spPr>
        <p:txBody>
          <a:bodyPr wrap="square">
            <a:spAutoFit/>
          </a:bodyPr>
          <a:lstStyle/>
          <a:p>
            <a:r>
              <a:rPr lang="en-US" dirty="0"/>
              <a:t>public class </a:t>
            </a:r>
            <a:r>
              <a:rPr lang="en-US" dirty="0" err="1"/>
              <a:t>LabelDemo</a:t>
            </a:r>
            <a:r>
              <a:rPr lang="en-US" dirty="0"/>
              <a:t> extends Applet {</a:t>
            </a:r>
          </a:p>
          <a:p>
            <a:r>
              <a:rPr lang="en-US" dirty="0"/>
              <a:t>public void init() {</a:t>
            </a:r>
          </a:p>
          <a:p>
            <a:r>
              <a:rPr lang="en-US" dirty="0">
                <a:solidFill>
                  <a:srgbClr val="002060"/>
                </a:solidFill>
              </a:rPr>
              <a:t>Label one = new Label("One");</a:t>
            </a:r>
          </a:p>
          <a:p>
            <a:r>
              <a:rPr lang="en-US" dirty="0">
                <a:solidFill>
                  <a:srgbClr val="002060"/>
                </a:solidFill>
              </a:rPr>
              <a:t>Label two = new Label("Two");</a:t>
            </a:r>
          </a:p>
          <a:p>
            <a:r>
              <a:rPr lang="en-US" dirty="0">
                <a:solidFill>
                  <a:srgbClr val="002060"/>
                </a:solidFill>
              </a:rPr>
              <a:t>Label three = new Label("Three");</a:t>
            </a:r>
          </a:p>
          <a:p>
            <a:r>
              <a:rPr lang="en-US" dirty="0"/>
              <a:t>// add labels to applet window</a:t>
            </a:r>
          </a:p>
          <a:p>
            <a:r>
              <a:rPr lang="en-US" dirty="0">
                <a:solidFill>
                  <a:srgbClr val="E010A5"/>
                </a:solidFill>
              </a:rPr>
              <a:t>add(one);</a:t>
            </a:r>
          </a:p>
          <a:p>
            <a:r>
              <a:rPr lang="en-US" dirty="0">
                <a:solidFill>
                  <a:srgbClr val="E010A5"/>
                </a:solidFill>
              </a:rPr>
              <a:t>add(two);</a:t>
            </a:r>
          </a:p>
          <a:p>
            <a:r>
              <a:rPr lang="en-US" dirty="0">
                <a:solidFill>
                  <a:srgbClr val="E010A5"/>
                </a:solidFill>
              </a:rPr>
              <a:t>add(three); </a:t>
            </a:r>
          </a:p>
          <a:p>
            <a:r>
              <a:rPr lang="en-US" dirty="0"/>
              <a:t>}</a:t>
            </a:r>
          </a:p>
          <a:p>
            <a:r>
              <a:rPr lang="en-US" dirty="0"/>
              <a:t>}</a:t>
            </a:r>
          </a:p>
        </p:txBody>
      </p:sp>
      <p:pic>
        <p:nvPicPr>
          <p:cNvPr id="52226" name="Picture 2"/>
          <p:cNvPicPr>
            <a:picLocks noChangeAspect="1" noChangeArrowheads="1"/>
          </p:cNvPicPr>
          <p:nvPr/>
        </p:nvPicPr>
        <p:blipFill>
          <a:blip r:embed="rId3" cstate="print"/>
          <a:srcRect l="54944" t="63311" r="11434" b="10067"/>
          <a:stretch>
            <a:fillRect/>
          </a:stretch>
        </p:blipFill>
        <p:spPr bwMode="auto">
          <a:xfrm>
            <a:off x="1524000" y="3429000"/>
            <a:ext cx="6400800" cy="34290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r>
              <a:rPr lang="en-US" sz="2400" i="1" dirty="0">
                <a:solidFill>
                  <a:srgbClr val="C00000"/>
                </a:solidFill>
              </a:rPr>
              <a:t>A push button is a component that </a:t>
            </a:r>
            <a:r>
              <a:rPr lang="en-US" sz="2400" dirty="0">
                <a:solidFill>
                  <a:srgbClr val="C00000"/>
                </a:solidFill>
              </a:rPr>
              <a:t>contains a label and that generates an event when it is pressed</a:t>
            </a:r>
            <a:r>
              <a:rPr lang="en-US" sz="2400" dirty="0"/>
              <a:t>. </a:t>
            </a:r>
          </a:p>
          <a:p>
            <a:r>
              <a:rPr lang="en-US" sz="2400" dirty="0"/>
              <a:t>Push buttons are objects of type </a:t>
            </a:r>
            <a:r>
              <a:rPr lang="en-US" sz="2400" b="1" dirty="0"/>
              <a:t>Button. </a:t>
            </a:r>
          </a:p>
          <a:p>
            <a:r>
              <a:rPr lang="en-US" sz="2400" dirty="0"/>
              <a:t>Button defines these two constructors:</a:t>
            </a:r>
          </a:p>
          <a:p>
            <a:pPr marL="365125" indent="666750">
              <a:buNone/>
            </a:pPr>
            <a:r>
              <a:rPr lang="en-US" sz="2400" dirty="0">
                <a:solidFill>
                  <a:srgbClr val="E010A5"/>
                </a:solidFill>
              </a:rPr>
              <a:t>Button( ) throws </a:t>
            </a:r>
            <a:r>
              <a:rPr lang="en-US" sz="2400" dirty="0" err="1">
                <a:solidFill>
                  <a:srgbClr val="E010A5"/>
                </a:solidFill>
              </a:rPr>
              <a:t>HeadlessException</a:t>
            </a:r>
            <a:endParaRPr lang="en-US" sz="2400" dirty="0">
              <a:solidFill>
                <a:srgbClr val="E010A5"/>
              </a:solidFill>
            </a:endParaRPr>
          </a:p>
          <a:p>
            <a:pPr marL="365125" indent="666750">
              <a:buNone/>
            </a:pPr>
            <a:r>
              <a:rPr lang="en-US" sz="2400" dirty="0">
                <a:solidFill>
                  <a:srgbClr val="E010A5"/>
                </a:solidFill>
              </a:rPr>
              <a:t>Button(String </a:t>
            </a:r>
            <a:r>
              <a:rPr lang="en-US" sz="2400" i="1" dirty="0" err="1">
                <a:solidFill>
                  <a:srgbClr val="E010A5"/>
                </a:solidFill>
              </a:rPr>
              <a:t>str</a:t>
            </a:r>
            <a:r>
              <a:rPr lang="en-US" sz="2400" i="1" dirty="0">
                <a:solidFill>
                  <a:srgbClr val="E010A5"/>
                </a:solidFill>
              </a:rPr>
              <a:t>) throws </a:t>
            </a:r>
            <a:r>
              <a:rPr lang="en-US" sz="2400" i="1" dirty="0" err="1">
                <a:solidFill>
                  <a:srgbClr val="E010A5"/>
                </a:solidFill>
              </a:rPr>
              <a:t>HeadlessException</a:t>
            </a:r>
            <a:endParaRPr lang="en-US" sz="2400" i="1" dirty="0">
              <a:solidFill>
                <a:srgbClr val="E010A5"/>
              </a:solidFill>
            </a:endParaRPr>
          </a:p>
          <a:p>
            <a:r>
              <a:rPr lang="en-US" sz="2400" dirty="0"/>
              <a:t>The first version creates an empty button. The second creates a button that contains </a:t>
            </a:r>
            <a:r>
              <a:rPr lang="en-US" sz="2400" i="1" dirty="0" err="1"/>
              <a:t>str</a:t>
            </a:r>
            <a:r>
              <a:rPr lang="en-US" sz="2400" i="1" dirty="0"/>
              <a:t> as a label.</a:t>
            </a:r>
          </a:p>
          <a:p>
            <a:r>
              <a:rPr lang="en-US" sz="2400" dirty="0"/>
              <a:t>After a button has been created, </a:t>
            </a:r>
            <a:r>
              <a:rPr lang="en-US" sz="2400" dirty="0">
                <a:solidFill>
                  <a:srgbClr val="002060"/>
                </a:solidFill>
              </a:rPr>
              <a:t>you can set its label by calling </a:t>
            </a:r>
            <a:r>
              <a:rPr lang="en-US" sz="2400" dirty="0" err="1">
                <a:solidFill>
                  <a:srgbClr val="002060"/>
                </a:solidFill>
              </a:rPr>
              <a:t>setLabel</a:t>
            </a:r>
            <a:r>
              <a:rPr lang="en-US" sz="2400" dirty="0">
                <a:solidFill>
                  <a:srgbClr val="002060"/>
                </a:solidFill>
              </a:rPr>
              <a:t>( ). You can retrieve its label by calling </a:t>
            </a:r>
            <a:r>
              <a:rPr lang="en-US" sz="2400" dirty="0" err="1">
                <a:solidFill>
                  <a:srgbClr val="002060"/>
                </a:solidFill>
              </a:rPr>
              <a:t>getLabel</a:t>
            </a:r>
            <a:r>
              <a:rPr lang="en-US" sz="2400" dirty="0">
                <a:solidFill>
                  <a:srgbClr val="002060"/>
                </a:solidFill>
              </a:rPr>
              <a:t>( )</a:t>
            </a:r>
          </a:p>
          <a:p>
            <a:pPr marL="365125" indent="666750">
              <a:buNone/>
            </a:pPr>
            <a:r>
              <a:rPr lang="en-US" sz="2400" dirty="0">
                <a:solidFill>
                  <a:srgbClr val="E010A5"/>
                </a:solidFill>
              </a:rPr>
              <a:t>void </a:t>
            </a:r>
            <a:r>
              <a:rPr lang="en-US" sz="2400" dirty="0" err="1">
                <a:solidFill>
                  <a:srgbClr val="E010A5"/>
                </a:solidFill>
              </a:rPr>
              <a:t>setLabel</a:t>
            </a:r>
            <a:r>
              <a:rPr lang="en-US" sz="2400" dirty="0">
                <a:solidFill>
                  <a:srgbClr val="E010A5"/>
                </a:solidFill>
              </a:rPr>
              <a:t>(String </a:t>
            </a:r>
            <a:r>
              <a:rPr lang="en-US" sz="2400" i="1" dirty="0" err="1">
                <a:solidFill>
                  <a:srgbClr val="E010A5"/>
                </a:solidFill>
              </a:rPr>
              <a:t>str</a:t>
            </a:r>
            <a:r>
              <a:rPr lang="en-US" sz="2400" i="1" dirty="0">
                <a:solidFill>
                  <a:srgbClr val="E010A5"/>
                </a:solidFill>
              </a:rPr>
              <a:t>)</a:t>
            </a:r>
          </a:p>
          <a:p>
            <a:pPr marL="365125" indent="666750">
              <a:buNone/>
            </a:pPr>
            <a:r>
              <a:rPr lang="en-US" sz="2400" dirty="0">
                <a:solidFill>
                  <a:srgbClr val="E010A5"/>
                </a:solidFill>
              </a:rPr>
              <a:t>String </a:t>
            </a:r>
            <a:r>
              <a:rPr lang="en-US" sz="2400" dirty="0" err="1">
                <a:solidFill>
                  <a:srgbClr val="E010A5"/>
                </a:solidFill>
              </a:rPr>
              <a:t>getLabel</a:t>
            </a:r>
            <a:r>
              <a:rPr lang="en-US" sz="2400" dirty="0">
                <a:solidFill>
                  <a:srgbClr val="E010A5"/>
                </a:solidFill>
              </a:rPr>
              <a:t>( )</a:t>
            </a:r>
          </a:p>
          <a:p>
            <a:pPr>
              <a:buNone/>
            </a:pPr>
            <a:r>
              <a:rPr lang="en-US" sz="2400" dirty="0"/>
              <a:t>		Here, </a:t>
            </a:r>
            <a:r>
              <a:rPr lang="en-US" sz="2400" i="1" dirty="0" err="1"/>
              <a:t>str</a:t>
            </a:r>
            <a:r>
              <a:rPr lang="en-US" sz="2400" i="1" dirty="0"/>
              <a:t> becomes the new label for the button.</a:t>
            </a: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Buttons: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49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5638800"/>
          </a:xfrm>
        </p:spPr>
        <p:txBody>
          <a:bodyPr>
            <a:noAutofit/>
          </a:bodyPr>
          <a:lstStyle/>
          <a:p>
            <a:pPr algn="just"/>
            <a:r>
              <a:rPr lang="en-US" sz="2400" dirty="0">
                <a:solidFill>
                  <a:srgbClr val="C00000"/>
                </a:solidFill>
              </a:rPr>
              <a:t>Each time a button is pressed, an action event is generated</a:t>
            </a:r>
            <a:r>
              <a:rPr lang="en-US" sz="2400" dirty="0"/>
              <a:t>. </a:t>
            </a:r>
          </a:p>
          <a:p>
            <a:pPr algn="just"/>
            <a:r>
              <a:rPr lang="en-US" sz="2400" dirty="0">
                <a:solidFill>
                  <a:srgbClr val="00B0F0"/>
                </a:solidFill>
              </a:rPr>
              <a:t>The </a:t>
            </a:r>
            <a:r>
              <a:rPr lang="en-US" sz="2400" dirty="0" err="1">
                <a:solidFill>
                  <a:srgbClr val="00B0F0"/>
                </a:solidFill>
              </a:rPr>
              <a:t>ActionListener</a:t>
            </a:r>
            <a:r>
              <a:rPr lang="en-US" sz="2400" dirty="0">
                <a:solidFill>
                  <a:srgbClr val="00B0F0"/>
                </a:solidFill>
              </a:rPr>
              <a:t> interface defines the </a:t>
            </a:r>
            <a:r>
              <a:rPr lang="en-US" sz="2400" dirty="0" err="1">
                <a:solidFill>
                  <a:srgbClr val="00B0F0"/>
                </a:solidFill>
              </a:rPr>
              <a:t>actionPerformed</a:t>
            </a:r>
            <a:r>
              <a:rPr lang="en-US" sz="2400" dirty="0">
                <a:solidFill>
                  <a:srgbClr val="00B0F0"/>
                </a:solidFill>
              </a:rPr>
              <a:t>() method, which is called when an event occurs</a:t>
            </a:r>
            <a:r>
              <a:rPr lang="en-US" sz="2400" dirty="0"/>
              <a:t>. </a:t>
            </a:r>
          </a:p>
          <a:p>
            <a:pPr algn="just"/>
            <a:r>
              <a:rPr lang="en-US" sz="2400" dirty="0"/>
              <a:t>An </a:t>
            </a:r>
            <a:r>
              <a:rPr lang="en-US" sz="2400" dirty="0" err="1"/>
              <a:t>ActionEvent</a:t>
            </a:r>
            <a:r>
              <a:rPr lang="en-US" sz="2400" dirty="0"/>
              <a:t> object is supplied as the argument to this method.</a:t>
            </a:r>
          </a:p>
          <a:p>
            <a:pPr algn="just"/>
            <a:r>
              <a:rPr lang="en-US" sz="2400" dirty="0"/>
              <a:t>It contains both </a:t>
            </a:r>
          </a:p>
          <a:p>
            <a:pPr algn="just">
              <a:buNone/>
            </a:pPr>
            <a:r>
              <a:rPr lang="en-US" sz="2400" dirty="0"/>
              <a:t>		</a:t>
            </a:r>
            <a:r>
              <a:rPr lang="en-US" sz="2400" dirty="0">
                <a:solidFill>
                  <a:srgbClr val="E010A5"/>
                </a:solidFill>
              </a:rPr>
              <a:t>(1) a reference to the button that generated the event and </a:t>
            </a:r>
          </a:p>
          <a:p>
            <a:pPr algn="just">
              <a:buNone/>
            </a:pPr>
            <a:r>
              <a:rPr lang="en-US" sz="2400" dirty="0"/>
              <a:t>			 </a:t>
            </a:r>
            <a:r>
              <a:rPr lang="en-US" sz="2400" i="1" dirty="0"/>
              <a:t> </a:t>
            </a:r>
            <a:r>
              <a:rPr lang="en-US" sz="2400" i="1" dirty="0">
                <a:solidFill>
                  <a:srgbClr val="0070C0"/>
                </a:solidFill>
              </a:rPr>
              <a:t>Object </a:t>
            </a:r>
            <a:r>
              <a:rPr lang="en-US" sz="2400" i="1" dirty="0" err="1">
                <a:solidFill>
                  <a:srgbClr val="0070C0"/>
                </a:solidFill>
              </a:rPr>
              <a:t>getSource</a:t>
            </a:r>
            <a:r>
              <a:rPr lang="en-US" sz="2400" i="1" dirty="0">
                <a:solidFill>
                  <a:srgbClr val="0070C0"/>
                </a:solidFill>
              </a:rPr>
              <a:t>() </a:t>
            </a:r>
            <a:endParaRPr lang="en-US" sz="2400" dirty="0">
              <a:solidFill>
                <a:srgbClr val="0070C0"/>
              </a:solidFill>
            </a:endParaRPr>
          </a:p>
          <a:p>
            <a:pPr algn="just">
              <a:buNone/>
            </a:pPr>
            <a:r>
              <a:rPr lang="en-US" sz="2400" dirty="0"/>
              <a:t>		</a:t>
            </a:r>
            <a:r>
              <a:rPr lang="en-US" sz="2400" dirty="0">
                <a:solidFill>
                  <a:srgbClr val="E010A5"/>
                </a:solidFill>
              </a:rPr>
              <a:t>(2) a reference to the </a:t>
            </a:r>
            <a:r>
              <a:rPr lang="en-US" sz="2400" i="1" dirty="0">
                <a:solidFill>
                  <a:srgbClr val="E010A5"/>
                </a:solidFill>
              </a:rPr>
              <a:t>action command string associated with the 	     button label.</a:t>
            </a:r>
          </a:p>
          <a:p>
            <a:pPr algn="just">
              <a:buNone/>
            </a:pPr>
            <a:r>
              <a:rPr lang="en-US" sz="2400" i="1" dirty="0"/>
              <a:t>			</a:t>
            </a:r>
            <a:r>
              <a:rPr lang="en-US" sz="2400" i="1" dirty="0">
                <a:solidFill>
                  <a:srgbClr val="0070C0"/>
                </a:solidFill>
              </a:rPr>
              <a:t>String </a:t>
            </a:r>
            <a:r>
              <a:rPr lang="en-US" sz="2400" i="1" dirty="0" err="1">
                <a:solidFill>
                  <a:srgbClr val="0070C0"/>
                </a:solidFill>
              </a:rPr>
              <a:t>getActionCommand</a:t>
            </a:r>
            <a:r>
              <a:rPr lang="en-US" sz="2400" i="1" dirty="0">
                <a:solidFill>
                  <a:srgbClr val="0070C0"/>
                </a:solidFill>
              </a:rPr>
              <a:t>()</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Handling Buttons: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1143000"/>
            <a:ext cx="8915400" cy="3810000"/>
          </a:xfrm>
        </p:spPr>
        <p:txBody>
          <a:bodyPr>
            <a:normAutofit/>
          </a:bodyPr>
          <a:lstStyle/>
          <a:p>
            <a:pPr algn="just"/>
            <a:r>
              <a:rPr lang="en-US" sz="2800" dirty="0"/>
              <a:t>A subclass of Component. </a:t>
            </a:r>
          </a:p>
          <a:p>
            <a:pPr algn="just"/>
            <a:r>
              <a:rPr lang="en-US" sz="2800" dirty="0">
                <a:solidFill>
                  <a:srgbClr val="0070C0"/>
                </a:solidFill>
              </a:rPr>
              <a:t>Has additional methods that allow other Component objects to be nested within it. Other Container objects can be stored inside of a Container. This makes for a multileveled containment system. </a:t>
            </a:r>
          </a:p>
          <a:p>
            <a:pPr algn="just"/>
            <a:r>
              <a:rPr lang="en-US" sz="2800" dirty="0">
                <a:solidFill>
                  <a:srgbClr val="C72929"/>
                </a:solidFill>
              </a:rPr>
              <a:t>Is responsible for </a:t>
            </a:r>
            <a:r>
              <a:rPr lang="en-US" sz="2800" dirty="0">
                <a:solidFill>
                  <a:srgbClr val="E010A5"/>
                </a:solidFill>
              </a:rPr>
              <a:t>laying out (that is, positioning) any components that it contains through the use of various layout managers</a:t>
            </a:r>
            <a:endParaRPr lang="en-US" sz="2800" u="sng" dirty="0">
              <a:solidFill>
                <a:srgbClr val="E010A5"/>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rgbClr val="7030A0"/>
                </a:solidFill>
                <a:effectLst/>
                <a:uLnTx/>
                <a:uFillTx/>
                <a:latin typeface="+mn-lt"/>
                <a:ea typeface="+mn-ea"/>
                <a:cs typeface="+mn-cs"/>
              </a:rPr>
              <a:t>Container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82979">
                                            <p:txEl>
                                              <p:pRg st="1" end="1"/>
                                            </p:txEl>
                                          </p:spTgt>
                                        </p:tgtEl>
                                        <p:attrNameLst>
                                          <p:attrName>style.visibility</p:attrName>
                                        </p:attrNameLst>
                                      </p:cBhvr>
                                      <p:to>
                                        <p:strVal val="visible"/>
                                      </p:to>
                                    </p:set>
                                    <p:anim calcmode="lin" valueType="num">
                                      <p:cBhvr additive="base">
                                        <p:cTn id="13" dur="500" fill="hold"/>
                                        <p:tgtEl>
                                          <p:spTgt spid="382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297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randombar(horizontal)">
                                      <p:cBhvr>
                                        <p:cTn id="19"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09600"/>
            <a:ext cx="8915400" cy="6248400"/>
          </a:xfrm>
        </p:spPr>
        <p:txBody>
          <a:bodyPr>
            <a:noAutofit/>
          </a:bodyPr>
          <a:lstStyle/>
          <a:p>
            <a:pPr>
              <a:buNone/>
            </a:pPr>
            <a:r>
              <a:rPr lang="en-US" sz="2400" dirty="0"/>
              <a:t>public class </a:t>
            </a:r>
            <a:r>
              <a:rPr lang="en-US" sz="2400" dirty="0" err="1"/>
              <a:t>ButtonDemo</a:t>
            </a:r>
            <a:r>
              <a:rPr lang="en-US" sz="2400" dirty="0"/>
              <a:t> extends Applet </a:t>
            </a:r>
            <a:r>
              <a:rPr lang="en-US" sz="2400" dirty="0">
                <a:solidFill>
                  <a:srgbClr val="00B050"/>
                </a:solidFill>
              </a:rPr>
              <a:t>implements </a:t>
            </a:r>
            <a:r>
              <a:rPr lang="en-US" sz="2400" dirty="0" err="1">
                <a:solidFill>
                  <a:srgbClr val="00B050"/>
                </a:solidFill>
              </a:rPr>
              <a:t>ActionListener</a:t>
            </a:r>
            <a:r>
              <a:rPr lang="en-US" sz="2400" dirty="0">
                <a:solidFill>
                  <a:srgbClr val="00B050"/>
                </a:solidFill>
              </a:rPr>
              <a:t> </a:t>
            </a:r>
            <a:r>
              <a:rPr lang="en-US" sz="2400" dirty="0"/>
              <a:t>{</a:t>
            </a:r>
          </a:p>
          <a:p>
            <a:pPr>
              <a:buNone/>
            </a:pPr>
            <a:r>
              <a:rPr lang="en-US" sz="2400" dirty="0"/>
              <a:t>String </a:t>
            </a:r>
            <a:r>
              <a:rPr lang="en-US" sz="2400" dirty="0" err="1"/>
              <a:t>msg</a:t>
            </a:r>
            <a:r>
              <a:rPr lang="en-US" sz="2400" dirty="0"/>
              <a:t> = "";</a:t>
            </a:r>
          </a:p>
          <a:p>
            <a:pPr>
              <a:buNone/>
            </a:pPr>
            <a:r>
              <a:rPr lang="en-US" sz="2400" dirty="0">
                <a:solidFill>
                  <a:srgbClr val="C00000"/>
                </a:solidFill>
              </a:rPr>
              <a:t>Button yes, no, maybe;</a:t>
            </a:r>
          </a:p>
          <a:p>
            <a:pPr>
              <a:buNone/>
            </a:pPr>
            <a:r>
              <a:rPr lang="en-US" sz="2400" dirty="0"/>
              <a:t>public void init() {</a:t>
            </a:r>
          </a:p>
          <a:p>
            <a:pPr>
              <a:buNone/>
            </a:pPr>
            <a:r>
              <a:rPr lang="en-US" sz="2400" dirty="0">
                <a:solidFill>
                  <a:srgbClr val="C00000"/>
                </a:solidFill>
              </a:rPr>
              <a:t>yes = new Button("Yes");</a:t>
            </a:r>
          </a:p>
          <a:p>
            <a:pPr>
              <a:buNone/>
            </a:pPr>
            <a:r>
              <a:rPr lang="en-US" sz="2400" dirty="0">
                <a:solidFill>
                  <a:srgbClr val="C00000"/>
                </a:solidFill>
              </a:rPr>
              <a:t>no = new Button("No");</a:t>
            </a:r>
          </a:p>
          <a:p>
            <a:pPr>
              <a:buNone/>
            </a:pPr>
            <a:r>
              <a:rPr lang="en-US" sz="2400" dirty="0">
                <a:solidFill>
                  <a:srgbClr val="C00000"/>
                </a:solidFill>
              </a:rPr>
              <a:t>maybe = new Button("Undecided");</a:t>
            </a:r>
          </a:p>
          <a:p>
            <a:pPr>
              <a:buNone/>
            </a:pPr>
            <a:r>
              <a:rPr lang="en-US" sz="2400" dirty="0">
                <a:solidFill>
                  <a:srgbClr val="00B0F0"/>
                </a:solidFill>
              </a:rPr>
              <a:t>add(yes);</a:t>
            </a:r>
          </a:p>
          <a:p>
            <a:pPr>
              <a:buNone/>
            </a:pPr>
            <a:r>
              <a:rPr lang="en-US" sz="2400" dirty="0">
                <a:solidFill>
                  <a:srgbClr val="00B0F0"/>
                </a:solidFill>
              </a:rPr>
              <a:t>add(no);</a:t>
            </a:r>
          </a:p>
          <a:p>
            <a:pPr>
              <a:buNone/>
            </a:pPr>
            <a:r>
              <a:rPr lang="en-US" sz="2400" dirty="0">
                <a:solidFill>
                  <a:srgbClr val="00B0F0"/>
                </a:solidFill>
              </a:rPr>
              <a:t>add(maybe);</a:t>
            </a:r>
          </a:p>
          <a:p>
            <a:pPr>
              <a:buNone/>
            </a:pPr>
            <a:r>
              <a:rPr lang="en-US" sz="2400" dirty="0" err="1">
                <a:solidFill>
                  <a:srgbClr val="E010A5"/>
                </a:solidFill>
              </a:rPr>
              <a:t>yes.addActionListener</a:t>
            </a:r>
            <a:r>
              <a:rPr lang="en-US" sz="2400" dirty="0">
                <a:solidFill>
                  <a:srgbClr val="E010A5"/>
                </a:solidFill>
              </a:rPr>
              <a:t>(this);</a:t>
            </a:r>
          </a:p>
          <a:p>
            <a:pPr>
              <a:buNone/>
            </a:pPr>
            <a:r>
              <a:rPr lang="en-US" sz="2400" dirty="0" err="1">
                <a:solidFill>
                  <a:srgbClr val="E010A5"/>
                </a:solidFill>
              </a:rPr>
              <a:t>no.addActionListener</a:t>
            </a:r>
            <a:r>
              <a:rPr lang="en-US" sz="2400" dirty="0">
                <a:solidFill>
                  <a:srgbClr val="E010A5"/>
                </a:solidFill>
              </a:rPr>
              <a:t>(this);</a:t>
            </a:r>
          </a:p>
          <a:p>
            <a:pPr>
              <a:buNone/>
            </a:pPr>
            <a:r>
              <a:rPr lang="en-US" sz="2400" dirty="0" err="1">
                <a:solidFill>
                  <a:srgbClr val="E010A5"/>
                </a:solidFill>
              </a:rPr>
              <a:t>maybe.addActionListener</a:t>
            </a:r>
            <a:r>
              <a:rPr lang="en-US" sz="2400" dirty="0">
                <a:solidFill>
                  <a:srgbClr val="E010A5"/>
                </a:solidFill>
              </a:rPr>
              <a:t>(this);</a:t>
            </a:r>
          </a:p>
          <a:p>
            <a:pPr>
              <a:buNone/>
            </a:pPr>
            <a:r>
              <a:rPr lang="en-US" sz="2400" dirty="0"/>
              <a:t>}</a:t>
            </a:r>
            <a:endParaRPr lang="en-US" sz="2400" i="1" dirty="0">
              <a:solidFill>
                <a:srgbClr val="0070C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Handling Buttons: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09600"/>
            <a:ext cx="8915400" cy="6248400"/>
          </a:xfrm>
        </p:spPr>
        <p:txBody>
          <a:bodyPr>
            <a:noAutofit/>
          </a:bodyPr>
          <a:lstStyle/>
          <a:p>
            <a:pPr>
              <a:buNone/>
            </a:pPr>
            <a:r>
              <a:rPr lang="en-US" sz="2200" dirty="0"/>
              <a:t>public void </a:t>
            </a:r>
            <a:r>
              <a:rPr lang="en-US" sz="2200" dirty="0" err="1"/>
              <a:t>actionPerformed</a:t>
            </a:r>
            <a:r>
              <a:rPr lang="en-US" sz="2200" dirty="0"/>
              <a:t>(</a:t>
            </a:r>
            <a:r>
              <a:rPr lang="en-US" sz="2200" dirty="0" err="1"/>
              <a:t>ActionEvent</a:t>
            </a:r>
            <a:r>
              <a:rPr lang="en-US" sz="2200" dirty="0"/>
              <a:t> </a:t>
            </a:r>
            <a:r>
              <a:rPr lang="en-US" sz="2200" dirty="0" err="1"/>
              <a:t>ae</a:t>
            </a:r>
            <a:r>
              <a:rPr lang="en-US" sz="2200" dirty="0"/>
              <a:t>) {</a:t>
            </a:r>
          </a:p>
          <a:p>
            <a:pPr>
              <a:buNone/>
            </a:pPr>
            <a:r>
              <a:rPr lang="en-US" sz="2200" dirty="0">
                <a:solidFill>
                  <a:srgbClr val="C00000"/>
                </a:solidFill>
              </a:rPr>
              <a:t>String </a:t>
            </a:r>
            <a:r>
              <a:rPr lang="en-US" sz="2200" dirty="0" err="1">
                <a:solidFill>
                  <a:srgbClr val="C00000"/>
                </a:solidFill>
              </a:rPr>
              <a:t>str</a:t>
            </a:r>
            <a:r>
              <a:rPr lang="en-US" sz="2200" dirty="0">
                <a:solidFill>
                  <a:srgbClr val="C00000"/>
                </a:solidFill>
              </a:rPr>
              <a:t> = </a:t>
            </a:r>
            <a:r>
              <a:rPr lang="en-US" sz="2200" dirty="0" err="1">
                <a:solidFill>
                  <a:srgbClr val="C00000"/>
                </a:solidFill>
              </a:rPr>
              <a:t>ae.getActionCommand</a:t>
            </a:r>
            <a:r>
              <a:rPr lang="en-US" sz="2200" dirty="0">
                <a:solidFill>
                  <a:srgbClr val="C00000"/>
                </a:solidFill>
              </a:rPr>
              <a:t>();</a:t>
            </a:r>
          </a:p>
          <a:p>
            <a:pPr>
              <a:buNone/>
            </a:pPr>
            <a:r>
              <a:rPr lang="en-US" sz="2200" dirty="0">
                <a:solidFill>
                  <a:srgbClr val="0070C0"/>
                </a:solidFill>
              </a:rPr>
              <a:t>if(</a:t>
            </a:r>
            <a:r>
              <a:rPr lang="en-US" sz="2200" dirty="0" err="1">
                <a:solidFill>
                  <a:srgbClr val="0070C0"/>
                </a:solidFill>
              </a:rPr>
              <a:t>str.equals</a:t>
            </a:r>
            <a:r>
              <a:rPr lang="en-US" sz="2200" dirty="0">
                <a:solidFill>
                  <a:srgbClr val="0070C0"/>
                </a:solidFill>
              </a:rPr>
              <a:t>("Yes")) {</a:t>
            </a:r>
          </a:p>
          <a:p>
            <a:pPr>
              <a:buNone/>
            </a:pPr>
            <a:r>
              <a:rPr lang="en-US" sz="2200" dirty="0" err="1">
                <a:solidFill>
                  <a:srgbClr val="0070C0"/>
                </a:solidFill>
              </a:rPr>
              <a:t>msg</a:t>
            </a:r>
            <a:r>
              <a:rPr lang="en-US" sz="2200" dirty="0">
                <a:solidFill>
                  <a:srgbClr val="0070C0"/>
                </a:solidFill>
              </a:rPr>
              <a:t> = "You pressed Yes.";</a:t>
            </a:r>
          </a:p>
          <a:p>
            <a:pPr>
              <a:buNone/>
            </a:pPr>
            <a:r>
              <a:rPr lang="en-US" sz="2200" dirty="0">
                <a:solidFill>
                  <a:srgbClr val="0070C0"/>
                </a:solidFill>
              </a:rPr>
              <a:t>}</a:t>
            </a:r>
          </a:p>
          <a:p>
            <a:pPr>
              <a:buNone/>
            </a:pPr>
            <a:r>
              <a:rPr lang="en-US" sz="2200" dirty="0">
                <a:solidFill>
                  <a:srgbClr val="0070C0"/>
                </a:solidFill>
              </a:rPr>
              <a:t>else if(</a:t>
            </a:r>
            <a:r>
              <a:rPr lang="en-US" sz="2200" dirty="0" err="1">
                <a:solidFill>
                  <a:srgbClr val="0070C0"/>
                </a:solidFill>
              </a:rPr>
              <a:t>str.equals</a:t>
            </a:r>
            <a:r>
              <a:rPr lang="en-US" sz="2200" dirty="0">
                <a:solidFill>
                  <a:srgbClr val="0070C0"/>
                </a:solidFill>
              </a:rPr>
              <a:t>("No")) {</a:t>
            </a:r>
          </a:p>
          <a:p>
            <a:pPr>
              <a:buNone/>
            </a:pPr>
            <a:r>
              <a:rPr lang="en-US" sz="2200" dirty="0" err="1">
                <a:solidFill>
                  <a:srgbClr val="0070C0"/>
                </a:solidFill>
              </a:rPr>
              <a:t>msg</a:t>
            </a:r>
            <a:r>
              <a:rPr lang="en-US" sz="2200" dirty="0">
                <a:solidFill>
                  <a:srgbClr val="0070C0"/>
                </a:solidFill>
              </a:rPr>
              <a:t> = "You pressed No.";</a:t>
            </a:r>
          </a:p>
          <a:p>
            <a:pPr>
              <a:buNone/>
            </a:pPr>
            <a:r>
              <a:rPr lang="en-US" sz="2200" dirty="0">
                <a:solidFill>
                  <a:srgbClr val="0070C0"/>
                </a:solidFill>
              </a:rPr>
              <a:t>}</a:t>
            </a:r>
          </a:p>
          <a:p>
            <a:pPr>
              <a:buNone/>
            </a:pPr>
            <a:r>
              <a:rPr lang="en-US" sz="2200" dirty="0">
                <a:solidFill>
                  <a:srgbClr val="0070C0"/>
                </a:solidFill>
              </a:rPr>
              <a:t>else {</a:t>
            </a:r>
          </a:p>
          <a:p>
            <a:pPr>
              <a:buNone/>
            </a:pPr>
            <a:r>
              <a:rPr lang="en-US" sz="2200" dirty="0" err="1">
                <a:solidFill>
                  <a:srgbClr val="0070C0"/>
                </a:solidFill>
              </a:rPr>
              <a:t>msg</a:t>
            </a:r>
            <a:r>
              <a:rPr lang="en-US" sz="2200" dirty="0">
                <a:solidFill>
                  <a:srgbClr val="0070C0"/>
                </a:solidFill>
              </a:rPr>
              <a:t> = "You pressed Undecided.";</a:t>
            </a:r>
          </a:p>
          <a:p>
            <a:pPr>
              <a:buNone/>
            </a:pPr>
            <a:r>
              <a:rPr lang="en-US" sz="2200" dirty="0">
                <a:solidFill>
                  <a:srgbClr val="0070C0"/>
                </a:solidFill>
              </a:rPr>
              <a:t>}</a:t>
            </a:r>
          </a:p>
          <a:p>
            <a:pPr>
              <a:buNone/>
            </a:pPr>
            <a:r>
              <a:rPr lang="en-US" sz="2200" dirty="0">
                <a:solidFill>
                  <a:schemeClr val="accent3"/>
                </a:solidFill>
              </a:rPr>
              <a:t>repaint();</a:t>
            </a:r>
          </a:p>
          <a:p>
            <a:pPr>
              <a:buNone/>
            </a:pPr>
            <a:r>
              <a:rPr lang="en-US" sz="2200" dirty="0"/>
              <a:t>}</a:t>
            </a:r>
          </a:p>
          <a:p>
            <a:pPr>
              <a:buNone/>
            </a:pPr>
            <a:r>
              <a:rPr lang="en-US" sz="2200" dirty="0"/>
              <a:t>public void paint(Graphics g) {</a:t>
            </a:r>
          </a:p>
          <a:p>
            <a:pPr>
              <a:buNone/>
            </a:pPr>
            <a:r>
              <a:rPr lang="en-US" sz="2200" dirty="0" err="1"/>
              <a:t>g.drawString</a:t>
            </a:r>
            <a:r>
              <a:rPr lang="en-US" sz="2200" dirty="0"/>
              <a:t>(</a:t>
            </a:r>
            <a:r>
              <a:rPr lang="en-US" sz="2200" dirty="0" err="1"/>
              <a:t>msg</a:t>
            </a:r>
            <a:r>
              <a:rPr lang="en-US" sz="2200" dirty="0"/>
              <a:t>, 6, 100); } }</a:t>
            </a:r>
            <a:endParaRPr lang="en-US" sz="2200" i="1" dirty="0">
              <a:solidFill>
                <a:srgbClr val="0070C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Handling Buttons: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Handling Buttons:</a:t>
            </a:r>
          </a:p>
        </p:txBody>
      </p:sp>
      <p:pic>
        <p:nvPicPr>
          <p:cNvPr id="1026" name="Picture 2"/>
          <p:cNvPicPr>
            <a:picLocks noChangeAspect="1" noChangeArrowheads="1"/>
          </p:cNvPicPr>
          <p:nvPr/>
        </p:nvPicPr>
        <p:blipFill>
          <a:blip r:embed="rId3" cstate="print"/>
          <a:srcRect l="38133" t="44676" r="34178" b="22046"/>
          <a:stretch>
            <a:fillRect/>
          </a:stretch>
        </p:blipFill>
        <p:spPr bwMode="auto">
          <a:xfrm>
            <a:off x="1066800" y="1371600"/>
            <a:ext cx="7391400" cy="41148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algn="just"/>
            <a:r>
              <a:rPr lang="en-US" sz="2200" dirty="0">
                <a:solidFill>
                  <a:srgbClr val="6699FF"/>
                </a:solidFill>
              </a:rPr>
              <a:t>The </a:t>
            </a:r>
            <a:r>
              <a:rPr lang="en-US" sz="2200" dirty="0" err="1">
                <a:solidFill>
                  <a:srgbClr val="6699FF"/>
                </a:solidFill>
              </a:rPr>
              <a:t>TextField</a:t>
            </a:r>
            <a:r>
              <a:rPr lang="en-US" sz="2200" dirty="0">
                <a:solidFill>
                  <a:srgbClr val="6699FF"/>
                </a:solidFill>
              </a:rPr>
              <a:t> class implements a single-line text-entry area, usually called an </a:t>
            </a:r>
            <a:r>
              <a:rPr lang="en-US" sz="2200" i="1" dirty="0">
                <a:solidFill>
                  <a:srgbClr val="6699FF"/>
                </a:solidFill>
              </a:rPr>
              <a:t>edit control.</a:t>
            </a:r>
          </a:p>
          <a:p>
            <a:pPr algn="just"/>
            <a:r>
              <a:rPr lang="en-US" sz="2200" dirty="0"/>
              <a:t>Text fields allow the user to enter strings and to edit the text using the arrow keys, cut and paste keys, and mouse selections. </a:t>
            </a:r>
          </a:p>
          <a:p>
            <a:pPr algn="just"/>
            <a:r>
              <a:rPr lang="en-US" sz="2200" dirty="0" err="1">
                <a:solidFill>
                  <a:schemeClr val="accent3"/>
                </a:solidFill>
              </a:rPr>
              <a:t>TextField</a:t>
            </a:r>
            <a:r>
              <a:rPr lang="en-US" sz="2200" dirty="0">
                <a:solidFill>
                  <a:schemeClr val="accent3"/>
                </a:solidFill>
              </a:rPr>
              <a:t> is a subclass of  </a:t>
            </a:r>
            <a:r>
              <a:rPr lang="en-US" sz="2200" dirty="0" err="1">
                <a:solidFill>
                  <a:schemeClr val="accent3"/>
                </a:solidFill>
              </a:rPr>
              <a:t>TextComponent</a:t>
            </a:r>
            <a:r>
              <a:rPr lang="en-US" sz="2200" dirty="0">
                <a:solidFill>
                  <a:schemeClr val="accent3"/>
                </a:solidFill>
              </a:rPr>
              <a:t>. </a:t>
            </a:r>
          </a:p>
          <a:p>
            <a:pPr algn="just"/>
            <a:r>
              <a:rPr lang="en-US" sz="2200" dirty="0" err="1"/>
              <a:t>TextField</a:t>
            </a:r>
            <a:r>
              <a:rPr lang="en-US" sz="2200" dirty="0"/>
              <a:t> defines the following constructors:</a:t>
            </a:r>
          </a:p>
          <a:p>
            <a:pPr marL="365125" indent="725488" algn="just">
              <a:buNone/>
            </a:pPr>
            <a:r>
              <a:rPr lang="en-US" sz="2200" dirty="0" err="1">
                <a:solidFill>
                  <a:srgbClr val="E010A5"/>
                </a:solidFill>
              </a:rPr>
              <a:t>TextField</a:t>
            </a:r>
            <a:r>
              <a:rPr lang="en-US" sz="2200" dirty="0">
                <a:solidFill>
                  <a:srgbClr val="E010A5"/>
                </a:solidFill>
              </a:rPr>
              <a:t>( ) throws </a:t>
            </a:r>
            <a:r>
              <a:rPr lang="en-US" sz="2200" dirty="0" err="1">
                <a:solidFill>
                  <a:srgbClr val="E010A5"/>
                </a:solidFill>
              </a:rPr>
              <a:t>HeadlessException</a:t>
            </a:r>
            <a:endParaRPr lang="en-US" sz="2200" dirty="0">
              <a:solidFill>
                <a:srgbClr val="E010A5"/>
              </a:solidFill>
            </a:endParaRPr>
          </a:p>
          <a:p>
            <a:pPr marL="365125" indent="725488" algn="just">
              <a:buNone/>
            </a:pPr>
            <a:r>
              <a:rPr lang="en-US" sz="2200" dirty="0" err="1">
                <a:solidFill>
                  <a:srgbClr val="E010A5"/>
                </a:solidFill>
              </a:rPr>
              <a:t>TextField</a:t>
            </a:r>
            <a:r>
              <a:rPr lang="en-US" sz="2200" dirty="0">
                <a:solidFill>
                  <a:srgbClr val="E010A5"/>
                </a:solidFill>
              </a:rPr>
              <a:t>(int </a:t>
            </a:r>
            <a:r>
              <a:rPr lang="en-US" sz="2200" i="1" dirty="0" err="1">
                <a:solidFill>
                  <a:srgbClr val="E010A5"/>
                </a:solidFill>
              </a:rPr>
              <a:t>numChars</a:t>
            </a:r>
            <a:r>
              <a:rPr lang="en-US" sz="2200" i="1" dirty="0">
                <a:solidFill>
                  <a:srgbClr val="E010A5"/>
                </a:solidFill>
              </a:rPr>
              <a:t>) throws </a:t>
            </a:r>
            <a:r>
              <a:rPr lang="en-US" sz="2200" i="1" dirty="0" err="1">
                <a:solidFill>
                  <a:srgbClr val="E010A5"/>
                </a:solidFill>
              </a:rPr>
              <a:t>HeadlessException</a:t>
            </a:r>
            <a:endParaRPr lang="en-US" sz="2200" i="1" dirty="0">
              <a:solidFill>
                <a:srgbClr val="E010A5"/>
              </a:solidFill>
            </a:endParaRPr>
          </a:p>
          <a:p>
            <a:pPr marL="365125" indent="725488" algn="just">
              <a:buNone/>
            </a:pPr>
            <a:r>
              <a:rPr lang="en-US" sz="2200" dirty="0" err="1">
                <a:solidFill>
                  <a:srgbClr val="E010A5"/>
                </a:solidFill>
              </a:rPr>
              <a:t>TextField</a:t>
            </a:r>
            <a:r>
              <a:rPr lang="en-US" sz="2200" dirty="0">
                <a:solidFill>
                  <a:srgbClr val="E010A5"/>
                </a:solidFill>
              </a:rPr>
              <a:t>(String </a:t>
            </a:r>
            <a:r>
              <a:rPr lang="en-US" sz="2200" i="1" dirty="0" err="1">
                <a:solidFill>
                  <a:srgbClr val="E010A5"/>
                </a:solidFill>
              </a:rPr>
              <a:t>str</a:t>
            </a:r>
            <a:r>
              <a:rPr lang="en-US" sz="2200" i="1" dirty="0">
                <a:solidFill>
                  <a:srgbClr val="E010A5"/>
                </a:solidFill>
              </a:rPr>
              <a:t>) throws </a:t>
            </a:r>
            <a:r>
              <a:rPr lang="en-US" sz="2200" i="1" dirty="0" err="1">
                <a:solidFill>
                  <a:srgbClr val="E010A5"/>
                </a:solidFill>
              </a:rPr>
              <a:t>HeadlessException</a:t>
            </a:r>
            <a:endParaRPr lang="en-US" sz="2200" i="1" dirty="0">
              <a:solidFill>
                <a:srgbClr val="E010A5"/>
              </a:solidFill>
            </a:endParaRPr>
          </a:p>
          <a:p>
            <a:pPr marL="365125" indent="725488" algn="just">
              <a:buNone/>
            </a:pPr>
            <a:r>
              <a:rPr lang="en-US" sz="2200" dirty="0" err="1">
                <a:solidFill>
                  <a:srgbClr val="E010A5"/>
                </a:solidFill>
              </a:rPr>
              <a:t>TextField</a:t>
            </a:r>
            <a:r>
              <a:rPr lang="en-US" sz="2200" dirty="0">
                <a:solidFill>
                  <a:srgbClr val="E010A5"/>
                </a:solidFill>
              </a:rPr>
              <a:t>(String </a:t>
            </a:r>
            <a:r>
              <a:rPr lang="en-US" sz="2200" i="1" dirty="0" err="1">
                <a:solidFill>
                  <a:srgbClr val="E010A5"/>
                </a:solidFill>
              </a:rPr>
              <a:t>str</a:t>
            </a:r>
            <a:r>
              <a:rPr lang="en-US" sz="2200" i="1" dirty="0">
                <a:solidFill>
                  <a:srgbClr val="E010A5"/>
                </a:solidFill>
              </a:rPr>
              <a:t>, int </a:t>
            </a:r>
            <a:r>
              <a:rPr lang="en-US" sz="2200" i="1" dirty="0" err="1">
                <a:solidFill>
                  <a:srgbClr val="E010A5"/>
                </a:solidFill>
              </a:rPr>
              <a:t>numChars</a:t>
            </a:r>
            <a:r>
              <a:rPr lang="en-US" sz="2200" i="1" dirty="0">
                <a:solidFill>
                  <a:srgbClr val="E010A5"/>
                </a:solidFill>
              </a:rPr>
              <a:t>) throws </a:t>
            </a:r>
            <a:r>
              <a:rPr lang="en-US" sz="2200" i="1" dirty="0" err="1">
                <a:solidFill>
                  <a:srgbClr val="E010A5"/>
                </a:solidFill>
              </a:rPr>
              <a:t>HeadlessException</a:t>
            </a:r>
            <a:endParaRPr lang="en-US" sz="2200" i="1" dirty="0">
              <a:solidFill>
                <a:srgbClr val="E010A5"/>
              </a:solidFill>
            </a:endParaRPr>
          </a:p>
          <a:p>
            <a:r>
              <a:rPr lang="en-US" sz="2200" dirty="0"/>
              <a:t>The first version creates a default text field. </a:t>
            </a:r>
          </a:p>
          <a:p>
            <a:r>
              <a:rPr lang="en-US" sz="2200" dirty="0"/>
              <a:t>The second form creates a text field that is </a:t>
            </a:r>
            <a:r>
              <a:rPr lang="en-US" sz="2200" i="1" dirty="0" err="1">
                <a:solidFill>
                  <a:srgbClr val="FF0000"/>
                </a:solidFill>
              </a:rPr>
              <a:t>numChars</a:t>
            </a:r>
            <a:r>
              <a:rPr lang="en-US" sz="2200" i="1" dirty="0"/>
              <a:t> characters wide. </a:t>
            </a:r>
          </a:p>
          <a:p>
            <a:r>
              <a:rPr lang="en-US" sz="2200" i="1" dirty="0"/>
              <a:t>The third form initializes the </a:t>
            </a:r>
            <a:r>
              <a:rPr lang="en-US" sz="2200" i="1" dirty="0">
                <a:solidFill>
                  <a:srgbClr val="00B050"/>
                </a:solidFill>
              </a:rPr>
              <a:t>text</a:t>
            </a:r>
            <a:r>
              <a:rPr lang="en-US" sz="2200" i="1" dirty="0"/>
              <a:t> field with the string contained </a:t>
            </a:r>
            <a:r>
              <a:rPr lang="en-US" sz="2200" dirty="0"/>
              <a:t>in </a:t>
            </a:r>
            <a:r>
              <a:rPr lang="en-US" sz="2200" i="1" dirty="0"/>
              <a:t>str. </a:t>
            </a:r>
          </a:p>
          <a:p>
            <a:r>
              <a:rPr lang="en-US" sz="2200" i="1" dirty="0"/>
              <a:t>The fourth form initializes a text field and sets its </a:t>
            </a:r>
            <a:r>
              <a:rPr lang="en-US" sz="2200" i="1" dirty="0">
                <a:solidFill>
                  <a:srgbClr val="7030A0"/>
                </a:solidFill>
              </a:rPr>
              <a:t>width</a:t>
            </a:r>
            <a:r>
              <a:rPr lang="en-US" sz="2200" i="1" dirty="0"/>
              <a:t>.</a:t>
            </a:r>
            <a:endParaRPr lang="en-US" sz="2200" dirty="0">
              <a:solidFill>
                <a:srgbClr val="E010A5"/>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TextField</a:t>
            </a:r>
            <a:r>
              <a:rPr lang="en-US" sz="2800" dirty="0">
                <a:solidFill>
                  <a:srgbClr val="7030A0"/>
                </a:solidFill>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algn="just"/>
            <a:r>
              <a:rPr lang="en-US" sz="2400" dirty="0">
                <a:solidFill>
                  <a:srgbClr val="00B050"/>
                </a:solidFill>
              </a:rPr>
              <a:t>To obtain the string currently contained in the text field, call </a:t>
            </a:r>
            <a:r>
              <a:rPr lang="en-US" sz="2400" dirty="0" err="1">
                <a:solidFill>
                  <a:srgbClr val="00B050"/>
                </a:solidFill>
              </a:rPr>
              <a:t>getText</a:t>
            </a:r>
            <a:r>
              <a:rPr lang="en-US" sz="2400" dirty="0">
                <a:solidFill>
                  <a:srgbClr val="00B050"/>
                </a:solidFill>
              </a:rPr>
              <a:t>( ). To set the text, call </a:t>
            </a:r>
            <a:r>
              <a:rPr lang="en-US" sz="2400" dirty="0" err="1">
                <a:solidFill>
                  <a:srgbClr val="00B050"/>
                </a:solidFill>
              </a:rPr>
              <a:t>setText</a:t>
            </a:r>
            <a:r>
              <a:rPr lang="en-US" sz="2400" dirty="0">
                <a:solidFill>
                  <a:srgbClr val="00B050"/>
                </a:solidFill>
              </a:rPr>
              <a:t>( ). These methods are as follows:</a:t>
            </a:r>
          </a:p>
          <a:p>
            <a:pPr marL="365125" indent="608013" algn="just">
              <a:buNone/>
            </a:pPr>
            <a:r>
              <a:rPr lang="en-US" sz="2400" dirty="0">
                <a:solidFill>
                  <a:srgbClr val="C00000"/>
                </a:solidFill>
              </a:rPr>
              <a:t>String </a:t>
            </a:r>
            <a:r>
              <a:rPr lang="en-US" sz="2400" dirty="0" err="1">
                <a:solidFill>
                  <a:srgbClr val="C00000"/>
                </a:solidFill>
              </a:rPr>
              <a:t>getText</a:t>
            </a:r>
            <a:r>
              <a:rPr lang="en-US" sz="2400" dirty="0">
                <a:solidFill>
                  <a:srgbClr val="C00000"/>
                </a:solidFill>
              </a:rPr>
              <a:t>( )</a:t>
            </a:r>
          </a:p>
          <a:p>
            <a:pPr marL="365125" indent="608013" algn="just">
              <a:buNone/>
            </a:pPr>
            <a:r>
              <a:rPr lang="en-US" sz="2400" dirty="0">
                <a:solidFill>
                  <a:srgbClr val="C00000"/>
                </a:solidFill>
              </a:rPr>
              <a:t>void </a:t>
            </a:r>
            <a:r>
              <a:rPr lang="en-US" sz="2400" dirty="0" err="1">
                <a:solidFill>
                  <a:srgbClr val="C00000"/>
                </a:solidFill>
              </a:rPr>
              <a:t>setText</a:t>
            </a:r>
            <a:r>
              <a:rPr lang="en-US" sz="2400" dirty="0">
                <a:solidFill>
                  <a:srgbClr val="C00000"/>
                </a:solidFill>
              </a:rPr>
              <a:t>(String </a:t>
            </a:r>
            <a:r>
              <a:rPr lang="en-US" sz="2400" i="1" dirty="0" err="1">
                <a:solidFill>
                  <a:srgbClr val="C00000"/>
                </a:solidFill>
              </a:rPr>
              <a:t>str</a:t>
            </a:r>
            <a:r>
              <a:rPr lang="en-US" sz="2400" i="1" dirty="0">
                <a:solidFill>
                  <a:srgbClr val="C00000"/>
                </a:solidFill>
              </a:rPr>
              <a:t>)</a:t>
            </a:r>
          </a:p>
          <a:p>
            <a:pPr algn="just">
              <a:buNone/>
            </a:pPr>
            <a:r>
              <a:rPr lang="en-US" sz="2400" dirty="0"/>
              <a:t>	Here, </a:t>
            </a:r>
            <a:r>
              <a:rPr lang="en-US" sz="2400" i="1" dirty="0" err="1"/>
              <a:t>str</a:t>
            </a:r>
            <a:r>
              <a:rPr lang="en-US" sz="2400" i="1" dirty="0"/>
              <a:t> is the new string. </a:t>
            </a:r>
          </a:p>
          <a:p>
            <a:pPr algn="just"/>
            <a:r>
              <a:rPr lang="en-US" sz="2400" dirty="0">
                <a:solidFill>
                  <a:srgbClr val="6699FF"/>
                </a:solidFill>
              </a:rPr>
              <a:t>You can control whether the contents of a text field may be modified by the user by calling </a:t>
            </a:r>
            <a:r>
              <a:rPr lang="en-US" sz="2400" dirty="0" err="1">
                <a:solidFill>
                  <a:srgbClr val="6699FF"/>
                </a:solidFill>
              </a:rPr>
              <a:t>setEditable</a:t>
            </a:r>
            <a:r>
              <a:rPr lang="en-US" sz="2400" dirty="0">
                <a:solidFill>
                  <a:srgbClr val="6699FF"/>
                </a:solidFill>
              </a:rPr>
              <a:t>( ). You can determine </a:t>
            </a:r>
            <a:r>
              <a:rPr lang="en-US" sz="2400" dirty="0" err="1">
                <a:solidFill>
                  <a:srgbClr val="6699FF"/>
                </a:solidFill>
              </a:rPr>
              <a:t>editability</a:t>
            </a:r>
            <a:r>
              <a:rPr lang="en-US" sz="2400" dirty="0">
                <a:solidFill>
                  <a:srgbClr val="6699FF"/>
                </a:solidFill>
              </a:rPr>
              <a:t> by calling </a:t>
            </a:r>
            <a:r>
              <a:rPr lang="en-US" sz="2400" dirty="0" err="1">
                <a:solidFill>
                  <a:srgbClr val="6699FF"/>
                </a:solidFill>
              </a:rPr>
              <a:t>isEditable</a:t>
            </a:r>
            <a:r>
              <a:rPr lang="en-US" sz="2400" dirty="0">
                <a:solidFill>
                  <a:srgbClr val="6699FF"/>
                </a:solidFill>
              </a:rPr>
              <a:t>( ). </a:t>
            </a:r>
          </a:p>
          <a:p>
            <a:pPr marL="365125" indent="725488" algn="just">
              <a:buNone/>
            </a:pPr>
            <a:endParaRPr lang="en-US" sz="2400" dirty="0">
              <a:solidFill>
                <a:srgbClr val="C00000"/>
              </a:solidFill>
            </a:endParaRPr>
          </a:p>
          <a:p>
            <a:pPr marL="365125" indent="725488" algn="just">
              <a:buNone/>
            </a:pPr>
            <a:r>
              <a:rPr lang="en-US" sz="2400" dirty="0" err="1">
                <a:solidFill>
                  <a:srgbClr val="C00000"/>
                </a:solidFill>
              </a:rPr>
              <a:t>boolean</a:t>
            </a:r>
            <a:r>
              <a:rPr lang="en-US" sz="2400" dirty="0">
                <a:solidFill>
                  <a:srgbClr val="C00000"/>
                </a:solidFill>
              </a:rPr>
              <a:t> </a:t>
            </a:r>
            <a:r>
              <a:rPr lang="en-US" sz="2400" dirty="0" err="1">
                <a:solidFill>
                  <a:srgbClr val="C00000"/>
                </a:solidFill>
              </a:rPr>
              <a:t>isEditable</a:t>
            </a:r>
            <a:r>
              <a:rPr lang="en-US" sz="2400" dirty="0">
                <a:solidFill>
                  <a:srgbClr val="C00000"/>
                </a:solidFill>
              </a:rPr>
              <a:t>( )</a:t>
            </a:r>
          </a:p>
          <a:p>
            <a:pPr marL="365125" indent="725488" algn="just">
              <a:buNone/>
            </a:pPr>
            <a:r>
              <a:rPr lang="en-US" sz="2400" dirty="0">
                <a:solidFill>
                  <a:srgbClr val="C00000"/>
                </a:solidFill>
              </a:rPr>
              <a:t>void </a:t>
            </a:r>
            <a:r>
              <a:rPr lang="en-US" sz="2400" dirty="0" err="1">
                <a:solidFill>
                  <a:srgbClr val="C00000"/>
                </a:solidFill>
              </a:rPr>
              <a:t>setEditable</a:t>
            </a:r>
            <a:r>
              <a:rPr lang="en-US" sz="2400" dirty="0">
                <a:solidFill>
                  <a:srgbClr val="C00000"/>
                </a:solidFill>
              </a:rPr>
              <a:t>(</a:t>
            </a:r>
            <a:r>
              <a:rPr lang="en-US" sz="2400" dirty="0" err="1">
                <a:solidFill>
                  <a:srgbClr val="C00000"/>
                </a:solidFill>
              </a:rPr>
              <a:t>boolean</a:t>
            </a:r>
            <a:r>
              <a:rPr lang="en-US" sz="2400" dirty="0">
                <a:solidFill>
                  <a:srgbClr val="C00000"/>
                </a:solidFill>
              </a:rPr>
              <a:t> </a:t>
            </a:r>
            <a:r>
              <a:rPr lang="en-US" sz="2400" i="1" dirty="0" err="1">
                <a:solidFill>
                  <a:srgbClr val="C00000"/>
                </a:solidFill>
              </a:rPr>
              <a:t>canEdit</a:t>
            </a:r>
            <a:r>
              <a:rPr lang="en-US" sz="2400" i="1" dirty="0">
                <a:solidFill>
                  <a:srgbClr val="C00000"/>
                </a:solidFill>
              </a:rPr>
              <a:t>)</a:t>
            </a: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TextField</a:t>
            </a:r>
            <a:r>
              <a:rPr lang="en-US" sz="2800" dirty="0">
                <a:solidFill>
                  <a:srgbClr val="7030A0"/>
                </a:solidFill>
              </a:rPr>
              <a:t> Methods: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r>
              <a:rPr lang="en-US" sz="2400" dirty="0">
                <a:solidFill>
                  <a:srgbClr val="C00000"/>
                </a:solidFill>
              </a:rPr>
              <a:t>There may be times when you will want the user to enter text that is not displayed, such as a password. </a:t>
            </a:r>
          </a:p>
          <a:p>
            <a:pPr>
              <a:buNone/>
            </a:pPr>
            <a:endParaRPr lang="en-US" sz="2400" dirty="0">
              <a:solidFill>
                <a:srgbClr val="C00000"/>
              </a:solidFill>
            </a:endParaRPr>
          </a:p>
          <a:p>
            <a:r>
              <a:rPr lang="en-US" sz="2400" dirty="0"/>
              <a:t>You can disable the echoing of the characters as they are typed by calling </a:t>
            </a:r>
            <a:r>
              <a:rPr lang="en-US" sz="2400" b="1" dirty="0" err="1"/>
              <a:t>setEchoChar</a:t>
            </a:r>
            <a:r>
              <a:rPr lang="en-US" sz="2400" b="1" dirty="0"/>
              <a:t>( )</a:t>
            </a:r>
          </a:p>
          <a:p>
            <a:pPr>
              <a:buNone/>
            </a:pPr>
            <a:endParaRPr lang="en-US" sz="2400" b="1" dirty="0">
              <a:solidFill>
                <a:srgbClr val="C00000"/>
              </a:solidFill>
            </a:endParaRPr>
          </a:p>
          <a:p>
            <a:pPr marL="365125" indent="608013">
              <a:buNone/>
            </a:pPr>
            <a:r>
              <a:rPr lang="en-US" sz="2400" dirty="0">
                <a:solidFill>
                  <a:srgbClr val="E010A5"/>
                </a:solidFill>
              </a:rPr>
              <a:t>void </a:t>
            </a:r>
            <a:r>
              <a:rPr lang="en-US" sz="2400" dirty="0" err="1">
                <a:solidFill>
                  <a:srgbClr val="E010A5"/>
                </a:solidFill>
              </a:rPr>
              <a:t>setEchoChar</a:t>
            </a:r>
            <a:r>
              <a:rPr lang="en-US" sz="2400" dirty="0">
                <a:solidFill>
                  <a:srgbClr val="E010A5"/>
                </a:solidFill>
              </a:rPr>
              <a:t>(char </a:t>
            </a:r>
            <a:r>
              <a:rPr lang="en-US" sz="2400" i="1" dirty="0" err="1">
                <a:solidFill>
                  <a:srgbClr val="E010A5"/>
                </a:solidFill>
              </a:rPr>
              <a:t>ch</a:t>
            </a:r>
            <a:r>
              <a:rPr lang="en-US" sz="2400" i="1" dirty="0">
                <a:solidFill>
                  <a:srgbClr val="E010A5"/>
                </a:solidFill>
              </a:rPr>
              <a:t>) //Sets an echo char</a:t>
            </a:r>
          </a:p>
          <a:p>
            <a:pPr marL="365125" indent="608013">
              <a:buNone/>
            </a:pPr>
            <a:r>
              <a:rPr lang="en-US" sz="2400" dirty="0" err="1">
                <a:solidFill>
                  <a:srgbClr val="E010A5"/>
                </a:solidFill>
              </a:rPr>
              <a:t>boolean</a:t>
            </a:r>
            <a:r>
              <a:rPr lang="en-US" sz="2400" dirty="0">
                <a:solidFill>
                  <a:srgbClr val="E010A5"/>
                </a:solidFill>
              </a:rPr>
              <a:t> </a:t>
            </a:r>
            <a:r>
              <a:rPr lang="en-US" sz="2400" dirty="0" err="1">
                <a:solidFill>
                  <a:srgbClr val="E010A5"/>
                </a:solidFill>
              </a:rPr>
              <a:t>echoCharIsSet</a:t>
            </a:r>
            <a:r>
              <a:rPr lang="en-US" sz="2400" dirty="0">
                <a:solidFill>
                  <a:srgbClr val="E010A5"/>
                </a:solidFill>
              </a:rPr>
              <a:t>( )  //Checks whether echo char is set</a:t>
            </a:r>
          </a:p>
          <a:p>
            <a:pPr marL="365125" indent="608013">
              <a:buNone/>
            </a:pPr>
            <a:r>
              <a:rPr lang="en-US" sz="2400" dirty="0">
                <a:solidFill>
                  <a:srgbClr val="E010A5"/>
                </a:solidFill>
              </a:rPr>
              <a:t>char </a:t>
            </a:r>
            <a:r>
              <a:rPr lang="en-US" sz="2400" dirty="0" err="1">
                <a:solidFill>
                  <a:srgbClr val="E010A5"/>
                </a:solidFill>
              </a:rPr>
              <a:t>getEchoChar</a:t>
            </a:r>
            <a:r>
              <a:rPr lang="en-US" sz="2400" dirty="0">
                <a:solidFill>
                  <a:srgbClr val="E010A5"/>
                </a:solidFill>
              </a:rPr>
              <a:t>( )  // Returns echo char</a:t>
            </a:r>
          </a:p>
          <a:p>
            <a:pPr marL="365125" indent="608013">
              <a:buNone/>
            </a:pPr>
            <a:endParaRPr lang="en-US" sz="2400" dirty="0"/>
          </a:p>
          <a:p>
            <a:pPr marL="365125" indent="608013">
              <a:buNone/>
            </a:pPr>
            <a:r>
              <a:rPr lang="en-US" sz="2400" dirty="0"/>
              <a:t>Here, </a:t>
            </a:r>
            <a:r>
              <a:rPr lang="en-US" sz="2400" i="1" dirty="0" err="1"/>
              <a:t>ch</a:t>
            </a:r>
            <a:r>
              <a:rPr lang="en-US" sz="2400" i="1" dirty="0"/>
              <a:t> specifies the character to be echoed.</a:t>
            </a:r>
            <a:endParaRPr lang="en-US" sz="2200" dirty="0">
              <a:solidFill>
                <a:srgbClr val="C0000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a:solidFill>
                  <a:srgbClr val="7030A0"/>
                </a:solidFill>
              </a:rPr>
              <a:t>TextField</a:t>
            </a:r>
            <a:r>
              <a:rPr lang="en-US" sz="2800" dirty="0">
                <a:solidFill>
                  <a:srgbClr val="7030A0"/>
                </a:solidFill>
              </a:rPr>
              <a:t> Methods: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lIns="91440" tIns="45720" rIns="91440" bIns="45720" anchor="t">
            <a:noAutofit/>
          </a:bodyPr>
          <a:lstStyle/>
          <a:p>
            <a:pPr indent="-283210">
              <a:buNone/>
            </a:pPr>
            <a:r>
              <a:rPr lang="en-US" sz="2400" dirty="0">
                <a:solidFill>
                  <a:srgbClr val="FFC000"/>
                </a:solidFill>
              </a:rPr>
              <a:t>import java.awt.*;</a:t>
            </a:r>
            <a:endParaRPr lang="en-US"/>
          </a:p>
          <a:p>
            <a:pPr indent="-283210">
              <a:buNone/>
            </a:pPr>
            <a:r>
              <a:rPr lang="en-US" sz="2400" dirty="0">
                <a:solidFill>
                  <a:srgbClr val="FFC000"/>
                </a:solidFill>
              </a:rPr>
              <a:t>import </a:t>
            </a:r>
            <a:r>
              <a:rPr lang="en-US" sz="2400" dirty="0" err="1">
                <a:solidFill>
                  <a:srgbClr val="FFC000"/>
                </a:solidFill>
              </a:rPr>
              <a:t>java.awt.event</a:t>
            </a:r>
            <a:r>
              <a:rPr lang="en-US" sz="2400" dirty="0">
                <a:solidFill>
                  <a:srgbClr val="FFC000"/>
                </a:solidFill>
              </a:rPr>
              <a:t>.*;</a:t>
            </a:r>
            <a:endParaRPr lang="en-US"/>
          </a:p>
          <a:p>
            <a:pPr indent="-283210">
              <a:buNone/>
            </a:pPr>
            <a:r>
              <a:rPr lang="en-US" sz="2400" dirty="0">
                <a:solidFill>
                  <a:srgbClr val="000000"/>
                </a:solidFill>
              </a:rPr>
              <a:t>public class </a:t>
            </a:r>
            <a:r>
              <a:rPr lang="en-US" sz="2400" dirty="0" err="1">
                <a:solidFill>
                  <a:srgbClr val="000000"/>
                </a:solidFill>
              </a:rPr>
              <a:t>ArithmeticFrame</a:t>
            </a:r>
            <a:r>
              <a:rPr lang="en-US" sz="2400" dirty="0">
                <a:solidFill>
                  <a:srgbClr val="000000"/>
                </a:solidFill>
              </a:rPr>
              <a:t> extends Frame implements ActionListener</a:t>
            </a:r>
          </a:p>
          <a:p>
            <a:pPr indent="-283210">
              <a:buNone/>
            </a:pPr>
            <a:r>
              <a:rPr lang="en-US" sz="2400" dirty="0">
                <a:solidFill>
                  <a:srgbClr val="000000"/>
                </a:solidFill>
              </a:rPr>
              <a:t>{</a:t>
            </a:r>
            <a:endParaRPr lang="en-US"/>
          </a:p>
          <a:p>
            <a:pPr indent="-283210">
              <a:buNone/>
            </a:pPr>
            <a:r>
              <a:rPr lang="en-US" sz="2400" dirty="0">
                <a:solidFill>
                  <a:srgbClr val="000000"/>
                </a:solidFill>
              </a:rPr>
              <a:t>// reference variables</a:t>
            </a:r>
            <a:endParaRPr lang="en-US"/>
          </a:p>
          <a:p>
            <a:pPr indent="-283210">
              <a:buNone/>
            </a:pPr>
            <a:r>
              <a:rPr lang="en-US" sz="2400" dirty="0" err="1">
                <a:solidFill>
                  <a:srgbClr val="00B0F0"/>
                </a:solidFill>
              </a:rPr>
              <a:t>TextField</a:t>
            </a:r>
            <a:r>
              <a:rPr lang="en-US" sz="2400" dirty="0">
                <a:solidFill>
                  <a:srgbClr val="00B0F0"/>
                </a:solidFill>
              </a:rPr>
              <a:t> tf1, tf2, tf3; // 3 text fields</a:t>
            </a:r>
            <a:endParaRPr lang="en-US"/>
          </a:p>
          <a:p>
            <a:pPr indent="-283210">
              <a:buNone/>
            </a:pPr>
            <a:r>
              <a:rPr lang="en-US" sz="2400" dirty="0">
                <a:solidFill>
                  <a:srgbClr val="00B0F0"/>
                </a:solidFill>
              </a:rPr>
              <a:t>Button pb, mb1, mulb2, rmb3, </a:t>
            </a:r>
            <a:r>
              <a:rPr lang="en-US" sz="2400" dirty="0" err="1">
                <a:solidFill>
                  <a:srgbClr val="00B0F0"/>
                </a:solidFill>
              </a:rPr>
              <a:t>db</a:t>
            </a:r>
            <a:r>
              <a:rPr lang="en-US" sz="2400" dirty="0">
                <a:solidFill>
                  <a:srgbClr val="00B0F0"/>
                </a:solidFill>
              </a:rPr>
              <a:t>, </a:t>
            </a:r>
            <a:r>
              <a:rPr lang="en-US" sz="2400" dirty="0" err="1">
                <a:solidFill>
                  <a:srgbClr val="00B0F0"/>
                </a:solidFill>
              </a:rPr>
              <a:t>eb</a:t>
            </a:r>
            <a:r>
              <a:rPr lang="en-US" sz="2400" dirty="0">
                <a:solidFill>
                  <a:srgbClr val="00B0F0"/>
                </a:solidFill>
              </a:rPr>
              <a:t>; // 6 buttons</a:t>
            </a:r>
            <a:endParaRPr lang="en-US"/>
          </a:p>
          <a:p>
            <a:pPr indent="-283210">
              <a:buNone/>
            </a:pPr>
            <a:r>
              <a:rPr lang="en-US" sz="2400" dirty="0">
                <a:solidFill>
                  <a:srgbClr val="000000"/>
                </a:solidFill>
              </a:rPr>
              <a:t>public </a:t>
            </a:r>
            <a:r>
              <a:rPr lang="en-US" sz="2400" dirty="0" err="1">
                <a:solidFill>
                  <a:srgbClr val="000000"/>
                </a:solidFill>
              </a:rPr>
              <a:t>ArithmeticFrame</a:t>
            </a:r>
            <a:r>
              <a:rPr lang="en-US" sz="2400" dirty="0">
                <a:solidFill>
                  <a:srgbClr val="000000"/>
                </a:solidFill>
              </a:rPr>
              <a:t> ( )</a:t>
            </a:r>
            <a:endParaRPr lang="en-US"/>
          </a:p>
          <a:p>
            <a:pPr indent="-283210">
              <a:buNone/>
            </a:pPr>
            <a:r>
              <a:rPr lang="en-US" sz="2400" dirty="0">
                <a:solidFill>
                  <a:srgbClr val="000000"/>
                </a:solidFill>
              </a:rPr>
              <a:t>{</a:t>
            </a:r>
            <a:endParaRPr lang="en-US"/>
          </a:p>
          <a:p>
            <a:pPr indent="-283210">
              <a:buNone/>
            </a:pPr>
            <a:r>
              <a:rPr lang="en-US" sz="2400" dirty="0">
                <a:solidFill>
                  <a:srgbClr val="000000"/>
                </a:solidFill>
              </a:rPr>
              <a:t>// setting the layout</a:t>
            </a:r>
            <a:endParaRPr lang="en-US"/>
          </a:p>
          <a:p>
            <a:pPr indent="-283210">
              <a:buNone/>
            </a:pPr>
            <a:r>
              <a:rPr lang="en-US" sz="2400" dirty="0" err="1">
                <a:solidFill>
                  <a:srgbClr val="C72929"/>
                </a:solidFill>
              </a:rPr>
              <a:t>setLayout</a:t>
            </a:r>
            <a:r>
              <a:rPr lang="en-US" sz="2400" dirty="0">
                <a:solidFill>
                  <a:srgbClr val="C72929"/>
                </a:solidFill>
              </a:rPr>
              <a:t>(new </a:t>
            </a:r>
            <a:r>
              <a:rPr lang="en-US" sz="2400" dirty="0" err="1">
                <a:solidFill>
                  <a:srgbClr val="C72929"/>
                </a:solidFill>
              </a:rPr>
              <a:t>GridLayout</a:t>
            </a:r>
            <a:r>
              <a:rPr lang="en-US" sz="2400" dirty="0">
                <a:solidFill>
                  <a:srgbClr val="C72929"/>
                </a:solidFill>
              </a:rPr>
              <a:t>(6, 2, 25, 25));</a:t>
            </a:r>
            <a:endParaRPr lang="en-US"/>
          </a:p>
          <a:p>
            <a:pPr indent="-283210">
              <a:buNone/>
            </a:pPr>
            <a:r>
              <a:rPr lang="en-US" sz="2400" dirty="0" err="1">
                <a:solidFill>
                  <a:schemeClr val="accent5"/>
                </a:solidFill>
              </a:rPr>
              <a:t>setBackground</a:t>
            </a:r>
            <a:r>
              <a:rPr lang="en-US" sz="2400" dirty="0">
                <a:solidFill>
                  <a:schemeClr val="accent5"/>
                </a:solidFill>
              </a:rPr>
              <a:t>(</a:t>
            </a:r>
            <a:r>
              <a:rPr lang="en-US" sz="2400" dirty="0" err="1">
                <a:solidFill>
                  <a:schemeClr val="accent5"/>
                </a:solidFill>
              </a:rPr>
              <a:t>Color.cyan</a:t>
            </a:r>
            <a:r>
              <a:rPr lang="en-US" sz="2400" dirty="0">
                <a:solidFill>
                  <a:schemeClr val="accent5"/>
                </a:solidFill>
              </a:rPr>
              <a:t>);</a:t>
            </a:r>
            <a:endParaRPr lang="en-US"/>
          </a:p>
          <a:p>
            <a:pPr indent="-283210">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08013">
              <a:buNone/>
            </a:pPr>
            <a:r>
              <a:rPr lang="en-US" sz="2400" dirty="0"/>
              <a:t>// creating objects</a:t>
            </a:r>
          </a:p>
          <a:p>
            <a:pPr marL="365125" indent="608013">
              <a:buNone/>
            </a:pPr>
            <a:r>
              <a:rPr lang="en-US" sz="2400" dirty="0">
                <a:solidFill>
                  <a:srgbClr val="002060"/>
                </a:solidFill>
              </a:rPr>
              <a:t>tf1 = new </a:t>
            </a:r>
            <a:r>
              <a:rPr lang="en-US" sz="2400" dirty="0" err="1">
                <a:solidFill>
                  <a:srgbClr val="002060"/>
                </a:solidFill>
              </a:rPr>
              <a:t>TextField</a:t>
            </a:r>
            <a:r>
              <a:rPr lang="en-US" sz="2400" dirty="0">
                <a:solidFill>
                  <a:srgbClr val="002060"/>
                </a:solidFill>
              </a:rPr>
              <a:t>(10);</a:t>
            </a:r>
          </a:p>
          <a:p>
            <a:pPr marL="365125" indent="608013">
              <a:buNone/>
            </a:pPr>
            <a:r>
              <a:rPr lang="en-US" sz="2400" dirty="0">
                <a:solidFill>
                  <a:srgbClr val="002060"/>
                </a:solidFill>
              </a:rPr>
              <a:t>tf2 = new </a:t>
            </a:r>
            <a:r>
              <a:rPr lang="en-US" sz="2400" dirty="0" err="1">
                <a:solidFill>
                  <a:srgbClr val="002060"/>
                </a:solidFill>
              </a:rPr>
              <a:t>TextField</a:t>
            </a:r>
            <a:r>
              <a:rPr lang="en-US" sz="2400" dirty="0">
                <a:solidFill>
                  <a:srgbClr val="002060"/>
                </a:solidFill>
              </a:rPr>
              <a:t>(10);</a:t>
            </a:r>
          </a:p>
          <a:p>
            <a:pPr marL="365125" indent="608013">
              <a:buNone/>
            </a:pPr>
            <a:r>
              <a:rPr lang="en-US" sz="2400" dirty="0">
                <a:solidFill>
                  <a:srgbClr val="002060"/>
                </a:solidFill>
              </a:rPr>
              <a:t>tf3 = new </a:t>
            </a:r>
            <a:r>
              <a:rPr lang="en-US" sz="2400" dirty="0" err="1">
                <a:solidFill>
                  <a:srgbClr val="002060"/>
                </a:solidFill>
              </a:rPr>
              <a:t>TextField</a:t>
            </a:r>
            <a:r>
              <a:rPr lang="en-US" sz="2400" dirty="0">
                <a:solidFill>
                  <a:srgbClr val="002060"/>
                </a:solidFill>
              </a:rPr>
              <a:t>(10);</a:t>
            </a:r>
          </a:p>
          <a:p>
            <a:pPr marL="365125" indent="608013">
              <a:buNone/>
            </a:pPr>
            <a:r>
              <a:rPr lang="en-US" sz="2400" dirty="0">
                <a:solidFill>
                  <a:srgbClr val="002060"/>
                </a:solidFill>
              </a:rPr>
              <a:t> </a:t>
            </a:r>
          </a:p>
          <a:p>
            <a:pPr marL="365125" indent="608013">
              <a:buNone/>
            </a:pPr>
            <a:r>
              <a:rPr lang="en-US" sz="2400" dirty="0" err="1">
                <a:solidFill>
                  <a:srgbClr val="002060"/>
                </a:solidFill>
              </a:rPr>
              <a:t>pb</a:t>
            </a:r>
            <a:r>
              <a:rPr lang="en-US" sz="2400" dirty="0">
                <a:solidFill>
                  <a:srgbClr val="002060"/>
                </a:solidFill>
              </a:rPr>
              <a:t> = new Button("+"); </a:t>
            </a:r>
          </a:p>
          <a:p>
            <a:pPr marL="365125" indent="608013">
              <a:buNone/>
            </a:pPr>
            <a:r>
              <a:rPr lang="en-US" sz="2400" dirty="0">
                <a:solidFill>
                  <a:srgbClr val="002060"/>
                </a:solidFill>
              </a:rPr>
              <a:t>mb1 = new Button("-");</a:t>
            </a:r>
          </a:p>
          <a:p>
            <a:pPr marL="365125" indent="608013">
              <a:buNone/>
            </a:pPr>
            <a:r>
              <a:rPr lang="en-US" sz="2400" dirty="0">
                <a:solidFill>
                  <a:srgbClr val="002060"/>
                </a:solidFill>
              </a:rPr>
              <a:t>mulb2 = new Button("*");</a:t>
            </a:r>
          </a:p>
          <a:p>
            <a:pPr marL="365125" indent="608013">
              <a:buNone/>
            </a:pPr>
            <a:r>
              <a:rPr lang="en-US" sz="2400" dirty="0">
                <a:solidFill>
                  <a:srgbClr val="002060"/>
                </a:solidFill>
              </a:rPr>
              <a:t>rmb3 = new Button("%");</a:t>
            </a:r>
          </a:p>
          <a:p>
            <a:pPr marL="365125" indent="608013">
              <a:buNone/>
            </a:pPr>
            <a:r>
              <a:rPr lang="en-US" sz="2400" dirty="0">
                <a:solidFill>
                  <a:srgbClr val="002060"/>
                </a:solidFill>
              </a:rPr>
              <a:t>db = new Button("/");</a:t>
            </a:r>
          </a:p>
          <a:p>
            <a:pPr marL="365125" indent="608013">
              <a:buNone/>
            </a:pPr>
            <a:r>
              <a:rPr lang="en-US" sz="2400" dirty="0" err="1">
                <a:solidFill>
                  <a:srgbClr val="002060"/>
                </a:solidFill>
              </a:rPr>
              <a:t>eb</a:t>
            </a:r>
            <a:r>
              <a:rPr lang="en-US" sz="2400" dirty="0">
                <a:solidFill>
                  <a:srgbClr val="002060"/>
                </a:solidFill>
              </a:rPr>
              <a:t> = new Button("EXIT");</a:t>
            </a:r>
          </a:p>
          <a:p>
            <a:pPr>
              <a:buNone/>
            </a:pPr>
            <a:endParaRPr lang="en-US" sz="2400" dirty="0">
              <a:solidFill>
                <a:srgbClr val="002060"/>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490538">
              <a:buNone/>
            </a:pPr>
            <a:r>
              <a:rPr lang="en-US" sz="2400" dirty="0"/>
              <a:t>// event handling</a:t>
            </a:r>
          </a:p>
          <a:p>
            <a:pPr marL="365125" indent="490538">
              <a:buNone/>
            </a:pPr>
            <a:r>
              <a:rPr lang="en-US" sz="2400" dirty="0" err="1">
                <a:solidFill>
                  <a:schemeClr val="accent3">
                    <a:lumMod val="75000"/>
                  </a:schemeClr>
                </a:solidFill>
              </a:rPr>
              <a:t>pb.addActionListener</a:t>
            </a:r>
            <a:r>
              <a:rPr lang="en-US" sz="2400" dirty="0">
                <a:solidFill>
                  <a:schemeClr val="accent3">
                    <a:lumMod val="75000"/>
                  </a:schemeClr>
                </a:solidFill>
              </a:rPr>
              <a:t>(this);</a:t>
            </a:r>
          </a:p>
          <a:p>
            <a:pPr marL="365125" indent="490538">
              <a:buNone/>
            </a:pPr>
            <a:r>
              <a:rPr lang="en-US" sz="2400" dirty="0">
                <a:solidFill>
                  <a:schemeClr val="accent3">
                    <a:lumMod val="75000"/>
                  </a:schemeClr>
                </a:solidFill>
              </a:rPr>
              <a:t>mb1.addActionListener(this);</a:t>
            </a:r>
          </a:p>
          <a:p>
            <a:pPr marL="365125" indent="490538">
              <a:buNone/>
            </a:pPr>
            <a:r>
              <a:rPr lang="en-US" sz="2400" dirty="0">
                <a:solidFill>
                  <a:schemeClr val="accent3">
                    <a:lumMod val="75000"/>
                  </a:schemeClr>
                </a:solidFill>
              </a:rPr>
              <a:t>mulb2.addActionListener(this);</a:t>
            </a:r>
          </a:p>
          <a:p>
            <a:pPr marL="365125" indent="490538">
              <a:buNone/>
            </a:pPr>
            <a:r>
              <a:rPr lang="en-US" sz="2400" dirty="0">
                <a:solidFill>
                  <a:schemeClr val="accent3">
                    <a:lumMod val="75000"/>
                  </a:schemeClr>
                </a:solidFill>
              </a:rPr>
              <a:t>rmb3.addActionListener(this);</a:t>
            </a:r>
          </a:p>
          <a:p>
            <a:pPr marL="365125" indent="490538">
              <a:buNone/>
            </a:pPr>
            <a:r>
              <a:rPr lang="en-US" sz="2400" dirty="0" err="1">
                <a:solidFill>
                  <a:schemeClr val="accent3">
                    <a:lumMod val="75000"/>
                  </a:schemeClr>
                </a:solidFill>
              </a:rPr>
              <a:t>db.addActionListener</a:t>
            </a:r>
            <a:r>
              <a:rPr lang="en-US" sz="2400" dirty="0">
                <a:solidFill>
                  <a:schemeClr val="accent3">
                    <a:lumMod val="75000"/>
                  </a:schemeClr>
                </a:solidFill>
              </a:rPr>
              <a:t>(this);</a:t>
            </a:r>
          </a:p>
          <a:p>
            <a:pPr marL="365125" indent="490538">
              <a:buNone/>
            </a:pPr>
            <a:r>
              <a:rPr lang="en-US" sz="2400" dirty="0" err="1">
                <a:solidFill>
                  <a:schemeClr val="accent3">
                    <a:lumMod val="75000"/>
                  </a:schemeClr>
                </a:solidFill>
              </a:rPr>
              <a:t>eb.addActionListener</a:t>
            </a:r>
            <a:r>
              <a:rPr lang="en-US" sz="2400" dirty="0">
                <a:solidFill>
                  <a:schemeClr val="accent3">
                    <a:lumMod val="75000"/>
                  </a:schemeClr>
                </a:solidFill>
              </a:rPr>
              <a:t>(this);</a:t>
            </a:r>
          </a:p>
          <a:p>
            <a:pPr marL="365125" indent="490538">
              <a:buNone/>
            </a:pPr>
            <a:r>
              <a:rPr lang="en-US" sz="2400" dirty="0"/>
              <a:t> </a:t>
            </a:r>
          </a:p>
          <a:p>
            <a:pPr marL="365125" indent="490538">
              <a:buNone/>
            </a:pPr>
            <a:r>
              <a:rPr lang="en-US" sz="2400" dirty="0"/>
              <a:t>// beautification</a:t>
            </a:r>
          </a:p>
          <a:p>
            <a:pPr marL="365125" indent="490538">
              <a:buNone/>
            </a:pPr>
            <a:r>
              <a:rPr lang="en-US" sz="2400" dirty="0" err="1"/>
              <a:t>eb.setForeground</a:t>
            </a:r>
            <a:r>
              <a:rPr lang="en-US" sz="2400" dirty="0"/>
              <a:t>(</a:t>
            </a:r>
            <a:r>
              <a:rPr lang="en-US" sz="2400" dirty="0" err="1"/>
              <a:t>Color.red</a:t>
            </a:r>
            <a:r>
              <a:rPr lang="en-US" sz="2400" dirty="0"/>
              <a:t>);</a:t>
            </a:r>
          </a:p>
          <a:p>
            <a:pPr marL="365125" indent="490538">
              <a:buNone/>
            </a:pPr>
            <a:r>
              <a:rPr lang="en-US" sz="2400" dirty="0"/>
              <a:t>tf3.setEditable(false);</a:t>
            </a:r>
          </a:p>
          <a:p>
            <a:pPr marL="365125" indent="490538">
              <a:buNone/>
            </a:pPr>
            <a:r>
              <a:rPr lang="en-US" sz="2400" dirty="0"/>
              <a:t>tf3.setFont(new Font("Serif", Font.BOLD,20));</a:t>
            </a: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59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549275">
              <a:buNone/>
            </a:pPr>
            <a:r>
              <a:rPr lang="en-US" sz="2400" dirty="0"/>
              <a:t>// adding components, order is important</a:t>
            </a:r>
          </a:p>
          <a:p>
            <a:pPr marL="365125" indent="549275">
              <a:buNone/>
            </a:pPr>
            <a:r>
              <a:rPr lang="en-US" sz="2400" dirty="0">
                <a:solidFill>
                  <a:srgbClr val="E010A5"/>
                </a:solidFill>
              </a:rPr>
              <a:t>add(new Label("Enter 1st Number"));</a:t>
            </a:r>
          </a:p>
          <a:p>
            <a:pPr marL="365125" indent="549275">
              <a:buNone/>
            </a:pPr>
            <a:r>
              <a:rPr lang="en-US" sz="2400" dirty="0">
                <a:solidFill>
                  <a:srgbClr val="E010A5"/>
                </a:solidFill>
              </a:rPr>
              <a:t>add(tf1);</a:t>
            </a:r>
          </a:p>
          <a:p>
            <a:pPr marL="365125" indent="549275">
              <a:buNone/>
            </a:pPr>
            <a:r>
              <a:rPr lang="en-US" sz="2400" dirty="0">
                <a:solidFill>
                  <a:srgbClr val="E010A5"/>
                </a:solidFill>
              </a:rPr>
              <a:t> add(new Label("Enter 2nd Number"));</a:t>
            </a:r>
          </a:p>
          <a:p>
            <a:pPr marL="365125" indent="549275">
              <a:buNone/>
            </a:pPr>
            <a:r>
              <a:rPr lang="en-US" sz="2400" dirty="0">
                <a:solidFill>
                  <a:srgbClr val="E010A5"/>
                </a:solidFill>
              </a:rPr>
              <a:t>add(tf2);</a:t>
            </a:r>
          </a:p>
          <a:p>
            <a:pPr marL="365125" indent="549275">
              <a:buNone/>
            </a:pPr>
            <a:r>
              <a:rPr lang="en-US" sz="2400" dirty="0">
                <a:solidFill>
                  <a:srgbClr val="E010A5"/>
                </a:solidFill>
              </a:rPr>
              <a:t>add(</a:t>
            </a:r>
            <a:r>
              <a:rPr lang="en-US" sz="2400" dirty="0" err="1">
                <a:solidFill>
                  <a:srgbClr val="E010A5"/>
                </a:solidFill>
              </a:rPr>
              <a:t>pb</a:t>
            </a:r>
            <a:r>
              <a:rPr lang="en-US" sz="2400" dirty="0">
                <a:solidFill>
                  <a:srgbClr val="E010A5"/>
                </a:solidFill>
              </a:rPr>
              <a:t>); // adding buttons one by one</a:t>
            </a:r>
          </a:p>
          <a:p>
            <a:pPr marL="365125" indent="549275">
              <a:buNone/>
            </a:pPr>
            <a:r>
              <a:rPr lang="en-US" sz="2400" dirty="0">
                <a:solidFill>
                  <a:srgbClr val="E010A5"/>
                </a:solidFill>
              </a:rPr>
              <a:t>add(mb1);</a:t>
            </a:r>
          </a:p>
          <a:p>
            <a:pPr marL="365125" indent="549275">
              <a:buNone/>
            </a:pPr>
            <a:r>
              <a:rPr lang="en-US" sz="2400" dirty="0">
                <a:solidFill>
                  <a:srgbClr val="E010A5"/>
                </a:solidFill>
              </a:rPr>
              <a:t>add(mulb2);</a:t>
            </a:r>
          </a:p>
          <a:p>
            <a:pPr marL="365125" indent="549275">
              <a:buNone/>
            </a:pPr>
            <a:r>
              <a:rPr lang="en-US" sz="2400" dirty="0">
                <a:solidFill>
                  <a:srgbClr val="E010A5"/>
                </a:solidFill>
              </a:rPr>
              <a:t>add(rmb3);</a:t>
            </a:r>
          </a:p>
          <a:p>
            <a:pPr marL="365125" indent="549275">
              <a:buNone/>
            </a:pPr>
            <a:r>
              <a:rPr lang="en-US" sz="2400" dirty="0">
                <a:solidFill>
                  <a:srgbClr val="E010A5"/>
                </a:solidFill>
              </a:rPr>
              <a:t>add(db);</a:t>
            </a:r>
          </a:p>
          <a:p>
            <a:pPr marL="365125" indent="549275">
              <a:buNone/>
            </a:pPr>
            <a:r>
              <a:rPr lang="en-US" sz="2400" dirty="0">
                <a:solidFill>
                  <a:srgbClr val="E010A5"/>
                </a:solidFill>
              </a:rPr>
              <a:t>add(</a:t>
            </a:r>
            <a:r>
              <a:rPr lang="en-US" sz="2400" dirty="0" err="1">
                <a:solidFill>
                  <a:srgbClr val="E010A5"/>
                </a:solidFill>
              </a:rPr>
              <a:t>eb</a:t>
            </a:r>
            <a:r>
              <a:rPr lang="en-US" sz="2400" dirty="0">
                <a:solidFill>
                  <a:srgbClr val="E010A5"/>
                </a:solidFill>
              </a:rPr>
              <a:t>);</a:t>
            </a:r>
          </a:p>
          <a:p>
            <a:pPr marL="365125" indent="549275">
              <a:buNone/>
            </a:pPr>
            <a:r>
              <a:rPr lang="en-US" sz="2400" dirty="0">
                <a:solidFill>
                  <a:srgbClr val="E010A5"/>
                </a:solidFill>
              </a:rPr>
              <a:t> add(new Label("Result")); // adding last row</a:t>
            </a:r>
          </a:p>
          <a:p>
            <a:pPr marL="365125" indent="549275">
              <a:buNone/>
            </a:pPr>
            <a:r>
              <a:rPr lang="en-US" sz="2400" dirty="0">
                <a:solidFill>
                  <a:srgbClr val="E010A5"/>
                </a:solidFill>
              </a:rPr>
              <a:t>add(tf3);</a:t>
            </a:r>
          </a:p>
          <a:p>
            <a:pPr>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1295400"/>
            <a:ext cx="8915400" cy="5486400"/>
          </a:xfrm>
        </p:spPr>
        <p:txBody>
          <a:bodyPr>
            <a:noAutofit/>
          </a:bodyPr>
          <a:lstStyle/>
          <a:p>
            <a:pPr algn="just"/>
            <a:r>
              <a:rPr lang="en-US" sz="2800" dirty="0">
                <a:solidFill>
                  <a:srgbClr val="C00000"/>
                </a:solidFill>
              </a:rPr>
              <a:t>A concrete subclass of Container. </a:t>
            </a:r>
          </a:p>
          <a:p>
            <a:pPr algn="just"/>
            <a:r>
              <a:rPr lang="en-US" sz="2800" dirty="0"/>
              <a:t>It doesn’t add any new methods; it simply implements Container. </a:t>
            </a:r>
          </a:p>
          <a:p>
            <a:pPr algn="just"/>
            <a:r>
              <a:rPr lang="en-US" sz="2800" dirty="0">
                <a:solidFill>
                  <a:srgbClr val="FFC000"/>
                </a:solidFill>
              </a:rPr>
              <a:t>A Panel may be thought of as a recursively nestable, concrete screen component</a:t>
            </a:r>
            <a:r>
              <a:rPr lang="en-US" sz="2800" dirty="0"/>
              <a:t>. </a:t>
            </a:r>
          </a:p>
          <a:p>
            <a:pPr algn="just"/>
            <a:r>
              <a:rPr lang="en-US" sz="2800" dirty="0">
                <a:solidFill>
                  <a:srgbClr val="002060"/>
                </a:solidFill>
              </a:rPr>
              <a:t>Panel is the </a:t>
            </a:r>
            <a:r>
              <a:rPr lang="en-US" sz="2800" dirty="0" err="1">
                <a:solidFill>
                  <a:srgbClr val="002060"/>
                </a:solidFill>
              </a:rPr>
              <a:t>superclass</a:t>
            </a:r>
            <a:r>
              <a:rPr lang="en-US" sz="2800" dirty="0">
                <a:solidFill>
                  <a:srgbClr val="002060"/>
                </a:solidFill>
              </a:rPr>
              <a:t> for Applet. When screen output is directed to an applet, it is drawn on the surface of a Panel object. </a:t>
            </a: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a:solidFill>
                  <a:srgbClr val="7030A0"/>
                </a:solidFill>
                <a:latin typeface="+mn-lt"/>
              </a:rPr>
              <a:t>Panel</a:t>
            </a:r>
            <a:r>
              <a:rPr kumimoji="0" lang="en-US" sz="2800" b="0" i="0" u="none" strike="noStrike" kern="1200" cap="none" spc="0" normalizeH="0" baseline="0" noProof="0" dirty="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fade">
                                      <p:cBhvr>
                                        <p:cTn id="7" dur="1000"/>
                                        <p:tgtEl>
                                          <p:spTgt spid="382979">
                                            <p:txEl>
                                              <p:pRg st="0" end="0"/>
                                            </p:txEl>
                                          </p:spTgt>
                                        </p:tgtEl>
                                      </p:cBhvr>
                                    </p:animEffect>
                                    <p:anim calcmode="lin" valueType="num">
                                      <p:cBhvr>
                                        <p:cTn id="8" dur="10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2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82979">
                                            <p:txEl>
                                              <p:pRg st="1" end="1"/>
                                            </p:txEl>
                                          </p:spTgt>
                                        </p:tgtEl>
                                        <p:attrNameLst>
                                          <p:attrName>style.visibility</p:attrName>
                                        </p:attrNameLst>
                                      </p:cBhvr>
                                      <p:to>
                                        <p:strVal val="visible"/>
                                      </p:to>
                                    </p:set>
                                    <p:animEffect transition="in" filter="barn(inVertical)">
                                      <p:cBhvr>
                                        <p:cTn id="14" dur="500"/>
                                        <p:tgtEl>
                                          <p:spTgt spid="38297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382979">
                                            <p:txEl>
                                              <p:pRg st="2" end="2"/>
                                            </p:txEl>
                                          </p:spTgt>
                                        </p:tgtEl>
                                        <p:attrNameLst>
                                          <p:attrName>style.visibility</p:attrName>
                                        </p:attrNameLst>
                                      </p:cBhvr>
                                      <p:to>
                                        <p:strVal val="visible"/>
                                      </p:to>
                                    </p:set>
                                    <p:animEffect transition="in" filter="barn(outVertical)">
                                      <p:cBhvr>
                                        <p:cTn id="19" dur="500"/>
                                        <p:tgtEl>
                                          <p:spTgt spid="38297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382979">
                                            <p:txEl>
                                              <p:pRg st="3" end="3"/>
                                            </p:txEl>
                                          </p:spTgt>
                                        </p:tgtEl>
                                        <p:attrNameLst>
                                          <p:attrName>style.visibility</p:attrName>
                                        </p:attrNameLst>
                                      </p:cBhvr>
                                      <p:to>
                                        <p:strVal val="visible"/>
                                      </p:to>
                                    </p:set>
                                    <p:anim calcmode="lin" valueType="num">
                                      <p:cBhvr additive="base">
                                        <p:cTn id="24" dur="500" fill="hold"/>
                                        <p:tgtEl>
                                          <p:spTgt spid="38297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82979">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08013">
              <a:buNone/>
            </a:pPr>
            <a:r>
              <a:rPr lang="en-US" sz="2400" dirty="0"/>
              <a:t>// create the frame</a:t>
            </a:r>
          </a:p>
          <a:p>
            <a:pPr marL="365125" indent="608013">
              <a:buNone/>
            </a:pPr>
            <a:r>
              <a:rPr lang="en-US" sz="2400" dirty="0" err="1">
                <a:solidFill>
                  <a:srgbClr val="C00000"/>
                </a:solidFill>
              </a:rPr>
              <a:t>setTitle</a:t>
            </a:r>
            <a:r>
              <a:rPr lang="en-US" sz="2400" dirty="0">
                <a:solidFill>
                  <a:srgbClr val="C00000"/>
                </a:solidFill>
              </a:rPr>
              <a:t>("Arithmetic");</a:t>
            </a:r>
          </a:p>
          <a:p>
            <a:pPr marL="365125" indent="608013">
              <a:buNone/>
            </a:pPr>
            <a:r>
              <a:rPr lang="en-US" sz="2400" dirty="0" err="1">
                <a:solidFill>
                  <a:srgbClr val="C00000"/>
                </a:solidFill>
              </a:rPr>
              <a:t>setSize</a:t>
            </a:r>
            <a:r>
              <a:rPr lang="en-US" sz="2400" dirty="0">
                <a:solidFill>
                  <a:srgbClr val="C00000"/>
                </a:solidFill>
              </a:rPr>
              <a:t>(400,450);</a:t>
            </a:r>
          </a:p>
          <a:p>
            <a:pPr marL="365125" indent="608013">
              <a:buNone/>
            </a:pPr>
            <a:r>
              <a:rPr lang="en-US" sz="2400" dirty="0" err="1">
                <a:solidFill>
                  <a:srgbClr val="C00000"/>
                </a:solidFill>
              </a:rPr>
              <a:t>setVisible</a:t>
            </a:r>
            <a:r>
              <a:rPr lang="en-US" sz="2400" dirty="0">
                <a:solidFill>
                  <a:srgbClr val="C00000"/>
                </a:solidFill>
              </a:rPr>
              <a:t>(true);</a:t>
            </a:r>
          </a:p>
          <a:p>
            <a:pPr marL="365125" indent="608013">
              <a:buNone/>
            </a:pPr>
            <a:r>
              <a:rPr lang="en-US" sz="2400" dirty="0"/>
              <a:t>}</a:t>
            </a:r>
          </a:p>
          <a:p>
            <a:pPr marL="365125" indent="608013">
              <a:buNone/>
            </a:pPr>
            <a:r>
              <a:rPr lang="en-US" sz="2400" dirty="0"/>
              <a:t>// override the abstract method of AL</a:t>
            </a:r>
          </a:p>
          <a:p>
            <a:pPr marL="365125" indent="608013">
              <a:buNone/>
            </a:pPr>
            <a:r>
              <a:rPr lang="en-US" sz="2400" dirty="0"/>
              <a:t>public void </a:t>
            </a:r>
            <a:r>
              <a:rPr lang="en-US" sz="2400" dirty="0" err="1"/>
              <a:t>actionPerformed</a:t>
            </a:r>
            <a:r>
              <a:rPr lang="en-US" sz="2400" dirty="0"/>
              <a:t>(</a:t>
            </a:r>
            <a:r>
              <a:rPr lang="en-US" sz="2400" dirty="0" err="1"/>
              <a:t>ActionEvent</a:t>
            </a:r>
            <a:r>
              <a:rPr lang="en-US" sz="2400" dirty="0"/>
              <a:t> e)</a:t>
            </a:r>
          </a:p>
          <a:p>
            <a:pPr marL="365125" indent="608013">
              <a:buNone/>
            </a:pPr>
            <a:r>
              <a:rPr lang="en-US" sz="2400" dirty="0"/>
              <a:t>{</a:t>
            </a:r>
          </a:p>
          <a:p>
            <a:pPr marL="365125" indent="608013">
              <a:buNone/>
            </a:pPr>
            <a:r>
              <a:rPr lang="en-US" sz="2400" dirty="0">
                <a:solidFill>
                  <a:srgbClr val="00B050"/>
                </a:solidFill>
              </a:rPr>
              <a:t>Button </a:t>
            </a:r>
            <a:r>
              <a:rPr lang="en-US" sz="2400" dirty="0" err="1">
                <a:solidFill>
                  <a:srgbClr val="00B050"/>
                </a:solidFill>
              </a:rPr>
              <a:t>btn</a:t>
            </a:r>
            <a:r>
              <a:rPr lang="en-US" sz="2400" dirty="0">
                <a:solidFill>
                  <a:srgbClr val="00B050"/>
                </a:solidFill>
              </a:rPr>
              <a:t> = (Button) </a:t>
            </a:r>
            <a:r>
              <a:rPr lang="en-US" sz="2400" dirty="0" err="1">
                <a:solidFill>
                  <a:srgbClr val="00B050"/>
                </a:solidFill>
              </a:rPr>
              <a:t>e.getSource</a:t>
            </a:r>
            <a:r>
              <a:rPr lang="en-US" sz="2400" dirty="0">
                <a:solidFill>
                  <a:srgbClr val="00B050"/>
                </a:solidFill>
              </a:rPr>
              <a:t>();</a:t>
            </a:r>
            <a:r>
              <a:rPr lang="en-US" sz="2400" dirty="0"/>
              <a:t>	</a:t>
            </a:r>
          </a:p>
          <a:p>
            <a:pPr marL="365125" indent="608013">
              <a:buNone/>
            </a:pPr>
            <a:r>
              <a:rPr lang="en-US" sz="2400" dirty="0"/>
              <a:t>if(</a:t>
            </a:r>
            <a:r>
              <a:rPr lang="en-US" sz="2400" dirty="0" err="1"/>
              <a:t>btn</a:t>
            </a:r>
            <a:r>
              <a:rPr lang="en-US" sz="2400" dirty="0"/>
              <a:t> == </a:t>
            </a:r>
            <a:r>
              <a:rPr lang="en-US" sz="2400" dirty="0" err="1"/>
              <a:t>eb</a:t>
            </a:r>
            <a:r>
              <a:rPr lang="en-US" sz="2400" dirty="0"/>
              <a:t>)</a:t>
            </a:r>
          </a:p>
          <a:p>
            <a:pPr marL="365125" indent="608013">
              <a:buNone/>
            </a:pPr>
            <a:r>
              <a:rPr lang="en-US" sz="2400" dirty="0"/>
              <a:t>{</a:t>
            </a:r>
          </a:p>
          <a:p>
            <a:pPr marL="365125" indent="608013">
              <a:buNone/>
            </a:pPr>
            <a:r>
              <a:rPr lang="en-US" sz="2400" dirty="0" err="1"/>
              <a:t>System.exit</a:t>
            </a:r>
            <a:r>
              <a:rPr lang="en-US" sz="2400" dirty="0"/>
              <a:t>(0); // closes the current application</a:t>
            </a:r>
          </a:p>
          <a:p>
            <a:pPr marL="365125" indent="608013">
              <a:buNone/>
            </a:pPr>
            <a:r>
              <a:rPr lang="en-US" sz="2400" dirty="0"/>
              <a:t>}	</a:t>
            </a:r>
          </a:p>
          <a:p>
            <a:pPr marL="365125" indent="608013">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666750">
              <a:buNone/>
            </a:pPr>
            <a:r>
              <a:rPr lang="en-US" sz="2400" dirty="0">
                <a:solidFill>
                  <a:srgbClr val="C00000"/>
                </a:solidFill>
              </a:rPr>
              <a:t>String s1 = tf1.getText();</a:t>
            </a:r>
          </a:p>
          <a:p>
            <a:pPr marL="365125" indent="666750">
              <a:buNone/>
            </a:pPr>
            <a:r>
              <a:rPr lang="en-US" sz="2400" dirty="0"/>
              <a:t>double d1 = </a:t>
            </a:r>
            <a:r>
              <a:rPr lang="en-US" sz="2400" dirty="0" err="1"/>
              <a:t>Double.parseDouble</a:t>
            </a:r>
            <a:r>
              <a:rPr lang="en-US" sz="2400" dirty="0"/>
              <a:t>(s1);</a:t>
            </a:r>
          </a:p>
          <a:p>
            <a:pPr marL="365125" indent="666750">
              <a:buNone/>
            </a:pPr>
            <a:r>
              <a:rPr lang="en-US" sz="2400" dirty="0"/>
              <a:t>double d2 = </a:t>
            </a:r>
            <a:r>
              <a:rPr lang="en-US" sz="2400" dirty="0" err="1"/>
              <a:t>Double.parseDouble</a:t>
            </a:r>
            <a:r>
              <a:rPr lang="en-US" sz="2400" dirty="0"/>
              <a:t>(tf2.getText());</a:t>
            </a:r>
          </a:p>
          <a:p>
            <a:pPr marL="365125" indent="666750">
              <a:buNone/>
            </a:pPr>
            <a:r>
              <a:rPr lang="en-US" sz="2400" dirty="0"/>
              <a:t>String s2 = “”; // a temporary local variable</a:t>
            </a:r>
          </a:p>
          <a:p>
            <a:pPr marL="365125" indent="666750">
              <a:buNone/>
            </a:pPr>
            <a:r>
              <a:rPr lang="en-US" sz="2400" dirty="0"/>
              <a:t> if(</a:t>
            </a:r>
            <a:r>
              <a:rPr lang="en-US" sz="2400" dirty="0" err="1"/>
              <a:t>btn</a:t>
            </a:r>
            <a:r>
              <a:rPr lang="en-US" sz="2400" dirty="0"/>
              <a:t> == </a:t>
            </a:r>
            <a:r>
              <a:rPr lang="en-US" sz="2400" dirty="0" err="1"/>
              <a:t>pb</a:t>
            </a:r>
            <a:r>
              <a:rPr lang="en-US" sz="2400" dirty="0"/>
              <a:t>)</a:t>
            </a:r>
          </a:p>
          <a:p>
            <a:pPr marL="365125" indent="666750">
              <a:buNone/>
            </a:pPr>
            <a:r>
              <a:rPr lang="en-US" sz="2400" dirty="0"/>
              <a:t>s2 = "sum = " + (d1+d2);</a:t>
            </a:r>
          </a:p>
          <a:p>
            <a:pPr marL="365125" indent="608013">
              <a:buNone/>
            </a:pPr>
            <a:r>
              <a:rPr lang="en-US" sz="2400" dirty="0"/>
              <a:t>// assign a value to s2</a:t>
            </a:r>
          </a:p>
          <a:p>
            <a:pPr marL="365125" indent="608013">
              <a:buNone/>
            </a:pPr>
            <a:r>
              <a:rPr lang="en-US" sz="2400" dirty="0"/>
              <a:t>else if(</a:t>
            </a:r>
            <a:r>
              <a:rPr lang="en-US" sz="2400" dirty="0" err="1"/>
              <a:t>btn</a:t>
            </a:r>
            <a:r>
              <a:rPr lang="en-US" sz="2400" dirty="0"/>
              <a:t> == mb1)</a:t>
            </a:r>
          </a:p>
          <a:p>
            <a:pPr marL="365125" indent="608013">
              <a:buNone/>
            </a:pPr>
            <a:r>
              <a:rPr lang="en-US" sz="2400" dirty="0"/>
              <a:t>s2 = "Difference = " + (d1-d2);</a:t>
            </a:r>
          </a:p>
          <a:p>
            <a:pPr marL="365125" indent="666750">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382979" name="Rectangle 3"/>
          <p:cNvSpPr>
            <a:spLocks noGrp="1" noChangeArrowheads="1"/>
          </p:cNvSpPr>
          <p:nvPr>
            <p:ph idx="4294967295"/>
          </p:nvPr>
        </p:nvSpPr>
        <p:spPr>
          <a:xfrm>
            <a:off x="228600" y="685800"/>
            <a:ext cx="8915400" cy="6172200"/>
          </a:xfrm>
        </p:spPr>
        <p:txBody>
          <a:bodyPr>
            <a:noAutofit/>
          </a:bodyPr>
          <a:lstStyle/>
          <a:p>
            <a:pPr marL="365125" indent="549275">
              <a:buNone/>
            </a:pPr>
            <a:r>
              <a:rPr lang="en-US" sz="2400" dirty="0"/>
              <a:t>else if(</a:t>
            </a:r>
            <a:r>
              <a:rPr lang="en-US" sz="2400" dirty="0" err="1"/>
              <a:t>btn</a:t>
            </a:r>
            <a:r>
              <a:rPr lang="en-US" sz="2400" dirty="0"/>
              <a:t> == mulb2)</a:t>
            </a:r>
          </a:p>
          <a:p>
            <a:pPr marL="365125" indent="549275">
              <a:buNone/>
            </a:pPr>
            <a:r>
              <a:rPr lang="en-US" sz="2400" dirty="0"/>
              <a:t>s2 = "Product = " + (d1*d2);</a:t>
            </a:r>
          </a:p>
          <a:p>
            <a:pPr marL="365125" indent="549275">
              <a:buNone/>
            </a:pPr>
            <a:r>
              <a:rPr lang="en-US" sz="2400" dirty="0"/>
              <a:t>else if(</a:t>
            </a:r>
            <a:r>
              <a:rPr lang="en-US" sz="2400" dirty="0" err="1"/>
              <a:t>btn</a:t>
            </a:r>
            <a:r>
              <a:rPr lang="en-US" sz="2400" dirty="0"/>
              <a:t> == rmb3)</a:t>
            </a:r>
          </a:p>
          <a:p>
            <a:pPr marL="365125" indent="549275">
              <a:buNone/>
            </a:pPr>
            <a:r>
              <a:rPr lang="en-US" sz="2400" dirty="0"/>
              <a:t>s2 = "Remainder = "+ (d1%d2);</a:t>
            </a:r>
          </a:p>
          <a:p>
            <a:pPr marL="365125" indent="549275">
              <a:buNone/>
            </a:pPr>
            <a:r>
              <a:rPr lang="en-US" sz="2400" dirty="0"/>
              <a:t>else if(</a:t>
            </a:r>
            <a:r>
              <a:rPr lang="en-US" sz="2400" dirty="0" err="1"/>
              <a:t>btn</a:t>
            </a:r>
            <a:r>
              <a:rPr lang="en-US" sz="2400" dirty="0"/>
              <a:t> == db)</a:t>
            </a:r>
          </a:p>
          <a:p>
            <a:pPr marL="365125" indent="549275">
              <a:buNone/>
            </a:pPr>
            <a:r>
              <a:rPr lang="en-US" sz="2400" dirty="0"/>
              <a:t>s2 = "Quotient = " + (d1/d2);</a:t>
            </a:r>
          </a:p>
          <a:p>
            <a:pPr marL="365125" indent="549275">
              <a:buNone/>
            </a:pPr>
            <a:r>
              <a:rPr lang="en-US" sz="2400" dirty="0"/>
              <a:t> </a:t>
            </a:r>
            <a:r>
              <a:rPr lang="en-US" sz="2400" dirty="0">
                <a:solidFill>
                  <a:srgbClr val="0070C0"/>
                </a:solidFill>
              </a:rPr>
              <a:t>tf3.setText(s2); // place the result s2 in tf3</a:t>
            </a:r>
          </a:p>
          <a:p>
            <a:pPr marL="365125" indent="549275">
              <a:buNone/>
            </a:pPr>
            <a:r>
              <a:rPr lang="en-US" sz="2400" dirty="0"/>
              <a:t>}</a:t>
            </a:r>
          </a:p>
          <a:p>
            <a:pPr marL="365125" indent="549275">
              <a:buNone/>
            </a:pPr>
            <a:r>
              <a:rPr lang="en-US" sz="2400" dirty="0"/>
              <a:t>public static void main(String[] </a:t>
            </a:r>
            <a:r>
              <a:rPr lang="en-US" sz="2400" dirty="0" err="1"/>
              <a:t>args</a:t>
            </a:r>
            <a:r>
              <a:rPr lang="en-US" sz="2400" dirty="0"/>
              <a:t>)</a:t>
            </a:r>
          </a:p>
          <a:p>
            <a:pPr marL="365125" indent="549275">
              <a:buNone/>
            </a:pPr>
            <a:r>
              <a:rPr lang="en-US" sz="2400" dirty="0"/>
              <a:t>{</a:t>
            </a:r>
          </a:p>
          <a:p>
            <a:pPr marL="365125" indent="549275">
              <a:buNone/>
            </a:pPr>
            <a:r>
              <a:rPr lang="en-US" sz="2400" dirty="0"/>
              <a:t>new </a:t>
            </a:r>
            <a:r>
              <a:rPr lang="en-US" sz="2400" dirty="0" err="1"/>
              <a:t>ArithmeticFrame</a:t>
            </a:r>
            <a:r>
              <a:rPr lang="en-US" sz="2400" dirty="0"/>
              <a:t> ();</a:t>
            </a:r>
          </a:p>
          <a:p>
            <a:pPr marL="365125" indent="549275">
              <a:buNone/>
            </a:pPr>
            <a:r>
              <a:rPr lang="en-US" sz="2400" dirty="0"/>
              <a:t>}</a:t>
            </a:r>
          </a:p>
          <a:p>
            <a:pPr marL="365125" indent="549275">
              <a:buNone/>
            </a:pPr>
            <a:r>
              <a:rPr lang="en-US" sz="2400" dirty="0"/>
              <a:t>}</a:t>
            </a:r>
          </a:p>
          <a:p>
            <a:pPr marL="365125" indent="666750">
              <a:buNone/>
            </a:pPr>
            <a:endParaRPr lang="en-US" sz="2400" dirty="0"/>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63</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1981200" y="990600"/>
            <a:ext cx="7162800" cy="5105400"/>
          </a:xfrm>
          <a:prstGeom prst="rect">
            <a:avLst/>
          </a:prstGeom>
          <a:noFill/>
          <a:ln w="9525">
            <a:noFill/>
            <a:miter lim="800000"/>
            <a:headEnd/>
            <a:tailEnd/>
          </a:ln>
        </p:spPr>
      </p:pic>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Simple Calculator with Frame: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64</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438150" y="914400"/>
            <a:ext cx="8705850" cy="5334000"/>
          </a:xfrm>
        </p:spPr>
        <p:txBody>
          <a:bodyPr>
            <a:normAutofit fontScale="77500" lnSpcReduction="20000"/>
          </a:bodyPr>
          <a:lstStyle/>
          <a:p>
            <a:pPr algn="just"/>
            <a:r>
              <a:rPr lang="en-US" dirty="0">
                <a:solidFill>
                  <a:srgbClr val="002060"/>
                </a:solidFill>
              </a:rPr>
              <a:t>An adapter class provides an empty implementation of all methods in an event listener interface. </a:t>
            </a:r>
          </a:p>
          <a:p>
            <a:pPr algn="just"/>
            <a:r>
              <a:rPr lang="en-US" dirty="0">
                <a:solidFill>
                  <a:srgbClr val="E010A5"/>
                </a:solidFill>
              </a:rPr>
              <a:t>Adapter classes are useful when you want to receive and process only some of the events that are handled by a particular event listener interface.</a:t>
            </a:r>
          </a:p>
          <a:p>
            <a:pPr algn="just"/>
            <a:r>
              <a:rPr lang="en-US" dirty="0">
                <a:solidFill>
                  <a:srgbClr val="00B050"/>
                </a:solidFill>
              </a:rPr>
              <a:t>You can define a new class to act as an event listener by extending one of the adapter classes and implementing only those events in which you are interested.</a:t>
            </a:r>
          </a:p>
          <a:p>
            <a:pPr algn="just"/>
            <a:r>
              <a:rPr lang="en-US" u="sng" dirty="0">
                <a:solidFill>
                  <a:srgbClr val="C00000"/>
                </a:solidFill>
              </a:rPr>
              <a:t>For example</a:t>
            </a:r>
            <a:r>
              <a:rPr lang="en-US" dirty="0">
                <a:solidFill>
                  <a:srgbClr val="C00000"/>
                </a:solidFill>
              </a:rPr>
              <a:t>, the </a:t>
            </a:r>
            <a:r>
              <a:rPr lang="en-US" dirty="0" err="1">
                <a:solidFill>
                  <a:srgbClr val="C00000"/>
                </a:solidFill>
              </a:rPr>
              <a:t>MouseMotionAdapter</a:t>
            </a:r>
            <a:r>
              <a:rPr lang="en-US" dirty="0">
                <a:solidFill>
                  <a:srgbClr val="C00000"/>
                </a:solidFill>
              </a:rPr>
              <a:t> class has two methods,  </a:t>
            </a:r>
            <a:r>
              <a:rPr lang="en-US" dirty="0" err="1">
                <a:solidFill>
                  <a:srgbClr val="C00000"/>
                </a:solidFill>
              </a:rPr>
              <a:t>mouseDragged</a:t>
            </a:r>
            <a:r>
              <a:rPr lang="en-US" dirty="0">
                <a:solidFill>
                  <a:srgbClr val="C00000"/>
                </a:solidFill>
              </a:rPr>
              <a:t>( ) and </a:t>
            </a:r>
            <a:r>
              <a:rPr lang="en-US" dirty="0" err="1">
                <a:solidFill>
                  <a:srgbClr val="C00000"/>
                </a:solidFill>
              </a:rPr>
              <a:t>mouseMoved</a:t>
            </a:r>
            <a:r>
              <a:rPr lang="en-US" dirty="0">
                <a:solidFill>
                  <a:srgbClr val="C00000"/>
                </a:solidFill>
              </a:rPr>
              <a:t>( ), which are the methods defined by the </a:t>
            </a:r>
            <a:r>
              <a:rPr lang="en-US" dirty="0" err="1">
                <a:solidFill>
                  <a:srgbClr val="C00000"/>
                </a:solidFill>
              </a:rPr>
              <a:t>MouseMotionListener</a:t>
            </a:r>
            <a:r>
              <a:rPr lang="en-US" dirty="0">
                <a:solidFill>
                  <a:srgbClr val="C00000"/>
                </a:solidFill>
              </a:rPr>
              <a:t> interface. If you were interested in only mouse drag events, then you could simply extend </a:t>
            </a:r>
            <a:r>
              <a:rPr lang="en-US" dirty="0" err="1">
                <a:solidFill>
                  <a:srgbClr val="C00000"/>
                </a:solidFill>
              </a:rPr>
              <a:t>MouseMotionAdapter</a:t>
            </a:r>
            <a:r>
              <a:rPr lang="en-US" dirty="0">
                <a:solidFill>
                  <a:srgbClr val="C00000"/>
                </a:solidFill>
              </a:rPr>
              <a:t> and override </a:t>
            </a:r>
            <a:r>
              <a:rPr lang="en-US" dirty="0" err="1">
                <a:solidFill>
                  <a:srgbClr val="C00000"/>
                </a:solidFill>
              </a:rPr>
              <a:t>mouseDragged</a:t>
            </a:r>
            <a:r>
              <a:rPr lang="en-US" dirty="0">
                <a:solidFill>
                  <a:srgbClr val="C00000"/>
                </a:solidFill>
              </a:rPr>
              <a:t>( ). The empty implementation of </a:t>
            </a:r>
            <a:r>
              <a:rPr lang="en-US" dirty="0" err="1">
                <a:solidFill>
                  <a:srgbClr val="C00000"/>
                </a:solidFill>
              </a:rPr>
              <a:t>mouseMoved</a:t>
            </a:r>
            <a:r>
              <a:rPr lang="en-US" dirty="0">
                <a:solidFill>
                  <a:srgbClr val="C00000"/>
                </a:solidFill>
              </a:rPr>
              <a:t>( ) would handle the mouse motion events for you.</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barn(inVertical)">
                                      <p:cBhvr>
                                        <p:cTn id="19" dur="500"/>
                                        <p:tgtEl>
                                          <p:spTgt spid="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 calcmode="lin" valueType="num">
                                      <p:cBhvr additive="base">
                                        <p:cTn id="24"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65</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2050" name="Picture 2"/>
          <p:cNvPicPr>
            <a:picLocks noGrp="1" noChangeAspect="1" noChangeArrowheads="1"/>
          </p:cNvPicPr>
          <p:nvPr>
            <p:ph idx="4294967295"/>
          </p:nvPr>
        </p:nvPicPr>
        <p:blipFill>
          <a:blip r:embed="rId3" cstate="print"/>
          <a:srcRect l="23765" t="7797" r="3518" b="53829"/>
          <a:stretch>
            <a:fillRect/>
          </a:stretch>
        </p:blipFill>
        <p:spPr bwMode="auto">
          <a:xfrm>
            <a:off x="1524000" y="1219200"/>
            <a:ext cx="7620000" cy="4724400"/>
          </a:xfrm>
          <a:prstGeom prst="rect">
            <a:avLst/>
          </a:prstGeom>
          <a:noFill/>
          <a:ln w="9525">
            <a:noFill/>
            <a:miter lim="800000"/>
            <a:headEnd/>
            <a:tailEnd/>
          </a:ln>
        </p:spPr>
      </p:pic>
      <p:sp>
        <p:nvSpPr>
          <p:cNvPr id="6" name="Rectangle 3"/>
          <p:cNvSpPr txBox="1">
            <a:spLocks noChangeArrowheads="1"/>
          </p:cNvSpPr>
          <p:nvPr/>
        </p:nvSpPr>
        <p:spPr>
          <a:xfrm>
            <a:off x="1600200" y="533400"/>
            <a:ext cx="8915400" cy="533400"/>
          </a:xfrm>
          <a:prstGeom prst="rect">
            <a:avLst/>
          </a:prstGeom>
        </p:spPr>
        <p:txBody>
          <a:bodyPr>
            <a:normAutofit/>
          </a:bodyPr>
          <a:lstStyle/>
          <a:p>
            <a:r>
              <a:rPr lang="en-US" sz="2800" dirty="0">
                <a:solidFill>
                  <a:srgbClr val="E010A5"/>
                </a:solidFill>
              </a:rPr>
              <a:t>List of Adapter Classes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66</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600200" y="914400"/>
            <a:ext cx="7543800" cy="5486400"/>
          </a:xfrm>
        </p:spPr>
        <p:txBody>
          <a:bodyPr>
            <a:normAutofit fontScale="70000" lnSpcReduction="20000"/>
          </a:bodyPr>
          <a:lstStyle/>
          <a:p>
            <a:pPr algn="just">
              <a:buNone/>
            </a:pPr>
            <a:r>
              <a:rPr lang="en-US" dirty="0"/>
              <a:t>// Demonstrate an adapter.</a:t>
            </a:r>
          </a:p>
          <a:p>
            <a:pPr algn="just">
              <a:buNone/>
            </a:pPr>
            <a:r>
              <a:rPr lang="en-US" dirty="0">
                <a:solidFill>
                  <a:srgbClr val="FFC000"/>
                </a:solidFill>
              </a:rPr>
              <a:t>import java.awt.*;</a:t>
            </a:r>
          </a:p>
          <a:p>
            <a:pPr algn="just">
              <a:buNone/>
            </a:pPr>
            <a:r>
              <a:rPr lang="en-US" dirty="0">
                <a:solidFill>
                  <a:srgbClr val="FFC000"/>
                </a:solidFill>
              </a:rPr>
              <a:t>import </a:t>
            </a:r>
            <a:r>
              <a:rPr lang="en-US" dirty="0" err="1">
                <a:solidFill>
                  <a:srgbClr val="FFC000"/>
                </a:solidFill>
              </a:rPr>
              <a:t>java.awt.event</a:t>
            </a:r>
            <a:r>
              <a:rPr lang="en-US" dirty="0">
                <a:solidFill>
                  <a:srgbClr val="FFC000"/>
                </a:solidFill>
              </a:rPr>
              <a:t>.*;</a:t>
            </a:r>
          </a:p>
          <a:p>
            <a:pPr algn="just">
              <a:buNone/>
            </a:pPr>
            <a:r>
              <a:rPr lang="en-US" dirty="0">
                <a:solidFill>
                  <a:srgbClr val="FFC000"/>
                </a:solidFill>
              </a:rPr>
              <a:t>import </a:t>
            </a:r>
            <a:r>
              <a:rPr lang="en-US" dirty="0" err="1">
                <a:solidFill>
                  <a:srgbClr val="FFC000"/>
                </a:solidFill>
              </a:rPr>
              <a:t>java.applet</a:t>
            </a:r>
            <a:r>
              <a:rPr lang="en-US" dirty="0">
                <a:solidFill>
                  <a:srgbClr val="FFC000"/>
                </a:solidFill>
              </a:rPr>
              <a:t>.*;</a:t>
            </a:r>
          </a:p>
          <a:p>
            <a:pPr algn="just">
              <a:buNone/>
            </a:pPr>
            <a:r>
              <a:rPr lang="en-US" dirty="0"/>
              <a:t>/*</a:t>
            </a:r>
          </a:p>
          <a:p>
            <a:pPr algn="just">
              <a:buNone/>
            </a:pPr>
            <a:r>
              <a:rPr lang="en-US" dirty="0"/>
              <a:t>&lt;applet code="</a:t>
            </a:r>
            <a:r>
              <a:rPr lang="en-US" dirty="0" err="1"/>
              <a:t>AdapterDemo</a:t>
            </a:r>
            <a:r>
              <a:rPr lang="en-US" dirty="0"/>
              <a:t>" width=300 height=100&gt;</a:t>
            </a:r>
          </a:p>
          <a:p>
            <a:pPr algn="just">
              <a:buNone/>
            </a:pPr>
            <a:r>
              <a:rPr lang="en-US" dirty="0"/>
              <a:t>&lt;/applet&gt;</a:t>
            </a:r>
          </a:p>
          <a:p>
            <a:pPr algn="just">
              <a:buNone/>
            </a:pPr>
            <a:r>
              <a:rPr lang="en-US" dirty="0"/>
              <a:t>*/</a:t>
            </a:r>
          </a:p>
          <a:p>
            <a:pPr algn="just">
              <a:buNone/>
            </a:pPr>
            <a:r>
              <a:rPr lang="en-US" dirty="0">
                <a:solidFill>
                  <a:schemeClr val="accent5">
                    <a:lumMod val="60000"/>
                    <a:lumOff val="40000"/>
                  </a:schemeClr>
                </a:solidFill>
              </a:rPr>
              <a:t>public class </a:t>
            </a:r>
            <a:r>
              <a:rPr lang="en-US" dirty="0" err="1">
                <a:solidFill>
                  <a:schemeClr val="accent5">
                    <a:lumMod val="60000"/>
                    <a:lumOff val="40000"/>
                  </a:schemeClr>
                </a:solidFill>
              </a:rPr>
              <a:t>AdapterDemo</a:t>
            </a:r>
            <a:r>
              <a:rPr lang="en-US" dirty="0">
                <a:solidFill>
                  <a:schemeClr val="accent5">
                    <a:lumMod val="60000"/>
                    <a:lumOff val="40000"/>
                  </a:schemeClr>
                </a:solidFill>
              </a:rPr>
              <a:t> extends Applet {</a:t>
            </a:r>
          </a:p>
          <a:p>
            <a:pPr algn="just">
              <a:buNone/>
            </a:pPr>
            <a:r>
              <a:rPr lang="en-US" dirty="0"/>
              <a:t>public void init() {</a:t>
            </a:r>
          </a:p>
          <a:p>
            <a:pPr algn="just">
              <a:buNone/>
            </a:pPr>
            <a:r>
              <a:rPr lang="en-US" dirty="0" err="1">
                <a:solidFill>
                  <a:srgbClr val="E010A5"/>
                </a:solidFill>
              </a:rPr>
              <a:t>addMouseListener</a:t>
            </a:r>
            <a:r>
              <a:rPr lang="en-US" dirty="0">
                <a:solidFill>
                  <a:srgbClr val="E010A5"/>
                </a:solidFill>
              </a:rPr>
              <a:t>(</a:t>
            </a:r>
            <a:r>
              <a:rPr lang="en-US" dirty="0">
                <a:solidFill>
                  <a:srgbClr val="00B050"/>
                </a:solidFill>
              </a:rPr>
              <a:t>new </a:t>
            </a:r>
            <a:r>
              <a:rPr lang="en-US" dirty="0" err="1">
                <a:solidFill>
                  <a:srgbClr val="00B050"/>
                </a:solidFill>
              </a:rPr>
              <a:t>MyMouseAdapter</a:t>
            </a:r>
            <a:r>
              <a:rPr lang="en-US" dirty="0">
                <a:solidFill>
                  <a:srgbClr val="00B050"/>
                </a:solidFill>
              </a:rPr>
              <a:t>(this)</a:t>
            </a:r>
            <a:r>
              <a:rPr lang="en-US" dirty="0">
                <a:solidFill>
                  <a:srgbClr val="E010A5"/>
                </a:solidFill>
              </a:rPr>
              <a:t>);</a:t>
            </a:r>
          </a:p>
          <a:p>
            <a:pPr algn="just">
              <a:buNone/>
            </a:pPr>
            <a:r>
              <a:rPr lang="en-US" dirty="0" err="1">
                <a:solidFill>
                  <a:srgbClr val="E010A5"/>
                </a:solidFill>
              </a:rPr>
              <a:t>addMouseMotionListener</a:t>
            </a:r>
            <a:r>
              <a:rPr lang="en-US" dirty="0">
                <a:solidFill>
                  <a:srgbClr val="E010A5"/>
                </a:solidFill>
              </a:rPr>
              <a:t>(</a:t>
            </a:r>
            <a:r>
              <a:rPr lang="en-US" dirty="0">
                <a:solidFill>
                  <a:srgbClr val="00B050"/>
                </a:solidFill>
              </a:rPr>
              <a:t>new </a:t>
            </a:r>
            <a:r>
              <a:rPr lang="en-US" dirty="0" err="1">
                <a:solidFill>
                  <a:srgbClr val="00B050"/>
                </a:solidFill>
              </a:rPr>
              <a:t>MyMouseMotionAdapter</a:t>
            </a:r>
            <a:r>
              <a:rPr lang="en-US" dirty="0">
                <a:solidFill>
                  <a:srgbClr val="00B050"/>
                </a:solidFill>
              </a:rPr>
              <a:t>(this)</a:t>
            </a:r>
            <a:r>
              <a:rPr lang="en-US" dirty="0">
                <a:solidFill>
                  <a:srgbClr val="E010A5"/>
                </a:solidFill>
              </a:rPr>
              <a:t>);</a:t>
            </a:r>
          </a:p>
          <a:p>
            <a:pPr algn="just">
              <a:buNone/>
            </a:pPr>
            <a:r>
              <a:rPr lang="en-US" dirty="0"/>
              <a:t>}</a:t>
            </a:r>
          </a:p>
          <a:p>
            <a:pPr algn="just">
              <a:buNone/>
            </a:pPr>
            <a:r>
              <a:rPr lang="en-US" dirty="0"/>
              <a:t>}</a:t>
            </a:r>
          </a:p>
          <a:p>
            <a:pPr algn="just">
              <a:buNone/>
            </a:pPr>
            <a:endParaRPr lang="en-US"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Class: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219200" y="762000"/>
            <a:ext cx="7924800" cy="5791200"/>
          </a:xfrm>
        </p:spPr>
        <p:txBody>
          <a:bodyPr>
            <a:normAutofit/>
          </a:bodyPr>
          <a:lstStyle/>
          <a:p>
            <a:pPr>
              <a:buNone/>
            </a:pPr>
            <a:r>
              <a:rPr lang="en-US" sz="2400" dirty="0">
                <a:solidFill>
                  <a:srgbClr val="C00000"/>
                </a:solidFill>
              </a:rPr>
              <a:t>class </a:t>
            </a:r>
            <a:r>
              <a:rPr lang="en-US" sz="2400" dirty="0" err="1">
                <a:solidFill>
                  <a:srgbClr val="C00000"/>
                </a:solidFill>
              </a:rPr>
              <a:t>MyMouseAdapter</a:t>
            </a:r>
            <a:r>
              <a:rPr lang="en-US" sz="2400" dirty="0">
                <a:solidFill>
                  <a:srgbClr val="C00000"/>
                </a:solidFill>
              </a:rPr>
              <a:t> extends </a:t>
            </a:r>
            <a:r>
              <a:rPr lang="en-US" sz="2400" dirty="0" err="1">
                <a:solidFill>
                  <a:srgbClr val="C00000"/>
                </a:solidFill>
              </a:rPr>
              <a:t>MouseAdapter</a:t>
            </a:r>
            <a:r>
              <a:rPr lang="en-US" sz="2400" dirty="0"/>
              <a:t> {</a:t>
            </a:r>
          </a:p>
          <a:p>
            <a:pPr>
              <a:buNone/>
            </a:pPr>
            <a:r>
              <a:rPr lang="en-US" sz="2400" dirty="0" err="1">
                <a:solidFill>
                  <a:srgbClr val="00B0F0"/>
                </a:solidFill>
              </a:rPr>
              <a:t>AdapterDemo</a:t>
            </a:r>
            <a:r>
              <a:rPr lang="en-US" sz="2400" dirty="0">
                <a:solidFill>
                  <a:srgbClr val="00B0F0"/>
                </a:solidFill>
              </a:rPr>
              <a:t> </a:t>
            </a:r>
            <a:r>
              <a:rPr lang="en-US" sz="2400" dirty="0" err="1">
                <a:solidFill>
                  <a:srgbClr val="00B0F0"/>
                </a:solidFill>
              </a:rPr>
              <a:t>adapterDemo</a:t>
            </a:r>
            <a:r>
              <a:rPr lang="en-US" sz="2400" dirty="0">
                <a:solidFill>
                  <a:srgbClr val="00B0F0"/>
                </a:solidFill>
              </a:rPr>
              <a:t>;</a:t>
            </a:r>
          </a:p>
          <a:p>
            <a:pPr>
              <a:buNone/>
            </a:pPr>
            <a:r>
              <a:rPr lang="en-US" sz="2400" dirty="0"/>
              <a:t>public </a:t>
            </a:r>
            <a:r>
              <a:rPr lang="en-US" sz="2400" dirty="0" err="1"/>
              <a:t>MyMouseAdapter</a:t>
            </a:r>
            <a:r>
              <a:rPr lang="en-US" sz="2400" dirty="0"/>
              <a:t>(</a:t>
            </a:r>
            <a:r>
              <a:rPr lang="en-US" sz="2400" dirty="0" err="1"/>
              <a:t>AdapterDemo</a:t>
            </a:r>
            <a:r>
              <a:rPr lang="en-US" sz="2400" dirty="0"/>
              <a:t> </a:t>
            </a:r>
            <a:r>
              <a:rPr lang="en-US" sz="2400" dirty="0" err="1"/>
              <a:t>adapterDemo</a:t>
            </a:r>
            <a:r>
              <a:rPr lang="en-US" sz="2400" dirty="0"/>
              <a:t>) {</a:t>
            </a:r>
          </a:p>
          <a:p>
            <a:pPr>
              <a:buNone/>
            </a:pPr>
            <a:r>
              <a:rPr lang="en-US" sz="2400" dirty="0" err="1">
                <a:solidFill>
                  <a:srgbClr val="E010A5"/>
                </a:solidFill>
              </a:rPr>
              <a:t>this.adapterDemo</a:t>
            </a:r>
            <a:r>
              <a:rPr lang="en-US" sz="2400" dirty="0">
                <a:solidFill>
                  <a:srgbClr val="E010A5"/>
                </a:solidFill>
              </a:rPr>
              <a:t> = </a:t>
            </a:r>
            <a:r>
              <a:rPr lang="en-US" sz="2400" dirty="0" err="1">
                <a:solidFill>
                  <a:srgbClr val="E010A5"/>
                </a:solidFill>
              </a:rPr>
              <a:t>adapterDemo</a:t>
            </a:r>
            <a:r>
              <a:rPr lang="en-US" sz="2400" dirty="0">
                <a:solidFill>
                  <a:srgbClr val="E010A5"/>
                </a:solidFill>
              </a:rPr>
              <a:t>;</a:t>
            </a:r>
          </a:p>
          <a:p>
            <a:pPr>
              <a:buNone/>
            </a:pPr>
            <a:r>
              <a:rPr lang="en-US" sz="2400" dirty="0"/>
              <a:t>}</a:t>
            </a:r>
          </a:p>
          <a:p>
            <a:pPr>
              <a:buNone/>
            </a:pPr>
            <a:endParaRPr lang="en-US" sz="2400" dirty="0"/>
          </a:p>
          <a:p>
            <a:pPr>
              <a:buNone/>
            </a:pPr>
            <a:r>
              <a:rPr lang="en-US" sz="2400" dirty="0"/>
              <a:t>// Handle mouse clicked.</a:t>
            </a:r>
          </a:p>
          <a:p>
            <a:pPr>
              <a:buNone/>
            </a:pPr>
            <a:r>
              <a:rPr lang="en-US" sz="2400" dirty="0"/>
              <a:t>public void </a:t>
            </a:r>
            <a:r>
              <a:rPr lang="en-US" sz="2400" dirty="0" err="1"/>
              <a:t>mouseClicked</a:t>
            </a:r>
            <a:r>
              <a:rPr lang="en-US" sz="2400" dirty="0"/>
              <a:t>(</a:t>
            </a:r>
            <a:r>
              <a:rPr lang="en-US" sz="2400" dirty="0" err="1"/>
              <a:t>MouseEvent</a:t>
            </a:r>
            <a:r>
              <a:rPr lang="en-US" sz="2400" dirty="0"/>
              <a:t> me) {</a:t>
            </a:r>
          </a:p>
          <a:p>
            <a:pPr>
              <a:buNone/>
            </a:pPr>
            <a:r>
              <a:rPr lang="en-US" sz="2400" dirty="0" err="1">
                <a:solidFill>
                  <a:srgbClr val="FF0000"/>
                </a:solidFill>
              </a:rPr>
              <a:t>adapterDemo.showStatus</a:t>
            </a:r>
            <a:r>
              <a:rPr lang="en-US" sz="2400" dirty="0">
                <a:solidFill>
                  <a:srgbClr val="FF0000"/>
                </a:solidFill>
              </a:rPr>
              <a:t>("Mouse clicked");</a:t>
            </a:r>
          </a:p>
          <a:p>
            <a:pPr>
              <a:buNone/>
            </a:pPr>
            <a:r>
              <a:rPr lang="en-US" sz="2400" dirty="0"/>
              <a:t>}</a:t>
            </a:r>
          </a:p>
          <a:p>
            <a:pPr>
              <a:buNone/>
            </a:pPr>
            <a:r>
              <a:rPr lang="en-US" sz="2400" dirty="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Class: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68</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a:bodyPr>
          <a:lstStyle/>
          <a:p>
            <a:pPr>
              <a:buNone/>
            </a:pPr>
            <a:endParaRPr lang="en-US" sz="2400" dirty="0"/>
          </a:p>
          <a:p>
            <a:pPr>
              <a:buNone/>
            </a:pPr>
            <a:r>
              <a:rPr lang="en-US" sz="2400" dirty="0">
                <a:solidFill>
                  <a:srgbClr val="C00000"/>
                </a:solidFill>
              </a:rPr>
              <a:t>class </a:t>
            </a:r>
            <a:r>
              <a:rPr lang="en-US" sz="2400" dirty="0" err="1">
                <a:solidFill>
                  <a:srgbClr val="C00000"/>
                </a:solidFill>
              </a:rPr>
              <a:t>MyMouseMotionAdapter</a:t>
            </a:r>
            <a:r>
              <a:rPr lang="en-US" sz="2400" dirty="0">
                <a:solidFill>
                  <a:srgbClr val="C00000"/>
                </a:solidFill>
              </a:rPr>
              <a:t> extends </a:t>
            </a:r>
            <a:r>
              <a:rPr lang="en-US" sz="2400" dirty="0" err="1">
                <a:solidFill>
                  <a:srgbClr val="C00000"/>
                </a:solidFill>
              </a:rPr>
              <a:t>MouseMotionAdapter</a:t>
            </a:r>
            <a:r>
              <a:rPr lang="en-US" sz="2400" dirty="0">
                <a:solidFill>
                  <a:srgbClr val="C00000"/>
                </a:solidFill>
              </a:rPr>
              <a:t> {</a:t>
            </a:r>
          </a:p>
          <a:p>
            <a:pPr>
              <a:buNone/>
            </a:pPr>
            <a:r>
              <a:rPr lang="en-US" sz="2400" dirty="0" err="1">
                <a:solidFill>
                  <a:srgbClr val="00B0F0"/>
                </a:solidFill>
              </a:rPr>
              <a:t>AdapterDemo</a:t>
            </a:r>
            <a:r>
              <a:rPr lang="en-US" sz="2400" dirty="0">
                <a:solidFill>
                  <a:srgbClr val="00B0F0"/>
                </a:solidFill>
              </a:rPr>
              <a:t> </a:t>
            </a:r>
            <a:r>
              <a:rPr lang="en-US" sz="2400" dirty="0" err="1">
                <a:solidFill>
                  <a:srgbClr val="00B0F0"/>
                </a:solidFill>
              </a:rPr>
              <a:t>adapterDemo</a:t>
            </a:r>
            <a:r>
              <a:rPr lang="en-US" sz="2400" dirty="0">
                <a:solidFill>
                  <a:srgbClr val="00B0F0"/>
                </a:solidFill>
              </a:rPr>
              <a:t>;</a:t>
            </a:r>
          </a:p>
          <a:p>
            <a:pPr>
              <a:buNone/>
            </a:pPr>
            <a:r>
              <a:rPr lang="en-US" sz="2400" dirty="0"/>
              <a:t>public </a:t>
            </a:r>
            <a:r>
              <a:rPr lang="en-US" sz="2400" dirty="0" err="1"/>
              <a:t>MyMouseMotionAdapter</a:t>
            </a:r>
            <a:r>
              <a:rPr lang="en-US" sz="2400" dirty="0"/>
              <a:t>(</a:t>
            </a:r>
            <a:r>
              <a:rPr lang="en-US" sz="2400" dirty="0" err="1"/>
              <a:t>AdapterDemo</a:t>
            </a:r>
            <a:r>
              <a:rPr lang="en-US" sz="2400" dirty="0"/>
              <a:t> </a:t>
            </a:r>
            <a:r>
              <a:rPr lang="en-US" sz="2400" dirty="0" err="1"/>
              <a:t>adapterDemo</a:t>
            </a:r>
            <a:r>
              <a:rPr lang="en-US" sz="2400" dirty="0"/>
              <a:t>) {</a:t>
            </a:r>
          </a:p>
          <a:p>
            <a:pPr>
              <a:buNone/>
            </a:pPr>
            <a:r>
              <a:rPr lang="en-US" sz="2400" dirty="0">
                <a:solidFill>
                  <a:srgbClr val="E010A5"/>
                </a:solidFill>
              </a:rPr>
              <a:t>		</a:t>
            </a:r>
            <a:r>
              <a:rPr lang="en-US" sz="2400" dirty="0" err="1">
                <a:solidFill>
                  <a:srgbClr val="E010A5"/>
                </a:solidFill>
              </a:rPr>
              <a:t>this.adapterDemo</a:t>
            </a:r>
            <a:r>
              <a:rPr lang="en-US" sz="2400" dirty="0">
                <a:solidFill>
                  <a:srgbClr val="E010A5"/>
                </a:solidFill>
              </a:rPr>
              <a:t> = </a:t>
            </a:r>
            <a:r>
              <a:rPr lang="en-US" sz="2400" dirty="0" err="1">
                <a:solidFill>
                  <a:srgbClr val="E010A5"/>
                </a:solidFill>
              </a:rPr>
              <a:t>adapterDemo</a:t>
            </a:r>
            <a:r>
              <a:rPr lang="en-US" sz="2400" dirty="0">
                <a:solidFill>
                  <a:srgbClr val="E010A5"/>
                </a:solidFill>
              </a:rPr>
              <a:t>;</a:t>
            </a:r>
          </a:p>
          <a:p>
            <a:pPr>
              <a:buNone/>
            </a:pPr>
            <a:r>
              <a:rPr lang="en-US" sz="2400" dirty="0"/>
              <a:t>   }</a:t>
            </a:r>
          </a:p>
          <a:p>
            <a:pPr>
              <a:buNone/>
            </a:pPr>
            <a:r>
              <a:rPr lang="en-US" sz="2400" dirty="0"/>
              <a:t>// Handle mouse dragged.</a:t>
            </a:r>
          </a:p>
          <a:p>
            <a:pPr>
              <a:buNone/>
            </a:pPr>
            <a:r>
              <a:rPr lang="en-US" sz="2400" dirty="0"/>
              <a:t>public void </a:t>
            </a:r>
            <a:r>
              <a:rPr lang="en-US" sz="2400" dirty="0" err="1"/>
              <a:t>mouseDragged</a:t>
            </a:r>
            <a:r>
              <a:rPr lang="en-US" sz="2400" dirty="0"/>
              <a:t>(</a:t>
            </a:r>
            <a:r>
              <a:rPr lang="en-US" sz="2400" dirty="0" err="1"/>
              <a:t>MouseEvent</a:t>
            </a:r>
            <a:r>
              <a:rPr lang="en-US" sz="2400" dirty="0"/>
              <a:t> me) {</a:t>
            </a:r>
          </a:p>
          <a:p>
            <a:pPr>
              <a:buNone/>
            </a:pPr>
            <a:r>
              <a:rPr lang="en-US" sz="2400" dirty="0" err="1">
                <a:solidFill>
                  <a:srgbClr val="FF0000"/>
                </a:solidFill>
              </a:rPr>
              <a:t>adapterDemo.showStatus</a:t>
            </a:r>
            <a:r>
              <a:rPr lang="en-US" sz="2400" dirty="0">
                <a:solidFill>
                  <a:srgbClr val="FF0000"/>
                </a:solidFill>
              </a:rPr>
              <a:t>("Mouse dragged");</a:t>
            </a:r>
          </a:p>
          <a:p>
            <a:pPr>
              <a:buNone/>
            </a:pPr>
            <a:r>
              <a:rPr lang="en-US" sz="2400" dirty="0"/>
              <a:t>} }</a:t>
            </a: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Class: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69</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fontScale="92500" lnSpcReduction="20000"/>
          </a:bodyPr>
          <a:lstStyle/>
          <a:p>
            <a:pPr>
              <a:buNone/>
            </a:pPr>
            <a:r>
              <a:rPr lang="en-US" sz="2400" dirty="0">
                <a:solidFill>
                  <a:srgbClr val="C00000"/>
                </a:solidFill>
              </a:rPr>
              <a:t>import </a:t>
            </a:r>
            <a:r>
              <a:rPr lang="en-US" sz="2400" dirty="0" err="1">
                <a:solidFill>
                  <a:srgbClr val="C00000"/>
                </a:solidFill>
              </a:rPr>
              <a:t>java.awt.Frame</a:t>
            </a:r>
            <a:r>
              <a:rPr lang="en-US" sz="2400" dirty="0">
                <a:solidFill>
                  <a:srgbClr val="C00000"/>
                </a:solidFill>
              </a:rPr>
              <a:t>;</a:t>
            </a:r>
          </a:p>
          <a:p>
            <a:pPr>
              <a:buNone/>
            </a:pPr>
            <a:r>
              <a:rPr lang="en-US" sz="2400" dirty="0">
                <a:solidFill>
                  <a:srgbClr val="C00000"/>
                </a:solidFill>
              </a:rPr>
              <a:t>import </a:t>
            </a:r>
            <a:r>
              <a:rPr lang="en-US" sz="2400" dirty="0" err="1">
                <a:solidFill>
                  <a:srgbClr val="C00000"/>
                </a:solidFill>
              </a:rPr>
              <a:t>java.awt.event</a:t>
            </a:r>
            <a:r>
              <a:rPr lang="en-US" sz="2400" dirty="0">
                <a:solidFill>
                  <a:srgbClr val="C00000"/>
                </a:solidFill>
              </a:rPr>
              <a:t>.*;</a:t>
            </a:r>
          </a:p>
          <a:p>
            <a:pPr>
              <a:buNone/>
            </a:pPr>
            <a:r>
              <a:rPr lang="en-US" sz="2400" dirty="0">
                <a:solidFill>
                  <a:srgbClr val="00B0F0"/>
                </a:solidFill>
              </a:rPr>
              <a:t>public class </a:t>
            </a:r>
            <a:r>
              <a:rPr lang="en-US" sz="2400" dirty="0" err="1">
                <a:solidFill>
                  <a:srgbClr val="00B0F0"/>
                </a:solidFill>
              </a:rPr>
              <a:t>MyFrameWindowCloseAdapter</a:t>
            </a:r>
            <a:r>
              <a:rPr lang="en-US" sz="2400" dirty="0">
                <a:solidFill>
                  <a:srgbClr val="00B0F0"/>
                </a:solidFill>
              </a:rPr>
              <a:t> extends Frame </a:t>
            </a:r>
          </a:p>
          <a:p>
            <a:pPr>
              <a:buNone/>
            </a:pPr>
            <a:r>
              <a:rPr lang="en-US" sz="2400" dirty="0">
                <a:solidFill>
                  <a:srgbClr val="C00000"/>
                </a:solidFill>
              </a:rPr>
              <a:t>{</a:t>
            </a:r>
          </a:p>
          <a:p>
            <a:pPr>
              <a:buNone/>
            </a:pPr>
            <a:r>
              <a:rPr lang="en-US" sz="2400" dirty="0">
                <a:solidFill>
                  <a:srgbClr val="C00000"/>
                </a:solidFill>
              </a:rPr>
              <a:t>  </a:t>
            </a:r>
            <a:r>
              <a:rPr lang="en-US" sz="2400" dirty="0" err="1">
                <a:solidFill>
                  <a:srgbClr val="C00000"/>
                </a:solidFill>
              </a:rPr>
              <a:t>MyFrameWindowCloseAdapter</a:t>
            </a:r>
            <a:r>
              <a:rPr lang="en-US" sz="2400" dirty="0">
                <a:solidFill>
                  <a:srgbClr val="C00000"/>
                </a:solidFill>
              </a:rPr>
              <a:t>(String title)</a:t>
            </a:r>
          </a:p>
          <a:p>
            <a:pPr>
              <a:buNone/>
            </a:pPr>
            <a:r>
              <a:rPr lang="en-US" sz="2400" dirty="0">
                <a:solidFill>
                  <a:srgbClr val="C00000"/>
                </a:solidFill>
              </a:rPr>
              <a:t>  {</a:t>
            </a:r>
          </a:p>
          <a:p>
            <a:pPr>
              <a:buNone/>
            </a:pPr>
            <a:r>
              <a:rPr lang="en-US" sz="2400" dirty="0">
                <a:solidFill>
                  <a:srgbClr val="C00000"/>
                </a:solidFill>
              </a:rPr>
              <a:t>    //super(title); </a:t>
            </a:r>
          </a:p>
          <a:p>
            <a:pPr>
              <a:buNone/>
            </a:pPr>
            <a:r>
              <a:rPr lang="en-US" sz="2400" dirty="0">
                <a:solidFill>
                  <a:srgbClr val="C00000"/>
                </a:solidFill>
              </a:rPr>
              <a:t>	//Register the Listeners</a:t>
            </a:r>
          </a:p>
          <a:p>
            <a:pPr>
              <a:buNone/>
            </a:pPr>
            <a:r>
              <a:rPr lang="en-US" sz="2400" dirty="0">
                <a:solidFill>
                  <a:srgbClr val="C00000"/>
                </a:solidFill>
              </a:rPr>
              <a:t>	</a:t>
            </a:r>
            <a:r>
              <a:rPr lang="en-US" sz="2400" dirty="0" err="1">
                <a:solidFill>
                  <a:srgbClr val="C00000"/>
                </a:solidFill>
              </a:rPr>
              <a:t>addWindowListener</a:t>
            </a:r>
            <a:r>
              <a:rPr lang="en-US" sz="2400" dirty="0">
                <a:solidFill>
                  <a:srgbClr val="C00000"/>
                </a:solidFill>
              </a:rPr>
              <a:t>(</a:t>
            </a:r>
            <a:r>
              <a:rPr lang="en-US" sz="2400" dirty="0">
                <a:solidFill>
                  <a:srgbClr val="7030A0"/>
                </a:solidFill>
              </a:rPr>
              <a:t>new </a:t>
            </a:r>
            <a:r>
              <a:rPr lang="en-US" sz="2400" dirty="0" err="1">
                <a:solidFill>
                  <a:srgbClr val="7030A0"/>
                </a:solidFill>
              </a:rPr>
              <a:t>MyWindowAdapter</a:t>
            </a:r>
            <a:r>
              <a:rPr lang="en-US" sz="2400" dirty="0">
                <a:solidFill>
                  <a:srgbClr val="7030A0"/>
                </a:solidFill>
              </a:rPr>
              <a:t>(this)</a:t>
            </a:r>
            <a:r>
              <a:rPr lang="en-US" sz="2400" dirty="0">
                <a:solidFill>
                  <a:srgbClr val="C00000"/>
                </a:solidFill>
              </a:rPr>
              <a:t>); </a:t>
            </a:r>
          </a:p>
          <a:p>
            <a:pPr>
              <a:buNone/>
            </a:pPr>
            <a:r>
              <a:rPr lang="en-US" sz="2400" dirty="0">
                <a:solidFill>
                  <a:srgbClr val="C00000"/>
                </a:solidFill>
              </a:rPr>
              <a:t> //set window title using </a:t>
            </a:r>
            <a:r>
              <a:rPr lang="en-US" sz="2400" dirty="0" err="1">
                <a:solidFill>
                  <a:srgbClr val="C00000"/>
                </a:solidFill>
              </a:rPr>
              <a:t>setTitle</a:t>
            </a:r>
            <a:r>
              <a:rPr lang="en-US" sz="2400" dirty="0">
                <a:solidFill>
                  <a:srgbClr val="C00000"/>
                </a:solidFill>
              </a:rPr>
              <a:t> method</a:t>
            </a:r>
          </a:p>
          <a:p>
            <a:pPr>
              <a:buNone/>
            </a:pPr>
            <a:r>
              <a:rPr lang="en-US" sz="2400" dirty="0">
                <a:solidFill>
                  <a:srgbClr val="C00000"/>
                </a:solidFill>
              </a:rPr>
              <a:t>  </a:t>
            </a:r>
            <a:r>
              <a:rPr lang="en-US" sz="2400" dirty="0" err="1">
                <a:solidFill>
                  <a:srgbClr val="C00000"/>
                </a:solidFill>
              </a:rPr>
              <a:t>this.setTitle</a:t>
            </a:r>
            <a:r>
              <a:rPr lang="en-US" sz="2400" dirty="0">
                <a:solidFill>
                  <a:srgbClr val="C00000"/>
                </a:solidFill>
              </a:rPr>
              <a:t>(title);  </a:t>
            </a:r>
          </a:p>
          <a:p>
            <a:pPr>
              <a:buNone/>
            </a:pPr>
            <a:r>
              <a:rPr lang="en-US" sz="2400" dirty="0">
                <a:solidFill>
                  <a:srgbClr val="C00000"/>
                </a:solidFill>
              </a:rPr>
              <a:t>  </a:t>
            </a:r>
            <a:r>
              <a:rPr lang="en-US" sz="2400" dirty="0" err="1">
                <a:solidFill>
                  <a:srgbClr val="C00000"/>
                </a:solidFill>
              </a:rPr>
              <a:t>setSize</a:t>
            </a:r>
            <a:r>
              <a:rPr lang="en-US" sz="2400" dirty="0">
                <a:solidFill>
                  <a:srgbClr val="C00000"/>
                </a:solidFill>
              </a:rPr>
              <a:t>(300,300);      </a:t>
            </a:r>
          </a:p>
          <a:p>
            <a:pPr>
              <a:buNone/>
            </a:pPr>
            <a:r>
              <a:rPr lang="en-US" sz="2400" dirty="0">
                <a:solidFill>
                  <a:srgbClr val="C00000"/>
                </a:solidFill>
              </a:rPr>
              <a:t>  //Newly created window will not be displayed until we call </a:t>
            </a:r>
            <a:r>
              <a:rPr lang="en-US" sz="2400" dirty="0" err="1">
                <a:solidFill>
                  <a:srgbClr val="C00000"/>
                </a:solidFill>
              </a:rPr>
              <a:t>setVisible</a:t>
            </a:r>
            <a:r>
              <a:rPr lang="en-US" sz="2400" dirty="0">
                <a:solidFill>
                  <a:srgbClr val="C00000"/>
                </a:solidFill>
              </a:rPr>
              <a:t>(true)</a:t>
            </a:r>
          </a:p>
          <a:p>
            <a:pPr>
              <a:buNone/>
            </a:pPr>
            <a:r>
              <a:rPr lang="en-US" sz="2400" dirty="0">
                <a:solidFill>
                  <a:srgbClr val="C00000"/>
                </a:solidFill>
              </a:rPr>
              <a:t>  </a:t>
            </a:r>
            <a:r>
              <a:rPr lang="en-US" sz="2400" dirty="0" err="1">
                <a:solidFill>
                  <a:srgbClr val="C00000"/>
                </a:solidFill>
              </a:rPr>
              <a:t>this.setVisible</a:t>
            </a:r>
            <a:r>
              <a:rPr lang="en-US" sz="2400" dirty="0">
                <a:solidFill>
                  <a:srgbClr val="C00000"/>
                </a:solidFill>
              </a:rPr>
              <a:t>(true);</a:t>
            </a:r>
          </a:p>
          <a:p>
            <a:pPr>
              <a:buNone/>
            </a:pPr>
            <a:r>
              <a:rPr lang="en-US" sz="2400" dirty="0">
                <a:solidFill>
                  <a:srgbClr val="C00000"/>
                </a:solidFill>
              </a:rPr>
              <a:t>  }</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a:t>
            </a:r>
            <a:r>
              <a:rPr lang="en-US" sz="2800" dirty="0" err="1">
                <a:solidFill>
                  <a:srgbClr val="FF0000"/>
                </a:solidFill>
              </a:rPr>
              <a:t>Class:</a:t>
            </a:r>
            <a:r>
              <a:rPr lang="en-US" sz="2800" dirty="0" err="1">
                <a:solidFill>
                  <a:srgbClr val="7030A0"/>
                </a:solidFill>
              </a:rPr>
              <a:t>WindowAdapter</a:t>
            </a:r>
            <a:r>
              <a:rPr lang="en-US" sz="2800" dirty="0">
                <a:solidFill>
                  <a:srgbClr val="7030A0"/>
                </a:solidFill>
              </a:rPr>
              <a:t> 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12651" y="1342360"/>
            <a:ext cx="8915400" cy="5486400"/>
          </a:xfrm>
        </p:spPr>
        <p:txBody>
          <a:bodyPr>
            <a:noAutofit/>
          </a:bodyPr>
          <a:lstStyle/>
          <a:p>
            <a:pPr algn="just"/>
            <a:r>
              <a:rPr lang="en-US" sz="2400" dirty="0">
                <a:solidFill>
                  <a:srgbClr val="C00000"/>
                </a:solidFill>
              </a:rPr>
              <a:t>A Panel is a window that does not contain a title bar, menu bar, or border. </a:t>
            </a:r>
            <a:r>
              <a:rPr lang="en-US" sz="2400" dirty="0">
                <a:solidFill>
                  <a:srgbClr val="0070C0"/>
                </a:solidFill>
              </a:rPr>
              <a:t>This is why you don’t see these items when an applet is run inside a browser</a:t>
            </a:r>
            <a:r>
              <a:rPr lang="en-US" sz="2400" dirty="0">
                <a:solidFill>
                  <a:srgbClr val="C00000"/>
                </a:solidFill>
              </a:rPr>
              <a:t>. When you run an applet using an applet viewer, the applet viewer provides the title and border.</a:t>
            </a:r>
          </a:p>
          <a:p>
            <a:pPr marL="82296" indent="0" algn="just">
              <a:buNone/>
            </a:pPr>
            <a:endParaRPr lang="en-US" sz="2400" dirty="0">
              <a:solidFill>
                <a:srgbClr val="C00000"/>
              </a:solidFill>
            </a:endParaRPr>
          </a:p>
          <a:p>
            <a:pPr algn="just"/>
            <a:r>
              <a:rPr lang="en-US" sz="2400" dirty="0">
                <a:solidFill>
                  <a:srgbClr val="00B050"/>
                </a:solidFill>
              </a:rPr>
              <a:t>Other components can be added to a Panel object by its add( ) method (inherited from Container). </a:t>
            </a:r>
            <a:r>
              <a:rPr lang="en-US" sz="2400" dirty="0"/>
              <a:t>Once these components have been added, you can position and resize them manually using the </a:t>
            </a:r>
            <a:r>
              <a:rPr lang="en-US" sz="2400" dirty="0" err="1"/>
              <a:t>setLocation</a:t>
            </a:r>
            <a:r>
              <a:rPr lang="en-US" sz="2400" dirty="0"/>
              <a:t>( ), </a:t>
            </a:r>
            <a:r>
              <a:rPr lang="en-US" sz="2400" dirty="0" err="1"/>
              <a:t>setSize</a:t>
            </a:r>
            <a:r>
              <a:rPr lang="en-US" sz="2400" dirty="0"/>
              <a:t>( ), </a:t>
            </a:r>
            <a:r>
              <a:rPr lang="en-US" sz="2400" dirty="0" err="1"/>
              <a:t>setPreferredSize</a:t>
            </a:r>
            <a:r>
              <a:rPr lang="en-US" sz="2400" dirty="0"/>
              <a:t>( ), or </a:t>
            </a:r>
            <a:r>
              <a:rPr lang="en-US" sz="2400" dirty="0" err="1"/>
              <a:t>setBounds</a:t>
            </a:r>
            <a:r>
              <a:rPr lang="en-US" sz="2400" dirty="0"/>
              <a:t>( ) methods defined by Component.</a:t>
            </a:r>
            <a:endParaRPr lang="en-US" sz="24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a:solidFill>
                  <a:srgbClr val="7030A0"/>
                </a:solidFill>
                <a:latin typeface="+mn-lt"/>
              </a:rPr>
              <a:t>Panel</a:t>
            </a:r>
            <a:r>
              <a:rPr kumimoji="0" lang="en-US" sz="2800" b="0" i="0" u="none" strike="noStrike" kern="1200" cap="none" spc="0" normalizeH="0" baseline="0" noProof="0" dirty="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extLst>
      <p:ext uri="{BB962C8B-B14F-4D97-AF65-F5344CB8AC3E}">
        <p14:creationId xmlns:p14="http://schemas.microsoft.com/office/powerpoint/2010/main" val="163044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82979">
                                            <p:txEl>
                                              <p:pRg st="2" end="2"/>
                                            </p:txEl>
                                          </p:spTgt>
                                        </p:tgtEl>
                                        <p:attrNameLst>
                                          <p:attrName>style.visibility</p:attrName>
                                        </p:attrNameLst>
                                      </p:cBhvr>
                                      <p:to>
                                        <p:strVal val="visible"/>
                                      </p:to>
                                    </p:set>
                                    <p:anim calcmode="lin" valueType="num">
                                      <p:cBhvr additive="base">
                                        <p:cTn id="13" dur="500" fill="hold"/>
                                        <p:tgtEl>
                                          <p:spTgt spid="38297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82979">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70</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066800" y="762000"/>
            <a:ext cx="8077200" cy="5791200"/>
          </a:xfrm>
        </p:spPr>
        <p:txBody>
          <a:bodyPr>
            <a:normAutofit lnSpcReduction="10000"/>
          </a:bodyPr>
          <a:lstStyle/>
          <a:p>
            <a:pPr>
              <a:buNone/>
            </a:pPr>
            <a:r>
              <a:rPr lang="en-US" sz="2400" dirty="0">
                <a:solidFill>
                  <a:srgbClr val="C00000"/>
                </a:solidFill>
              </a:rPr>
              <a:t>public static void main(String </a:t>
            </a:r>
            <a:r>
              <a:rPr lang="en-US" sz="2400" dirty="0" err="1">
                <a:solidFill>
                  <a:srgbClr val="C00000"/>
                </a:solidFill>
              </a:rPr>
              <a:t>args</a:t>
            </a:r>
            <a:r>
              <a:rPr lang="en-US" sz="2400" dirty="0">
                <a:solidFill>
                  <a:srgbClr val="C00000"/>
                </a:solidFill>
              </a:rPr>
              <a:t>[])</a:t>
            </a:r>
          </a:p>
          <a:p>
            <a:pPr>
              <a:buNone/>
            </a:pPr>
            <a:r>
              <a:rPr lang="en-US" sz="2400" dirty="0">
                <a:solidFill>
                  <a:srgbClr val="C00000"/>
                </a:solidFill>
              </a:rPr>
              <a:t> {</a:t>
            </a:r>
          </a:p>
          <a:p>
            <a:pPr>
              <a:buNone/>
            </a:pPr>
            <a:r>
              <a:rPr lang="en-US" sz="2400" dirty="0">
                <a:solidFill>
                  <a:srgbClr val="C00000"/>
                </a:solidFill>
              </a:rPr>
              <a:t>   </a:t>
            </a:r>
            <a:r>
              <a:rPr lang="en-US" sz="2400" dirty="0" err="1">
                <a:solidFill>
                  <a:srgbClr val="FFC000"/>
                </a:solidFill>
              </a:rPr>
              <a:t>MyFrameWindowCloseAdapter</a:t>
            </a:r>
            <a:r>
              <a:rPr lang="en-US" sz="2400" dirty="0">
                <a:solidFill>
                  <a:srgbClr val="FFC000"/>
                </a:solidFill>
              </a:rPr>
              <a:t> window = new </a:t>
            </a:r>
            <a:r>
              <a:rPr lang="en-US" sz="2400" dirty="0" err="1">
                <a:solidFill>
                  <a:srgbClr val="FFC000"/>
                </a:solidFill>
              </a:rPr>
              <a:t>MyFrameWindowCloseAdapter</a:t>
            </a:r>
            <a:r>
              <a:rPr lang="en-US" sz="2400" dirty="0">
                <a:solidFill>
                  <a:srgbClr val="FFC000"/>
                </a:solidFill>
              </a:rPr>
              <a:t>("My First Frame");</a:t>
            </a:r>
          </a:p>
          <a:p>
            <a:pPr>
              <a:buNone/>
            </a:pPr>
            <a:r>
              <a:rPr lang="en-US" sz="2400" dirty="0">
                <a:solidFill>
                  <a:srgbClr val="C00000"/>
                </a:solidFill>
              </a:rPr>
              <a:t> }</a:t>
            </a:r>
          </a:p>
          <a:p>
            <a:pPr>
              <a:buNone/>
            </a:pPr>
            <a:r>
              <a:rPr lang="en-US" sz="2400" dirty="0">
                <a:solidFill>
                  <a:srgbClr val="C00000"/>
                </a:solidFill>
              </a:rPr>
              <a:t>} // </a:t>
            </a:r>
            <a:r>
              <a:rPr lang="en-US" sz="2400" dirty="0" err="1">
                <a:solidFill>
                  <a:srgbClr val="C00000"/>
                </a:solidFill>
              </a:rPr>
              <a:t>MyFrameWindowCloseAdapter</a:t>
            </a:r>
            <a:r>
              <a:rPr lang="en-US" sz="2400" dirty="0">
                <a:solidFill>
                  <a:srgbClr val="C00000"/>
                </a:solidFill>
              </a:rPr>
              <a:t> class ends</a:t>
            </a:r>
          </a:p>
          <a:p>
            <a:pPr>
              <a:buNone/>
            </a:pPr>
            <a:endParaRPr lang="en-US" sz="2400" dirty="0">
              <a:solidFill>
                <a:srgbClr val="C00000"/>
              </a:solidFill>
            </a:endParaRPr>
          </a:p>
          <a:p>
            <a:pPr>
              <a:buNone/>
            </a:pPr>
            <a:r>
              <a:rPr lang="en-US" sz="2400" dirty="0">
                <a:solidFill>
                  <a:srgbClr val="C00000"/>
                </a:solidFill>
              </a:rPr>
              <a:t>class </a:t>
            </a:r>
            <a:r>
              <a:rPr lang="en-US" sz="2400" dirty="0" err="1">
                <a:solidFill>
                  <a:srgbClr val="C00000"/>
                </a:solidFill>
              </a:rPr>
              <a:t>MyWindowAdapter</a:t>
            </a:r>
            <a:r>
              <a:rPr lang="en-US" sz="2400" dirty="0">
                <a:solidFill>
                  <a:srgbClr val="C00000"/>
                </a:solidFill>
              </a:rPr>
              <a:t> extends </a:t>
            </a:r>
            <a:r>
              <a:rPr lang="en-US" sz="2400" dirty="0" err="1">
                <a:solidFill>
                  <a:srgbClr val="C00000"/>
                </a:solidFill>
              </a:rPr>
              <a:t>WindowAdapter</a:t>
            </a:r>
            <a:endParaRPr lang="en-US" sz="2400" dirty="0">
              <a:solidFill>
                <a:srgbClr val="C00000"/>
              </a:solidFill>
            </a:endParaRPr>
          </a:p>
          <a:p>
            <a:pPr>
              <a:buNone/>
            </a:pPr>
            <a:r>
              <a:rPr lang="en-US" sz="2400" dirty="0">
                <a:solidFill>
                  <a:srgbClr val="C00000"/>
                </a:solidFill>
              </a:rPr>
              <a:t>{</a:t>
            </a:r>
          </a:p>
          <a:p>
            <a:pPr>
              <a:buNone/>
            </a:pPr>
            <a:r>
              <a:rPr lang="en-US" sz="2400" dirty="0" err="1">
                <a:solidFill>
                  <a:srgbClr val="00B050"/>
                </a:solidFill>
              </a:rPr>
              <a:t>MyFrameWindowCloseAdapter</a:t>
            </a:r>
            <a:r>
              <a:rPr lang="en-US" sz="2400" dirty="0">
                <a:solidFill>
                  <a:srgbClr val="00B050"/>
                </a:solidFill>
              </a:rPr>
              <a:t> </a:t>
            </a:r>
            <a:r>
              <a:rPr lang="en-US" sz="2400" dirty="0" err="1">
                <a:solidFill>
                  <a:srgbClr val="00B050"/>
                </a:solidFill>
              </a:rPr>
              <a:t>mfca</a:t>
            </a:r>
            <a:r>
              <a:rPr lang="en-US" sz="2400" dirty="0">
                <a:solidFill>
                  <a:srgbClr val="00B050"/>
                </a:solidFill>
              </a:rPr>
              <a:t>;</a:t>
            </a:r>
          </a:p>
          <a:p>
            <a:pPr>
              <a:buNone/>
            </a:pPr>
            <a:r>
              <a:rPr lang="en-US" sz="2400" dirty="0" err="1">
                <a:solidFill>
                  <a:srgbClr val="C00000"/>
                </a:solidFill>
              </a:rPr>
              <a:t>MyWindowAdapter</a:t>
            </a:r>
            <a:r>
              <a:rPr lang="en-US" sz="2400" dirty="0">
                <a:solidFill>
                  <a:srgbClr val="C00000"/>
                </a:solidFill>
              </a:rPr>
              <a:t>(</a:t>
            </a:r>
            <a:r>
              <a:rPr lang="en-US" sz="2400" dirty="0" err="1">
                <a:solidFill>
                  <a:srgbClr val="C00000"/>
                </a:solidFill>
              </a:rPr>
              <a:t>MyFrameWindowCloseAdapter</a:t>
            </a:r>
            <a:r>
              <a:rPr lang="en-US" sz="2400" dirty="0">
                <a:solidFill>
                  <a:srgbClr val="C00000"/>
                </a:solidFill>
              </a:rPr>
              <a:t> </a:t>
            </a:r>
            <a:r>
              <a:rPr lang="en-US" sz="2400" dirty="0" err="1">
                <a:solidFill>
                  <a:srgbClr val="C00000"/>
                </a:solidFill>
              </a:rPr>
              <a:t>mfca</a:t>
            </a:r>
            <a:r>
              <a:rPr lang="en-US" sz="2400" dirty="0">
                <a:solidFill>
                  <a:srgbClr val="C00000"/>
                </a:solidFill>
              </a:rPr>
              <a:t>)</a:t>
            </a:r>
          </a:p>
          <a:p>
            <a:pPr>
              <a:buNone/>
            </a:pPr>
            <a:r>
              <a:rPr lang="en-US" sz="2400" dirty="0">
                <a:solidFill>
                  <a:srgbClr val="C00000"/>
                </a:solidFill>
              </a:rPr>
              <a:t>{</a:t>
            </a:r>
          </a:p>
          <a:p>
            <a:pPr>
              <a:buNone/>
            </a:pPr>
            <a:r>
              <a:rPr lang="en-US" sz="2400" dirty="0" err="1">
                <a:solidFill>
                  <a:srgbClr val="0070C0"/>
                </a:solidFill>
              </a:rPr>
              <a:t>this.mfca</a:t>
            </a:r>
            <a:r>
              <a:rPr lang="en-US" sz="2400" dirty="0">
                <a:solidFill>
                  <a:srgbClr val="0070C0"/>
                </a:solidFill>
              </a:rPr>
              <a:t> = </a:t>
            </a:r>
            <a:r>
              <a:rPr lang="en-US" sz="2400" dirty="0" err="1">
                <a:solidFill>
                  <a:srgbClr val="0070C0"/>
                </a:solidFill>
              </a:rPr>
              <a:t>mfca</a:t>
            </a:r>
            <a:r>
              <a:rPr lang="en-US" sz="2400" dirty="0">
                <a:solidFill>
                  <a:srgbClr val="0070C0"/>
                </a:solidFill>
              </a:rPr>
              <a:t>;</a:t>
            </a:r>
          </a:p>
          <a:p>
            <a:pPr>
              <a:buNone/>
            </a:pPr>
            <a:r>
              <a:rPr lang="en-US" sz="2400" dirty="0">
                <a:solidFill>
                  <a:srgbClr val="C00000"/>
                </a:solidFill>
              </a:rPr>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a:t>
            </a:r>
            <a:r>
              <a:rPr lang="en-US" sz="2800" dirty="0" err="1">
                <a:solidFill>
                  <a:srgbClr val="FF0000"/>
                </a:solidFill>
              </a:rPr>
              <a:t>Class:</a:t>
            </a:r>
            <a:r>
              <a:rPr lang="en-US" sz="2800" dirty="0" err="1">
                <a:solidFill>
                  <a:srgbClr val="7030A0"/>
                </a:solidFill>
              </a:rPr>
              <a:t>WindowAdapter</a:t>
            </a:r>
            <a:r>
              <a:rPr lang="en-US" sz="2800" dirty="0">
                <a:solidFill>
                  <a:srgbClr val="7030A0"/>
                </a:solidFill>
              </a:rPr>
              <a:t> Example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71</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1066800" y="1143000"/>
            <a:ext cx="8077200" cy="5791200"/>
          </a:xfrm>
        </p:spPr>
        <p:txBody>
          <a:bodyPr>
            <a:normAutofit/>
          </a:bodyPr>
          <a:lstStyle/>
          <a:p>
            <a:pPr>
              <a:buNone/>
            </a:pPr>
            <a:r>
              <a:rPr lang="en-US" sz="2400" dirty="0">
                <a:solidFill>
                  <a:srgbClr val="C00000"/>
                </a:solidFill>
              </a:rPr>
              <a:t>public void </a:t>
            </a:r>
            <a:r>
              <a:rPr lang="en-US" sz="2400" dirty="0" err="1">
                <a:solidFill>
                  <a:srgbClr val="C00000"/>
                </a:solidFill>
              </a:rPr>
              <a:t>windowClosing</a:t>
            </a:r>
            <a:r>
              <a:rPr lang="en-US" sz="2400" dirty="0">
                <a:solidFill>
                  <a:srgbClr val="C00000"/>
                </a:solidFill>
              </a:rPr>
              <a:t>(</a:t>
            </a:r>
            <a:r>
              <a:rPr lang="en-US" sz="2400" dirty="0" err="1">
                <a:solidFill>
                  <a:srgbClr val="C00000"/>
                </a:solidFill>
              </a:rPr>
              <a:t>WindowEvent</a:t>
            </a:r>
            <a:r>
              <a:rPr lang="en-US" sz="2400" dirty="0">
                <a:solidFill>
                  <a:srgbClr val="C00000"/>
                </a:solidFill>
              </a:rPr>
              <a:t> e)</a:t>
            </a:r>
          </a:p>
          <a:p>
            <a:pPr>
              <a:buNone/>
            </a:pPr>
            <a:r>
              <a:rPr lang="en-US" sz="2400" dirty="0">
                <a:solidFill>
                  <a:srgbClr val="C00000"/>
                </a:solidFill>
              </a:rPr>
              <a:t> {</a:t>
            </a:r>
          </a:p>
          <a:p>
            <a:pPr>
              <a:buNone/>
            </a:pPr>
            <a:r>
              <a:rPr lang="en-US" sz="2400" dirty="0">
                <a:solidFill>
                  <a:srgbClr val="C00000"/>
                </a:solidFill>
              </a:rPr>
              <a:t>  //hide the window when window's close button is clicked</a:t>
            </a:r>
          </a:p>
          <a:p>
            <a:pPr>
              <a:buNone/>
            </a:pPr>
            <a:r>
              <a:rPr lang="en-US" sz="2400" dirty="0">
                <a:solidFill>
                  <a:srgbClr val="6699FF"/>
                </a:solidFill>
              </a:rPr>
              <a:t>  </a:t>
            </a:r>
            <a:r>
              <a:rPr lang="en-US" sz="2400" dirty="0" err="1">
                <a:solidFill>
                  <a:srgbClr val="6699FF"/>
                </a:solidFill>
              </a:rPr>
              <a:t>mfca.setVisible</a:t>
            </a:r>
            <a:r>
              <a:rPr lang="en-US" sz="2400" dirty="0">
                <a:solidFill>
                  <a:srgbClr val="6699FF"/>
                </a:solidFill>
              </a:rPr>
              <a:t>(false);    </a:t>
            </a:r>
          </a:p>
          <a:p>
            <a:pPr>
              <a:buNone/>
            </a:pPr>
            <a:r>
              <a:rPr lang="en-US" sz="2400" dirty="0">
                <a:solidFill>
                  <a:srgbClr val="6699FF"/>
                </a:solidFill>
              </a:rPr>
              <a:t>  </a:t>
            </a:r>
            <a:r>
              <a:rPr lang="en-US" sz="2400" dirty="0" err="1">
                <a:solidFill>
                  <a:srgbClr val="6699FF"/>
                </a:solidFill>
              </a:rPr>
              <a:t>mfca.dispose</a:t>
            </a:r>
            <a:r>
              <a:rPr lang="en-US" sz="2400" dirty="0">
                <a:solidFill>
                  <a:srgbClr val="6699FF"/>
                </a:solidFill>
              </a:rPr>
              <a:t>();</a:t>
            </a:r>
          </a:p>
          <a:p>
            <a:pPr>
              <a:buNone/>
            </a:pPr>
            <a:r>
              <a:rPr lang="en-US" sz="2400" dirty="0">
                <a:solidFill>
                  <a:srgbClr val="C00000"/>
                </a:solidFill>
              </a:rPr>
              <a:t>  //</a:t>
            </a:r>
            <a:r>
              <a:rPr lang="en-US" sz="2400" dirty="0" err="1">
                <a:solidFill>
                  <a:srgbClr val="C00000"/>
                </a:solidFill>
              </a:rPr>
              <a:t>System.exit</a:t>
            </a:r>
            <a:r>
              <a:rPr lang="en-US" sz="2400" dirty="0">
                <a:solidFill>
                  <a:srgbClr val="C00000"/>
                </a:solidFill>
              </a:rPr>
              <a:t>(0); </a:t>
            </a:r>
          </a:p>
          <a:p>
            <a:pPr>
              <a:buNone/>
            </a:pPr>
            <a:r>
              <a:rPr lang="en-US" sz="2400" dirty="0">
                <a:solidFill>
                  <a:srgbClr val="C00000"/>
                </a:solidFill>
              </a:rPr>
              <a:t>  }</a:t>
            </a:r>
          </a:p>
          <a:p>
            <a:pPr>
              <a:buNone/>
            </a:pPr>
            <a:r>
              <a:rPr lang="en-US" sz="2400" dirty="0">
                <a:solidFill>
                  <a:srgbClr val="C00000"/>
                </a:solidFill>
              </a:rPr>
              <a:t>} // </a:t>
            </a:r>
            <a:r>
              <a:rPr lang="en-US" sz="2400" dirty="0" err="1">
                <a:solidFill>
                  <a:srgbClr val="C00000"/>
                </a:solidFill>
              </a:rPr>
              <a:t>MyAdapterAdapter</a:t>
            </a:r>
            <a:r>
              <a:rPr lang="en-US" sz="2400" dirty="0">
                <a:solidFill>
                  <a:srgbClr val="C00000"/>
                </a:solidFill>
              </a:rPr>
              <a:t> class ends</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FF0000"/>
                </a:solidFill>
              </a:rPr>
              <a:t>Adapter </a:t>
            </a:r>
            <a:r>
              <a:rPr lang="en-US" sz="2800" dirty="0" err="1">
                <a:solidFill>
                  <a:srgbClr val="FF0000"/>
                </a:solidFill>
              </a:rPr>
              <a:t>Class:</a:t>
            </a:r>
            <a:r>
              <a:rPr lang="en-US" sz="2800" dirty="0" err="1">
                <a:solidFill>
                  <a:srgbClr val="7030A0"/>
                </a:solidFill>
              </a:rPr>
              <a:t>WindowAdapter</a:t>
            </a:r>
            <a:r>
              <a:rPr lang="en-US" sz="2800" dirty="0">
                <a:solidFill>
                  <a:srgbClr val="7030A0"/>
                </a:solidFill>
              </a:rPr>
              <a:t> Example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72</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838200" y="914400"/>
            <a:ext cx="8305800" cy="5791200"/>
          </a:xfrm>
          <a:ln>
            <a:noFill/>
          </a:ln>
        </p:spPr>
        <p:txBody>
          <a:bodyPr>
            <a:normAutofit/>
          </a:bodyPr>
          <a:lstStyle/>
          <a:p>
            <a:r>
              <a:rPr lang="en-US" sz="2400" dirty="0">
                <a:solidFill>
                  <a:srgbClr val="0070C0"/>
                </a:solidFill>
              </a:rPr>
              <a:t>A layout manager automatically arranges your controls within a window by using some type of algorithm</a:t>
            </a:r>
          </a:p>
          <a:p>
            <a:r>
              <a:rPr lang="en-US" sz="2400" dirty="0">
                <a:solidFill>
                  <a:srgbClr val="E010A5"/>
                </a:solidFill>
              </a:rPr>
              <a:t> All of the components that we have shown so far have been positioned by the default layout manager (Flow Layout)</a:t>
            </a:r>
          </a:p>
          <a:p>
            <a:pPr algn="just"/>
            <a:r>
              <a:rPr lang="en-US" sz="2400" dirty="0">
                <a:solidFill>
                  <a:srgbClr val="C00000"/>
                </a:solidFill>
              </a:rPr>
              <a:t>We will not want  lay out the controls by hand because we have to position each control manually which is tedious process</a:t>
            </a:r>
          </a:p>
          <a:p>
            <a:r>
              <a:rPr lang="en-US" sz="2400" dirty="0"/>
              <a:t>Each Container object has a layout manager associated with it.</a:t>
            </a:r>
          </a:p>
          <a:p>
            <a:r>
              <a:rPr lang="en-US" sz="2400" dirty="0">
                <a:solidFill>
                  <a:srgbClr val="002060"/>
                </a:solidFill>
              </a:rPr>
              <a:t>The layout manager is set by the </a:t>
            </a:r>
            <a:r>
              <a:rPr lang="en-US" sz="2400" dirty="0" err="1">
                <a:solidFill>
                  <a:srgbClr val="002060"/>
                </a:solidFill>
              </a:rPr>
              <a:t>setLayout</a:t>
            </a:r>
            <a:r>
              <a:rPr lang="en-US" sz="2400" dirty="0">
                <a:solidFill>
                  <a:srgbClr val="002060"/>
                </a:solidFill>
              </a:rPr>
              <a:t>( ) method. </a:t>
            </a:r>
          </a:p>
          <a:p>
            <a:r>
              <a:rPr lang="en-US" sz="2400" dirty="0">
                <a:solidFill>
                  <a:srgbClr val="00B050"/>
                </a:solidFill>
              </a:rPr>
              <a:t>If no call to </a:t>
            </a:r>
            <a:r>
              <a:rPr lang="en-US" sz="2400" dirty="0" err="1">
                <a:solidFill>
                  <a:srgbClr val="00B050"/>
                </a:solidFill>
              </a:rPr>
              <a:t>setLayout</a:t>
            </a:r>
            <a:r>
              <a:rPr lang="en-US" sz="2400" dirty="0">
                <a:solidFill>
                  <a:srgbClr val="00B050"/>
                </a:solidFill>
              </a:rPr>
              <a:t>( ) is made, then the default layout</a:t>
            </a:r>
          </a:p>
          <a:p>
            <a:pPr algn="just">
              <a:buNone/>
            </a:pPr>
            <a:r>
              <a:rPr lang="en-US" sz="2400" dirty="0">
                <a:solidFill>
                  <a:srgbClr val="00B050"/>
                </a:solidFill>
              </a:rPr>
              <a:t>	manager is used.</a:t>
            </a:r>
            <a:r>
              <a:rPr lang="en-US" sz="2400" dirty="0"/>
              <a:t> Whenever a container is resized (or sized for the first time), the layout manager is used to position each of the components within it.</a:t>
            </a:r>
            <a:endParaRPr lang="en-US" sz="2400" dirty="0">
              <a:solidFill>
                <a:srgbClr val="C00000"/>
              </a:solidFill>
            </a:endParaRPr>
          </a:p>
          <a:p>
            <a:pPr marL="859536" lvl="1" indent="-457200">
              <a:buFont typeface="+mj-lt"/>
              <a:buAutoNum type="arabicPeriod"/>
            </a:pPr>
            <a:endParaRPr lang="en-US" sz="2000" dirty="0">
              <a:solidFill>
                <a:srgbClr val="C00000"/>
              </a:solidFill>
            </a:endParaRPr>
          </a:p>
          <a:p>
            <a:pPr marL="859536" lvl="1" indent="-457200">
              <a:buFont typeface="+mj-lt"/>
              <a:buAutoNum type="arabicPeriod"/>
            </a:pPr>
            <a:endParaRPr lang="en-US" sz="20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609600" y="914400"/>
            <a:ext cx="8534400" cy="5791200"/>
          </a:xfrm>
          <a:ln>
            <a:noFill/>
          </a:ln>
        </p:spPr>
        <p:txBody>
          <a:bodyPr>
            <a:normAutofit/>
          </a:bodyPr>
          <a:lstStyle/>
          <a:p>
            <a:pPr algn="just"/>
            <a:r>
              <a:rPr lang="en-US" sz="2400" dirty="0"/>
              <a:t>The </a:t>
            </a:r>
            <a:r>
              <a:rPr lang="en-US" sz="2400" dirty="0" err="1"/>
              <a:t>setLayout</a:t>
            </a:r>
            <a:r>
              <a:rPr lang="en-US" sz="2400" dirty="0"/>
              <a:t>( ) method has the following general form:</a:t>
            </a:r>
          </a:p>
          <a:p>
            <a:pPr algn="just">
              <a:buNone/>
            </a:pPr>
            <a:r>
              <a:rPr lang="en-US" sz="2400" dirty="0"/>
              <a:t>		</a:t>
            </a:r>
            <a:r>
              <a:rPr lang="en-US" sz="2400" dirty="0">
                <a:solidFill>
                  <a:srgbClr val="C00000"/>
                </a:solidFill>
              </a:rPr>
              <a:t>void </a:t>
            </a:r>
            <a:r>
              <a:rPr lang="en-US" sz="2400" dirty="0" err="1">
                <a:solidFill>
                  <a:srgbClr val="C00000"/>
                </a:solidFill>
              </a:rPr>
              <a:t>setLayout</a:t>
            </a:r>
            <a:r>
              <a:rPr lang="en-US" sz="2400" dirty="0">
                <a:solidFill>
                  <a:srgbClr val="C00000"/>
                </a:solidFill>
              </a:rPr>
              <a:t>(</a:t>
            </a:r>
            <a:r>
              <a:rPr lang="en-US" sz="2400" dirty="0" err="1">
                <a:solidFill>
                  <a:srgbClr val="C00000"/>
                </a:solidFill>
              </a:rPr>
              <a:t>LayoutManager</a:t>
            </a:r>
            <a:r>
              <a:rPr lang="en-US" sz="2400" dirty="0">
                <a:solidFill>
                  <a:srgbClr val="C00000"/>
                </a:solidFill>
              </a:rPr>
              <a:t> </a:t>
            </a:r>
            <a:r>
              <a:rPr lang="en-US" sz="2400" i="1" dirty="0" err="1">
                <a:solidFill>
                  <a:srgbClr val="C00000"/>
                </a:solidFill>
              </a:rPr>
              <a:t>layoutObj</a:t>
            </a:r>
            <a:r>
              <a:rPr lang="en-US" sz="2400" i="1" dirty="0">
                <a:solidFill>
                  <a:srgbClr val="C00000"/>
                </a:solidFill>
              </a:rPr>
              <a:t>)</a:t>
            </a:r>
          </a:p>
          <a:p>
            <a:pPr algn="just">
              <a:buNone/>
            </a:pPr>
            <a:r>
              <a:rPr lang="en-US" sz="2400" dirty="0"/>
              <a:t>		</a:t>
            </a:r>
            <a:r>
              <a:rPr lang="en-US" sz="2400" dirty="0">
                <a:solidFill>
                  <a:srgbClr val="0070C0"/>
                </a:solidFill>
              </a:rPr>
              <a:t>Here, </a:t>
            </a:r>
            <a:r>
              <a:rPr lang="en-US" sz="2400" i="1" dirty="0" err="1">
                <a:solidFill>
                  <a:srgbClr val="0070C0"/>
                </a:solidFill>
              </a:rPr>
              <a:t>layoutObj</a:t>
            </a:r>
            <a:r>
              <a:rPr lang="en-US" sz="2400" i="1" dirty="0">
                <a:solidFill>
                  <a:srgbClr val="0070C0"/>
                </a:solidFill>
              </a:rPr>
              <a:t> is a reference to the desired layout manager. </a:t>
            </a:r>
          </a:p>
          <a:p>
            <a:pPr algn="just">
              <a:buNone/>
            </a:pPr>
            <a:endParaRPr lang="en-US" sz="2400" i="1" dirty="0"/>
          </a:p>
          <a:p>
            <a:pPr algn="just"/>
            <a:r>
              <a:rPr lang="en-US" sz="2400" i="1" dirty="0">
                <a:solidFill>
                  <a:srgbClr val="E010A5"/>
                </a:solidFill>
              </a:rPr>
              <a:t>If 	you wish to disable the layout </a:t>
            </a:r>
            <a:r>
              <a:rPr lang="en-US" sz="2400" dirty="0">
                <a:solidFill>
                  <a:srgbClr val="E010A5"/>
                </a:solidFill>
              </a:rPr>
              <a:t>manager and position components manually, pass null for </a:t>
            </a:r>
            <a:r>
              <a:rPr lang="en-US" sz="2400" i="1" dirty="0" err="1">
                <a:solidFill>
                  <a:srgbClr val="E010A5"/>
                </a:solidFill>
              </a:rPr>
              <a:t>layoutObj</a:t>
            </a:r>
            <a:r>
              <a:rPr lang="en-US" sz="2400" i="1" dirty="0"/>
              <a:t>. </a:t>
            </a:r>
          </a:p>
          <a:p>
            <a:pPr algn="just"/>
            <a:r>
              <a:rPr lang="en-US" sz="2400" i="1" dirty="0"/>
              <a:t>If you do this, you will </a:t>
            </a:r>
            <a:r>
              <a:rPr lang="en-US" sz="2400" dirty="0"/>
              <a:t>need to determine the shape and position of each component manually, using the </a:t>
            </a:r>
            <a:r>
              <a:rPr lang="en-US" sz="2400" dirty="0" err="1"/>
              <a:t>setBounds</a:t>
            </a:r>
            <a:r>
              <a:rPr lang="en-US" sz="2400" dirty="0"/>
              <a:t>( ) method defined by Component.</a:t>
            </a:r>
            <a:endParaRPr lang="en-US" sz="2000" dirty="0">
              <a:solidFill>
                <a:srgbClr val="C00000"/>
              </a:solidFill>
            </a:endParaRPr>
          </a:p>
          <a:p>
            <a:pPr marL="859536" lvl="1" indent="-457200" algn="just">
              <a:buFont typeface="+mj-lt"/>
              <a:buAutoNum type="arabicPeriod"/>
            </a:pPr>
            <a:endParaRPr lang="en-US" sz="20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609600" y="914400"/>
            <a:ext cx="8534400" cy="5791200"/>
          </a:xfrm>
          <a:ln>
            <a:noFill/>
          </a:ln>
        </p:spPr>
        <p:txBody>
          <a:bodyPr>
            <a:normAutofit/>
          </a:bodyPr>
          <a:lstStyle/>
          <a:p>
            <a:pPr algn="just"/>
            <a:r>
              <a:rPr lang="en-US" sz="2400" dirty="0" err="1">
                <a:solidFill>
                  <a:srgbClr val="C00000"/>
                </a:solidFill>
              </a:rPr>
              <a:t>FlowLayout</a:t>
            </a:r>
            <a:r>
              <a:rPr lang="en-US" sz="2400" dirty="0">
                <a:solidFill>
                  <a:srgbClr val="C00000"/>
                </a:solidFill>
              </a:rPr>
              <a:t> is the default layout manager. </a:t>
            </a:r>
          </a:p>
          <a:p>
            <a:pPr algn="just"/>
            <a:r>
              <a:rPr lang="en-US" sz="2400" dirty="0" err="1"/>
              <a:t>FlowLayout</a:t>
            </a:r>
            <a:r>
              <a:rPr lang="en-US" sz="2400" dirty="0"/>
              <a:t> implements a simple layout style, which is similar to</a:t>
            </a:r>
          </a:p>
          <a:p>
            <a:pPr algn="just">
              <a:buNone/>
            </a:pPr>
            <a:r>
              <a:rPr lang="en-US" sz="2400" dirty="0"/>
              <a:t>	how words flow in a text editor. The direction of the layout is governed by the container’s component orientation property, which, </a:t>
            </a:r>
            <a:r>
              <a:rPr lang="en-US" sz="2400" dirty="0">
                <a:solidFill>
                  <a:srgbClr val="002060"/>
                </a:solidFill>
              </a:rPr>
              <a:t>by default, is left to right, top to bottom. </a:t>
            </a:r>
          </a:p>
          <a:p>
            <a:pPr algn="just"/>
            <a:r>
              <a:rPr lang="en-US" sz="2400" dirty="0">
                <a:solidFill>
                  <a:srgbClr val="E010A5"/>
                </a:solidFill>
              </a:rPr>
              <a:t>Components are laid out line-by-line beginning at the upper-left corner. In all cases, when a line is filled, layout advances to the next line. A small space is left between each component, above and below, as well as left and right. </a:t>
            </a:r>
          </a:p>
          <a:p>
            <a:pPr algn="just"/>
            <a:r>
              <a:rPr lang="en-US" sz="2400" dirty="0"/>
              <a:t>Here are the constructors for</a:t>
            </a:r>
          </a:p>
          <a:p>
            <a:pPr marL="365125" indent="666750" algn="just">
              <a:buNone/>
            </a:pPr>
            <a:r>
              <a:rPr lang="en-US" sz="2400" dirty="0" err="1">
                <a:solidFill>
                  <a:srgbClr val="6699FF"/>
                </a:solidFill>
              </a:rPr>
              <a:t>FlowLayout</a:t>
            </a:r>
            <a:r>
              <a:rPr lang="en-US" sz="2400" dirty="0">
                <a:solidFill>
                  <a:srgbClr val="6699FF"/>
                </a:solidFill>
              </a:rPr>
              <a:t>( )</a:t>
            </a:r>
          </a:p>
          <a:p>
            <a:pPr marL="365125" indent="666750" algn="just">
              <a:buNone/>
            </a:pPr>
            <a:r>
              <a:rPr lang="en-US" sz="2400" dirty="0" err="1">
                <a:solidFill>
                  <a:srgbClr val="6699FF"/>
                </a:solidFill>
              </a:rPr>
              <a:t>FlowLayout</a:t>
            </a:r>
            <a:r>
              <a:rPr lang="en-US" sz="2400" dirty="0">
                <a:solidFill>
                  <a:srgbClr val="6699FF"/>
                </a:solidFill>
              </a:rPr>
              <a:t>(int </a:t>
            </a:r>
            <a:r>
              <a:rPr lang="en-US" sz="2400" i="1" dirty="0">
                <a:solidFill>
                  <a:srgbClr val="6699FF"/>
                </a:solidFill>
              </a:rPr>
              <a:t>how)</a:t>
            </a:r>
          </a:p>
          <a:p>
            <a:pPr marL="365125" indent="666750" algn="just">
              <a:buNone/>
            </a:pPr>
            <a:r>
              <a:rPr lang="en-US" sz="2400" dirty="0" err="1">
                <a:solidFill>
                  <a:srgbClr val="6699FF"/>
                </a:solidFill>
              </a:rPr>
              <a:t>FlowLayout</a:t>
            </a:r>
            <a:r>
              <a:rPr lang="en-US" sz="2400" dirty="0">
                <a:solidFill>
                  <a:srgbClr val="6699FF"/>
                </a:solidFill>
              </a:rPr>
              <a:t>(int </a:t>
            </a:r>
            <a:r>
              <a:rPr lang="en-US" sz="2400" i="1" dirty="0">
                <a:solidFill>
                  <a:srgbClr val="6699FF"/>
                </a:solidFill>
              </a:rPr>
              <a:t>how, int </a:t>
            </a:r>
            <a:r>
              <a:rPr lang="en-US" sz="2400" i="1" dirty="0" err="1">
                <a:solidFill>
                  <a:srgbClr val="6699FF"/>
                </a:solidFill>
              </a:rPr>
              <a:t>horz</a:t>
            </a:r>
            <a:r>
              <a:rPr lang="en-US" sz="2400" i="1" dirty="0">
                <a:solidFill>
                  <a:srgbClr val="6699FF"/>
                </a:solidFill>
              </a:rPr>
              <a:t>, int </a:t>
            </a:r>
            <a:r>
              <a:rPr lang="en-US" sz="2400" i="1" dirty="0" err="1">
                <a:solidFill>
                  <a:srgbClr val="6699FF"/>
                </a:solidFill>
              </a:rPr>
              <a:t>vert</a:t>
            </a:r>
            <a:r>
              <a:rPr lang="en-US" sz="2400" i="1" dirty="0">
                <a:solidFill>
                  <a:srgbClr val="6699FF"/>
                </a:solidFill>
              </a:rPr>
              <a:t>)</a:t>
            </a:r>
            <a:endParaRPr lang="en-US" sz="2000" dirty="0">
              <a:solidFill>
                <a:srgbClr val="6699FF"/>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609600" y="838200"/>
            <a:ext cx="8534400" cy="5791200"/>
          </a:xfrm>
          <a:ln>
            <a:noFill/>
          </a:ln>
        </p:spPr>
        <p:txBody>
          <a:bodyPr>
            <a:normAutofit lnSpcReduction="10000"/>
          </a:bodyPr>
          <a:lstStyle/>
          <a:p>
            <a:pPr algn="just"/>
            <a:r>
              <a:rPr lang="en-US" sz="2400" dirty="0">
                <a:solidFill>
                  <a:srgbClr val="C00000"/>
                </a:solidFill>
              </a:rPr>
              <a:t>The first form creates the default layout, which centers components and leaves five pixels of space between each component. </a:t>
            </a:r>
          </a:p>
          <a:p>
            <a:pPr algn="just"/>
            <a:r>
              <a:rPr lang="en-US" sz="2400" dirty="0"/>
              <a:t>The second form lets you specify how each line is aligned. Valid values for </a:t>
            </a:r>
            <a:r>
              <a:rPr lang="en-US" sz="2400" i="1" dirty="0"/>
              <a:t>how are as follows:</a:t>
            </a:r>
          </a:p>
          <a:p>
            <a:pPr marL="365125" indent="608013" algn="just">
              <a:buNone/>
            </a:pPr>
            <a:r>
              <a:rPr lang="en-US" sz="2400" dirty="0" err="1">
                <a:solidFill>
                  <a:srgbClr val="E010A5"/>
                </a:solidFill>
              </a:rPr>
              <a:t>FlowLayout.LEFT</a:t>
            </a:r>
            <a:endParaRPr lang="en-US" sz="2400" dirty="0">
              <a:solidFill>
                <a:srgbClr val="E010A5"/>
              </a:solidFill>
            </a:endParaRPr>
          </a:p>
          <a:p>
            <a:pPr marL="365125" indent="608013" algn="just">
              <a:buNone/>
            </a:pPr>
            <a:r>
              <a:rPr lang="en-US" sz="2400" dirty="0" err="1">
                <a:solidFill>
                  <a:srgbClr val="E010A5"/>
                </a:solidFill>
              </a:rPr>
              <a:t>FlowLayout.CENTER</a:t>
            </a:r>
            <a:endParaRPr lang="en-US" sz="2400" dirty="0">
              <a:solidFill>
                <a:srgbClr val="E010A5"/>
              </a:solidFill>
            </a:endParaRPr>
          </a:p>
          <a:p>
            <a:pPr marL="365125" indent="608013" algn="just">
              <a:buNone/>
            </a:pPr>
            <a:r>
              <a:rPr lang="en-US" sz="2400" dirty="0" err="1">
                <a:solidFill>
                  <a:srgbClr val="E010A5"/>
                </a:solidFill>
              </a:rPr>
              <a:t>FlowLayout.RIGHT</a:t>
            </a:r>
            <a:endParaRPr lang="en-US" sz="2400" dirty="0">
              <a:solidFill>
                <a:srgbClr val="E010A5"/>
              </a:solidFill>
            </a:endParaRPr>
          </a:p>
          <a:p>
            <a:pPr marL="365125" indent="608013" algn="just">
              <a:buNone/>
            </a:pPr>
            <a:r>
              <a:rPr lang="en-US" sz="2400" dirty="0" err="1">
                <a:solidFill>
                  <a:srgbClr val="E010A5"/>
                </a:solidFill>
              </a:rPr>
              <a:t>FlowLayout.LEADING</a:t>
            </a:r>
            <a:endParaRPr lang="en-US" sz="2400" dirty="0">
              <a:solidFill>
                <a:srgbClr val="E010A5"/>
              </a:solidFill>
            </a:endParaRPr>
          </a:p>
          <a:p>
            <a:pPr marL="365125" indent="608013" algn="just">
              <a:buNone/>
            </a:pPr>
            <a:r>
              <a:rPr lang="en-US" sz="2400" dirty="0" err="1">
                <a:solidFill>
                  <a:srgbClr val="E010A5"/>
                </a:solidFill>
              </a:rPr>
              <a:t>FlowLayout.TRAILING</a:t>
            </a:r>
            <a:endParaRPr lang="en-US" sz="2400" dirty="0">
              <a:solidFill>
                <a:srgbClr val="E010A5"/>
              </a:solidFill>
            </a:endParaRPr>
          </a:p>
          <a:p>
            <a:pPr algn="just">
              <a:buNone/>
            </a:pPr>
            <a:r>
              <a:rPr lang="en-US" sz="2400" dirty="0"/>
              <a:t>	These values specify left, center, right, leading edge, and trailing edge alignment, respectively</a:t>
            </a:r>
          </a:p>
          <a:p>
            <a:pPr algn="just"/>
            <a:r>
              <a:rPr lang="en-US" sz="2400" dirty="0">
                <a:solidFill>
                  <a:srgbClr val="0070C0"/>
                </a:solidFill>
              </a:rPr>
              <a:t>The third constructor allows you to specify the horizontal and vertical space left between components in </a:t>
            </a:r>
            <a:r>
              <a:rPr lang="en-US" sz="2400" dirty="0" err="1">
                <a:solidFill>
                  <a:srgbClr val="0070C0"/>
                </a:solidFill>
              </a:rPr>
              <a:t>horz</a:t>
            </a:r>
            <a:r>
              <a:rPr lang="en-US" sz="2400" dirty="0">
                <a:solidFill>
                  <a:srgbClr val="0070C0"/>
                </a:solidFill>
              </a:rPr>
              <a:t> and </a:t>
            </a:r>
            <a:r>
              <a:rPr lang="en-US" sz="2400" dirty="0" err="1">
                <a:solidFill>
                  <a:srgbClr val="0070C0"/>
                </a:solidFill>
              </a:rPr>
              <a:t>vert</a:t>
            </a:r>
            <a:r>
              <a:rPr lang="en-US" sz="2400" dirty="0">
                <a:solidFill>
                  <a:srgbClr val="0070C0"/>
                </a:solidFill>
              </a:rPr>
              <a:t>, respectively.</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8" name="Content Placeholder 7"/>
          <p:cNvSpPr>
            <a:spLocks noGrp="1"/>
          </p:cNvSpPr>
          <p:nvPr>
            <p:ph idx="4294967295"/>
          </p:nvPr>
        </p:nvSpPr>
        <p:spPr>
          <a:xfrm>
            <a:off x="609600" y="838200"/>
            <a:ext cx="8534400" cy="5791200"/>
          </a:xfrm>
          <a:ln>
            <a:noFill/>
          </a:ln>
        </p:spPr>
        <p:txBody>
          <a:bodyPr>
            <a:normAutofit lnSpcReduction="10000"/>
          </a:bodyPr>
          <a:lstStyle/>
          <a:p>
            <a:pPr algn="just"/>
            <a:r>
              <a:rPr lang="en-US" sz="2400" dirty="0">
                <a:solidFill>
                  <a:srgbClr val="C00000"/>
                </a:solidFill>
              </a:rPr>
              <a:t>The first form creates the default layout, which centers components and leaves five pixels of space between each component. </a:t>
            </a:r>
          </a:p>
          <a:p>
            <a:pPr algn="just"/>
            <a:r>
              <a:rPr lang="en-US" sz="2400" dirty="0"/>
              <a:t>The second form lets you specify how each line is aligned. Valid values for </a:t>
            </a:r>
            <a:r>
              <a:rPr lang="en-US" sz="2400" i="1" dirty="0"/>
              <a:t>how are as follows:</a:t>
            </a:r>
          </a:p>
          <a:p>
            <a:pPr marL="365125" indent="608013" algn="just">
              <a:buNone/>
            </a:pPr>
            <a:r>
              <a:rPr lang="en-US" sz="2400" dirty="0" err="1">
                <a:solidFill>
                  <a:srgbClr val="E010A5"/>
                </a:solidFill>
              </a:rPr>
              <a:t>FlowLayout.LEFT</a:t>
            </a:r>
            <a:endParaRPr lang="en-US" sz="2400" dirty="0">
              <a:solidFill>
                <a:srgbClr val="E010A5"/>
              </a:solidFill>
            </a:endParaRPr>
          </a:p>
          <a:p>
            <a:pPr marL="365125" indent="608013" algn="just">
              <a:buNone/>
            </a:pPr>
            <a:r>
              <a:rPr lang="en-US" sz="2400" dirty="0" err="1">
                <a:solidFill>
                  <a:srgbClr val="E010A5"/>
                </a:solidFill>
              </a:rPr>
              <a:t>FlowLayout.CENTER</a:t>
            </a:r>
            <a:endParaRPr lang="en-US" sz="2400" dirty="0">
              <a:solidFill>
                <a:srgbClr val="E010A5"/>
              </a:solidFill>
            </a:endParaRPr>
          </a:p>
          <a:p>
            <a:pPr marL="365125" indent="608013" algn="just">
              <a:buNone/>
            </a:pPr>
            <a:r>
              <a:rPr lang="en-US" sz="2400" dirty="0" err="1">
                <a:solidFill>
                  <a:srgbClr val="E010A5"/>
                </a:solidFill>
              </a:rPr>
              <a:t>FlowLayout.RIGHT</a:t>
            </a:r>
            <a:endParaRPr lang="en-US" sz="2400" dirty="0">
              <a:solidFill>
                <a:srgbClr val="E010A5"/>
              </a:solidFill>
            </a:endParaRPr>
          </a:p>
          <a:p>
            <a:pPr marL="365125" indent="608013" algn="just">
              <a:buNone/>
            </a:pPr>
            <a:r>
              <a:rPr lang="en-US" sz="2400" dirty="0" err="1">
                <a:solidFill>
                  <a:srgbClr val="E010A5"/>
                </a:solidFill>
              </a:rPr>
              <a:t>FlowLayout.LEADING</a:t>
            </a:r>
            <a:endParaRPr lang="en-US" sz="2400" dirty="0">
              <a:solidFill>
                <a:srgbClr val="E010A5"/>
              </a:solidFill>
            </a:endParaRPr>
          </a:p>
          <a:p>
            <a:pPr marL="365125" indent="608013" algn="just">
              <a:buNone/>
            </a:pPr>
            <a:r>
              <a:rPr lang="en-US" sz="2400" dirty="0" err="1">
                <a:solidFill>
                  <a:srgbClr val="E010A5"/>
                </a:solidFill>
              </a:rPr>
              <a:t>FlowLayout.TRAILING</a:t>
            </a:r>
            <a:endParaRPr lang="en-US" sz="2400" dirty="0">
              <a:solidFill>
                <a:srgbClr val="E010A5"/>
              </a:solidFill>
            </a:endParaRPr>
          </a:p>
          <a:p>
            <a:pPr algn="just">
              <a:buNone/>
            </a:pPr>
            <a:r>
              <a:rPr lang="en-US" sz="2400" dirty="0"/>
              <a:t>	These values specify left, center, right, leading edge, and trailing edge alignment, respectively</a:t>
            </a:r>
          </a:p>
          <a:p>
            <a:pPr algn="just"/>
            <a:r>
              <a:rPr lang="en-US" sz="2400" dirty="0">
                <a:solidFill>
                  <a:srgbClr val="0070C0"/>
                </a:solidFill>
              </a:rPr>
              <a:t>The third constructor allows you to specify the horizontal and vertical space left between components in </a:t>
            </a:r>
            <a:r>
              <a:rPr lang="en-US" sz="2400" dirty="0" err="1">
                <a:solidFill>
                  <a:srgbClr val="0070C0"/>
                </a:solidFill>
              </a:rPr>
              <a:t>horz</a:t>
            </a:r>
            <a:r>
              <a:rPr lang="en-US" sz="2400" dirty="0">
                <a:solidFill>
                  <a:srgbClr val="0070C0"/>
                </a:solidFill>
              </a:rPr>
              <a:t> and </a:t>
            </a:r>
            <a:r>
              <a:rPr lang="en-US" sz="2400" dirty="0" err="1">
                <a:solidFill>
                  <a:srgbClr val="0070C0"/>
                </a:solidFill>
              </a:rPr>
              <a:t>vert</a:t>
            </a:r>
            <a:r>
              <a:rPr lang="en-US" sz="2400" dirty="0">
                <a:solidFill>
                  <a:srgbClr val="0070C0"/>
                </a:solidFill>
              </a:rPr>
              <a:t>, respectively.</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2051" name="Picture 3"/>
          <p:cNvPicPr>
            <a:picLocks noGrp="1" noChangeAspect="1" noChangeArrowheads="1"/>
          </p:cNvPicPr>
          <p:nvPr>
            <p:ph idx="4294967295"/>
          </p:nvPr>
        </p:nvPicPr>
        <p:blipFill>
          <a:blip r:embed="rId3" cstate="print"/>
          <a:srcRect/>
          <a:stretch>
            <a:fillRect/>
          </a:stretch>
        </p:blipFill>
        <p:spPr bwMode="auto">
          <a:xfrm>
            <a:off x="1676400" y="1704975"/>
            <a:ext cx="7467600" cy="428625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 with </a:t>
            </a:r>
            <a:r>
              <a:rPr lang="en-US" sz="2800" dirty="0">
                <a:solidFill>
                  <a:srgbClr val="0070C0"/>
                </a:solidFill>
              </a:rPr>
              <a:t>CENTER</a:t>
            </a:r>
            <a:r>
              <a:rPr lang="en-US" sz="2800" dirty="0">
                <a:solidFill>
                  <a:srgbClr val="FF0000"/>
                </a:solidFill>
              </a:rPr>
              <a:t> alignment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8" name="Picture 5"/>
          <p:cNvPicPr>
            <a:picLocks noGrp="1" noChangeAspect="1" noChangeArrowheads="1"/>
          </p:cNvPicPr>
          <p:nvPr>
            <p:ph idx="4294967295"/>
          </p:nvPr>
        </p:nvPicPr>
        <p:blipFill>
          <a:blip r:embed="rId3" cstate="print"/>
          <a:srcRect/>
          <a:stretch>
            <a:fillRect/>
          </a:stretch>
        </p:blipFill>
        <p:spPr bwMode="auto">
          <a:xfrm>
            <a:off x="2133600" y="1066800"/>
            <a:ext cx="7010400" cy="4924425"/>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Flow Layout with </a:t>
            </a:r>
            <a:r>
              <a:rPr lang="en-US" sz="2800" dirty="0">
                <a:solidFill>
                  <a:srgbClr val="0070C0"/>
                </a:solidFill>
              </a:rPr>
              <a:t>LEFT</a:t>
            </a:r>
            <a:r>
              <a:rPr lang="en-US" sz="2800" dirty="0">
                <a:solidFill>
                  <a:srgbClr val="FF0000"/>
                </a:solidFill>
              </a:rPr>
              <a:t> alignment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79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0" y="990600"/>
            <a:ext cx="8534400" cy="5562600"/>
          </a:xfrm>
        </p:spPr>
        <p:txBody>
          <a:bodyPr>
            <a:normAutofit fontScale="85000" lnSpcReduction="10000"/>
          </a:bodyPr>
          <a:lstStyle/>
          <a:p>
            <a:pPr algn="just"/>
            <a:r>
              <a:rPr lang="en-US" dirty="0"/>
              <a:t>The </a:t>
            </a:r>
            <a:r>
              <a:rPr lang="en-US" dirty="0" err="1"/>
              <a:t>BorderLayout</a:t>
            </a:r>
            <a:r>
              <a:rPr lang="en-US" dirty="0"/>
              <a:t> class implements a common layout</a:t>
            </a:r>
          </a:p>
          <a:p>
            <a:pPr algn="just">
              <a:buNone/>
            </a:pPr>
            <a:r>
              <a:rPr lang="en-US" dirty="0"/>
              <a:t>	style for top-level windows. </a:t>
            </a:r>
          </a:p>
          <a:p>
            <a:pPr algn="just"/>
            <a:r>
              <a:rPr lang="en-US" dirty="0">
                <a:solidFill>
                  <a:srgbClr val="0070C0"/>
                </a:solidFill>
              </a:rPr>
              <a:t>It has four narrow, fixed-width components at the edges and one large area in the center. </a:t>
            </a:r>
          </a:p>
          <a:p>
            <a:pPr algn="just"/>
            <a:r>
              <a:rPr lang="en-US" dirty="0">
                <a:solidFill>
                  <a:srgbClr val="E010A5"/>
                </a:solidFill>
              </a:rPr>
              <a:t>The four sides are referred to as north, south, east, and west. The middle area is called the center. </a:t>
            </a:r>
          </a:p>
          <a:p>
            <a:pPr algn="just"/>
            <a:r>
              <a:rPr lang="en-US" dirty="0"/>
              <a:t>Here are the constructors defined by </a:t>
            </a:r>
            <a:r>
              <a:rPr lang="en-US" dirty="0" err="1"/>
              <a:t>BorderLayout</a:t>
            </a:r>
            <a:r>
              <a:rPr lang="en-US" dirty="0"/>
              <a:t>:</a:t>
            </a:r>
          </a:p>
          <a:p>
            <a:pPr marL="365125" indent="725488" algn="just">
              <a:buNone/>
            </a:pPr>
            <a:r>
              <a:rPr lang="en-US" dirty="0" err="1">
                <a:solidFill>
                  <a:srgbClr val="C72929"/>
                </a:solidFill>
              </a:rPr>
              <a:t>BorderLayout</a:t>
            </a:r>
            <a:r>
              <a:rPr lang="en-US" dirty="0">
                <a:solidFill>
                  <a:srgbClr val="C72929"/>
                </a:solidFill>
              </a:rPr>
              <a:t>( )</a:t>
            </a:r>
          </a:p>
          <a:p>
            <a:pPr marL="365125" indent="725488" algn="just">
              <a:buNone/>
            </a:pPr>
            <a:r>
              <a:rPr lang="en-US" dirty="0" err="1">
                <a:solidFill>
                  <a:srgbClr val="C72929"/>
                </a:solidFill>
              </a:rPr>
              <a:t>BorderLayout</a:t>
            </a:r>
            <a:r>
              <a:rPr lang="en-US" dirty="0">
                <a:solidFill>
                  <a:srgbClr val="C72929"/>
                </a:solidFill>
              </a:rPr>
              <a:t>(int </a:t>
            </a:r>
            <a:r>
              <a:rPr lang="en-US" i="1" dirty="0" err="1">
                <a:solidFill>
                  <a:srgbClr val="C72929"/>
                </a:solidFill>
              </a:rPr>
              <a:t>horz</a:t>
            </a:r>
            <a:r>
              <a:rPr lang="en-US" i="1" dirty="0">
                <a:solidFill>
                  <a:srgbClr val="C72929"/>
                </a:solidFill>
              </a:rPr>
              <a:t>, int </a:t>
            </a:r>
            <a:r>
              <a:rPr lang="en-US" i="1" dirty="0" err="1">
                <a:solidFill>
                  <a:srgbClr val="C72929"/>
                </a:solidFill>
              </a:rPr>
              <a:t>vert</a:t>
            </a:r>
            <a:r>
              <a:rPr lang="en-US" i="1" dirty="0">
                <a:solidFill>
                  <a:srgbClr val="C72929"/>
                </a:solidFill>
              </a:rPr>
              <a:t>)</a:t>
            </a:r>
          </a:p>
          <a:p>
            <a:pPr algn="just"/>
            <a:r>
              <a:rPr lang="en-US" dirty="0"/>
              <a:t>The first form creates a default border layout. The second allows you to specify the horizontal and vertical space left between components in </a:t>
            </a:r>
            <a:r>
              <a:rPr lang="en-US" i="1" dirty="0" err="1"/>
              <a:t>horz</a:t>
            </a:r>
            <a:r>
              <a:rPr lang="en-US" i="1" dirty="0"/>
              <a:t> and </a:t>
            </a:r>
            <a:r>
              <a:rPr lang="en-US" i="1" dirty="0" err="1"/>
              <a:t>vert</a:t>
            </a:r>
            <a:r>
              <a:rPr lang="en-US" i="1" dirty="0"/>
              <a:t>, respectively.</a:t>
            </a:r>
            <a:endParaRPr lang="en-US" dirty="0"/>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1219200"/>
            <a:ext cx="8915400" cy="2667000"/>
          </a:xfrm>
        </p:spPr>
        <p:txBody>
          <a:bodyPr>
            <a:noAutofit/>
          </a:bodyPr>
          <a:lstStyle/>
          <a:p>
            <a:pPr algn="just"/>
            <a:r>
              <a:rPr lang="en-US" sz="2400" dirty="0">
                <a:solidFill>
                  <a:srgbClr val="E010A5"/>
                </a:solidFill>
              </a:rPr>
              <a:t>The Window class creates a top-level window. </a:t>
            </a:r>
          </a:p>
          <a:p>
            <a:pPr algn="just"/>
            <a:r>
              <a:rPr lang="en-US" sz="2400" dirty="0">
                <a:solidFill>
                  <a:srgbClr val="C72929"/>
                </a:solidFill>
              </a:rPr>
              <a:t>A</a:t>
            </a:r>
            <a:r>
              <a:rPr lang="en-US" sz="2400" i="1" dirty="0">
                <a:solidFill>
                  <a:srgbClr val="C72929"/>
                </a:solidFill>
              </a:rPr>
              <a:t>top-level window is not contained within any </a:t>
            </a:r>
            <a:r>
              <a:rPr lang="en-US" sz="2400" dirty="0">
                <a:solidFill>
                  <a:srgbClr val="C72929"/>
                </a:solidFill>
              </a:rPr>
              <a:t>other object; it sits directly on the desktop. Generally, you won’t create Window objects directly. Instead, you will use a subclass of Window called Frame.</a:t>
            </a:r>
            <a:endParaRPr lang="en-US" sz="2200" u="sng" dirty="0">
              <a:solidFill>
                <a:srgbClr val="C72929"/>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Window</a:t>
            </a:r>
            <a:r>
              <a:rPr kumimoji="0" lang="en-US" sz="2800" b="0" i="0" u="none" strike="noStrike" kern="1200" cap="none" spc="0" normalizeH="0" baseline="0" noProof="0" dirty="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wheel(1)">
                                      <p:cBhvr>
                                        <p:cTn id="7" dur="10"/>
                                        <p:tgtEl>
                                          <p:spTgt spid="382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 calcmode="lin" valueType="num">
                                      <p:cBhvr additive="base">
                                        <p:cTn id="12" dur="5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29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0" y="3200400"/>
            <a:ext cx="8534400" cy="3352800"/>
          </a:xfrm>
        </p:spPr>
        <p:txBody>
          <a:bodyPr>
            <a:normAutofit/>
          </a:bodyPr>
          <a:lstStyle/>
          <a:p>
            <a:pPr algn="just"/>
            <a:r>
              <a:rPr lang="en-US" sz="2400" dirty="0"/>
              <a:t>When adding components, you will use these constants with the following form of add( ), which is defined by Container:</a:t>
            </a:r>
          </a:p>
          <a:p>
            <a:pPr algn="just">
              <a:buNone/>
            </a:pPr>
            <a:r>
              <a:rPr lang="en-US" sz="2400" dirty="0"/>
              <a:t>			</a:t>
            </a:r>
            <a:r>
              <a:rPr lang="en-US" sz="2400" dirty="0">
                <a:solidFill>
                  <a:srgbClr val="E010A5"/>
                </a:solidFill>
              </a:rPr>
              <a:t>void add(Component </a:t>
            </a:r>
            <a:r>
              <a:rPr lang="en-US" sz="2400" i="1" dirty="0" err="1">
                <a:solidFill>
                  <a:srgbClr val="E010A5"/>
                </a:solidFill>
              </a:rPr>
              <a:t>compObj</a:t>
            </a:r>
            <a:r>
              <a:rPr lang="en-US" sz="2400" i="1" dirty="0">
                <a:solidFill>
                  <a:srgbClr val="E010A5"/>
                </a:solidFill>
              </a:rPr>
              <a:t>, Object region)</a:t>
            </a:r>
          </a:p>
          <a:p>
            <a:pPr algn="just">
              <a:buNone/>
            </a:pPr>
            <a:r>
              <a:rPr lang="en-US" sz="2400" dirty="0"/>
              <a:t>		</a:t>
            </a:r>
            <a:r>
              <a:rPr lang="en-US" sz="2400" dirty="0">
                <a:solidFill>
                  <a:srgbClr val="0070C0"/>
                </a:solidFill>
              </a:rPr>
              <a:t>Here, </a:t>
            </a:r>
            <a:r>
              <a:rPr lang="en-US" sz="2400" i="1" dirty="0" err="1">
                <a:solidFill>
                  <a:srgbClr val="0070C0"/>
                </a:solidFill>
              </a:rPr>
              <a:t>compObj</a:t>
            </a:r>
            <a:r>
              <a:rPr lang="en-US" sz="2400" i="1" dirty="0">
                <a:solidFill>
                  <a:srgbClr val="0070C0"/>
                </a:solidFill>
              </a:rPr>
              <a:t> is the component to be added, and region 	specifies where the component will </a:t>
            </a:r>
            <a:r>
              <a:rPr lang="en-US" sz="2400" dirty="0">
                <a:solidFill>
                  <a:srgbClr val="0070C0"/>
                </a:solidFill>
              </a:rPr>
              <a:t>be added</a:t>
            </a:r>
            <a:r>
              <a:rPr lang="en-US" sz="2400" dirty="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pic>
        <p:nvPicPr>
          <p:cNvPr id="3074" name="Picture 2"/>
          <p:cNvPicPr>
            <a:picLocks noChangeAspect="1" noChangeArrowheads="1"/>
          </p:cNvPicPr>
          <p:nvPr/>
        </p:nvPicPr>
        <p:blipFill>
          <a:blip r:embed="rId3" cstate="print"/>
          <a:srcRect l="1605" t="33562" r="4568" b="44520"/>
          <a:stretch>
            <a:fillRect/>
          </a:stretch>
        </p:blipFill>
        <p:spPr bwMode="auto">
          <a:xfrm>
            <a:off x="1066800" y="1066800"/>
            <a:ext cx="7467600" cy="20574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609600" y="838200"/>
            <a:ext cx="8534400" cy="5715000"/>
          </a:xfrm>
        </p:spPr>
        <p:txBody>
          <a:bodyPr>
            <a:normAutofit fontScale="92500" lnSpcReduction="20000"/>
          </a:bodyPr>
          <a:lstStyle/>
          <a:p>
            <a:pPr>
              <a:buNone/>
            </a:pPr>
            <a:r>
              <a:rPr lang="en-US" sz="2400" dirty="0"/>
              <a:t>// Demonstrate </a:t>
            </a:r>
            <a:r>
              <a:rPr lang="en-US" sz="2400" dirty="0" err="1"/>
              <a:t>BorderLayout</a:t>
            </a:r>
            <a:r>
              <a:rPr lang="en-US" sz="2400" dirty="0"/>
              <a:t>.</a:t>
            </a:r>
          </a:p>
          <a:p>
            <a:pPr>
              <a:buNone/>
            </a:pPr>
            <a:r>
              <a:rPr lang="en-US" sz="2400" dirty="0"/>
              <a:t>import java.awt.*;</a:t>
            </a:r>
          </a:p>
          <a:p>
            <a:pPr>
              <a:buNone/>
            </a:pPr>
            <a:r>
              <a:rPr lang="en-US" sz="2400" dirty="0"/>
              <a:t>import </a:t>
            </a:r>
            <a:r>
              <a:rPr lang="en-US" sz="2400" dirty="0" err="1"/>
              <a:t>java.applet</a:t>
            </a:r>
            <a:r>
              <a:rPr lang="en-US" sz="2400" dirty="0"/>
              <a:t>.*;</a:t>
            </a:r>
          </a:p>
          <a:p>
            <a:pPr>
              <a:buNone/>
            </a:pPr>
            <a:r>
              <a:rPr lang="en-US" sz="2400" dirty="0"/>
              <a:t>import </a:t>
            </a:r>
            <a:r>
              <a:rPr lang="en-US" sz="2400" dirty="0" err="1"/>
              <a:t>java.util</a:t>
            </a:r>
            <a:r>
              <a:rPr lang="en-US" sz="2400" dirty="0"/>
              <a:t>.*;</a:t>
            </a:r>
          </a:p>
          <a:p>
            <a:pPr>
              <a:buNone/>
            </a:pPr>
            <a:r>
              <a:rPr lang="en-US" sz="2400" dirty="0"/>
              <a:t>/*</a:t>
            </a:r>
          </a:p>
          <a:p>
            <a:pPr>
              <a:buNone/>
            </a:pPr>
            <a:r>
              <a:rPr lang="en-US" sz="2400" dirty="0"/>
              <a:t>&lt;applet code="</a:t>
            </a:r>
            <a:r>
              <a:rPr lang="en-US" sz="2400" dirty="0" err="1"/>
              <a:t>BorderLayoutDemo</a:t>
            </a:r>
            <a:r>
              <a:rPr lang="en-US" sz="2400" dirty="0"/>
              <a:t>" width=400 height=200&gt;</a:t>
            </a:r>
          </a:p>
          <a:p>
            <a:pPr>
              <a:buNone/>
            </a:pPr>
            <a:r>
              <a:rPr lang="en-US" sz="2400" dirty="0"/>
              <a:t>&lt;/applet&gt;</a:t>
            </a:r>
          </a:p>
          <a:p>
            <a:pPr>
              <a:buNone/>
            </a:pPr>
            <a:r>
              <a:rPr lang="en-US" sz="2400" dirty="0"/>
              <a:t>*/</a:t>
            </a:r>
          </a:p>
          <a:p>
            <a:pPr>
              <a:buNone/>
            </a:pPr>
            <a:r>
              <a:rPr lang="en-US" sz="2400" dirty="0"/>
              <a:t>public class </a:t>
            </a:r>
            <a:r>
              <a:rPr lang="en-US" sz="2400" dirty="0" err="1"/>
              <a:t>BorderLayoutDemo</a:t>
            </a:r>
            <a:r>
              <a:rPr lang="en-US" sz="2400" dirty="0"/>
              <a:t> extends Applet {</a:t>
            </a:r>
          </a:p>
          <a:p>
            <a:pPr>
              <a:buNone/>
            </a:pPr>
            <a:r>
              <a:rPr lang="en-US" sz="2400" dirty="0"/>
              <a:t>public void init() {</a:t>
            </a:r>
          </a:p>
          <a:p>
            <a:pPr>
              <a:buNone/>
            </a:pPr>
            <a:r>
              <a:rPr lang="en-US" sz="2400" dirty="0" err="1"/>
              <a:t>setLayout</a:t>
            </a:r>
            <a:r>
              <a:rPr lang="en-US" sz="2400" dirty="0"/>
              <a:t>(new </a:t>
            </a:r>
            <a:r>
              <a:rPr lang="en-US" sz="2400" dirty="0" err="1"/>
              <a:t>BorderLayout</a:t>
            </a:r>
            <a:r>
              <a:rPr lang="en-US" sz="2400" dirty="0"/>
              <a:t>());</a:t>
            </a:r>
          </a:p>
          <a:p>
            <a:pPr>
              <a:buNone/>
            </a:pPr>
            <a:r>
              <a:rPr lang="en-US" sz="2400" dirty="0">
                <a:solidFill>
                  <a:srgbClr val="C00000"/>
                </a:solidFill>
              </a:rPr>
              <a:t>add(new Button("This is across the top."), </a:t>
            </a:r>
            <a:r>
              <a:rPr lang="en-US" sz="2400" dirty="0" err="1">
                <a:solidFill>
                  <a:srgbClr val="C00000"/>
                </a:solidFill>
              </a:rPr>
              <a:t>BorderLayout.NORTH</a:t>
            </a:r>
            <a:r>
              <a:rPr lang="en-US" sz="2400" dirty="0">
                <a:solidFill>
                  <a:srgbClr val="C00000"/>
                </a:solidFill>
              </a:rPr>
              <a:t>);</a:t>
            </a:r>
          </a:p>
          <a:p>
            <a:pPr>
              <a:buNone/>
            </a:pPr>
            <a:r>
              <a:rPr lang="en-US" sz="2400" dirty="0">
                <a:solidFill>
                  <a:srgbClr val="FFC000"/>
                </a:solidFill>
              </a:rPr>
              <a:t>add(new Label("The footer message might go here."),</a:t>
            </a:r>
          </a:p>
          <a:p>
            <a:pPr>
              <a:buNone/>
            </a:pPr>
            <a:r>
              <a:rPr lang="en-US" sz="2400" dirty="0" err="1">
                <a:solidFill>
                  <a:srgbClr val="FFC000"/>
                </a:solidFill>
              </a:rPr>
              <a:t>BorderLayout.SOUTH</a:t>
            </a:r>
            <a:r>
              <a:rPr lang="en-US" sz="2400" dirty="0">
                <a:solidFill>
                  <a:srgbClr val="FFC000"/>
                </a:solidFill>
              </a:rPr>
              <a:t>);</a:t>
            </a:r>
          </a:p>
          <a:p>
            <a:pPr>
              <a:buNone/>
            </a:pPr>
            <a:r>
              <a:rPr lang="en-US" sz="2400" dirty="0">
                <a:solidFill>
                  <a:srgbClr val="E010A5"/>
                </a:solidFill>
              </a:rPr>
              <a:t>add(new Button("Right"), </a:t>
            </a:r>
            <a:r>
              <a:rPr lang="en-US" sz="2400" dirty="0" err="1">
                <a:solidFill>
                  <a:srgbClr val="E010A5"/>
                </a:solidFill>
              </a:rPr>
              <a:t>BorderLayout.EAST</a:t>
            </a:r>
            <a:r>
              <a:rPr lang="en-US" sz="2400" dirty="0">
                <a:solidFill>
                  <a:srgbClr val="E010A5"/>
                </a:solidFill>
              </a:rPr>
              <a:t>);</a:t>
            </a:r>
          </a:p>
          <a:p>
            <a:pPr>
              <a:buNone/>
            </a:pPr>
            <a:r>
              <a:rPr lang="en-US" sz="2400" dirty="0">
                <a:solidFill>
                  <a:srgbClr val="00B050"/>
                </a:solidFill>
              </a:rPr>
              <a:t>add(new Button("Left"), </a:t>
            </a:r>
            <a:r>
              <a:rPr lang="en-US" sz="2400" dirty="0" err="1">
                <a:solidFill>
                  <a:srgbClr val="00B050"/>
                </a:solidFill>
              </a:rPr>
              <a:t>BorderLayout.WEST</a:t>
            </a:r>
            <a:r>
              <a:rPr lang="en-US" sz="2400" dirty="0">
                <a:solidFill>
                  <a:srgbClr val="00B050"/>
                </a:solidFill>
              </a:rPr>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676400" y="838200"/>
            <a:ext cx="7467600" cy="4724400"/>
          </a:xfrm>
        </p:spPr>
        <p:txBody>
          <a:bodyPr>
            <a:normAutofit/>
          </a:bodyPr>
          <a:lstStyle/>
          <a:p>
            <a:pPr algn="just">
              <a:buNone/>
            </a:pPr>
            <a:r>
              <a:rPr lang="en-US" sz="2400" dirty="0">
                <a:solidFill>
                  <a:srgbClr val="0070C0"/>
                </a:solidFill>
              </a:rPr>
              <a:t>String </a:t>
            </a:r>
            <a:r>
              <a:rPr lang="en-US" sz="2400" dirty="0" err="1">
                <a:solidFill>
                  <a:srgbClr val="0070C0"/>
                </a:solidFill>
              </a:rPr>
              <a:t>msg</a:t>
            </a:r>
            <a:r>
              <a:rPr lang="en-US" sz="2400" dirty="0">
                <a:solidFill>
                  <a:srgbClr val="0070C0"/>
                </a:solidFill>
              </a:rPr>
              <a:t> = "The reasonable man adapts " +</a:t>
            </a:r>
          </a:p>
          <a:p>
            <a:pPr algn="just">
              <a:buNone/>
            </a:pPr>
            <a:r>
              <a:rPr lang="en-US" sz="2400" dirty="0">
                <a:solidFill>
                  <a:srgbClr val="0070C0"/>
                </a:solidFill>
              </a:rPr>
              <a:t>"himself to the world;\n" +</a:t>
            </a:r>
          </a:p>
          <a:p>
            <a:pPr algn="just">
              <a:buNone/>
            </a:pPr>
            <a:r>
              <a:rPr lang="en-US" sz="2400" dirty="0">
                <a:solidFill>
                  <a:srgbClr val="0070C0"/>
                </a:solidFill>
              </a:rPr>
              <a:t>"the unreasonable one persists in " +</a:t>
            </a:r>
          </a:p>
          <a:p>
            <a:pPr algn="just">
              <a:buNone/>
            </a:pPr>
            <a:r>
              <a:rPr lang="en-US" sz="2400" dirty="0">
                <a:solidFill>
                  <a:srgbClr val="0070C0"/>
                </a:solidFill>
              </a:rPr>
              <a:t>"trying to adapt the world to himself.\n" +</a:t>
            </a:r>
          </a:p>
          <a:p>
            <a:pPr algn="just">
              <a:buNone/>
            </a:pPr>
            <a:r>
              <a:rPr lang="en-US" sz="2400" dirty="0">
                <a:solidFill>
                  <a:srgbClr val="0070C0"/>
                </a:solidFill>
              </a:rPr>
              <a:t>"Therefore all progress depends " +</a:t>
            </a:r>
          </a:p>
          <a:p>
            <a:pPr algn="just">
              <a:buNone/>
            </a:pPr>
            <a:r>
              <a:rPr lang="en-US" sz="2400" dirty="0">
                <a:solidFill>
                  <a:srgbClr val="0070C0"/>
                </a:solidFill>
              </a:rPr>
              <a:t>"on the unreasonable man.\n\n" +</a:t>
            </a:r>
          </a:p>
          <a:p>
            <a:pPr algn="just">
              <a:buNone/>
            </a:pPr>
            <a:r>
              <a:rPr lang="en-US" sz="2400" dirty="0">
                <a:solidFill>
                  <a:srgbClr val="0070C0"/>
                </a:solidFill>
              </a:rPr>
              <a:t>" - George Bernard Shaw\n\n";</a:t>
            </a:r>
          </a:p>
          <a:p>
            <a:pPr algn="just">
              <a:buNone/>
            </a:pPr>
            <a:r>
              <a:rPr lang="en-US" sz="2400" dirty="0">
                <a:solidFill>
                  <a:schemeClr val="tx2">
                    <a:lumMod val="60000"/>
                    <a:lumOff val="40000"/>
                  </a:schemeClr>
                </a:solidFill>
              </a:rPr>
              <a:t>add(new </a:t>
            </a:r>
            <a:r>
              <a:rPr lang="en-US" sz="2400" dirty="0" err="1">
                <a:solidFill>
                  <a:schemeClr val="tx2">
                    <a:lumMod val="60000"/>
                    <a:lumOff val="40000"/>
                  </a:schemeClr>
                </a:solidFill>
              </a:rPr>
              <a:t>TextArea</a:t>
            </a:r>
            <a:r>
              <a:rPr lang="en-US" sz="2400" dirty="0">
                <a:solidFill>
                  <a:schemeClr val="tx2">
                    <a:lumMod val="60000"/>
                    <a:lumOff val="40000"/>
                  </a:schemeClr>
                </a:solidFill>
              </a:rPr>
              <a:t>(</a:t>
            </a:r>
            <a:r>
              <a:rPr lang="en-US" sz="2400" dirty="0" err="1">
                <a:solidFill>
                  <a:schemeClr val="tx2">
                    <a:lumMod val="60000"/>
                    <a:lumOff val="40000"/>
                  </a:schemeClr>
                </a:solidFill>
              </a:rPr>
              <a:t>msg</a:t>
            </a:r>
            <a:r>
              <a:rPr lang="en-US" sz="2400" dirty="0">
                <a:solidFill>
                  <a:schemeClr val="tx2">
                    <a:lumMod val="60000"/>
                    <a:lumOff val="40000"/>
                  </a:schemeClr>
                </a:solidFill>
              </a:rPr>
              <a:t>), </a:t>
            </a:r>
            <a:r>
              <a:rPr lang="en-US" sz="2400" dirty="0" err="1">
                <a:solidFill>
                  <a:schemeClr val="tx2">
                    <a:lumMod val="60000"/>
                    <a:lumOff val="40000"/>
                  </a:schemeClr>
                </a:solidFill>
              </a:rPr>
              <a:t>BorderLayout.CENTER</a:t>
            </a:r>
            <a:r>
              <a:rPr lang="en-US" sz="2400" dirty="0">
                <a:solidFill>
                  <a:schemeClr val="tx2">
                    <a:lumMod val="60000"/>
                    <a:lumOff val="40000"/>
                  </a:schemeClr>
                </a:solidFill>
              </a:rPr>
              <a:t>);</a:t>
            </a:r>
          </a:p>
          <a:p>
            <a:pPr algn="just">
              <a:buNone/>
            </a:pPr>
            <a:r>
              <a:rPr lang="en-US" sz="2400" dirty="0"/>
              <a:t>}</a:t>
            </a:r>
          </a:p>
          <a:p>
            <a:pPr algn="just">
              <a:buNone/>
            </a:pPr>
            <a:r>
              <a:rPr lang="en-US" sz="2400" dirty="0"/>
              <a:t>}</a:t>
            </a: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4098" name="Picture 2"/>
          <p:cNvPicPr>
            <a:picLocks noGrp="1" noChangeAspect="1" noChangeArrowheads="1"/>
          </p:cNvPicPr>
          <p:nvPr>
            <p:ph idx="4294967295"/>
          </p:nvPr>
        </p:nvPicPr>
        <p:blipFill>
          <a:blip r:embed="rId3" cstate="print"/>
          <a:srcRect l="22486" t="17460" r="26015" b="33333"/>
          <a:stretch>
            <a:fillRect/>
          </a:stretch>
        </p:blipFill>
        <p:spPr bwMode="auto">
          <a:xfrm>
            <a:off x="2286000" y="1066800"/>
            <a:ext cx="6858000" cy="44958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BorderLayout</a:t>
            </a:r>
            <a:endParaRPr lang="en-US" sz="2800" dirty="0">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762000" y="838200"/>
            <a:ext cx="8382000" cy="4724400"/>
          </a:xfrm>
        </p:spPr>
        <p:txBody>
          <a:bodyPr>
            <a:normAutofit/>
          </a:bodyPr>
          <a:lstStyle/>
          <a:p>
            <a:pPr algn="just"/>
            <a:r>
              <a:rPr lang="en-US" sz="2400" dirty="0" err="1"/>
              <a:t>GridLayout</a:t>
            </a:r>
            <a:r>
              <a:rPr lang="en-US" sz="2400" dirty="0"/>
              <a:t> lays out components in a two-dimensional grid. </a:t>
            </a:r>
          </a:p>
          <a:p>
            <a:pPr algn="just"/>
            <a:r>
              <a:rPr lang="en-US" sz="2400" dirty="0"/>
              <a:t>When you instantiate a </a:t>
            </a:r>
            <a:r>
              <a:rPr lang="en-US" sz="2400" dirty="0" err="1"/>
              <a:t>GridLayout</a:t>
            </a:r>
            <a:r>
              <a:rPr lang="en-US" sz="2400" dirty="0"/>
              <a:t>, you define the number of rows and columns. </a:t>
            </a:r>
          </a:p>
          <a:p>
            <a:pPr algn="just"/>
            <a:r>
              <a:rPr lang="en-US" sz="2400" dirty="0"/>
              <a:t>The constructors supported by </a:t>
            </a:r>
            <a:r>
              <a:rPr lang="en-US" sz="2400" dirty="0" err="1"/>
              <a:t>GridLayout</a:t>
            </a:r>
            <a:r>
              <a:rPr lang="en-US" sz="2400" dirty="0"/>
              <a:t> are shown here:</a:t>
            </a:r>
          </a:p>
          <a:p>
            <a:pPr marL="365125" indent="150813" algn="just">
              <a:buNone/>
            </a:pPr>
            <a:r>
              <a:rPr lang="en-US" sz="2400" dirty="0" err="1">
                <a:solidFill>
                  <a:srgbClr val="C00000"/>
                </a:solidFill>
              </a:rPr>
              <a:t>GridLayout</a:t>
            </a:r>
            <a:r>
              <a:rPr lang="en-US" sz="2400" dirty="0">
                <a:solidFill>
                  <a:srgbClr val="C00000"/>
                </a:solidFill>
              </a:rPr>
              <a:t>( )</a:t>
            </a:r>
          </a:p>
          <a:p>
            <a:pPr marL="365125" indent="150813" algn="just">
              <a:buNone/>
            </a:pPr>
            <a:r>
              <a:rPr lang="en-US" sz="2400" dirty="0" err="1">
                <a:solidFill>
                  <a:srgbClr val="C00000"/>
                </a:solidFill>
              </a:rPr>
              <a:t>GridLayout</a:t>
            </a:r>
            <a:r>
              <a:rPr lang="en-US" sz="2400" dirty="0">
                <a:solidFill>
                  <a:srgbClr val="C00000"/>
                </a:solidFill>
              </a:rPr>
              <a:t>(int </a:t>
            </a:r>
            <a:r>
              <a:rPr lang="en-US" sz="2400" i="1" dirty="0" err="1">
                <a:solidFill>
                  <a:srgbClr val="C00000"/>
                </a:solidFill>
              </a:rPr>
              <a:t>numRows</a:t>
            </a:r>
            <a:r>
              <a:rPr lang="en-US" sz="2400" i="1" dirty="0">
                <a:solidFill>
                  <a:srgbClr val="C00000"/>
                </a:solidFill>
              </a:rPr>
              <a:t>, int </a:t>
            </a:r>
            <a:r>
              <a:rPr lang="en-US" sz="2400" i="1" dirty="0" err="1">
                <a:solidFill>
                  <a:srgbClr val="C00000"/>
                </a:solidFill>
              </a:rPr>
              <a:t>numColumns</a:t>
            </a:r>
            <a:r>
              <a:rPr lang="en-US" sz="2400" i="1" dirty="0">
                <a:solidFill>
                  <a:srgbClr val="C00000"/>
                </a:solidFill>
              </a:rPr>
              <a:t>)</a:t>
            </a:r>
          </a:p>
          <a:p>
            <a:pPr marL="365125" indent="150813" algn="just">
              <a:buNone/>
            </a:pPr>
            <a:r>
              <a:rPr lang="en-US" sz="2400" dirty="0" err="1">
                <a:solidFill>
                  <a:srgbClr val="C00000"/>
                </a:solidFill>
              </a:rPr>
              <a:t>GridLayout</a:t>
            </a:r>
            <a:r>
              <a:rPr lang="en-US" sz="2400" dirty="0">
                <a:solidFill>
                  <a:srgbClr val="C00000"/>
                </a:solidFill>
              </a:rPr>
              <a:t>(int </a:t>
            </a:r>
            <a:r>
              <a:rPr lang="en-US" sz="2400" i="1" dirty="0" err="1">
                <a:solidFill>
                  <a:srgbClr val="C00000"/>
                </a:solidFill>
              </a:rPr>
              <a:t>numRows</a:t>
            </a:r>
            <a:r>
              <a:rPr lang="en-US" sz="2400" i="1" dirty="0">
                <a:solidFill>
                  <a:srgbClr val="C00000"/>
                </a:solidFill>
              </a:rPr>
              <a:t>, int </a:t>
            </a:r>
            <a:r>
              <a:rPr lang="en-US" sz="2400" i="1" dirty="0" err="1">
                <a:solidFill>
                  <a:srgbClr val="C00000"/>
                </a:solidFill>
              </a:rPr>
              <a:t>numColumns</a:t>
            </a:r>
            <a:r>
              <a:rPr lang="en-US" sz="2400" i="1" dirty="0">
                <a:solidFill>
                  <a:srgbClr val="C00000"/>
                </a:solidFill>
              </a:rPr>
              <a:t>, int </a:t>
            </a:r>
            <a:r>
              <a:rPr lang="en-US" sz="2400" i="1" dirty="0" err="1">
                <a:solidFill>
                  <a:srgbClr val="C00000"/>
                </a:solidFill>
              </a:rPr>
              <a:t>horz</a:t>
            </a:r>
            <a:r>
              <a:rPr lang="en-US" sz="2400" i="1" dirty="0">
                <a:solidFill>
                  <a:srgbClr val="C00000"/>
                </a:solidFill>
              </a:rPr>
              <a:t>, int </a:t>
            </a:r>
            <a:r>
              <a:rPr lang="en-US" sz="2400" i="1" dirty="0" err="1">
                <a:solidFill>
                  <a:srgbClr val="C00000"/>
                </a:solidFill>
              </a:rPr>
              <a:t>vert</a:t>
            </a:r>
            <a:r>
              <a:rPr lang="en-US" sz="2400" i="1" dirty="0">
                <a:solidFill>
                  <a:srgbClr val="C00000"/>
                </a:solidFill>
              </a:rPr>
              <a:t>)</a:t>
            </a: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GridLayout</a:t>
            </a:r>
            <a:endParaRPr lang="en-US" sz="2800"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752600" y="838200"/>
            <a:ext cx="7391400" cy="5638800"/>
          </a:xfrm>
        </p:spPr>
        <p:txBody>
          <a:bodyPr>
            <a:normAutofit fontScale="92500" lnSpcReduction="20000"/>
          </a:bodyPr>
          <a:lstStyle/>
          <a:p>
            <a:pPr>
              <a:buNone/>
            </a:pPr>
            <a:r>
              <a:rPr lang="en-US" sz="2400" dirty="0"/>
              <a:t>import java.awt.*;</a:t>
            </a:r>
          </a:p>
          <a:p>
            <a:pPr>
              <a:buNone/>
            </a:pPr>
            <a:r>
              <a:rPr lang="en-US" sz="2400" dirty="0"/>
              <a:t>import </a:t>
            </a:r>
            <a:r>
              <a:rPr lang="en-US" sz="2400" dirty="0" err="1"/>
              <a:t>java.applet</a:t>
            </a:r>
            <a:r>
              <a:rPr lang="en-US" sz="2400" dirty="0"/>
              <a:t>.*;</a:t>
            </a:r>
          </a:p>
          <a:p>
            <a:pPr>
              <a:buNone/>
            </a:pPr>
            <a:r>
              <a:rPr lang="en-US" sz="2400" dirty="0"/>
              <a:t>/*</a:t>
            </a:r>
          </a:p>
          <a:p>
            <a:pPr>
              <a:buNone/>
            </a:pPr>
            <a:r>
              <a:rPr lang="en-US" sz="2400" dirty="0"/>
              <a:t>&lt;applet code="</a:t>
            </a:r>
            <a:r>
              <a:rPr lang="en-US" sz="2400" dirty="0" err="1"/>
              <a:t>GridLayoutDemo</a:t>
            </a:r>
            <a:r>
              <a:rPr lang="en-US" sz="2400" dirty="0"/>
              <a:t>" width=300 height=200&gt;</a:t>
            </a:r>
          </a:p>
          <a:p>
            <a:pPr>
              <a:buNone/>
            </a:pPr>
            <a:r>
              <a:rPr lang="en-US" sz="2400" dirty="0"/>
              <a:t>&lt;/applet&gt;</a:t>
            </a:r>
          </a:p>
          <a:p>
            <a:pPr>
              <a:buNone/>
            </a:pPr>
            <a:r>
              <a:rPr lang="en-US" sz="2400" dirty="0"/>
              <a:t>*/</a:t>
            </a:r>
          </a:p>
          <a:p>
            <a:pPr>
              <a:buNone/>
            </a:pPr>
            <a:r>
              <a:rPr lang="en-US" sz="2400" dirty="0"/>
              <a:t>public class </a:t>
            </a:r>
            <a:r>
              <a:rPr lang="en-US" sz="2400" dirty="0" err="1"/>
              <a:t>GridLayoutDemo</a:t>
            </a:r>
            <a:r>
              <a:rPr lang="en-US" sz="2400" dirty="0"/>
              <a:t> extends Applet {</a:t>
            </a:r>
          </a:p>
          <a:p>
            <a:pPr>
              <a:buNone/>
            </a:pPr>
            <a:r>
              <a:rPr lang="en-US" sz="2400" dirty="0"/>
              <a:t>static final int n = 4;</a:t>
            </a:r>
          </a:p>
          <a:p>
            <a:pPr>
              <a:buNone/>
            </a:pPr>
            <a:r>
              <a:rPr lang="en-US" sz="2400" dirty="0"/>
              <a:t>public void init() {</a:t>
            </a:r>
          </a:p>
          <a:p>
            <a:pPr>
              <a:buNone/>
            </a:pPr>
            <a:r>
              <a:rPr lang="en-US" sz="2400" dirty="0" err="1">
                <a:solidFill>
                  <a:srgbClr val="E010A5"/>
                </a:solidFill>
              </a:rPr>
              <a:t>setLayout</a:t>
            </a:r>
            <a:r>
              <a:rPr lang="en-US" sz="2400" dirty="0">
                <a:solidFill>
                  <a:srgbClr val="E010A5"/>
                </a:solidFill>
              </a:rPr>
              <a:t>(new </a:t>
            </a:r>
            <a:r>
              <a:rPr lang="en-US" sz="2400" dirty="0" err="1">
                <a:solidFill>
                  <a:srgbClr val="E010A5"/>
                </a:solidFill>
              </a:rPr>
              <a:t>GridLayout</a:t>
            </a:r>
            <a:r>
              <a:rPr lang="en-US" sz="2400" dirty="0">
                <a:solidFill>
                  <a:srgbClr val="E010A5"/>
                </a:solidFill>
              </a:rPr>
              <a:t>(n, n));</a:t>
            </a:r>
          </a:p>
          <a:p>
            <a:pPr>
              <a:buNone/>
            </a:pPr>
            <a:r>
              <a:rPr lang="fr-FR" sz="2400" dirty="0" err="1"/>
              <a:t>setFont</a:t>
            </a:r>
            <a:r>
              <a:rPr lang="fr-FR" sz="2400" dirty="0"/>
              <a:t>(new Font("</a:t>
            </a:r>
            <a:r>
              <a:rPr lang="fr-FR" sz="2400" dirty="0" err="1"/>
              <a:t>SansSerif</a:t>
            </a:r>
            <a:r>
              <a:rPr lang="fr-FR" sz="2400" dirty="0"/>
              <a:t>", </a:t>
            </a:r>
            <a:r>
              <a:rPr lang="fr-FR" sz="2400" dirty="0" err="1"/>
              <a:t>Font.BOLD</a:t>
            </a:r>
            <a:r>
              <a:rPr lang="fr-FR" sz="2400" dirty="0"/>
              <a:t>, 24));</a:t>
            </a:r>
          </a:p>
          <a:p>
            <a:pPr>
              <a:buNone/>
            </a:pPr>
            <a:r>
              <a:rPr lang="nn-NO" sz="2400" dirty="0">
                <a:solidFill>
                  <a:srgbClr val="0070C0"/>
                </a:solidFill>
              </a:rPr>
              <a:t>for(int i = 0; i &lt; n; i++) {</a:t>
            </a:r>
          </a:p>
          <a:p>
            <a:pPr>
              <a:buNone/>
            </a:pPr>
            <a:r>
              <a:rPr lang="en-US" sz="2400" dirty="0">
                <a:solidFill>
                  <a:srgbClr val="0070C0"/>
                </a:solidFill>
              </a:rPr>
              <a:t>for(int j = 0; j &lt; n; j++) {</a:t>
            </a:r>
          </a:p>
          <a:p>
            <a:pPr>
              <a:buNone/>
            </a:pPr>
            <a:r>
              <a:rPr lang="en-US" sz="2400" dirty="0">
                <a:solidFill>
                  <a:srgbClr val="0070C0"/>
                </a:solidFill>
              </a:rPr>
              <a:t>int k = </a:t>
            </a:r>
            <a:r>
              <a:rPr lang="en-US" sz="2400" dirty="0" err="1">
                <a:solidFill>
                  <a:srgbClr val="0070C0"/>
                </a:solidFill>
              </a:rPr>
              <a:t>i</a:t>
            </a:r>
            <a:r>
              <a:rPr lang="en-US" sz="2400" dirty="0">
                <a:solidFill>
                  <a:srgbClr val="0070C0"/>
                </a:solidFill>
              </a:rPr>
              <a:t> * n + j;</a:t>
            </a:r>
          </a:p>
          <a:p>
            <a:pPr>
              <a:buNone/>
            </a:pPr>
            <a:r>
              <a:rPr lang="en-US" sz="2400" dirty="0">
                <a:solidFill>
                  <a:srgbClr val="0070C0"/>
                </a:solidFill>
              </a:rPr>
              <a:t>if(k &gt; 0)</a:t>
            </a:r>
          </a:p>
          <a:p>
            <a:pPr>
              <a:buNone/>
            </a:pPr>
            <a:r>
              <a:rPr lang="en-US" sz="2400" dirty="0">
                <a:solidFill>
                  <a:srgbClr val="0070C0"/>
                </a:solidFill>
              </a:rPr>
              <a:t>add(new Button("" + k)); } } </a:t>
            </a:r>
            <a:r>
              <a:rPr lang="en-US" sz="2400" dirty="0"/>
              <a:t>} }</a:t>
            </a: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GridLayout</a:t>
            </a:r>
            <a:endParaRPr lang="en-US" sz="2800" dirty="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5122" name="Picture 2"/>
          <p:cNvPicPr>
            <a:picLocks noGrp="1" noChangeAspect="1" noChangeArrowheads="1"/>
          </p:cNvPicPr>
          <p:nvPr>
            <p:ph idx="4294967295"/>
          </p:nvPr>
        </p:nvPicPr>
        <p:blipFill>
          <a:blip r:embed="rId3" cstate="print"/>
          <a:srcRect l="30497" t="26984" r="34026" b="26984"/>
          <a:stretch>
            <a:fillRect/>
          </a:stretch>
        </p:blipFill>
        <p:spPr bwMode="auto">
          <a:xfrm>
            <a:off x="2514600" y="1524000"/>
            <a:ext cx="6629400" cy="42672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GridLayout</a:t>
            </a:r>
            <a:endParaRPr lang="en-US" sz="2800" dirty="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87</a:t>
            </a:fld>
            <a:endParaRPr lang="en-US"/>
          </a:p>
        </p:txBody>
      </p:sp>
      <p:sp>
        <p:nvSpPr>
          <p:cNvPr id="382978" name="Rectangle 2"/>
          <p:cNvSpPr>
            <a:spLocks noGrp="1" noChangeArrowheads="1"/>
          </p:cNvSpPr>
          <p:nvPr>
            <p:ph type="title" idx="4294967295"/>
          </p:nvPr>
        </p:nvSpPr>
        <p:spPr>
          <a:xfrm>
            <a:off x="0" y="-1524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1981200" y="2458022"/>
            <a:ext cx="7162800" cy="3886200"/>
          </a:xfrm>
          <a:prstGeom prst="rect">
            <a:avLst/>
          </a:prstGeom>
          <a:noFill/>
          <a:ln w="9525">
            <a:noFill/>
            <a:miter lim="800000"/>
            <a:headEnd/>
            <a:tailEnd/>
          </a:ln>
        </p:spPr>
      </p:pic>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Layout Managers: </a:t>
            </a:r>
            <a:r>
              <a:rPr lang="en-US" sz="2800" dirty="0" err="1">
                <a:solidFill>
                  <a:srgbClr val="FF0000"/>
                </a:solidFill>
              </a:rPr>
              <a:t>GridLayout</a:t>
            </a:r>
            <a:endParaRPr lang="en-US" sz="2800" dirty="0">
              <a:solidFill>
                <a:srgbClr val="FF0000"/>
              </a:solidFill>
            </a:endParaRPr>
          </a:p>
        </p:txBody>
      </p:sp>
      <p:sp>
        <p:nvSpPr>
          <p:cNvPr id="8" name="TextBox 7"/>
          <p:cNvSpPr txBox="1"/>
          <p:nvPr/>
        </p:nvSpPr>
        <p:spPr>
          <a:xfrm>
            <a:off x="914400" y="762000"/>
            <a:ext cx="8001000" cy="1569660"/>
          </a:xfrm>
          <a:prstGeom prst="rect">
            <a:avLst/>
          </a:prstGeom>
          <a:noFill/>
        </p:spPr>
        <p:txBody>
          <a:bodyPr wrap="square" rtlCol="0">
            <a:spAutoFit/>
          </a:bodyPr>
          <a:lstStyle/>
          <a:p>
            <a:r>
              <a:rPr lang="en-US" dirty="0"/>
              <a:t>In the </a:t>
            </a:r>
            <a:r>
              <a:rPr lang="en-US" dirty="0" err="1"/>
              <a:t>ArithmeticFrame</a:t>
            </a:r>
            <a:r>
              <a:rPr lang="en-US" dirty="0"/>
              <a:t> program we can write as follows:</a:t>
            </a:r>
          </a:p>
          <a:p>
            <a:r>
              <a:rPr lang="en-US" dirty="0"/>
              <a:t>	</a:t>
            </a:r>
          </a:p>
          <a:p>
            <a:r>
              <a:rPr lang="en-US" dirty="0"/>
              <a:t>	</a:t>
            </a:r>
            <a:r>
              <a:rPr lang="en-US" dirty="0" err="1">
                <a:solidFill>
                  <a:srgbClr val="E010A5"/>
                </a:solidFill>
              </a:rPr>
              <a:t>setLayout</a:t>
            </a:r>
            <a:r>
              <a:rPr lang="en-US" dirty="0">
                <a:solidFill>
                  <a:srgbClr val="E010A5"/>
                </a:solidFill>
              </a:rPr>
              <a:t>(new </a:t>
            </a:r>
            <a:r>
              <a:rPr lang="en-US" dirty="0" err="1">
                <a:solidFill>
                  <a:srgbClr val="E010A5"/>
                </a:solidFill>
              </a:rPr>
              <a:t>GridLayout</a:t>
            </a:r>
            <a:r>
              <a:rPr lang="en-US" dirty="0">
                <a:solidFill>
                  <a:srgbClr val="E010A5"/>
                </a:solidFill>
              </a:rPr>
              <a:t>(6, 2, 25, 25));</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066800" y="838200"/>
            <a:ext cx="8077200" cy="5638800"/>
          </a:xfrm>
        </p:spPr>
        <p:txBody>
          <a:bodyPr>
            <a:normAutofit/>
          </a:bodyPr>
          <a:lstStyle/>
          <a:p>
            <a:pPr algn="just"/>
            <a:r>
              <a:rPr lang="en-US" sz="2400" dirty="0">
                <a:solidFill>
                  <a:srgbClr val="C00000"/>
                </a:solidFill>
              </a:rPr>
              <a:t> </a:t>
            </a:r>
            <a:r>
              <a:rPr lang="en-US" sz="2400" dirty="0">
                <a:solidFill>
                  <a:srgbClr val="0070C0"/>
                </a:solidFill>
              </a:rPr>
              <a:t>If we want to set layout manually, we have to use null layout</a:t>
            </a:r>
          </a:p>
          <a:p>
            <a:pPr algn="just"/>
            <a:r>
              <a:rPr lang="en-US" sz="2400" dirty="0">
                <a:solidFill>
                  <a:srgbClr val="C00000"/>
                </a:solidFill>
              </a:rPr>
              <a:t>We have to pass the null value in the </a:t>
            </a:r>
            <a:r>
              <a:rPr lang="en-US" sz="2400" dirty="0" err="1">
                <a:solidFill>
                  <a:srgbClr val="C00000"/>
                </a:solidFill>
              </a:rPr>
              <a:t>setLayout</a:t>
            </a:r>
            <a:r>
              <a:rPr lang="en-US" sz="2400" dirty="0">
                <a:solidFill>
                  <a:srgbClr val="C00000"/>
                </a:solidFill>
              </a:rPr>
              <a:t>() method </a:t>
            </a:r>
          </a:p>
          <a:p>
            <a:pPr algn="just">
              <a:buNone/>
            </a:pPr>
            <a:r>
              <a:rPr lang="en-US" sz="2400" dirty="0">
                <a:solidFill>
                  <a:srgbClr val="C00000"/>
                </a:solidFill>
              </a:rPr>
              <a:t>		</a:t>
            </a:r>
            <a:r>
              <a:rPr lang="en-US" sz="2400" dirty="0" err="1">
                <a:solidFill>
                  <a:srgbClr val="E010A5"/>
                </a:solidFill>
              </a:rPr>
              <a:t>setLayout</a:t>
            </a:r>
            <a:r>
              <a:rPr lang="en-US" sz="2400" dirty="0">
                <a:solidFill>
                  <a:srgbClr val="E010A5"/>
                </a:solidFill>
              </a:rPr>
              <a:t>(null);</a:t>
            </a:r>
          </a:p>
          <a:p>
            <a:pPr algn="just"/>
            <a:r>
              <a:rPr lang="en-US" sz="2400" dirty="0">
                <a:solidFill>
                  <a:srgbClr val="00B050"/>
                </a:solidFill>
              </a:rPr>
              <a:t>We can align each control at our desired position by considering top- left corner as an origin (0,0)</a:t>
            </a:r>
          </a:p>
          <a:p>
            <a:pPr algn="just"/>
            <a:r>
              <a:rPr lang="en-US" sz="2400" dirty="0">
                <a:solidFill>
                  <a:srgbClr val="C00000"/>
                </a:solidFill>
              </a:rPr>
              <a:t>To achieve this , we have to use </a:t>
            </a:r>
            <a:r>
              <a:rPr lang="en-US" sz="2400" dirty="0" err="1">
                <a:solidFill>
                  <a:srgbClr val="C00000"/>
                </a:solidFill>
              </a:rPr>
              <a:t>setBounds</a:t>
            </a:r>
            <a:r>
              <a:rPr lang="en-US" sz="2400" dirty="0">
                <a:solidFill>
                  <a:srgbClr val="C00000"/>
                </a:solidFill>
              </a:rPr>
              <a:t>() method:</a:t>
            </a:r>
          </a:p>
          <a:p>
            <a:pPr algn="just">
              <a:buNone/>
            </a:pPr>
            <a:r>
              <a:rPr lang="en-US" sz="2400" dirty="0"/>
              <a:t>	</a:t>
            </a:r>
          </a:p>
          <a:p>
            <a:pPr algn="just">
              <a:buNone/>
            </a:pPr>
            <a:r>
              <a:rPr lang="en-US" sz="2400" dirty="0">
                <a:solidFill>
                  <a:srgbClr val="E010A5"/>
                </a:solidFill>
              </a:rPr>
              <a:t>		public void </a:t>
            </a:r>
            <a:r>
              <a:rPr lang="en-US" sz="2400" dirty="0" err="1">
                <a:solidFill>
                  <a:srgbClr val="E010A5"/>
                </a:solidFill>
              </a:rPr>
              <a:t>setBounds</a:t>
            </a:r>
            <a:r>
              <a:rPr lang="en-US" sz="2400" dirty="0">
                <a:solidFill>
                  <a:srgbClr val="E010A5"/>
                </a:solidFill>
              </a:rPr>
              <a:t>(int x, int y, int width, int height)</a:t>
            </a:r>
          </a:p>
          <a:p>
            <a:pPr algn="just">
              <a:buNone/>
            </a:pPr>
            <a:r>
              <a:rPr lang="en-US" sz="2400" dirty="0"/>
              <a:t>  </a:t>
            </a:r>
          </a:p>
          <a:p>
            <a:pPr algn="just">
              <a:buNone/>
            </a:pPr>
            <a:r>
              <a:rPr lang="en-US" sz="2400" dirty="0"/>
              <a:t> This puts the upper left corner of the given control at location (x, y) with specified width and height</a:t>
            </a:r>
            <a:endParaRPr lang="en-US" sz="2400" dirty="0">
              <a:solidFill>
                <a:srgbClr val="E010A5"/>
              </a:solidFill>
            </a:endParaRPr>
          </a:p>
          <a:p>
            <a:pPr algn="just">
              <a:buNone/>
            </a:pP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null Layout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89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371600" y="838200"/>
            <a:ext cx="7772400" cy="5867400"/>
          </a:xfrm>
        </p:spPr>
        <p:txBody>
          <a:bodyPr>
            <a:normAutofit fontScale="92500" lnSpcReduction="20000"/>
          </a:bodyPr>
          <a:lstStyle/>
          <a:p>
            <a:pPr algn="just">
              <a:buNone/>
            </a:pPr>
            <a:r>
              <a:rPr lang="en-US" sz="2400" dirty="0">
                <a:solidFill>
                  <a:srgbClr val="C00000"/>
                </a:solidFill>
              </a:rPr>
              <a:t>import java.awt.*;</a:t>
            </a:r>
          </a:p>
          <a:p>
            <a:pPr algn="just">
              <a:buNone/>
            </a:pPr>
            <a:r>
              <a:rPr lang="en-US" sz="2400" dirty="0">
                <a:solidFill>
                  <a:srgbClr val="C00000"/>
                </a:solidFill>
              </a:rPr>
              <a:t>import </a:t>
            </a:r>
            <a:r>
              <a:rPr lang="en-US" sz="2400" dirty="0" err="1">
                <a:solidFill>
                  <a:srgbClr val="C00000"/>
                </a:solidFill>
              </a:rPr>
              <a:t>java.awt.event</a:t>
            </a:r>
            <a:r>
              <a:rPr lang="en-US" sz="2400" dirty="0">
                <a:solidFill>
                  <a:srgbClr val="C00000"/>
                </a:solidFill>
              </a:rPr>
              <a:t>.*;</a:t>
            </a:r>
          </a:p>
          <a:p>
            <a:pPr algn="just">
              <a:buNone/>
            </a:pPr>
            <a:r>
              <a:rPr lang="en-US" sz="2400" dirty="0">
                <a:solidFill>
                  <a:srgbClr val="C00000"/>
                </a:solidFill>
              </a:rPr>
              <a:t>public class </a:t>
            </a:r>
            <a:r>
              <a:rPr lang="en-US" sz="2400" dirty="0" err="1">
                <a:solidFill>
                  <a:srgbClr val="C00000"/>
                </a:solidFill>
              </a:rPr>
              <a:t>ManualLayout</a:t>
            </a:r>
            <a:r>
              <a:rPr lang="en-US" sz="2400" dirty="0">
                <a:solidFill>
                  <a:srgbClr val="C00000"/>
                </a:solidFill>
              </a:rPr>
              <a:t> extends Frame {</a:t>
            </a:r>
          </a:p>
          <a:p>
            <a:pPr algn="just">
              <a:buNone/>
            </a:pPr>
            <a:r>
              <a:rPr lang="en-US" sz="2400" dirty="0">
                <a:solidFill>
                  <a:srgbClr val="E010A5"/>
                </a:solidFill>
              </a:rPr>
              <a:t>Label lbl1,lbl2,lbl3;</a:t>
            </a:r>
          </a:p>
          <a:p>
            <a:pPr algn="just">
              <a:buNone/>
            </a:pPr>
            <a:r>
              <a:rPr lang="en-US" sz="2400" dirty="0">
                <a:solidFill>
                  <a:srgbClr val="C00000"/>
                </a:solidFill>
              </a:rPr>
              <a:t>public </a:t>
            </a:r>
            <a:r>
              <a:rPr lang="en-US" sz="2400" dirty="0" err="1">
                <a:solidFill>
                  <a:srgbClr val="C00000"/>
                </a:solidFill>
              </a:rPr>
              <a:t>ManualLayout</a:t>
            </a:r>
            <a:r>
              <a:rPr lang="en-US" sz="2400" dirty="0">
                <a:solidFill>
                  <a:srgbClr val="C00000"/>
                </a:solidFill>
              </a:rPr>
              <a:t> ( ) {</a:t>
            </a:r>
          </a:p>
          <a:p>
            <a:pPr algn="just">
              <a:buNone/>
            </a:pPr>
            <a:endParaRPr lang="en-US" sz="2400" dirty="0">
              <a:solidFill>
                <a:srgbClr val="C00000"/>
              </a:solidFill>
            </a:endParaRPr>
          </a:p>
          <a:p>
            <a:pPr algn="just">
              <a:buNone/>
            </a:pPr>
            <a:r>
              <a:rPr lang="en-US" sz="2400" dirty="0" err="1">
                <a:solidFill>
                  <a:srgbClr val="00B050"/>
                </a:solidFill>
              </a:rPr>
              <a:t>setLayout</a:t>
            </a:r>
            <a:r>
              <a:rPr lang="en-US" sz="2400" dirty="0">
                <a:solidFill>
                  <a:srgbClr val="00B050"/>
                </a:solidFill>
              </a:rPr>
              <a:t>(null);	</a:t>
            </a:r>
          </a:p>
          <a:p>
            <a:pPr algn="just">
              <a:buNone/>
            </a:pPr>
            <a:r>
              <a:rPr lang="en-US" sz="2400" dirty="0" err="1">
                <a:solidFill>
                  <a:srgbClr val="C00000"/>
                </a:solidFill>
              </a:rPr>
              <a:t>setBackground</a:t>
            </a:r>
            <a:r>
              <a:rPr lang="en-US" sz="2400" dirty="0">
                <a:solidFill>
                  <a:srgbClr val="C00000"/>
                </a:solidFill>
              </a:rPr>
              <a:t>(</a:t>
            </a:r>
            <a:r>
              <a:rPr lang="en-US" sz="2400" dirty="0" err="1">
                <a:solidFill>
                  <a:srgbClr val="C00000"/>
                </a:solidFill>
              </a:rPr>
              <a:t>Color.cyan</a:t>
            </a:r>
            <a:r>
              <a:rPr lang="en-US" sz="2400" dirty="0">
                <a:solidFill>
                  <a:srgbClr val="C00000"/>
                </a:solidFill>
              </a:rPr>
              <a:t>);</a:t>
            </a:r>
          </a:p>
          <a:p>
            <a:pPr algn="just">
              <a:buNone/>
            </a:pPr>
            <a:endParaRPr lang="en-US" sz="2400" dirty="0">
              <a:solidFill>
                <a:srgbClr val="C00000"/>
              </a:solidFill>
            </a:endParaRPr>
          </a:p>
          <a:p>
            <a:pPr algn="just">
              <a:buNone/>
            </a:pPr>
            <a:r>
              <a:rPr lang="en-US" sz="2400" dirty="0">
                <a:solidFill>
                  <a:srgbClr val="C00000"/>
                </a:solidFill>
              </a:rPr>
              <a:t>lbl1= new Label("Label1:");</a:t>
            </a:r>
          </a:p>
          <a:p>
            <a:pPr algn="just">
              <a:buNone/>
            </a:pPr>
            <a:r>
              <a:rPr lang="en-US" sz="2400" dirty="0">
                <a:solidFill>
                  <a:srgbClr val="C00000"/>
                </a:solidFill>
              </a:rPr>
              <a:t>lbl2= new Label("Label2:");</a:t>
            </a:r>
          </a:p>
          <a:p>
            <a:pPr algn="just">
              <a:buNone/>
            </a:pPr>
            <a:r>
              <a:rPr lang="en-US" sz="2400" dirty="0">
                <a:solidFill>
                  <a:srgbClr val="C00000"/>
                </a:solidFill>
              </a:rPr>
              <a:t>lbl3= new Label("Label3:");</a:t>
            </a:r>
          </a:p>
          <a:p>
            <a:pPr algn="just">
              <a:buNone/>
            </a:pPr>
            <a:endParaRPr lang="en-US" sz="2400" dirty="0">
              <a:solidFill>
                <a:srgbClr val="C00000"/>
              </a:solidFill>
            </a:endParaRPr>
          </a:p>
          <a:p>
            <a:pPr algn="just">
              <a:buNone/>
            </a:pPr>
            <a:r>
              <a:rPr lang="en-US" sz="2400" dirty="0">
                <a:solidFill>
                  <a:srgbClr val="0070C0"/>
                </a:solidFill>
              </a:rPr>
              <a:t>lbl1.setBounds(100,100,40,10);</a:t>
            </a:r>
          </a:p>
          <a:p>
            <a:pPr algn="just">
              <a:buNone/>
            </a:pPr>
            <a:r>
              <a:rPr lang="en-US" sz="2400" dirty="0">
                <a:solidFill>
                  <a:srgbClr val="0070C0"/>
                </a:solidFill>
              </a:rPr>
              <a:t>lbl2.setBounds(200,200,40,10);</a:t>
            </a:r>
          </a:p>
          <a:p>
            <a:pPr algn="just">
              <a:buNone/>
            </a:pPr>
            <a:r>
              <a:rPr lang="en-US" sz="2400" dirty="0">
                <a:solidFill>
                  <a:srgbClr val="0070C0"/>
                </a:solidFill>
              </a:rPr>
              <a:t>lbl3.setBounds(300,300,40,10);</a:t>
            </a:r>
          </a:p>
          <a:p>
            <a:pPr algn="just">
              <a:buNone/>
            </a:pP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null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600" dirty="0"/>
              <a:t>Abstract Window Toolkit (AWT)</a:t>
            </a:r>
            <a:endParaRPr lang="en-US" sz="3600" dirty="0">
              <a:solidFill>
                <a:schemeClr val="tx1"/>
              </a:solidFill>
            </a:endParaRPr>
          </a:p>
        </p:txBody>
      </p:sp>
      <p:sp>
        <p:nvSpPr>
          <p:cNvPr id="382979" name="Rectangle 3"/>
          <p:cNvSpPr>
            <a:spLocks noGrp="1" noChangeArrowheads="1"/>
          </p:cNvSpPr>
          <p:nvPr>
            <p:ph idx="4294967295"/>
          </p:nvPr>
        </p:nvSpPr>
        <p:spPr>
          <a:xfrm>
            <a:off x="228600" y="1219200"/>
            <a:ext cx="8915400" cy="4038600"/>
          </a:xfrm>
        </p:spPr>
        <p:txBody>
          <a:bodyPr>
            <a:noAutofit/>
          </a:bodyPr>
          <a:lstStyle/>
          <a:p>
            <a:pPr algn="just"/>
            <a:r>
              <a:rPr lang="en-US" sz="2800" dirty="0">
                <a:solidFill>
                  <a:srgbClr val="C72929"/>
                </a:solidFill>
              </a:rPr>
              <a:t>It is a subclass of Window class and has a title bar, menu bar, borders, and resizing corners. </a:t>
            </a:r>
          </a:p>
          <a:p>
            <a:pPr algn="just"/>
            <a:r>
              <a:rPr lang="en-US" sz="2800" dirty="0">
                <a:solidFill>
                  <a:srgbClr val="0070C0"/>
                </a:solidFill>
              </a:rPr>
              <a:t>If you create a Frame object from within an applet, it will contain a warning message, such as “Java Applet Window,” to the user that an applet window has been created. This message warns users that the window they see was started by an applet and not by software running on their computer. </a:t>
            </a:r>
          </a:p>
          <a:p>
            <a:pPr algn="just"/>
            <a:r>
              <a:rPr lang="en-US" sz="2800" dirty="0">
                <a:solidFill>
                  <a:srgbClr val="E010A5"/>
                </a:solidFill>
              </a:rPr>
              <a:t>When a Frame window is created by a stand-alone application rather than an applet, a normal window is created.</a:t>
            </a:r>
            <a:endParaRPr lang="en-US" sz="2800" u="sng" dirty="0">
              <a:solidFill>
                <a:srgbClr val="E010A5"/>
              </a:solidFill>
            </a:endParaRPr>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a:solidFill>
                  <a:srgbClr val="7030A0"/>
                </a:solidFill>
                <a:latin typeface="+mn-lt"/>
              </a:rPr>
              <a:t>Frame</a:t>
            </a:r>
            <a:r>
              <a:rPr kumimoji="0" lang="en-US" sz="2800" b="0" i="0" u="none" strike="noStrike" kern="1200" cap="none" spc="0" normalizeH="0" baseline="0" noProof="0" dirty="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fade">
                                      <p:cBhvr>
                                        <p:cTn id="7" dur="1000"/>
                                        <p:tgtEl>
                                          <p:spTgt spid="382979">
                                            <p:txEl>
                                              <p:pRg st="0" end="0"/>
                                            </p:txEl>
                                          </p:spTgt>
                                        </p:tgtEl>
                                      </p:cBhvr>
                                    </p:animEffect>
                                    <p:anim calcmode="lin" valueType="num">
                                      <p:cBhvr>
                                        <p:cTn id="8" dur="10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2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82979">
                                            <p:txEl>
                                              <p:pRg st="1" end="1"/>
                                            </p:txEl>
                                          </p:spTgt>
                                        </p:tgtEl>
                                        <p:attrNameLst>
                                          <p:attrName>style.visibility</p:attrName>
                                        </p:attrNameLst>
                                      </p:cBhvr>
                                      <p:to>
                                        <p:strVal val="visible"/>
                                      </p:to>
                                    </p:set>
                                    <p:anim calcmode="lin" valueType="num">
                                      <p:cBhvr>
                                        <p:cTn id="14" dur="1000" fill="hold"/>
                                        <p:tgtEl>
                                          <p:spTgt spid="382979">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82979">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82979">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3829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382979">
                                            <p:txEl>
                                              <p:pRg st="2" end="2"/>
                                            </p:txEl>
                                          </p:spTgt>
                                        </p:tgtEl>
                                        <p:attrNameLst>
                                          <p:attrName>style.visibility</p:attrName>
                                        </p:attrNameLst>
                                      </p:cBhvr>
                                      <p:to>
                                        <p:strVal val="visible"/>
                                      </p:to>
                                    </p:set>
                                    <p:animEffect transition="in" filter="wipe(down)">
                                      <p:cBhvr>
                                        <p:cTn id="22" dur="580">
                                          <p:stCondLst>
                                            <p:cond delay="0"/>
                                          </p:stCondLst>
                                        </p:cTn>
                                        <p:tgtEl>
                                          <p:spTgt spid="382979">
                                            <p:txEl>
                                              <p:pRg st="2" end="2"/>
                                            </p:txEl>
                                          </p:spTgt>
                                        </p:tgtEl>
                                      </p:cBhvr>
                                    </p:animEffect>
                                    <p:anim calcmode="lin" valueType="num">
                                      <p:cBhvr>
                                        <p:cTn id="23" dur="1822" tmFilter="0,0; 0.14,0.36; 0.43,0.73; 0.71,0.91; 1.0,1.0">
                                          <p:stCondLst>
                                            <p:cond delay="0"/>
                                          </p:stCondLst>
                                        </p:cTn>
                                        <p:tgtEl>
                                          <p:spTgt spid="382979">
                                            <p:txEl>
                                              <p:pRg st="2" end="2"/>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82979">
                                            <p:txEl>
                                              <p:pRg st="2" end="2"/>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82979">
                                            <p:txEl>
                                              <p:pRg st="2" end="2"/>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82979">
                                            <p:txEl>
                                              <p:pRg st="2" end="2"/>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82979">
                                            <p:txEl>
                                              <p:pRg st="2" end="2"/>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82979">
                                            <p:txEl>
                                              <p:pRg st="2" end="2"/>
                                            </p:txEl>
                                          </p:spTgt>
                                        </p:tgtEl>
                                      </p:cBhvr>
                                      <p:to x="100000" y="60000"/>
                                    </p:animScale>
                                    <p:animScale>
                                      <p:cBhvr>
                                        <p:cTn id="29" dur="166" decel="50000">
                                          <p:stCondLst>
                                            <p:cond delay="676"/>
                                          </p:stCondLst>
                                        </p:cTn>
                                        <p:tgtEl>
                                          <p:spTgt spid="382979">
                                            <p:txEl>
                                              <p:pRg st="2" end="2"/>
                                            </p:txEl>
                                          </p:spTgt>
                                        </p:tgtEl>
                                      </p:cBhvr>
                                      <p:to x="100000" y="100000"/>
                                    </p:animScale>
                                    <p:animScale>
                                      <p:cBhvr>
                                        <p:cTn id="30" dur="26">
                                          <p:stCondLst>
                                            <p:cond delay="1312"/>
                                          </p:stCondLst>
                                        </p:cTn>
                                        <p:tgtEl>
                                          <p:spTgt spid="382979">
                                            <p:txEl>
                                              <p:pRg st="2" end="2"/>
                                            </p:txEl>
                                          </p:spTgt>
                                        </p:tgtEl>
                                      </p:cBhvr>
                                      <p:to x="100000" y="80000"/>
                                    </p:animScale>
                                    <p:animScale>
                                      <p:cBhvr>
                                        <p:cTn id="31" dur="166" decel="50000">
                                          <p:stCondLst>
                                            <p:cond delay="1338"/>
                                          </p:stCondLst>
                                        </p:cTn>
                                        <p:tgtEl>
                                          <p:spTgt spid="382979">
                                            <p:txEl>
                                              <p:pRg st="2" end="2"/>
                                            </p:txEl>
                                          </p:spTgt>
                                        </p:tgtEl>
                                      </p:cBhvr>
                                      <p:to x="100000" y="100000"/>
                                    </p:animScale>
                                    <p:animScale>
                                      <p:cBhvr>
                                        <p:cTn id="32" dur="26">
                                          <p:stCondLst>
                                            <p:cond delay="1642"/>
                                          </p:stCondLst>
                                        </p:cTn>
                                        <p:tgtEl>
                                          <p:spTgt spid="382979">
                                            <p:txEl>
                                              <p:pRg st="2" end="2"/>
                                            </p:txEl>
                                          </p:spTgt>
                                        </p:tgtEl>
                                      </p:cBhvr>
                                      <p:to x="100000" y="90000"/>
                                    </p:animScale>
                                    <p:animScale>
                                      <p:cBhvr>
                                        <p:cTn id="33" dur="166" decel="50000">
                                          <p:stCondLst>
                                            <p:cond delay="1668"/>
                                          </p:stCondLst>
                                        </p:cTn>
                                        <p:tgtEl>
                                          <p:spTgt spid="382979">
                                            <p:txEl>
                                              <p:pRg st="2" end="2"/>
                                            </p:txEl>
                                          </p:spTgt>
                                        </p:tgtEl>
                                      </p:cBhvr>
                                      <p:to x="100000" y="100000"/>
                                    </p:animScale>
                                    <p:animScale>
                                      <p:cBhvr>
                                        <p:cTn id="34" dur="26">
                                          <p:stCondLst>
                                            <p:cond delay="1808"/>
                                          </p:stCondLst>
                                        </p:cTn>
                                        <p:tgtEl>
                                          <p:spTgt spid="382979">
                                            <p:txEl>
                                              <p:pRg st="2" end="2"/>
                                            </p:txEl>
                                          </p:spTgt>
                                        </p:tgtEl>
                                      </p:cBhvr>
                                      <p:to x="100000" y="95000"/>
                                    </p:animScale>
                                    <p:animScale>
                                      <p:cBhvr>
                                        <p:cTn id="35" dur="166" decel="50000">
                                          <p:stCondLst>
                                            <p:cond delay="1834"/>
                                          </p:stCondLst>
                                        </p:cTn>
                                        <p:tgtEl>
                                          <p:spTgt spid="38297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90</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7" name="Content Placeholder 6"/>
          <p:cNvSpPr>
            <a:spLocks noGrp="1"/>
          </p:cNvSpPr>
          <p:nvPr>
            <p:ph idx="4294967295"/>
          </p:nvPr>
        </p:nvSpPr>
        <p:spPr>
          <a:xfrm>
            <a:off x="1371600" y="838200"/>
            <a:ext cx="7772400" cy="5867400"/>
          </a:xfrm>
        </p:spPr>
        <p:txBody>
          <a:bodyPr>
            <a:normAutofit/>
          </a:bodyPr>
          <a:lstStyle/>
          <a:p>
            <a:pPr algn="just">
              <a:buNone/>
            </a:pPr>
            <a:r>
              <a:rPr lang="en-US" sz="2400" dirty="0">
                <a:solidFill>
                  <a:srgbClr val="000000"/>
                </a:solidFill>
              </a:rPr>
              <a:t>add(lbl1);</a:t>
            </a:r>
          </a:p>
          <a:p>
            <a:pPr algn="just">
              <a:buNone/>
            </a:pPr>
            <a:r>
              <a:rPr lang="en-US" sz="2400" dirty="0">
                <a:solidFill>
                  <a:srgbClr val="000000"/>
                </a:solidFill>
              </a:rPr>
              <a:t>add(lbl2);</a:t>
            </a:r>
          </a:p>
          <a:p>
            <a:pPr algn="just">
              <a:buNone/>
            </a:pPr>
            <a:r>
              <a:rPr lang="en-US" sz="2400" dirty="0">
                <a:solidFill>
                  <a:srgbClr val="000000"/>
                </a:solidFill>
              </a:rPr>
              <a:t>add(lbl3);</a:t>
            </a:r>
          </a:p>
          <a:p>
            <a:pPr algn="just">
              <a:buNone/>
            </a:pPr>
            <a:endParaRPr lang="en-US" sz="2400" dirty="0">
              <a:solidFill>
                <a:srgbClr val="C00000"/>
              </a:solidFill>
            </a:endParaRPr>
          </a:p>
          <a:p>
            <a:pPr algn="just">
              <a:buNone/>
            </a:pPr>
            <a:r>
              <a:rPr lang="en-US" sz="2400" dirty="0" err="1">
                <a:solidFill>
                  <a:srgbClr val="C00000"/>
                </a:solidFill>
              </a:rPr>
              <a:t>setTitle</a:t>
            </a:r>
            <a:r>
              <a:rPr lang="en-US" sz="2400" dirty="0">
                <a:solidFill>
                  <a:srgbClr val="C00000"/>
                </a:solidFill>
              </a:rPr>
              <a:t>("Null Layout Demo");</a:t>
            </a:r>
          </a:p>
          <a:p>
            <a:pPr algn="just">
              <a:buNone/>
            </a:pPr>
            <a:r>
              <a:rPr lang="en-US" sz="2400" dirty="0" err="1">
                <a:solidFill>
                  <a:srgbClr val="C00000"/>
                </a:solidFill>
              </a:rPr>
              <a:t>setSize</a:t>
            </a:r>
            <a:r>
              <a:rPr lang="en-US" sz="2400" dirty="0">
                <a:solidFill>
                  <a:srgbClr val="C00000"/>
                </a:solidFill>
              </a:rPr>
              <a:t>(400,450);</a:t>
            </a:r>
          </a:p>
          <a:p>
            <a:pPr algn="just">
              <a:buNone/>
            </a:pPr>
            <a:r>
              <a:rPr lang="en-US" sz="2400" dirty="0" err="1">
                <a:solidFill>
                  <a:srgbClr val="C00000"/>
                </a:solidFill>
              </a:rPr>
              <a:t>setVisible</a:t>
            </a:r>
            <a:r>
              <a:rPr lang="en-US" sz="2400" dirty="0">
                <a:solidFill>
                  <a:srgbClr val="C00000"/>
                </a:solidFill>
              </a:rPr>
              <a:t>(true);</a:t>
            </a:r>
          </a:p>
          <a:p>
            <a:pPr algn="just">
              <a:buNone/>
            </a:pPr>
            <a:r>
              <a:rPr lang="en-US" sz="2400" dirty="0">
                <a:solidFill>
                  <a:srgbClr val="C00000"/>
                </a:solidFill>
              </a:rPr>
              <a:t>}</a:t>
            </a:r>
          </a:p>
          <a:p>
            <a:pPr algn="just">
              <a:buNone/>
            </a:pPr>
            <a:r>
              <a:rPr lang="en-US" sz="2400" dirty="0">
                <a:solidFill>
                  <a:srgbClr val="C00000"/>
                </a:solidFill>
              </a:rPr>
              <a:t>public static void main(String[] </a:t>
            </a:r>
            <a:r>
              <a:rPr lang="en-US" sz="2400" dirty="0" err="1">
                <a:solidFill>
                  <a:srgbClr val="C00000"/>
                </a:solidFill>
              </a:rPr>
              <a:t>args</a:t>
            </a:r>
            <a:r>
              <a:rPr lang="en-US" sz="2400" dirty="0">
                <a:solidFill>
                  <a:srgbClr val="C00000"/>
                </a:solidFill>
              </a:rPr>
              <a:t>)</a:t>
            </a:r>
          </a:p>
          <a:p>
            <a:pPr algn="just">
              <a:buNone/>
            </a:pPr>
            <a:r>
              <a:rPr lang="en-US" sz="2400" dirty="0">
                <a:solidFill>
                  <a:srgbClr val="C00000"/>
                </a:solidFill>
              </a:rPr>
              <a:t>{</a:t>
            </a:r>
          </a:p>
          <a:p>
            <a:pPr algn="just">
              <a:buNone/>
            </a:pPr>
            <a:r>
              <a:rPr lang="en-US" sz="2400" dirty="0">
                <a:solidFill>
                  <a:srgbClr val="C00000"/>
                </a:solidFill>
              </a:rPr>
              <a:t>new </a:t>
            </a:r>
            <a:r>
              <a:rPr lang="en-US" sz="2400" dirty="0" err="1">
                <a:solidFill>
                  <a:srgbClr val="C00000"/>
                </a:solidFill>
              </a:rPr>
              <a:t>ManualLayout</a:t>
            </a:r>
            <a:r>
              <a:rPr lang="en-US" sz="2400" dirty="0">
                <a:solidFill>
                  <a:srgbClr val="C00000"/>
                </a:solidFill>
              </a:rPr>
              <a:t>();</a:t>
            </a:r>
          </a:p>
          <a:p>
            <a:pPr algn="just">
              <a:buNone/>
            </a:pPr>
            <a:r>
              <a:rPr lang="en-US" sz="2400" dirty="0">
                <a:solidFill>
                  <a:srgbClr val="C00000"/>
                </a:solidFill>
              </a:rPr>
              <a:t>}</a:t>
            </a:r>
          </a:p>
          <a:p>
            <a:pPr algn="just">
              <a:buNone/>
            </a:pPr>
            <a:r>
              <a:rPr lang="en-US" sz="2400" dirty="0">
                <a:solidFill>
                  <a:srgbClr val="C00000"/>
                </a:solidFill>
              </a:rPr>
              <a:t>} // End of class</a:t>
            </a:r>
            <a:endParaRPr lang="en-US" sz="2400" dirty="0">
              <a:solidFill>
                <a:srgbClr val="0070C0"/>
              </a:solidFill>
            </a:endParaRPr>
          </a:p>
          <a:p>
            <a:pPr algn="just">
              <a:buNone/>
            </a:pPr>
            <a:endParaRPr lang="en-US" sz="2400" dirty="0">
              <a:solidFill>
                <a:srgbClr val="C00000"/>
              </a:solidFill>
            </a:endParaRPr>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null Layout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91</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0" y="914400"/>
            <a:ext cx="6019800" cy="5257800"/>
          </a:xfrm>
          <a:prstGeom prst="rect">
            <a:avLst/>
          </a:prstGeom>
          <a:noFill/>
          <a:ln w="9525">
            <a:noFill/>
            <a:miter lim="800000"/>
            <a:headEnd/>
            <a:tailEnd/>
          </a:ln>
        </p:spPr>
      </p:pic>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a:solidFill>
                  <a:srgbClr val="7030A0"/>
                </a:solidFill>
              </a:rPr>
              <a:t>Layout Managers: </a:t>
            </a:r>
            <a:r>
              <a:rPr lang="en-US" sz="2800" dirty="0">
                <a:solidFill>
                  <a:srgbClr val="FF0000"/>
                </a:solidFill>
              </a:rPr>
              <a:t>null Layout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92</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609600"/>
            <a:ext cx="8915400" cy="5632311"/>
          </a:xfrm>
          <a:prstGeom prst="rect">
            <a:avLst/>
          </a:prstGeom>
        </p:spPr>
        <p:txBody>
          <a:bodyPr wrap="square">
            <a:spAutoFit/>
          </a:bodyPr>
          <a:lstStyle/>
          <a:p>
            <a:pPr algn="just">
              <a:buClr>
                <a:schemeClr val="accent1"/>
              </a:buClr>
              <a:buFont typeface="Arial" pitchFamily="34" charset="0"/>
              <a:buChar char="•"/>
            </a:pPr>
            <a:r>
              <a:rPr lang="en-US" dirty="0">
                <a:solidFill>
                  <a:srgbClr val="C00000"/>
                </a:solidFill>
              </a:rPr>
              <a:t>A </a:t>
            </a:r>
            <a:r>
              <a:rPr lang="en-US" i="1" dirty="0">
                <a:solidFill>
                  <a:srgbClr val="C00000"/>
                </a:solidFill>
              </a:rPr>
              <a:t>check box is a control that is used to turn an option on or off</a:t>
            </a:r>
          </a:p>
          <a:p>
            <a:pPr algn="just">
              <a:buClr>
                <a:schemeClr val="accent1"/>
              </a:buClr>
              <a:buFont typeface="Arial" pitchFamily="34" charset="0"/>
              <a:buChar char="•"/>
            </a:pPr>
            <a:r>
              <a:rPr lang="en-US" i="1" dirty="0"/>
              <a:t> </a:t>
            </a:r>
            <a:r>
              <a:rPr lang="en-US" i="1" dirty="0">
                <a:solidFill>
                  <a:srgbClr val="92D050"/>
                </a:solidFill>
              </a:rPr>
              <a:t>It consists of a small box that </a:t>
            </a:r>
            <a:r>
              <a:rPr lang="en-US" dirty="0">
                <a:solidFill>
                  <a:srgbClr val="92D050"/>
                </a:solidFill>
              </a:rPr>
              <a:t>can either contain a check mark or not.</a:t>
            </a:r>
          </a:p>
          <a:p>
            <a:pPr algn="just">
              <a:buClr>
                <a:schemeClr val="accent1"/>
              </a:buClr>
              <a:buFont typeface="Arial" pitchFamily="34" charset="0"/>
              <a:buChar char="•"/>
            </a:pPr>
            <a:r>
              <a:rPr lang="en-US" dirty="0"/>
              <a:t> </a:t>
            </a:r>
            <a:r>
              <a:rPr lang="en-US" dirty="0">
                <a:solidFill>
                  <a:srgbClr val="0070C0"/>
                </a:solidFill>
              </a:rPr>
              <a:t>There is a label associated with each check box that describes what option the box represents</a:t>
            </a:r>
            <a:r>
              <a:rPr lang="en-US" dirty="0"/>
              <a:t>. </a:t>
            </a:r>
          </a:p>
          <a:p>
            <a:pPr algn="just">
              <a:buClr>
                <a:schemeClr val="accent1"/>
              </a:buClr>
              <a:buFont typeface="Arial" pitchFamily="34" charset="0"/>
              <a:buChar char="•"/>
            </a:pPr>
            <a:r>
              <a:rPr lang="en-US" dirty="0">
                <a:solidFill>
                  <a:schemeClr val="accent5">
                    <a:lumMod val="60000"/>
                    <a:lumOff val="40000"/>
                  </a:schemeClr>
                </a:solidFill>
              </a:rPr>
              <a:t>We can change the state of a check box by clicking on it. Check boxes can be used individually or as part of a group. </a:t>
            </a:r>
          </a:p>
          <a:p>
            <a:pPr algn="just">
              <a:buClr>
                <a:schemeClr val="accent1"/>
              </a:buClr>
              <a:buFont typeface="Arial" pitchFamily="34" charset="0"/>
              <a:buChar char="•"/>
            </a:pPr>
            <a:r>
              <a:rPr lang="en-US" dirty="0"/>
              <a:t>Check boxes are objects of the </a:t>
            </a:r>
            <a:r>
              <a:rPr lang="en-US" b="1" dirty="0"/>
              <a:t>Checkbox class.</a:t>
            </a:r>
          </a:p>
          <a:p>
            <a:pPr algn="just">
              <a:buClr>
                <a:schemeClr val="accent1"/>
              </a:buClr>
              <a:buFont typeface="Arial" pitchFamily="34" charset="0"/>
              <a:buChar char="•"/>
            </a:pPr>
            <a:r>
              <a:rPr lang="en-US" b="1" dirty="0"/>
              <a:t>constructors:</a:t>
            </a:r>
          </a:p>
          <a:p>
            <a:pPr algn="just"/>
            <a:r>
              <a:rPr lang="en-US" dirty="0">
                <a:solidFill>
                  <a:srgbClr val="E010A5"/>
                </a:solidFill>
              </a:rPr>
              <a:t>Checkbox( ) throws </a:t>
            </a:r>
            <a:r>
              <a:rPr lang="en-US" dirty="0" err="1">
                <a:solidFill>
                  <a:srgbClr val="E010A5"/>
                </a:solidFill>
              </a:rPr>
              <a:t>HeadlessException</a:t>
            </a:r>
            <a:endParaRPr lang="en-US" dirty="0">
              <a:solidFill>
                <a:srgbClr val="E010A5"/>
              </a:solidFill>
            </a:endParaRPr>
          </a:p>
          <a:p>
            <a:pPr algn="just"/>
            <a:r>
              <a:rPr lang="en-US" dirty="0">
                <a:solidFill>
                  <a:srgbClr val="E010A5"/>
                </a:solidFill>
              </a:rPr>
              <a:t>Checkbox(String </a:t>
            </a:r>
            <a:r>
              <a:rPr lang="en-US" i="1" dirty="0" err="1">
                <a:solidFill>
                  <a:srgbClr val="E010A5"/>
                </a:solidFill>
              </a:rPr>
              <a:t>str</a:t>
            </a:r>
            <a:r>
              <a:rPr lang="en-US" i="1" dirty="0">
                <a:solidFill>
                  <a:srgbClr val="E010A5"/>
                </a:solidFill>
              </a:rPr>
              <a:t>) throws </a:t>
            </a:r>
            <a:r>
              <a:rPr lang="en-US" i="1" dirty="0" err="1">
                <a:solidFill>
                  <a:srgbClr val="E010A5"/>
                </a:solidFill>
              </a:rPr>
              <a:t>HeadlessException</a:t>
            </a:r>
            <a:endParaRPr lang="en-US" i="1" dirty="0">
              <a:solidFill>
                <a:srgbClr val="E010A5"/>
              </a:solidFill>
            </a:endParaRPr>
          </a:p>
          <a:p>
            <a:pPr algn="just"/>
            <a:r>
              <a:rPr lang="en-US" dirty="0">
                <a:solidFill>
                  <a:srgbClr val="E010A5"/>
                </a:solidFill>
              </a:rPr>
              <a:t>Checkbox(String </a:t>
            </a:r>
            <a:r>
              <a:rPr lang="en-US" i="1" dirty="0" err="1">
                <a:solidFill>
                  <a:srgbClr val="E010A5"/>
                </a:solidFill>
              </a:rPr>
              <a:t>str</a:t>
            </a:r>
            <a:r>
              <a:rPr lang="en-US" i="1" dirty="0">
                <a:solidFill>
                  <a:srgbClr val="E010A5"/>
                </a:solidFill>
              </a:rPr>
              <a:t>, </a:t>
            </a:r>
            <a:r>
              <a:rPr lang="en-US" i="1" dirty="0" err="1">
                <a:solidFill>
                  <a:srgbClr val="E010A5"/>
                </a:solidFill>
              </a:rPr>
              <a:t>boolean</a:t>
            </a:r>
            <a:r>
              <a:rPr lang="en-US" i="1" dirty="0">
                <a:solidFill>
                  <a:srgbClr val="E010A5"/>
                </a:solidFill>
              </a:rPr>
              <a:t> on) throws </a:t>
            </a:r>
            <a:r>
              <a:rPr lang="en-US" i="1" dirty="0" err="1">
                <a:solidFill>
                  <a:srgbClr val="E010A5"/>
                </a:solidFill>
              </a:rPr>
              <a:t>HeadlessException</a:t>
            </a:r>
            <a:endParaRPr lang="en-US" i="1" dirty="0">
              <a:solidFill>
                <a:srgbClr val="E010A5"/>
              </a:solidFill>
            </a:endParaRPr>
          </a:p>
          <a:p>
            <a:pPr algn="just"/>
            <a:r>
              <a:rPr lang="en-US" dirty="0">
                <a:solidFill>
                  <a:srgbClr val="E010A5"/>
                </a:solidFill>
              </a:rPr>
              <a:t>Checkbox(String </a:t>
            </a:r>
            <a:r>
              <a:rPr lang="en-US" i="1" dirty="0" err="1">
                <a:solidFill>
                  <a:srgbClr val="E010A5"/>
                </a:solidFill>
              </a:rPr>
              <a:t>str</a:t>
            </a:r>
            <a:r>
              <a:rPr lang="en-US" i="1" dirty="0">
                <a:solidFill>
                  <a:srgbClr val="E010A5"/>
                </a:solidFill>
              </a:rPr>
              <a:t>, </a:t>
            </a:r>
            <a:r>
              <a:rPr lang="en-US" i="1" dirty="0" err="1">
                <a:solidFill>
                  <a:srgbClr val="E010A5"/>
                </a:solidFill>
              </a:rPr>
              <a:t>boolean</a:t>
            </a:r>
            <a:r>
              <a:rPr lang="en-US" i="1" dirty="0">
                <a:solidFill>
                  <a:srgbClr val="E010A5"/>
                </a:solidFill>
              </a:rPr>
              <a:t> on, </a:t>
            </a:r>
            <a:r>
              <a:rPr lang="en-US" i="1" dirty="0" err="1">
                <a:solidFill>
                  <a:srgbClr val="E010A5"/>
                </a:solidFill>
              </a:rPr>
              <a:t>CheckboxGroup</a:t>
            </a:r>
            <a:r>
              <a:rPr lang="en-US" i="1" dirty="0">
                <a:solidFill>
                  <a:srgbClr val="E010A5"/>
                </a:solidFill>
              </a:rPr>
              <a:t> </a:t>
            </a:r>
            <a:r>
              <a:rPr lang="en-US" i="1" dirty="0" err="1">
                <a:solidFill>
                  <a:srgbClr val="E010A5"/>
                </a:solidFill>
              </a:rPr>
              <a:t>cbGroup</a:t>
            </a:r>
            <a:r>
              <a:rPr lang="en-US" i="1" dirty="0">
                <a:solidFill>
                  <a:srgbClr val="E010A5"/>
                </a:solidFill>
              </a:rPr>
              <a:t>) throws </a:t>
            </a:r>
            <a:r>
              <a:rPr lang="en-US" i="1" dirty="0" err="1">
                <a:solidFill>
                  <a:srgbClr val="E010A5"/>
                </a:solidFill>
              </a:rPr>
              <a:t>HeadlessException</a:t>
            </a:r>
            <a:endParaRPr lang="en-US" i="1" dirty="0">
              <a:solidFill>
                <a:srgbClr val="E010A5"/>
              </a:solidFill>
            </a:endParaRPr>
          </a:p>
          <a:p>
            <a:pPr algn="just"/>
            <a:r>
              <a:rPr lang="en-US" dirty="0">
                <a:solidFill>
                  <a:srgbClr val="E010A5"/>
                </a:solidFill>
              </a:rPr>
              <a:t>Checkbox(String </a:t>
            </a:r>
            <a:r>
              <a:rPr lang="en-US" i="1" dirty="0" err="1">
                <a:solidFill>
                  <a:srgbClr val="E010A5"/>
                </a:solidFill>
              </a:rPr>
              <a:t>str</a:t>
            </a:r>
            <a:r>
              <a:rPr lang="en-US" i="1" dirty="0">
                <a:solidFill>
                  <a:srgbClr val="E010A5"/>
                </a:solidFill>
              </a:rPr>
              <a:t>, </a:t>
            </a:r>
            <a:r>
              <a:rPr lang="en-US" i="1" dirty="0" err="1">
                <a:solidFill>
                  <a:srgbClr val="E010A5"/>
                </a:solidFill>
              </a:rPr>
              <a:t>CheckboxGroup</a:t>
            </a:r>
            <a:r>
              <a:rPr lang="en-US" i="1" dirty="0">
                <a:solidFill>
                  <a:srgbClr val="E010A5"/>
                </a:solidFill>
              </a:rPr>
              <a:t> </a:t>
            </a:r>
            <a:r>
              <a:rPr lang="en-US" i="1" dirty="0" err="1">
                <a:solidFill>
                  <a:srgbClr val="E010A5"/>
                </a:solidFill>
              </a:rPr>
              <a:t>cbGroup</a:t>
            </a:r>
            <a:r>
              <a:rPr lang="en-US" i="1" dirty="0">
                <a:solidFill>
                  <a:srgbClr val="E010A5"/>
                </a:solidFill>
              </a:rPr>
              <a:t>, </a:t>
            </a:r>
            <a:r>
              <a:rPr lang="en-US" i="1" dirty="0" err="1">
                <a:solidFill>
                  <a:srgbClr val="E010A5"/>
                </a:solidFill>
              </a:rPr>
              <a:t>boolean</a:t>
            </a:r>
            <a:r>
              <a:rPr lang="en-US" i="1" dirty="0">
                <a:solidFill>
                  <a:srgbClr val="E010A5"/>
                </a:solidFill>
              </a:rPr>
              <a:t> on) throws </a:t>
            </a:r>
            <a:r>
              <a:rPr lang="en-US" i="1" dirty="0" err="1">
                <a:solidFill>
                  <a:srgbClr val="E010A5"/>
                </a:solidFill>
              </a:rPr>
              <a:t>HeadlessException</a:t>
            </a:r>
            <a:endParaRPr lang="en-US" dirty="0">
              <a:solidFill>
                <a:srgbClr val="E010A5"/>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93</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1243548"/>
            <a:ext cx="8915400" cy="3785652"/>
          </a:xfrm>
          <a:prstGeom prst="rect">
            <a:avLst/>
          </a:prstGeom>
        </p:spPr>
        <p:txBody>
          <a:bodyPr wrap="square">
            <a:spAutoFit/>
          </a:bodyPr>
          <a:lstStyle/>
          <a:p>
            <a:pPr algn="just">
              <a:buClr>
                <a:schemeClr val="accent1"/>
              </a:buClr>
              <a:buFont typeface="Arial" pitchFamily="34" charset="0"/>
              <a:buChar char="•"/>
            </a:pPr>
            <a:r>
              <a:rPr lang="en-US" dirty="0">
                <a:solidFill>
                  <a:srgbClr val="002060"/>
                </a:solidFill>
              </a:rPr>
              <a:t>The first form creates a check box whose label is initially blank. The state of the check box is unchecked. </a:t>
            </a:r>
          </a:p>
          <a:p>
            <a:pPr algn="just">
              <a:buClr>
                <a:schemeClr val="accent1"/>
              </a:buClr>
              <a:buFont typeface="Arial" pitchFamily="34" charset="0"/>
              <a:buChar char="•"/>
            </a:pPr>
            <a:r>
              <a:rPr lang="en-US" dirty="0">
                <a:solidFill>
                  <a:srgbClr val="00B0F0"/>
                </a:solidFill>
              </a:rPr>
              <a:t>The second form creates a check box whose label is specified by </a:t>
            </a:r>
            <a:r>
              <a:rPr lang="en-US" i="1" dirty="0">
                <a:solidFill>
                  <a:srgbClr val="00B0F0"/>
                </a:solidFill>
              </a:rPr>
              <a:t>str. The state of </a:t>
            </a:r>
            <a:r>
              <a:rPr lang="en-US" dirty="0">
                <a:solidFill>
                  <a:srgbClr val="00B0F0"/>
                </a:solidFill>
              </a:rPr>
              <a:t>the check box is unchecked. </a:t>
            </a:r>
          </a:p>
          <a:p>
            <a:pPr algn="just">
              <a:buClr>
                <a:schemeClr val="accent1"/>
              </a:buClr>
              <a:buFont typeface="Arial" pitchFamily="34" charset="0"/>
              <a:buChar char="•"/>
            </a:pPr>
            <a:r>
              <a:rPr lang="en-US" dirty="0">
                <a:solidFill>
                  <a:srgbClr val="C00000"/>
                </a:solidFill>
              </a:rPr>
              <a:t>The third form allows you to set the initial state of the check</a:t>
            </a:r>
          </a:p>
          <a:p>
            <a:pPr algn="just"/>
            <a:r>
              <a:rPr lang="en-US" dirty="0">
                <a:solidFill>
                  <a:srgbClr val="C00000"/>
                </a:solidFill>
              </a:rPr>
              <a:t>box. If </a:t>
            </a:r>
            <a:r>
              <a:rPr lang="en-US" i="1" dirty="0">
                <a:solidFill>
                  <a:srgbClr val="C00000"/>
                </a:solidFill>
              </a:rPr>
              <a:t>on is </a:t>
            </a:r>
            <a:r>
              <a:rPr lang="en-US" b="1" i="1" dirty="0">
                <a:solidFill>
                  <a:srgbClr val="C00000"/>
                </a:solidFill>
              </a:rPr>
              <a:t>true, the check box is initially checked; otherwise, it is cleared. </a:t>
            </a:r>
          </a:p>
          <a:p>
            <a:pPr algn="just">
              <a:buFont typeface="Arial" pitchFamily="34" charset="0"/>
              <a:buChar char="•"/>
            </a:pPr>
            <a:r>
              <a:rPr lang="en-US" b="1" i="1" dirty="0">
                <a:solidFill>
                  <a:schemeClr val="accent1"/>
                </a:solidFill>
              </a:rPr>
              <a:t> </a:t>
            </a:r>
            <a:r>
              <a:rPr lang="en-US" i="1" dirty="0"/>
              <a:t>The fourth and </a:t>
            </a:r>
            <a:r>
              <a:rPr lang="en-US" dirty="0"/>
              <a:t>fifth forms create a check box whose label is specified by </a:t>
            </a:r>
            <a:r>
              <a:rPr lang="en-US" i="1" dirty="0" err="1"/>
              <a:t>str</a:t>
            </a:r>
            <a:r>
              <a:rPr lang="en-US" i="1" dirty="0"/>
              <a:t> and whose group is specified </a:t>
            </a:r>
            <a:r>
              <a:rPr lang="en-US" dirty="0"/>
              <a:t>by </a:t>
            </a:r>
            <a:r>
              <a:rPr lang="en-US" i="1" dirty="0" err="1">
                <a:solidFill>
                  <a:srgbClr val="E010A5"/>
                </a:solidFill>
              </a:rPr>
              <a:t>cbGroup</a:t>
            </a:r>
            <a:r>
              <a:rPr lang="en-US" i="1" dirty="0"/>
              <a:t>. </a:t>
            </a:r>
            <a:r>
              <a:rPr lang="en-US" b="1" i="1" dirty="0">
                <a:solidFill>
                  <a:srgbClr val="FF0000"/>
                </a:solidFill>
              </a:rPr>
              <a:t>If this check box is not part of a group, then </a:t>
            </a:r>
            <a:r>
              <a:rPr lang="en-US" b="1" i="1" dirty="0" err="1">
                <a:solidFill>
                  <a:srgbClr val="FF0000"/>
                </a:solidFill>
              </a:rPr>
              <a:t>cbGroup</a:t>
            </a:r>
            <a:r>
              <a:rPr lang="en-US" b="1" i="1" dirty="0">
                <a:solidFill>
                  <a:srgbClr val="FF0000"/>
                </a:solidFill>
              </a:rPr>
              <a:t> must be null. </a:t>
            </a:r>
            <a:endParaRPr lang="en-US" b="1" dirty="0">
              <a:solidFill>
                <a:srgbClr val="FF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94</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914400"/>
            <a:ext cx="8915400" cy="4893647"/>
          </a:xfrm>
          <a:prstGeom prst="rect">
            <a:avLst/>
          </a:prstGeom>
        </p:spPr>
        <p:txBody>
          <a:bodyPr wrap="square">
            <a:spAutoFit/>
          </a:bodyPr>
          <a:lstStyle/>
          <a:p>
            <a:pPr algn="just">
              <a:buClr>
                <a:schemeClr val="accent1"/>
              </a:buClr>
              <a:buFont typeface="Arial" pitchFamily="34" charset="0"/>
              <a:buChar char="•"/>
            </a:pPr>
            <a:r>
              <a:rPr lang="en-US" dirty="0">
                <a:solidFill>
                  <a:srgbClr val="C00000"/>
                </a:solidFill>
              </a:rPr>
              <a:t>To retrieve the current state of a check box, call </a:t>
            </a:r>
            <a:r>
              <a:rPr lang="en-US" b="1" dirty="0" err="1">
                <a:solidFill>
                  <a:srgbClr val="C00000"/>
                </a:solidFill>
              </a:rPr>
              <a:t>getState</a:t>
            </a:r>
            <a:r>
              <a:rPr lang="en-US" b="1" dirty="0">
                <a:solidFill>
                  <a:srgbClr val="C00000"/>
                </a:solidFill>
              </a:rPr>
              <a:t>( ). To set its state, call </a:t>
            </a:r>
            <a:r>
              <a:rPr lang="en-US" b="1" dirty="0" err="1">
                <a:solidFill>
                  <a:srgbClr val="C00000"/>
                </a:solidFill>
              </a:rPr>
              <a:t>setState</a:t>
            </a:r>
            <a:r>
              <a:rPr lang="en-US" b="1" dirty="0">
                <a:solidFill>
                  <a:srgbClr val="C00000"/>
                </a:solidFill>
              </a:rPr>
              <a:t>( ). </a:t>
            </a:r>
          </a:p>
          <a:p>
            <a:pPr algn="just">
              <a:buClr>
                <a:schemeClr val="accent1"/>
              </a:buClr>
              <a:buFont typeface="Arial" pitchFamily="34" charset="0"/>
              <a:buChar char="•"/>
            </a:pPr>
            <a:r>
              <a:rPr lang="en-US" dirty="0">
                <a:solidFill>
                  <a:srgbClr val="E010A5"/>
                </a:solidFill>
              </a:rPr>
              <a:t>You can obtain the current label associated with a check box by calling </a:t>
            </a:r>
            <a:r>
              <a:rPr lang="en-US" dirty="0" err="1">
                <a:solidFill>
                  <a:srgbClr val="E010A5"/>
                </a:solidFill>
              </a:rPr>
              <a:t>getLabel</a:t>
            </a:r>
            <a:r>
              <a:rPr lang="en-US" dirty="0">
                <a:solidFill>
                  <a:srgbClr val="E010A5"/>
                </a:solidFill>
              </a:rPr>
              <a:t>( ). To set the label, call </a:t>
            </a:r>
            <a:r>
              <a:rPr lang="en-US" dirty="0" err="1">
                <a:solidFill>
                  <a:srgbClr val="E010A5"/>
                </a:solidFill>
              </a:rPr>
              <a:t>setLabel</a:t>
            </a:r>
            <a:r>
              <a:rPr lang="en-US" dirty="0">
                <a:solidFill>
                  <a:srgbClr val="E010A5"/>
                </a:solidFill>
              </a:rPr>
              <a:t>( ). </a:t>
            </a:r>
          </a:p>
          <a:p>
            <a:pPr algn="just">
              <a:buClr>
                <a:schemeClr val="accent1"/>
              </a:buClr>
              <a:buFont typeface="Arial" pitchFamily="34" charset="0"/>
              <a:buChar char="•"/>
            </a:pPr>
            <a:r>
              <a:rPr lang="en-US" b="1" dirty="0"/>
              <a:t>These methods are as follows:</a:t>
            </a:r>
          </a:p>
          <a:p>
            <a:pPr marL="693738" indent="396875" algn="just"/>
            <a:r>
              <a:rPr lang="en-US" dirty="0" err="1">
                <a:solidFill>
                  <a:srgbClr val="0070C0"/>
                </a:solidFill>
              </a:rPr>
              <a:t>boolean</a:t>
            </a:r>
            <a:r>
              <a:rPr lang="en-US" dirty="0">
                <a:solidFill>
                  <a:srgbClr val="0070C0"/>
                </a:solidFill>
              </a:rPr>
              <a:t> </a:t>
            </a:r>
            <a:r>
              <a:rPr lang="en-US" dirty="0" err="1">
                <a:solidFill>
                  <a:srgbClr val="0070C0"/>
                </a:solidFill>
              </a:rPr>
              <a:t>getState</a:t>
            </a:r>
            <a:r>
              <a:rPr lang="en-US" dirty="0">
                <a:solidFill>
                  <a:srgbClr val="0070C0"/>
                </a:solidFill>
              </a:rPr>
              <a:t>( )</a:t>
            </a:r>
          </a:p>
          <a:p>
            <a:pPr marL="693738" indent="396875" algn="just"/>
            <a:r>
              <a:rPr lang="en-US" dirty="0">
                <a:solidFill>
                  <a:srgbClr val="0070C0"/>
                </a:solidFill>
              </a:rPr>
              <a:t>void </a:t>
            </a:r>
            <a:r>
              <a:rPr lang="en-US" dirty="0" err="1">
                <a:solidFill>
                  <a:srgbClr val="0070C0"/>
                </a:solidFill>
              </a:rPr>
              <a:t>setState</a:t>
            </a:r>
            <a:r>
              <a:rPr lang="en-US" dirty="0">
                <a:solidFill>
                  <a:srgbClr val="0070C0"/>
                </a:solidFill>
              </a:rPr>
              <a:t>(</a:t>
            </a:r>
            <a:r>
              <a:rPr lang="en-US" dirty="0" err="1">
                <a:solidFill>
                  <a:srgbClr val="0070C0"/>
                </a:solidFill>
              </a:rPr>
              <a:t>boolean</a:t>
            </a:r>
            <a:r>
              <a:rPr lang="en-US" dirty="0">
                <a:solidFill>
                  <a:srgbClr val="0070C0"/>
                </a:solidFill>
              </a:rPr>
              <a:t> </a:t>
            </a:r>
            <a:r>
              <a:rPr lang="en-US" i="1" dirty="0">
                <a:solidFill>
                  <a:srgbClr val="0070C0"/>
                </a:solidFill>
              </a:rPr>
              <a:t>on)</a:t>
            </a:r>
          </a:p>
          <a:p>
            <a:pPr marL="693738" indent="396875" algn="just"/>
            <a:r>
              <a:rPr lang="en-US" dirty="0">
                <a:solidFill>
                  <a:srgbClr val="0070C0"/>
                </a:solidFill>
              </a:rPr>
              <a:t>String </a:t>
            </a:r>
            <a:r>
              <a:rPr lang="en-US" dirty="0" err="1">
                <a:solidFill>
                  <a:srgbClr val="0070C0"/>
                </a:solidFill>
              </a:rPr>
              <a:t>getLabel</a:t>
            </a:r>
            <a:r>
              <a:rPr lang="en-US" dirty="0">
                <a:solidFill>
                  <a:srgbClr val="0070C0"/>
                </a:solidFill>
              </a:rPr>
              <a:t>( )</a:t>
            </a:r>
          </a:p>
          <a:p>
            <a:pPr marL="693738" indent="396875" algn="just"/>
            <a:r>
              <a:rPr lang="en-US" dirty="0">
                <a:solidFill>
                  <a:srgbClr val="0070C0"/>
                </a:solidFill>
              </a:rPr>
              <a:t>void </a:t>
            </a:r>
            <a:r>
              <a:rPr lang="en-US" dirty="0" err="1">
                <a:solidFill>
                  <a:srgbClr val="0070C0"/>
                </a:solidFill>
              </a:rPr>
              <a:t>setLabel</a:t>
            </a:r>
            <a:r>
              <a:rPr lang="en-US" dirty="0">
                <a:solidFill>
                  <a:srgbClr val="0070C0"/>
                </a:solidFill>
              </a:rPr>
              <a:t>(String </a:t>
            </a:r>
            <a:r>
              <a:rPr lang="en-US" i="1" dirty="0" err="1">
                <a:solidFill>
                  <a:srgbClr val="0070C0"/>
                </a:solidFill>
              </a:rPr>
              <a:t>str</a:t>
            </a:r>
            <a:r>
              <a:rPr lang="en-US" i="1" dirty="0">
                <a:solidFill>
                  <a:srgbClr val="0070C0"/>
                </a:solidFill>
              </a:rPr>
              <a:t>)</a:t>
            </a:r>
          </a:p>
          <a:p>
            <a:pPr marL="693738" indent="396875" algn="just"/>
            <a:endParaRPr lang="en-US" i="1" dirty="0">
              <a:solidFill>
                <a:srgbClr val="0070C0"/>
              </a:solidFill>
            </a:endParaRPr>
          </a:p>
          <a:p>
            <a:pPr algn="just"/>
            <a:r>
              <a:rPr lang="en-US" dirty="0">
                <a:solidFill>
                  <a:srgbClr val="002060"/>
                </a:solidFill>
              </a:rPr>
              <a:t>Here, if </a:t>
            </a:r>
            <a:r>
              <a:rPr lang="en-US" i="1" dirty="0">
                <a:solidFill>
                  <a:srgbClr val="002060"/>
                </a:solidFill>
              </a:rPr>
              <a:t>on is </a:t>
            </a:r>
            <a:r>
              <a:rPr lang="en-US" b="1" i="1" dirty="0">
                <a:solidFill>
                  <a:srgbClr val="002060"/>
                </a:solidFill>
              </a:rPr>
              <a:t>true, the box is checked. If it is false, the box is cleared. The string passed in </a:t>
            </a:r>
            <a:r>
              <a:rPr lang="en-US" b="1" i="1" dirty="0" err="1">
                <a:solidFill>
                  <a:srgbClr val="002060"/>
                </a:solidFill>
              </a:rPr>
              <a:t>str</a:t>
            </a:r>
            <a:r>
              <a:rPr lang="en-US" b="1" i="1" dirty="0">
                <a:solidFill>
                  <a:srgbClr val="002060"/>
                </a:solidFill>
              </a:rPr>
              <a:t> </a:t>
            </a:r>
            <a:r>
              <a:rPr lang="en-US" dirty="0">
                <a:solidFill>
                  <a:srgbClr val="002060"/>
                </a:solidFill>
              </a:rPr>
              <a:t>becomes the new label associated with the invoking check box.</a:t>
            </a:r>
            <a:endParaRPr lang="en-US" b="1" dirty="0">
              <a:solidFill>
                <a:srgbClr val="00206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95</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685800"/>
            <a:ext cx="8915400" cy="6001643"/>
          </a:xfrm>
          <a:prstGeom prst="rect">
            <a:avLst/>
          </a:prstGeom>
        </p:spPr>
        <p:txBody>
          <a:bodyPr wrap="square">
            <a:spAutoFit/>
          </a:bodyPr>
          <a:lstStyle/>
          <a:p>
            <a:r>
              <a:rPr lang="en-US" dirty="0"/>
              <a:t>// Demonstrate check boxes.</a:t>
            </a:r>
          </a:p>
          <a:p>
            <a:r>
              <a:rPr lang="en-US" dirty="0"/>
              <a:t>import java.awt.*;</a:t>
            </a:r>
          </a:p>
          <a:p>
            <a:r>
              <a:rPr lang="en-US" dirty="0"/>
              <a:t>import </a:t>
            </a:r>
            <a:r>
              <a:rPr lang="en-US" dirty="0" err="1"/>
              <a:t>java.awt.event</a:t>
            </a:r>
            <a:r>
              <a:rPr lang="en-US" dirty="0"/>
              <a:t>.*;</a:t>
            </a:r>
          </a:p>
          <a:p>
            <a:r>
              <a:rPr lang="en-US" dirty="0"/>
              <a:t>import </a:t>
            </a:r>
            <a:r>
              <a:rPr lang="en-US" dirty="0" err="1"/>
              <a:t>java.applet</a:t>
            </a:r>
            <a:r>
              <a:rPr lang="en-US" dirty="0"/>
              <a:t>.*;</a:t>
            </a:r>
          </a:p>
          <a:p>
            <a:r>
              <a:rPr lang="en-US" dirty="0"/>
              <a:t>/*</a:t>
            </a:r>
          </a:p>
          <a:p>
            <a:r>
              <a:rPr lang="en-US" dirty="0"/>
              <a:t>&lt;applet code="</a:t>
            </a:r>
            <a:r>
              <a:rPr lang="en-US" dirty="0" err="1"/>
              <a:t>CheckboxDemo</a:t>
            </a:r>
            <a:r>
              <a:rPr lang="en-US" dirty="0"/>
              <a:t>" width=250 height=200&gt;</a:t>
            </a:r>
          </a:p>
          <a:p>
            <a:r>
              <a:rPr lang="en-US" dirty="0"/>
              <a:t>&lt;/applet&gt;</a:t>
            </a:r>
          </a:p>
          <a:p>
            <a:r>
              <a:rPr lang="en-US" dirty="0"/>
              <a:t>*/</a:t>
            </a:r>
          </a:p>
          <a:p>
            <a:r>
              <a:rPr lang="en-US" dirty="0"/>
              <a:t>public class </a:t>
            </a:r>
            <a:r>
              <a:rPr lang="en-US" dirty="0" err="1"/>
              <a:t>CheckboxDemo</a:t>
            </a:r>
            <a:r>
              <a:rPr lang="en-US" dirty="0"/>
              <a:t> extends Applet implements </a:t>
            </a:r>
            <a:r>
              <a:rPr lang="en-US" dirty="0" err="1"/>
              <a:t>ItemListener</a:t>
            </a:r>
            <a:r>
              <a:rPr lang="en-US" dirty="0"/>
              <a:t> {</a:t>
            </a:r>
          </a:p>
          <a:p>
            <a:r>
              <a:rPr lang="en-US" dirty="0"/>
              <a:t>String </a:t>
            </a:r>
            <a:r>
              <a:rPr lang="en-US" dirty="0" err="1"/>
              <a:t>msg</a:t>
            </a:r>
            <a:r>
              <a:rPr lang="en-US" dirty="0"/>
              <a:t> = "";</a:t>
            </a:r>
          </a:p>
          <a:p>
            <a:r>
              <a:rPr lang="en-US" dirty="0">
                <a:solidFill>
                  <a:srgbClr val="C00000"/>
                </a:solidFill>
              </a:rPr>
              <a:t>Checkbox </a:t>
            </a:r>
            <a:r>
              <a:rPr lang="en-US" dirty="0" err="1">
                <a:solidFill>
                  <a:srgbClr val="C00000"/>
                </a:solidFill>
              </a:rPr>
              <a:t>winXP</a:t>
            </a:r>
            <a:r>
              <a:rPr lang="en-US" dirty="0">
                <a:solidFill>
                  <a:srgbClr val="C00000"/>
                </a:solidFill>
              </a:rPr>
              <a:t>, </a:t>
            </a:r>
            <a:r>
              <a:rPr lang="en-US" dirty="0" err="1">
                <a:solidFill>
                  <a:srgbClr val="C00000"/>
                </a:solidFill>
              </a:rPr>
              <a:t>winVista</a:t>
            </a:r>
            <a:r>
              <a:rPr lang="en-US" dirty="0">
                <a:solidFill>
                  <a:srgbClr val="C00000"/>
                </a:solidFill>
              </a:rPr>
              <a:t>, </a:t>
            </a:r>
            <a:r>
              <a:rPr lang="en-US" dirty="0" err="1">
                <a:solidFill>
                  <a:srgbClr val="C00000"/>
                </a:solidFill>
              </a:rPr>
              <a:t>solaris</a:t>
            </a:r>
            <a:r>
              <a:rPr lang="en-US" dirty="0">
                <a:solidFill>
                  <a:srgbClr val="C00000"/>
                </a:solidFill>
              </a:rPr>
              <a:t>, </a:t>
            </a:r>
            <a:r>
              <a:rPr lang="en-US" dirty="0" err="1">
                <a:solidFill>
                  <a:srgbClr val="C00000"/>
                </a:solidFill>
              </a:rPr>
              <a:t>mac</a:t>
            </a:r>
            <a:r>
              <a:rPr lang="en-US" dirty="0">
                <a:solidFill>
                  <a:srgbClr val="C00000"/>
                </a:solidFill>
              </a:rPr>
              <a:t>;</a:t>
            </a:r>
          </a:p>
          <a:p>
            <a:r>
              <a:rPr lang="en-US" dirty="0"/>
              <a:t>public void init() {</a:t>
            </a:r>
          </a:p>
          <a:p>
            <a:r>
              <a:rPr lang="en-US" dirty="0" err="1">
                <a:solidFill>
                  <a:srgbClr val="00B050"/>
                </a:solidFill>
              </a:rPr>
              <a:t>winXP</a:t>
            </a:r>
            <a:r>
              <a:rPr lang="en-US" dirty="0">
                <a:solidFill>
                  <a:srgbClr val="00B050"/>
                </a:solidFill>
              </a:rPr>
              <a:t> = new Checkbox("Windows XP", null, true);</a:t>
            </a:r>
          </a:p>
          <a:p>
            <a:r>
              <a:rPr lang="en-US" dirty="0" err="1">
                <a:solidFill>
                  <a:srgbClr val="00B050"/>
                </a:solidFill>
              </a:rPr>
              <a:t>winVista</a:t>
            </a:r>
            <a:r>
              <a:rPr lang="en-US" dirty="0">
                <a:solidFill>
                  <a:srgbClr val="00B050"/>
                </a:solidFill>
              </a:rPr>
              <a:t> = new Checkbox("Windows Vista");</a:t>
            </a:r>
          </a:p>
          <a:p>
            <a:r>
              <a:rPr lang="en-US" dirty="0" err="1">
                <a:solidFill>
                  <a:srgbClr val="00B050"/>
                </a:solidFill>
              </a:rPr>
              <a:t>solaris</a:t>
            </a:r>
            <a:r>
              <a:rPr lang="en-US" dirty="0">
                <a:solidFill>
                  <a:srgbClr val="00B050"/>
                </a:solidFill>
              </a:rPr>
              <a:t> = new Checkbox("Solaris");</a:t>
            </a:r>
          </a:p>
          <a:p>
            <a:r>
              <a:rPr lang="en-US" dirty="0" err="1">
                <a:solidFill>
                  <a:srgbClr val="00B050"/>
                </a:solidFill>
              </a:rPr>
              <a:t>mac</a:t>
            </a:r>
            <a:r>
              <a:rPr lang="en-US" dirty="0">
                <a:solidFill>
                  <a:srgbClr val="00B050"/>
                </a:solidFill>
              </a:rPr>
              <a:t> = new Checkbox("Mac OS");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96</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685800"/>
            <a:ext cx="8915400" cy="4524315"/>
          </a:xfrm>
          <a:prstGeom prst="rect">
            <a:avLst/>
          </a:prstGeom>
        </p:spPr>
        <p:txBody>
          <a:bodyPr wrap="square">
            <a:spAutoFit/>
          </a:bodyPr>
          <a:lstStyle/>
          <a:p>
            <a:pPr indent="973138"/>
            <a:r>
              <a:rPr lang="en-US" dirty="0">
                <a:solidFill>
                  <a:srgbClr val="002060"/>
                </a:solidFill>
              </a:rPr>
              <a:t>add(</a:t>
            </a:r>
            <a:r>
              <a:rPr lang="en-US" dirty="0" err="1">
                <a:solidFill>
                  <a:srgbClr val="002060"/>
                </a:solidFill>
              </a:rPr>
              <a:t>winXP</a:t>
            </a:r>
            <a:r>
              <a:rPr lang="en-US" dirty="0">
                <a:solidFill>
                  <a:srgbClr val="002060"/>
                </a:solidFill>
              </a:rPr>
              <a:t>);</a:t>
            </a:r>
          </a:p>
          <a:p>
            <a:pPr indent="973138"/>
            <a:r>
              <a:rPr lang="en-US" dirty="0">
                <a:solidFill>
                  <a:srgbClr val="002060"/>
                </a:solidFill>
              </a:rPr>
              <a:t>add(</a:t>
            </a:r>
            <a:r>
              <a:rPr lang="en-US" dirty="0" err="1">
                <a:solidFill>
                  <a:srgbClr val="002060"/>
                </a:solidFill>
              </a:rPr>
              <a:t>winVista</a:t>
            </a:r>
            <a:r>
              <a:rPr lang="en-US" dirty="0">
                <a:solidFill>
                  <a:srgbClr val="002060"/>
                </a:solidFill>
              </a:rPr>
              <a:t>);</a:t>
            </a:r>
          </a:p>
          <a:p>
            <a:pPr indent="973138"/>
            <a:r>
              <a:rPr lang="en-US" dirty="0">
                <a:solidFill>
                  <a:srgbClr val="002060"/>
                </a:solidFill>
              </a:rPr>
              <a:t>add(</a:t>
            </a:r>
            <a:r>
              <a:rPr lang="en-US" dirty="0" err="1">
                <a:solidFill>
                  <a:srgbClr val="002060"/>
                </a:solidFill>
              </a:rPr>
              <a:t>solaris</a:t>
            </a:r>
            <a:r>
              <a:rPr lang="en-US" dirty="0">
                <a:solidFill>
                  <a:srgbClr val="002060"/>
                </a:solidFill>
              </a:rPr>
              <a:t>);</a:t>
            </a:r>
          </a:p>
          <a:p>
            <a:pPr indent="973138"/>
            <a:r>
              <a:rPr lang="en-US" dirty="0">
                <a:solidFill>
                  <a:srgbClr val="002060"/>
                </a:solidFill>
              </a:rPr>
              <a:t>add(</a:t>
            </a:r>
            <a:r>
              <a:rPr lang="en-US" dirty="0" err="1">
                <a:solidFill>
                  <a:srgbClr val="002060"/>
                </a:solidFill>
              </a:rPr>
              <a:t>mac</a:t>
            </a:r>
            <a:r>
              <a:rPr lang="en-US" dirty="0">
                <a:solidFill>
                  <a:srgbClr val="002060"/>
                </a:solidFill>
              </a:rPr>
              <a:t>);</a:t>
            </a:r>
          </a:p>
          <a:p>
            <a:pPr indent="973138"/>
            <a:r>
              <a:rPr lang="en-US" dirty="0" err="1">
                <a:solidFill>
                  <a:srgbClr val="C00000"/>
                </a:solidFill>
              </a:rPr>
              <a:t>winXP.addItemListener</a:t>
            </a:r>
            <a:r>
              <a:rPr lang="en-US" dirty="0">
                <a:solidFill>
                  <a:srgbClr val="C00000"/>
                </a:solidFill>
              </a:rPr>
              <a:t>(this);</a:t>
            </a:r>
          </a:p>
          <a:p>
            <a:pPr indent="973138"/>
            <a:r>
              <a:rPr lang="en-US" dirty="0" err="1">
                <a:solidFill>
                  <a:srgbClr val="C00000"/>
                </a:solidFill>
              </a:rPr>
              <a:t>winVista.addItemListener</a:t>
            </a:r>
            <a:r>
              <a:rPr lang="en-US" dirty="0">
                <a:solidFill>
                  <a:srgbClr val="C00000"/>
                </a:solidFill>
              </a:rPr>
              <a:t>(this);</a:t>
            </a:r>
          </a:p>
          <a:p>
            <a:pPr indent="973138"/>
            <a:r>
              <a:rPr lang="en-US" dirty="0" err="1">
                <a:solidFill>
                  <a:srgbClr val="C00000"/>
                </a:solidFill>
              </a:rPr>
              <a:t>solaris.addItemListener</a:t>
            </a:r>
            <a:r>
              <a:rPr lang="en-US" dirty="0">
                <a:solidFill>
                  <a:srgbClr val="C00000"/>
                </a:solidFill>
              </a:rPr>
              <a:t>(this);</a:t>
            </a:r>
          </a:p>
          <a:p>
            <a:pPr indent="973138"/>
            <a:r>
              <a:rPr lang="en-US" dirty="0" err="1">
                <a:solidFill>
                  <a:srgbClr val="C00000"/>
                </a:solidFill>
              </a:rPr>
              <a:t>mac.addItemListener</a:t>
            </a:r>
            <a:r>
              <a:rPr lang="en-US" dirty="0">
                <a:solidFill>
                  <a:srgbClr val="C00000"/>
                </a:solidFill>
              </a:rPr>
              <a:t>(this);</a:t>
            </a:r>
          </a:p>
          <a:p>
            <a:pPr indent="973138"/>
            <a:r>
              <a:rPr lang="en-US" dirty="0"/>
              <a:t>}</a:t>
            </a:r>
          </a:p>
          <a:p>
            <a:pPr indent="973138"/>
            <a:r>
              <a:rPr lang="en-US" dirty="0"/>
              <a:t>public void </a:t>
            </a:r>
            <a:r>
              <a:rPr lang="en-US" dirty="0" err="1"/>
              <a:t>itemStateChanged</a:t>
            </a:r>
            <a:r>
              <a:rPr lang="en-US" dirty="0"/>
              <a:t>(</a:t>
            </a:r>
            <a:r>
              <a:rPr lang="en-US" dirty="0" err="1"/>
              <a:t>ItemEvent</a:t>
            </a:r>
            <a:r>
              <a:rPr lang="en-US" dirty="0"/>
              <a:t> </a:t>
            </a:r>
            <a:r>
              <a:rPr lang="en-US" dirty="0" err="1"/>
              <a:t>ie</a:t>
            </a:r>
            <a:r>
              <a:rPr lang="en-US" dirty="0"/>
              <a:t>) {</a:t>
            </a:r>
          </a:p>
          <a:p>
            <a:pPr indent="973138"/>
            <a:r>
              <a:rPr lang="en-US" dirty="0"/>
              <a:t>repaint();</a:t>
            </a:r>
          </a:p>
          <a:p>
            <a:pPr indent="973138"/>
            <a:r>
              <a:rPr lang="en-US" dirty="0"/>
              <a:t>}</a:t>
            </a:r>
            <a:endParaRPr lang="en-US" dirty="0">
              <a:solidFill>
                <a:srgbClr val="00B05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97</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sp>
        <p:nvSpPr>
          <p:cNvPr id="8" name="Rectangle 7"/>
          <p:cNvSpPr/>
          <p:nvPr/>
        </p:nvSpPr>
        <p:spPr>
          <a:xfrm>
            <a:off x="228600" y="685800"/>
            <a:ext cx="8915400" cy="5262979"/>
          </a:xfrm>
          <a:prstGeom prst="rect">
            <a:avLst/>
          </a:prstGeom>
        </p:spPr>
        <p:txBody>
          <a:bodyPr wrap="square">
            <a:spAutoFit/>
          </a:bodyPr>
          <a:lstStyle/>
          <a:p>
            <a:pPr indent="855663"/>
            <a:r>
              <a:rPr lang="en-US" dirty="0"/>
              <a:t>// Display current state of the check boxes.</a:t>
            </a:r>
          </a:p>
          <a:p>
            <a:pPr indent="855663"/>
            <a:r>
              <a:rPr lang="en-US" dirty="0">
                <a:solidFill>
                  <a:srgbClr val="FF0000"/>
                </a:solidFill>
              </a:rPr>
              <a:t>public void paint(Graphics g) {</a:t>
            </a:r>
          </a:p>
          <a:p>
            <a:pPr indent="855663"/>
            <a:r>
              <a:rPr lang="en-US" dirty="0" err="1"/>
              <a:t>msg</a:t>
            </a:r>
            <a:r>
              <a:rPr lang="en-US" dirty="0"/>
              <a:t> = "Current state: ";</a:t>
            </a:r>
          </a:p>
          <a:p>
            <a:pPr indent="855663"/>
            <a:r>
              <a:rPr lang="en-US" dirty="0" err="1"/>
              <a:t>g.drawString</a:t>
            </a:r>
            <a:r>
              <a:rPr lang="en-US" dirty="0"/>
              <a:t>(</a:t>
            </a:r>
            <a:r>
              <a:rPr lang="en-US" dirty="0" err="1"/>
              <a:t>msg</a:t>
            </a:r>
            <a:r>
              <a:rPr lang="en-US" dirty="0"/>
              <a:t>, 6, 80);</a:t>
            </a:r>
          </a:p>
          <a:p>
            <a:pPr indent="855663"/>
            <a:r>
              <a:rPr lang="en-US" dirty="0" err="1"/>
              <a:t>msg</a:t>
            </a:r>
            <a:r>
              <a:rPr lang="en-US" dirty="0"/>
              <a:t> = " Windows XP: " + </a:t>
            </a:r>
            <a:r>
              <a:rPr lang="en-US" dirty="0" err="1"/>
              <a:t>winXP.getState</a:t>
            </a:r>
            <a:r>
              <a:rPr lang="en-US" dirty="0"/>
              <a:t>();</a:t>
            </a:r>
          </a:p>
          <a:p>
            <a:pPr indent="855663"/>
            <a:r>
              <a:rPr lang="en-US" dirty="0" err="1"/>
              <a:t>g.drawString</a:t>
            </a:r>
            <a:r>
              <a:rPr lang="en-US" dirty="0"/>
              <a:t>(</a:t>
            </a:r>
            <a:r>
              <a:rPr lang="en-US" dirty="0" err="1"/>
              <a:t>msg</a:t>
            </a:r>
            <a:r>
              <a:rPr lang="en-US" dirty="0"/>
              <a:t>, 6, 100);</a:t>
            </a:r>
          </a:p>
          <a:p>
            <a:pPr indent="855663"/>
            <a:r>
              <a:rPr lang="en-US" dirty="0" err="1"/>
              <a:t>msg</a:t>
            </a:r>
            <a:r>
              <a:rPr lang="en-US" dirty="0"/>
              <a:t> = " Windows Vista: " + </a:t>
            </a:r>
            <a:r>
              <a:rPr lang="en-US" dirty="0" err="1"/>
              <a:t>winVista.getState</a:t>
            </a:r>
            <a:r>
              <a:rPr lang="en-US" dirty="0"/>
              <a:t>();</a:t>
            </a:r>
          </a:p>
          <a:p>
            <a:pPr indent="855663"/>
            <a:r>
              <a:rPr lang="en-US" dirty="0" err="1"/>
              <a:t>g.drawString</a:t>
            </a:r>
            <a:r>
              <a:rPr lang="en-US" dirty="0"/>
              <a:t>(</a:t>
            </a:r>
            <a:r>
              <a:rPr lang="en-US" dirty="0" err="1"/>
              <a:t>msg</a:t>
            </a:r>
            <a:r>
              <a:rPr lang="en-US" dirty="0"/>
              <a:t>, 6, 120);</a:t>
            </a:r>
          </a:p>
          <a:p>
            <a:pPr indent="855663"/>
            <a:r>
              <a:rPr lang="en-US" dirty="0" err="1"/>
              <a:t>msg</a:t>
            </a:r>
            <a:r>
              <a:rPr lang="en-US" dirty="0"/>
              <a:t> = " Solaris: " + </a:t>
            </a:r>
            <a:r>
              <a:rPr lang="en-US" dirty="0" err="1"/>
              <a:t>solaris.getState</a:t>
            </a:r>
            <a:r>
              <a:rPr lang="en-US" dirty="0"/>
              <a:t>();</a:t>
            </a:r>
          </a:p>
          <a:p>
            <a:pPr indent="855663"/>
            <a:r>
              <a:rPr lang="en-US" dirty="0" err="1"/>
              <a:t>g.drawString</a:t>
            </a:r>
            <a:r>
              <a:rPr lang="en-US" dirty="0"/>
              <a:t>(</a:t>
            </a:r>
            <a:r>
              <a:rPr lang="en-US" dirty="0" err="1"/>
              <a:t>msg</a:t>
            </a:r>
            <a:r>
              <a:rPr lang="en-US" dirty="0"/>
              <a:t>, 6, 140);</a:t>
            </a:r>
          </a:p>
          <a:p>
            <a:pPr indent="855663"/>
            <a:r>
              <a:rPr lang="en-US" dirty="0" err="1"/>
              <a:t>msg</a:t>
            </a:r>
            <a:r>
              <a:rPr lang="en-US" dirty="0"/>
              <a:t> = " Mac OS: " + </a:t>
            </a:r>
            <a:r>
              <a:rPr lang="en-US" dirty="0" err="1"/>
              <a:t>mac.getState</a:t>
            </a:r>
            <a:r>
              <a:rPr lang="en-US" dirty="0"/>
              <a:t>();</a:t>
            </a:r>
          </a:p>
          <a:p>
            <a:pPr indent="855663"/>
            <a:r>
              <a:rPr lang="en-US" dirty="0" err="1"/>
              <a:t>g.drawString</a:t>
            </a:r>
            <a:r>
              <a:rPr lang="en-US" dirty="0"/>
              <a:t>(</a:t>
            </a:r>
            <a:r>
              <a:rPr lang="en-US" dirty="0" err="1"/>
              <a:t>msg</a:t>
            </a:r>
            <a:r>
              <a:rPr lang="en-US" dirty="0"/>
              <a:t>, 6, 160);</a:t>
            </a:r>
          </a:p>
          <a:p>
            <a:pPr indent="855663"/>
            <a:r>
              <a:rPr lang="en-US" dirty="0">
                <a:solidFill>
                  <a:srgbClr val="FF0000"/>
                </a:solidFill>
              </a:rPr>
              <a:t>}</a:t>
            </a:r>
          </a:p>
          <a:p>
            <a:pPr indent="855663"/>
            <a:r>
              <a:rPr lang="en-US" dirty="0"/>
              <a:t>}</a:t>
            </a:r>
            <a:endParaRPr lang="en-US" dirty="0">
              <a:solidFill>
                <a:srgbClr val="00B05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98</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a:solidFill>
                  <a:srgbClr val="7030A0"/>
                </a:solidFill>
              </a:rPr>
              <a:t>Checkbox:</a:t>
            </a:r>
          </a:p>
        </p:txBody>
      </p:sp>
      <p:pic>
        <p:nvPicPr>
          <p:cNvPr id="1026" name="Picture 2"/>
          <p:cNvPicPr>
            <a:picLocks noChangeAspect="1" noChangeArrowheads="1"/>
          </p:cNvPicPr>
          <p:nvPr/>
        </p:nvPicPr>
        <p:blipFill>
          <a:blip r:embed="rId3" cstate="print"/>
          <a:srcRect l="48025" t="18493" r="18395" b="29452"/>
          <a:stretch>
            <a:fillRect/>
          </a:stretch>
        </p:blipFill>
        <p:spPr bwMode="auto">
          <a:xfrm>
            <a:off x="1295400" y="1447800"/>
            <a:ext cx="7086600" cy="41910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7C340125-3860-4E30-AB26-A05A5A8CDFF1}" type="slidenum">
              <a:rPr lang="en-US"/>
              <a:pPr/>
              <a:t>99</a:t>
            </a:fld>
            <a:endParaRPr lang="en-US"/>
          </a:p>
        </p:txBody>
      </p:sp>
      <p:sp>
        <p:nvSpPr>
          <p:cNvPr id="382978" name="Rectangle 2"/>
          <p:cNvSpPr>
            <a:spLocks noGrp="1" noChangeArrowheads="1"/>
          </p:cNvSpPr>
          <p:nvPr>
            <p:ph type="title" idx="4294967295"/>
          </p:nvPr>
        </p:nvSpPr>
        <p:spPr>
          <a:xfrm>
            <a:off x="0" y="-76200"/>
            <a:ext cx="7772400" cy="533400"/>
          </a:xfrm>
        </p:spPr>
        <p:txBody>
          <a:bodyPr>
            <a:noAutofit/>
          </a:bodyPr>
          <a:lstStyle/>
          <a:p>
            <a:pPr algn="ctr"/>
            <a:r>
              <a:rPr lang="en-US" sz="3200" dirty="0"/>
              <a:t>GUI Basics and Programs</a:t>
            </a:r>
            <a:endParaRPr lang="en-US" sz="3200" dirty="0">
              <a:solidFill>
                <a:schemeClr val="tx1"/>
              </a:solidFill>
            </a:endParaRPr>
          </a:p>
        </p:txBody>
      </p:sp>
      <p:sp>
        <p:nvSpPr>
          <p:cNvPr id="6" name="Rectangle 3"/>
          <p:cNvSpPr txBox="1">
            <a:spLocks noChangeArrowheads="1"/>
          </p:cNvSpPr>
          <p:nvPr/>
        </p:nvSpPr>
        <p:spPr>
          <a:xfrm>
            <a:off x="381000" y="381000"/>
            <a:ext cx="8915400" cy="533400"/>
          </a:xfrm>
          <a:prstGeom prst="rect">
            <a:avLst/>
          </a:prstGeom>
        </p:spPr>
        <p:txBody>
          <a:bodyPr>
            <a:normAutofit/>
          </a:bodyPr>
          <a:lstStyle/>
          <a:p>
            <a:r>
              <a:rPr lang="en-US" sz="2800" dirty="0">
                <a:solidFill>
                  <a:srgbClr val="7030A0"/>
                </a:solidFill>
              </a:rPr>
              <a:t>Option Buttons(Radio Buttons):</a:t>
            </a:r>
          </a:p>
        </p:txBody>
      </p:sp>
      <p:sp>
        <p:nvSpPr>
          <p:cNvPr id="8" name="Rectangle 7"/>
          <p:cNvSpPr/>
          <p:nvPr/>
        </p:nvSpPr>
        <p:spPr>
          <a:xfrm>
            <a:off x="228600" y="950416"/>
            <a:ext cx="8915400" cy="4154984"/>
          </a:xfrm>
          <a:prstGeom prst="rect">
            <a:avLst/>
          </a:prstGeom>
        </p:spPr>
        <p:txBody>
          <a:bodyPr wrap="square">
            <a:spAutoFit/>
          </a:bodyPr>
          <a:lstStyle/>
          <a:p>
            <a:pPr>
              <a:buClr>
                <a:schemeClr val="accent1"/>
              </a:buClr>
              <a:buFont typeface="Arial" pitchFamily="34" charset="0"/>
              <a:buChar char="•"/>
            </a:pPr>
            <a:r>
              <a:rPr lang="en-US" dirty="0">
                <a:solidFill>
                  <a:srgbClr val="C00000"/>
                </a:solidFill>
              </a:rPr>
              <a:t>Check box groups are objects of type </a:t>
            </a:r>
            <a:r>
              <a:rPr lang="en-US" b="1" dirty="0" err="1">
                <a:solidFill>
                  <a:srgbClr val="C00000"/>
                </a:solidFill>
              </a:rPr>
              <a:t>CheckboxGroup</a:t>
            </a:r>
            <a:r>
              <a:rPr lang="en-US" b="1" dirty="0">
                <a:solidFill>
                  <a:srgbClr val="C00000"/>
                </a:solidFill>
              </a:rPr>
              <a:t>. </a:t>
            </a:r>
            <a:r>
              <a:rPr lang="en-US" dirty="0">
                <a:solidFill>
                  <a:srgbClr val="C00000"/>
                </a:solidFill>
              </a:rPr>
              <a:t>Only the default constructor is defined, which creates an empty group.</a:t>
            </a:r>
          </a:p>
          <a:p>
            <a:pPr>
              <a:buClr>
                <a:schemeClr val="accent1"/>
              </a:buClr>
              <a:buFont typeface="Arial" pitchFamily="34" charset="0"/>
              <a:buChar char="•"/>
            </a:pPr>
            <a:r>
              <a:rPr lang="en-US" dirty="0"/>
              <a:t> </a:t>
            </a:r>
            <a:r>
              <a:rPr lang="en-US" dirty="0">
                <a:solidFill>
                  <a:srgbClr val="002060"/>
                </a:solidFill>
              </a:rPr>
              <a:t>You can determine which check box in a group is currently selected by calling  </a:t>
            </a:r>
            <a:r>
              <a:rPr lang="en-US" b="1" dirty="0" err="1">
                <a:solidFill>
                  <a:srgbClr val="002060"/>
                </a:solidFill>
              </a:rPr>
              <a:t>getSelectedCheckbox</a:t>
            </a:r>
            <a:r>
              <a:rPr lang="en-US" b="1" dirty="0">
                <a:solidFill>
                  <a:srgbClr val="002060"/>
                </a:solidFill>
              </a:rPr>
              <a:t>( )</a:t>
            </a:r>
          </a:p>
          <a:p>
            <a:pPr>
              <a:buClr>
                <a:schemeClr val="accent1"/>
              </a:buClr>
              <a:buFont typeface="Arial" pitchFamily="34" charset="0"/>
              <a:buChar char="•"/>
            </a:pPr>
            <a:r>
              <a:rPr lang="en-US" b="1" dirty="0"/>
              <a:t> </a:t>
            </a:r>
            <a:r>
              <a:rPr lang="en-US" dirty="0">
                <a:solidFill>
                  <a:srgbClr val="002060"/>
                </a:solidFill>
              </a:rPr>
              <a:t>You can set a check box by calling </a:t>
            </a:r>
            <a:r>
              <a:rPr lang="en-US" b="1" dirty="0" err="1">
                <a:solidFill>
                  <a:srgbClr val="002060"/>
                </a:solidFill>
              </a:rPr>
              <a:t>setSelectedCheckbox</a:t>
            </a:r>
            <a:r>
              <a:rPr lang="en-US" b="1" dirty="0">
                <a:solidFill>
                  <a:srgbClr val="002060"/>
                </a:solidFill>
              </a:rPr>
              <a:t>( ).</a:t>
            </a:r>
          </a:p>
          <a:p>
            <a:r>
              <a:rPr lang="en-US" dirty="0"/>
              <a:t>These methods are as follows:</a:t>
            </a:r>
          </a:p>
          <a:p>
            <a:pPr indent="1090613"/>
            <a:r>
              <a:rPr lang="en-US" dirty="0">
                <a:solidFill>
                  <a:srgbClr val="E010A5"/>
                </a:solidFill>
              </a:rPr>
              <a:t>Checkbox </a:t>
            </a:r>
            <a:r>
              <a:rPr lang="en-US" dirty="0" err="1">
                <a:solidFill>
                  <a:srgbClr val="E010A5"/>
                </a:solidFill>
              </a:rPr>
              <a:t>getSelectedCheckbox</a:t>
            </a:r>
            <a:r>
              <a:rPr lang="en-US" dirty="0">
                <a:solidFill>
                  <a:srgbClr val="E010A5"/>
                </a:solidFill>
              </a:rPr>
              <a:t>( )</a:t>
            </a:r>
          </a:p>
          <a:p>
            <a:pPr indent="1090613"/>
            <a:r>
              <a:rPr lang="en-US" dirty="0">
                <a:solidFill>
                  <a:srgbClr val="E010A5"/>
                </a:solidFill>
              </a:rPr>
              <a:t>void </a:t>
            </a:r>
            <a:r>
              <a:rPr lang="en-US" dirty="0" err="1">
                <a:solidFill>
                  <a:srgbClr val="E010A5"/>
                </a:solidFill>
              </a:rPr>
              <a:t>setSelectedCheckbox</a:t>
            </a:r>
            <a:r>
              <a:rPr lang="en-US" dirty="0">
                <a:solidFill>
                  <a:srgbClr val="E010A5"/>
                </a:solidFill>
              </a:rPr>
              <a:t>(Checkbox </a:t>
            </a:r>
            <a:r>
              <a:rPr lang="en-US" i="1" dirty="0">
                <a:solidFill>
                  <a:srgbClr val="E010A5"/>
                </a:solidFill>
              </a:rPr>
              <a:t>which)</a:t>
            </a:r>
          </a:p>
          <a:p>
            <a:r>
              <a:rPr lang="en-US" dirty="0"/>
              <a:t>	Here, </a:t>
            </a:r>
            <a:r>
              <a:rPr lang="en-US" i="1" dirty="0"/>
              <a:t>which is the check box that you want to be selected. The 	previously selected check box</a:t>
            </a:r>
          </a:p>
          <a:p>
            <a:r>
              <a:rPr lang="en-US" dirty="0"/>
              <a:t>	will be turned off.</a:t>
            </a:r>
            <a:endParaRPr lang="en-US" dirty="0">
              <a:solidFill>
                <a:srgbClr val="00B05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9E078A1FF7D5438909E2339100325F" ma:contentTypeVersion="6" ma:contentTypeDescription="Create a new document." ma:contentTypeScope="" ma:versionID="dd72ab1582bcd28493028e8a02b4b1b7">
  <xsd:schema xmlns:xsd="http://www.w3.org/2001/XMLSchema" xmlns:xs="http://www.w3.org/2001/XMLSchema" xmlns:p="http://schemas.microsoft.com/office/2006/metadata/properties" xmlns:ns2="15530129-3bac-49c9-8230-9f88231a5f57" xmlns:ns3="877a498f-42d8-4531-9ec9-0d7f3524627c" targetNamespace="http://schemas.microsoft.com/office/2006/metadata/properties" ma:root="true" ma:fieldsID="742155a24a4d5fc3e16df8acfbc1f328" ns2:_="" ns3:_="">
    <xsd:import namespace="15530129-3bac-49c9-8230-9f88231a5f57"/>
    <xsd:import namespace="877a498f-42d8-4531-9ec9-0d7f352462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30129-3bac-49c9-8230-9f88231a5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7a498f-42d8-4531-9ec9-0d7f3524627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4BA3C0-6C8B-4714-9D9A-D805F6700E0E}">
  <ds:schemaRefs>
    <ds:schemaRef ds:uri="http://schemas.microsoft.com/sharepoint/v3/contenttype/forms"/>
  </ds:schemaRefs>
</ds:datastoreItem>
</file>

<file path=customXml/itemProps2.xml><?xml version="1.0" encoding="utf-8"?>
<ds:datastoreItem xmlns:ds="http://schemas.openxmlformats.org/officeDocument/2006/customXml" ds:itemID="{0E21699F-401B-4300-BFCD-734ED90FDC3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25EA30B-3633-4785-86FB-2A6A35D195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30129-3bac-49c9-8230-9f88231a5f57"/>
    <ds:schemaRef ds:uri="877a498f-42d8-4531-9ec9-0d7f352462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21872</TotalTime>
  <Words>10218</Words>
  <Application>Microsoft Office PowerPoint</Application>
  <PresentationFormat>On-screen Show (4:3)</PresentationFormat>
  <Paragraphs>1425</Paragraphs>
  <Slides>114</Slides>
  <Notes>101</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Solstice</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Manish Solanki</cp:lastModifiedBy>
  <cp:revision>349</cp:revision>
  <cp:lastPrinted>1998-04-22T12:52:01Z</cp:lastPrinted>
  <dcterms:created xsi:type="dcterms:W3CDTF">1995-06-10T17:31:50Z</dcterms:created>
  <dcterms:modified xsi:type="dcterms:W3CDTF">2022-12-17T05:35:12Z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0x0101001D9E078A1FF7D5438909E2339100325F</vt:lpwstr>
  </property>
</Properties>
</file>